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0" r:id="rId20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99FF"/>
    <a:srgbClr val="FFCCFF"/>
    <a:srgbClr val="FFCCCC"/>
    <a:srgbClr val="99CCFF"/>
    <a:srgbClr val="FFFFCC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26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50F41B47-E8F6-4A25-A81A-B1AC6A2BF5CC}" type="datetimeFigureOut">
              <a:rPr lang="zh-TW" altLang="en-US"/>
              <a:pPr/>
              <a:t>2013/1/22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78EC9D74-0ED8-4BCE-A5A3-8FAEA82270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319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5" tIns="45778" rIns="91555" bIns="4577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F11B6F7D-1F59-4F22-93E9-24B8D9DF024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31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 rot="13436319">
            <a:off x="814388" y="2276475"/>
            <a:ext cx="1531937" cy="1462088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1310680">
            <a:off x="965200" y="2128838"/>
            <a:ext cx="1446213" cy="1384300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971550" y="2349500"/>
            <a:ext cx="8172450" cy="124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8" y="782"/>
              </a:cxn>
              <a:cxn ang="0">
                <a:pos x="5752" y="781"/>
              </a:cxn>
            </a:cxnLst>
            <a:rect l="0" t="0" r="r" b="b"/>
            <a:pathLst>
              <a:path w="5752" h="782">
                <a:moveTo>
                  <a:pt x="0" y="0"/>
                </a:moveTo>
                <a:lnTo>
                  <a:pt x="618" y="782"/>
                </a:lnTo>
                <a:lnTo>
                  <a:pt x="5752" y="781"/>
                </a:lnTo>
              </a:path>
            </a:pathLst>
          </a:custGeom>
          <a:noFill/>
          <a:ln w="28575" cmpd="sng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976313" y="2246313"/>
            <a:ext cx="1411287" cy="140493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8466482">
            <a:off x="1011238" y="2228850"/>
            <a:ext cx="1390650" cy="1439863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 typeface="Times New Roman" charset="0"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C991D3-A7DD-4ED5-8DD0-07F4B27A8D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AD73-B4E0-4141-ABD8-64915449FD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70F5-6113-421C-BB82-7C34C90329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6"/>
          <p:cNvSpPr/>
          <p:nvPr userDrawn="1"/>
        </p:nvSpPr>
        <p:spPr bwMode="auto">
          <a:xfrm>
            <a:off x="7812088" y="6308725"/>
            <a:ext cx="1331912" cy="5492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71DB-9D98-48B1-A80A-828FE5A18F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6490-9E69-4D0B-831F-8371E878BDD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FE8D-CB85-4D31-92FB-3F033C18F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9763-93E3-4F97-831E-D631EDDF2DE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A4C5-3DFD-4E92-9B71-81F1933BE75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4B23-F986-4E63-AB72-72C0090D47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AE57-A69D-42BD-B8C9-FF36B52670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8EF3-E9F6-4E58-A486-67E74B894B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/>
          <p:cNvSpPr>
            <a:spLocks noChangeArrowheads="1"/>
          </p:cNvSpPr>
          <p:nvPr/>
        </p:nvSpPr>
        <p:spPr bwMode="auto">
          <a:xfrm flipH="1">
            <a:off x="1979613" y="5661025"/>
            <a:ext cx="7164387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 flipV="1">
            <a:off x="0" y="0"/>
            <a:ext cx="7164388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 flipH="1">
            <a:off x="8243888" y="6237288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rgbClr val="E9E9FF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22263" y="404813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9FF"/>
          </a:solidFill>
          <a:ln w="28575" cmpd="sng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flipH="1">
            <a:off x="8174038" y="6165850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250825" y="333375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09600"/>
            <a:ext cx="7342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7063" y="6237288"/>
            <a:ext cx="646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BD6F960-2E5C-42B2-AACF-80B0E2C32AE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3436319">
            <a:off x="530225" y="579438"/>
            <a:ext cx="1428750" cy="1343025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-289320">
            <a:off x="671513" y="444500"/>
            <a:ext cx="1347787" cy="1271588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425450" y="698500"/>
            <a:ext cx="8193088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" y="576"/>
              </a:cxn>
              <a:cxn ang="0">
                <a:pos x="5161" y="576"/>
              </a:cxn>
            </a:cxnLst>
            <a:rect l="0" t="0" r="r" b="b"/>
            <a:pathLst>
              <a:path w="5161" h="576">
                <a:moveTo>
                  <a:pt x="0" y="0"/>
                </a:moveTo>
                <a:lnTo>
                  <a:pt x="462" y="576"/>
                </a:lnTo>
                <a:lnTo>
                  <a:pt x="5161" y="57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16200000">
            <a:off x="691357" y="542131"/>
            <a:ext cx="1295400" cy="130968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8466482">
            <a:off x="714375" y="536575"/>
            <a:ext cx="1295400" cy="1322388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ﻪ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CCFF"/>
        </a:buClr>
        <a:buFont typeface="Times New Roman" pitchFamily="18" charset="0"/>
        <a:buChar char="ﻩ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66FF"/>
        </a:buClr>
        <a:buFont typeface="Times New Roman" pitchFamily="18" charset="0"/>
        <a:buChar char="ﻯ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Font typeface="Times New Roman" pitchFamily="18" charset="0"/>
        <a:buChar char="ﻳ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CC"/>
        </a:buClr>
        <a:buFont typeface="Times New Roman" pitchFamily="18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74EF64-6FBD-47F6-8222-78FABC519381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健康促進學校成效資料庫持續登錄與分析計畫</a:t>
            </a:r>
            <a:endParaRPr lang="en-US" altLang="ja-JP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292600"/>
            <a:ext cx="4424363" cy="625475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花蓮縣</a:t>
            </a:r>
          </a:p>
        </p:txBody>
      </p:sp>
      <p:sp>
        <p:nvSpPr>
          <p:cNvPr id="5" name="矩形 4"/>
          <p:cNvSpPr/>
          <p:nvPr/>
        </p:nvSpPr>
        <p:spPr>
          <a:xfrm>
            <a:off x="2915816" y="1412776"/>
            <a:ext cx="33105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zh-TW" sz="5400" b="1" dirty="0">
                <a:ln w="50800"/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5400" b="1" dirty="0">
                <a:ln w="50800"/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學年度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342188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名詞定義</a:t>
            </a:r>
            <a:endParaRPr lang="zh-TW" altLang="en-US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684213" y="1484313"/>
            <a:ext cx="7920037" cy="5184775"/>
          </a:xfrm>
          <a:solidFill>
            <a:srgbClr val="FFCCCC"/>
          </a:solidFill>
        </p:spPr>
        <p:txBody>
          <a:bodyPr/>
          <a:lstStyle/>
          <a:p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校在執行健康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進學校相關工作時，有辦理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前測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並提供相關數據(參與者有多少、填多少)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推動後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 ：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校在執行健康進學校相關工作時，有辦理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後測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並提供相關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數據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68268-E943-47DD-8766-249AF93D629A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5603" name="標題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zh-TW" altLang="en-US" smtClean="0"/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900113" y="1628775"/>
            <a:ext cx="7772400" cy="41148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視力檢查屬於每學期健康中心之經常性檢查</a:t>
            </a:r>
            <a:endParaRPr lang="en-US" altLang="zh-TW" smtClean="0"/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視力不良：是指裸眼視力未達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0.9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若沒有數字可呈現，就填</a:t>
            </a:r>
            <a:r>
              <a:rPr lang="en-US" altLang="zh-TW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未進行統計</a:t>
            </a:r>
            <a:r>
              <a:rPr lang="en-US" altLang="zh-TW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』(</a:t>
            </a:r>
            <a:r>
              <a:rPr lang="zh-TW" altLang="en-US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不可亂填</a:t>
            </a:r>
            <a:r>
              <a:rPr lang="en-US" altLang="zh-TW" sz="25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500" smtClean="0"/>
          </a:p>
        </p:txBody>
      </p:sp>
      <p:sp>
        <p:nvSpPr>
          <p:cNvPr id="256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04757-7E5E-4428-9652-C3664E332A36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18716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 bwMode="auto">
          <a:xfrm>
            <a:off x="900113" y="4652963"/>
            <a:ext cx="7704137" cy="1512887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4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新增：</a:t>
            </a:r>
            <a:endParaRPr lang="en-US" altLang="zh-TW" dirty="0">
              <a:latin typeface="Times New Roman" charset="0"/>
              <a:ea typeface="ＭＳ Ｐゴシック" pitchFamily="50" charset="-128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學生矯視後視力不良人數 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(</a:t>
            </a: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前、後測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)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有無辦理學生視力保健行動調</a:t>
            </a:r>
            <a:r>
              <a:rPr lang="zh-TW" altLang="en-US" b="1" dirty="0">
                <a:latin typeface="Times New Roman" charset="0"/>
                <a:ea typeface="ＭＳ Ｐゴシック" pitchFamily="50" charset="-128"/>
              </a:rPr>
              <a:t>查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(</a:t>
            </a: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前、後測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)</a:t>
            </a:r>
            <a:endParaRPr lang="zh-TW" altLang="en-US" dirty="0">
              <a:latin typeface="Times New Roman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342188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內容版面配置區 2"/>
          <p:cNvSpPr>
            <a:spLocks noGrp="1"/>
          </p:cNvSpPr>
          <p:nvPr>
            <p:ph idx="1"/>
          </p:nvPr>
        </p:nvSpPr>
        <p:spPr>
          <a:xfrm>
            <a:off x="755650" y="1628775"/>
            <a:ext cx="7772400" cy="41148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屬於每學期健康中心之經常性檢查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BMI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判讀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標準依據衛生署青少年肥胖定義</a:t>
            </a: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健康體位的具體成效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全校減重公斤數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91421-E2AF-44B1-8715-1AB582DB0649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30" name="圓角矩形圖說文字 5"/>
          <p:cNvSpPr>
            <a:spLocks noChangeArrowheads="1"/>
          </p:cNvSpPr>
          <p:nvPr/>
        </p:nvSpPr>
        <p:spPr bwMode="auto">
          <a:xfrm>
            <a:off x="900113" y="4652963"/>
            <a:ext cx="7704137" cy="1512887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新增：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有無辦理學生目標運動量調</a:t>
            </a:r>
            <a:r>
              <a:rPr lang="zh-TW" altLang="en-US" b="1"/>
              <a:t>查</a:t>
            </a:r>
            <a:r>
              <a:rPr lang="zh-TW" altLang="en-US"/>
              <a:t>工作？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有無辦理學生飲食調</a:t>
            </a:r>
            <a:r>
              <a:rPr lang="zh-TW" altLang="en-US" b="1"/>
              <a:t>查</a:t>
            </a:r>
            <a:r>
              <a:rPr lang="zh-TW" altLang="en-US"/>
              <a:t>工作？</a:t>
            </a:r>
            <a:r>
              <a:rPr lang="en-US" altLang="zh-TW"/>
              <a:t> 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1046163" y="404813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zh-TW" altLang="en-US" smtClean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口腔檢查為健康檢查項目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推動前：如以高一學生為推動對象，則可做為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27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916451-F475-4F43-A73A-B980796F3A23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268413"/>
            <a:ext cx="20161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圓角矩形圖說文字 6"/>
          <p:cNvSpPr>
            <a:spLocks noChangeArrowheads="1"/>
          </p:cNvSpPr>
          <p:nvPr/>
        </p:nvSpPr>
        <p:spPr bwMode="auto">
          <a:xfrm>
            <a:off x="755650" y="4508500"/>
            <a:ext cx="7704138" cy="1296988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新增：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每日平均潔牙次數。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/>
          </a:p>
        </p:txBody>
      </p:sp>
      <p:sp>
        <p:nvSpPr>
          <p:cNvPr id="28676" name="內容版面配置區 2"/>
          <p:cNvSpPr>
            <a:spLocks noGrp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吸菸者之定義：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吸菸學生：係指過去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吸菸教職員：係指從以前到現在吸菸累積超過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包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者，而且過去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endParaRPr lang="zh-TW" altLang="en-US" smtClean="0"/>
          </a:p>
        </p:txBody>
      </p:sp>
      <p:sp>
        <p:nvSpPr>
          <p:cNvPr id="2867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7D3B1F-053B-47F9-B9FF-259B0CA8ED72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8" name="圓角矩形圖說文字 5"/>
          <p:cNvSpPr>
            <a:spLocks noChangeArrowheads="1"/>
          </p:cNvSpPr>
          <p:nvPr/>
        </p:nvSpPr>
        <p:spPr bwMode="auto">
          <a:xfrm>
            <a:off x="755650" y="5157788"/>
            <a:ext cx="7704138" cy="1366837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新增：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有無辦理吸菸學生之戒菸教育或活動？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zh-TW" altLang="en-US" smtClean="0"/>
          </a:p>
        </p:txBody>
      </p:sp>
      <p:sp>
        <p:nvSpPr>
          <p:cNvPr id="2970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嚼檳榔者之定義：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嚼檳榔學生：係指過去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天內曾經使用嚼食檳榔者。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嚼檳榔教職員：係指從以前到現在嚼檳榔累積超過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顆者，而且過去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天內曾經嚼食檳榔者。</a:t>
            </a:r>
          </a:p>
          <a:p>
            <a:endParaRPr lang="zh-TW" altLang="en-US" smtClean="0"/>
          </a:p>
        </p:txBody>
      </p:sp>
      <p:sp>
        <p:nvSpPr>
          <p:cNvPr id="297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2AD7C0-01CE-4ED3-B92A-297BD72199FE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圓角矩形 6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23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正確用藥教育</a:t>
            </a:r>
            <a:endParaRPr lang="zh-TW" altLang="en-US" smtClean="0"/>
          </a:p>
        </p:txBody>
      </p:sp>
      <p:sp>
        <p:nvSpPr>
          <p:cNvPr id="30724" name="內容版面配置區 2"/>
          <p:cNvSpPr>
            <a:spLocks noGrp="1"/>
          </p:cNvSpPr>
          <p:nvPr>
            <p:ph idx="1"/>
          </p:nvPr>
        </p:nvSpPr>
        <p:spPr>
          <a:xfrm>
            <a:off x="685800" y="1916113"/>
            <a:ext cx="7772400" cy="4179887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自民國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學年度開始納入必選議題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54B92-C37C-453D-9D47-F580E01B2D9D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8989">
            <a:off x="4652963" y="2795588"/>
            <a:ext cx="32591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17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其他議題成效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如無其他議題則免填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心理衛生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含自殺防制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傳染病防治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性教育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含愛滋病防制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藥物濫用防制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安全教育與急救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charset="0"/>
              <a:buChar char="ﻪ"/>
              <a:defRPr/>
            </a:pPr>
            <a:endParaRPr lang="zh-TW" altLang="en-US" dirty="0"/>
          </a:p>
        </p:txBody>
      </p:sp>
      <p:sp>
        <p:nvSpPr>
          <p:cNvPr id="317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D7621-9F45-4DDF-8F88-262628A54D06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爆炸 1 6"/>
          <p:cNvSpPr/>
          <p:nvPr/>
        </p:nvSpPr>
        <p:spPr bwMode="auto">
          <a:xfrm rot="520609">
            <a:off x="4139941" y="4771881"/>
            <a:ext cx="1656184" cy="108012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>
                    <a:lumMod val="95000"/>
                  </a:schemeClr>
                </a:solidFill>
              </a:rPr>
              <a:t>新增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圓角矩形 6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64500" cy="114300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其他專案計畫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安全學校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492375"/>
            <a:ext cx="7772400" cy="3603625"/>
          </a:xfrm>
        </p:spPr>
        <p:txBody>
          <a:bodyPr/>
          <a:lstStyle/>
          <a:p>
            <a:pPr>
              <a:buFont typeface="Times New Roman" charset="0"/>
              <a:buChar char="ﻪ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如無其他專案計畫則免填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E4793-4A5F-4602-A6BC-E92672D1D59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2774" name="Picture 2" descr="ISS LOGO CLRN拷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573463"/>
            <a:ext cx="4117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D4C74-3989-4B85-84D6-B981D504F373}" type="slidenum">
              <a:rPr lang="fr-CA" altLang="zh-TW" smtClean="0">
                <a:latin typeface="Times New Roman" pitchFamily="18" charset="0"/>
                <a:ea typeface="ＭＳ Ｐゴシック" pitchFamily="34" charset="-128"/>
              </a:rPr>
              <a:pPr/>
              <a:t>19</a:t>
            </a:fld>
            <a:endParaRPr lang="fr-CA" altLang="zh-TW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3728" y="1124744"/>
            <a:ext cx="48526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謝謝聆聽</a:t>
            </a: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endParaRPr lang="zh-TW" alt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charset="0"/>
              <a:ea typeface="ＭＳ Ｐゴシック" pitchFamily="50" charset="-128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644900"/>
            <a:ext cx="44640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大綱</a:t>
            </a:r>
          </a:p>
        </p:txBody>
      </p:sp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B242C-719C-4876-A706-19B857968BC0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6387" name="Group 76"/>
          <p:cNvGrpSpPr>
            <a:grpSpLocks/>
          </p:cNvGrpSpPr>
          <p:nvPr/>
        </p:nvGrpSpPr>
        <p:grpSpPr bwMode="auto">
          <a:xfrm>
            <a:off x="2341563" y="2586038"/>
            <a:ext cx="5310187" cy="612775"/>
            <a:chOff x="1263" y="1881"/>
            <a:chExt cx="3345" cy="386"/>
          </a:xfrm>
        </p:grpSpPr>
        <p:grpSp>
          <p:nvGrpSpPr>
            <p:cNvPr id="16432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40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1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2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3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4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33" name="Line 25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34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登錄時間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435" name="Text Box 42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2</a:t>
              </a:r>
            </a:p>
          </p:txBody>
        </p:sp>
      </p:grpSp>
      <p:grpSp>
        <p:nvGrpSpPr>
          <p:cNvPr id="16388" name="Group 78"/>
          <p:cNvGrpSpPr>
            <a:grpSpLocks/>
          </p:cNvGrpSpPr>
          <p:nvPr/>
        </p:nvGrpSpPr>
        <p:grpSpPr bwMode="auto">
          <a:xfrm>
            <a:off x="2360613" y="4386263"/>
            <a:ext cx="5291137" cy="619125"/>
            <a:chOff x="1275" y="3015"/>
            <a:chExt cx="3333" cy="390"/>
          </a:xfrm>
        </p:grpSpPr>
        <p:grpSp>
          <p:nvGrpSpPr>
            <p:cNvPr id="16419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24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5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27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28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29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30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31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20" name="Line 29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1" name="Text Box 30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問卷填答說明</a:t>
              </a:r>
            </a:p>
          </p:txBody>
        </p:sp>
        <p:sp>
          <p:nvSpPr>
            <p:cNvPr id="16422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4</a:t>
              </a:r>
            </a:p>
          </p:txBody>
        </p:sp>
      </p:grpSp>
      <p:grpSp>
        <p:nvGrpSpPr>
          <p:cNvPr id="16389" name="Group 77"/>
          <p:cNvGrpSpPr>
            <a:grpSpLocks/>
          </p:cNvGrpSpPr>
          <p:nvPr/>
        </p:nvGrpSpPr>
        <p:grpSpPr bwMode="auto">
          <a:xfrm>
            <a:off x="2359025" y="3468688"/>
            <a:ext cx="5292725" cy="622300"/>
            <a:chOff x="1274" y="2437"/>
            <a:chExt cx="3334" cy="392"/>
          </a:xfrm>
        </p:grpSpPr>
        <p:sp>
          <p:nvSpPr>
            <p:cNvPr id="16405" name="Line 27"/>
            <p:cNvSpPr>
              <a:spLocks noChangeShapeType="1"/>
            </p:cNvSpPr>
            <p:nvPr/>
          </p:nvSpPr>
          <p:spPr bwMode="auto">
            <a:xfrm>
              <a:off x="1584" y="2797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6" name="Text Box 28"/>
            <p:cNvSpPr txBox="1">
              <a:spLocks noChangeArrowheads="1"/>
            </p:cNvSpPr>
            <p:nvPr/>
          </p:nvSpPr>
          <p:spPr bwMode="auto">
            <a:xfrm>
              <a:off x="1728" y="2461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登錄內容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6407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16409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6410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1" name="Oval 49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2" name="Oval 50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14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5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6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7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8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08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3</a:t>
              </a:r>
            </a:p>
          </p:txBody>
        </p:sp>
      </p:grpSp>
      <p:grpSp>
        <p:nvGrpSpPr>
          <p:cNvPr id="16390" name="Group 75"/>
          <p:cNvGrpSpPr>
            <a:grpSpLocks/>
          </p:cNvGrpSpPr>
          <p:nvPr/>
        </p:nvGrpSpPr>
        <p:grpSpPr bwMode="auto">
          <a:xfrm>
            <a:off x="2339975" y="1700213"/>
            <a:ext cx="5311775" cy="642937"/>
            <a:chOff x="1262" y="1323"/>
            <a:chExt cx="3346" cy="405"/>
          </a:xfrm>
        </p:grpSpPr>
        <p:sp>
          <p:nvSpPr>
            <p:cNvPr id="16391" name="Line 23"/>
            <p:cNvSpPr>
              <a:spLocks noChangeShapeType="1"/>
            </p:cNvSpPr>
            <p:nvPr/>
          </p:nvSpPr>
          <p:spPr bwMode="auto">
            <a:xfrm>
              <a:off x="1584" y="1659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登錄目的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6393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16395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6396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00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1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2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3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4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394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登錄目的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1547813" y="1341438"/>
            <a:ext cx="7267575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Times New Roman" pitchFamily="18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針對高中職以下健康促進學校的落實推展，以數據具體呈現國內</a:t>
            </a:r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高中職以下各級學校健康促進學校現況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，供政府做為推動、考核及擬定各項衛生政策之依據，完備健康促進學校資料庫之架構。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559C8-A689-46AB-879F-30921A1BB791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7412" name="Picture 2" descr="C:\Users\Tsai\AppData\Local\Microsoft\Windows\Temporary Internet Files\Content.IE5\6YH5PY99\MC90043983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9133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3414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日召開各縣市政府承辦人會議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填報時間：</a:t>
            </a:r>
            <a:r>
              <a:rPr kumimoji="0"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年文到後至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日中午前完成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負責填報人：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pitchFamily="18" charset="0"/>
              <a:buAutoNum type="arabicParenR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學校衛生工作主要承辦人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pitchFamily="18" charset="0"/>
              <a:buAutoNum type="arabicParenR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健康促進學校相關業務承辦人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備註：非業務範圍請分工</a:t>
            </a:r>
          </a:p>
          <a:p>
            <a:endParaRPr lang="zh-TW" altLang="en-US" b="1" smtClean="0">
              <a:solidFill>
                <a:srgbClr val="FF0000"/>
              </a:solidFill>
            </a:endParaRPr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A1791-DE5B-4C83-92AC-692B5B8EF22F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51500" y="3781425"/>
            <a:ext cx="238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088" y="1268413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學年（</a:t>
            </a: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日）的狀況</a:t>
            </a:r>
            <a:endParaRPr lang="en-US" altLang="zh-TW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marL="1076325" indent="-623888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076325" indent="-623888">
              <a:buFont typeface="+mj-lt"/>
              <a:buAutoNum type="arabicParenR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健康促進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學校成效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D1CE6-98BB-416D-9F9C-641EDCFD2B95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9460" name="Picture 2" descr="J:\Documents and Settings\michelle\Local Settings\Temporary Internet Files\Content.IE5\DWN6UGY8\MC90041363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349500"/>
            <a:ext cx="26606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登錄系統網址</a:t>
            </a:r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健康促進學校成效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登錄系統網址：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b="1" u="sng" dirty="0" smtClean="0">
                <a:solidFill>
                  <a:srgbClr val="0070C0"/>
                </a:solidFill>
                <a:ea typeface="標楷體" pitchFamily="65" charset="-120"/>
                <a:cs typeface="Times New Roman" pitchFamily="18" charset="0"/>
              </a:rPr>
              <a:t>http://</a:t>
            </a:r>
            <a:r>
              <a:rPr lang="en-US" altLang="zh-TW" sz="3000" b="1" u="sng" dirty="0" smtClean="0">
                <a:solidFill>
                  <a:srgbClr val="0070C0"/>
                </a:solidFill>
                <a:ea typeface="標楷體" pitchFamily="65" charset="-120"/>
                <a:cs typeface="Times New Roman" pitchFamily="18" charset="0"/>
              </a:rPr>
              <a:t>www.hps.tw/100/index.php </a:t>
            </a:r>
            <a:endParaRPr lang="zh-TW" altLang="en-US" sz="3000" b="1" u="sng" dirty="0" smtClean="0">
              <a:solidFill>
                <a:srgbClr val="0070C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101AD-A391-417D-85CC-72428E2DA8C1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60" y="3291252"/>
            <a:ext cx="7992888" cy="309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endParaRPr lang="zh-TW" altLang="en-US" smtClean="0"/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971550" y="1916113"/>
            <a:ext cx="7772400" cy="2881312"/>
          </a:xfrm>
          <a:solidFill>
            <a:schemeClr val="bg1"/>
          </a:solidFill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學年度依部頒及地方特色指標增加修正。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部分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縣市未辦理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填答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說明會、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學校人員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未參加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填答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說明會、或承辦人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更替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導致資料填答不完全或漏答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「問卷填答說明」有手冊，放置網站上請自行下載使用</a:t>
            </a:r>
          </a:p>
          <a:p>
            <a:r>
              <a:rPr kumimoji="0"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備註：請學校先看完填答說明再填寫</a:t>
            </a:r>
          </a:p>
          <a:p>
            <a:endParaRPr lang="zh-TW" altLang="en-US" b="1" smtClean="0">
              <a:solidFill>
                <a:srgbClr val="FF0000"/>
              </a:solidFill>
            </a:endParaRP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D11D9-8E5E-4419-9C2F-B4BE6F0D891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342187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基本資料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聯絡人：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學校衛生工作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或健康促進學校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承辦者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學校班級及學生數：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指日間部，補校班級、學生數不列入計算(不包含特教班)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學校編制內教職員工總數：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不包含實習教師、臨時約僱人員、廠商聘用派駐於校內工作人員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健康促進學校：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曾在校內推動教職員工或學生的健康促進計畫，包含各種健康議題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經費補助與否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健康中心：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設置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及配備</a:t>
            </a:r>
          </a:p>
          <a:p>
            <a:endParaRPr lang="zh-TW" altLang="en-US" sz="2800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1F3EA-9D46-42E0-AB0B-C158C8139F87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342188" cy="1143000"/>
          </a:xfrm>
        </p:spPr>
        <p:txBody>
          <a:bodyPr/>
          <a:lstStyle/>
          <a:p>
            <a:pPr algn="ctr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成效指標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，包括：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正確用藥教育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其它議題成效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其他專案計畫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安全學校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AA1B1-E541-4BCE-A80A-237F14C6BA1D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3557" name="Picture 2" descr="J:\Documents and Settings\michelle\Local Settings\Temporary Internet Files\Content.IE5\DWN6UGY8\MC90023413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9068">
            <a:off x="5580063" y="1773238"/>
            <a:ext cx="32416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1-blue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design001-blue-</Template>
  <TotalTime>1289</TotalTime>
  <Words>1005</Words>
  <Application>Microsoft Office PowerPoint</Application>
  <PresentationFormat>如螢幕大小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design001-blue-</vt:lpstr>
      <vt:lpstr>健康促進學校成效資料庫持續登錄與分析計畫</vt:lpstr>
      <vt:lpstr>大綱</vt:lpstr>
      <vt:lpstr>登錄目的</vt:lpstr>
      <vt:lpstr>登錄時間</vt:lpstr>
      <vt:lpstr>登錄內容</vt:lpstr>
      <vt:lpstr>登錄系統網址</vt:lpstr>
      <vt:lpstr>問卷填答說明</vt:lpstr>
      <vt:lpstr>問卷填答說明_基本資料</vt:lpstr>
      <vt:lpstr>問卷填答說明_成效登錄</vt:lpstr>
      <vt:lpstr>名詞定義</vt:lpstr>
      <vt:lpstr>成效登錄_視力保健</vt:lpstr>
      <vt:lpstr>成效登錄_健康體位</vt:lpstr>
      <vt:lpstr>成效登錄_口腔衛生</vt:lpstr>
      <vt:lpstr>成效登錄_菸害防制(含無菸校園)</vt:lpstr>
      <vt:lpstr>成效登錄_檳榔危害健康防制</vt:lpstr>
      <vt:lpstr>成效登錄_正確用藥教育</vt:lpstr>
      <vt:lpstr>成效登錄_其他議題成效</vt:lpstr>
      <vt:lpstr>成效登錄_其他專案計畫(安全學校)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健康促進學校成效資料庫持續登錄與分析計畫</dc:title>
  <dc:creator>Tsai sheng yun</dc:creator>
  <cp:lastModifiedBy>o</cp:lastModifiedBy>
  <cp:revision>83</cp:revision>
  <dcterms:created xsi:type="dcterms:W3CDTF">2011-11-07T02:09:29Z</dcterms:created>
  <dcterms:modified xsi:type="dcterms:W3CDTF">2013-01-22T01:59:21Z</dcterms:modified>
</cp:coreProperties>
</file>