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0" r:id="rId1"/>
  </p:sldMasterIdLst>
  <p:notesMasterIdLst>
    <p:notesMasterId r:id="rId72"/>
  </p:notesMasterIdLst>
  <p:sldIdLst>
    <p:sldId id="256" r:id="rId2"/>
    <p:sldId id="464" r:id="rId3"/>
    <p:sldId id="465" r:id="rId4"/>
    <p:sldId id="352" r:id="rId5"/>
    <p:sldId id="433" r:id="rId6"/>
    <p:sldId id="370" r:id="rId7"/>
    <p:sldId id="371" r:id="rId8"/>
    <p:sldId id="462" r:id="rId9"/>
    <p:sldId id="463" r:id="rId10"/>
    <p:sldId id="373" r:id="rId11"/>
    <p:sldId id="374" r:id="rId12"/>
    <p:sldId id="375" r:id="rId13"/>
    <p:sldId id="377" r:id="rId14"/>
    <p:sldId id="434" r:id="rId15"/>
    <p:sldId id="435" r:id="rId16"/>
    <p:sldId id="379" r:id="rId17"/>
    <p:sldId id="425" r:id="rId18"/>
    <p:sldId id="431" r:id="rId19"/>
    <p:sldId id="380" r:id="rId20"/>
    <p:sldId id="365" r:id="rId21"/>
    <p:sldId id="366" r:id="rId22"/>
    <p:sldId id="367" r:id="rId23"/>
    <p:sldId id="436" r:id="rId24"/>
    <p:sldId id="437" r:id="rId25"/>
    <p:sldId id="411" r:id="rId26"/>
    <p:sldId id="410" r:id="rId27"/>
    <p:sldId id="438" r:id="rId28"/>
    <p:sldId id="409" r:id="rId29"/>
    <p:sldId id="412" r:id="rId30"/>
    <p:sldId id="413" r:id="rId31"/>
    <p:sldId id="461" r:id="rId32"/>
    <p:sldId id="440" r:id="rId33"/>
    <p:sldId id="441" r:id="rId34"/>
    <p:sldId id="442" r:id="rId35"/>
    <p:sldId id="443" r:id="rId36"/>
    <p:sldId id="444" r:id="rId37"/>
    <p:sldId id="445" r:id="rId38"/>
    <p:sldId id="446" r:id="rId39"/>
    <p:sldId id="447" r:id="rId40"/>
    <p:sldId id="455" r:id="rId41"/>
    <p:sldId id="456" r:id="rId42"/>
    <p:sldId id="457" r:id="rId43"/>
    <p:sldId id="458" r:id="rId44"/>
    <p:sldId id="452" r:id="rId45"/>
    <p:sldId id="453" r:id="rId46"/>
    <p:sldId id="454" r:id="rId47"/>
    <p:sldId id="277" r:id="rId48"/>
    <p:sldId id="281" r:id="rId49"/>
    <p:sldId id="284" r:id="rId50"/>
    <p:sldId id="285" r:id="rId51"/>
    <p:sldId id="286" r:id="rId52"/>
    <p:sldId id="278" r:id="rId53"/>
    <p:sldId id="287" r:id="rId54"/>
    <p:sldId id="289" r:id="rId55"/>
    <p:sldId id="288" r:id="rId56"/>
    <p:sldId id="290" r:id="rId57"/>
    <p:sldId id="291" r:id="rId58"/>
    <p:sldId id="466" r:id="rId59"/>
    <p:sldId id="405" r:id="rId60"/>
    <p:sldId id="427" r:id="rId61"/>
    <p:sldId id="406" r:id="rId62"/>
    <p:sldId id="467" r:id="rId63"/>
    <p:sldId id="295" r:id="rId64"/>
    <p:sldId id="460" r:id="rId65"/>
    <p:sldId id="298" r:id="rId66"/>
    <p:sldId id="299" r:id="rId67"/>
    <p:sldId id="300" r:id="rId68"/>
    <p:sldId id="301" r:id="rId69"/>
    <p:sldId id="303" r:id="rId70"/>
    <p:sldId id="407" r:id="rId71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CC00"/>
    <a:srgbClr val="6600FF"/>
    <a:srgbClr val="9966FF"/>
    <a:srgbClr val="0000FF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296" autoAdjust="0"/>
  </p:normalViewPr>
  <p:slideViewPr>
    <p:cSldViewPr>
      <p:cViewPr>
        <p:scale>
          <a:sx n="100" d="100"/>
          <a:sy n="100" d="100"/>
        </p:scale>
        <p:origin x="-194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D6179A-C956-47F4-9213-8E12E3242D51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4B2F1038-B010-4B55-8BA6-C583D4C3A624}">
      <dgm:prSet phldrT="[文字]" phldr="1"/>
      <dgm:spPr/>
      <dgm:t>
        <a:bodyPr/>
        <a:lstStyle/>
        <a:p>
          <a:endParaRPr lang="zh-TW" altLang="en-US" dirty="0"/>
        </a:p>
      </dgm:t>
    </dgm:pt>
    <dgm:pt modelId="{20C7F380-5226-485B-8558-04C864905CB7}" type="parTrans" cxnId="{96F7F7E7-C1A5-4520-B9C0-1CF5626657B4}">
      <dgm:prSet/>
      <dgm:spPr/>
      <dgm:t>
        <a:bodyPr/>
        <a:lstStyle/>
        <a:p>
          <a:endParaRPr lang="zh-TW" altLang="en-US"/>
        </a:p>
      </dgm:t>
    </dgm:pt>
    <dgm:pt modelId="{BF97B185-9946-42E4-8684-33F7FC0760D5}" type="sibTrans" cxnId="{96F7F7E7-C1A5-4520-B9C0-1CF5626657B4}">
      <dgm:prSet/>
      <dgm:spPr/>
      <dgm:t>
        <a:bodyPr/>
        <a:lstStyle/>
        <a:p>
          <a:endParaRPr lang="zh-TW" altLang="en-US"/>
        </a:p>
      </dgm:t>
    </dgm:pt>
    <dgm:pt modelId="{85311F4E-79F7-4F6D-82D7-0CEAC86B327E}">
      <dgm:prSet phldrT="[文字]"/>
      <dgm:spPr/>
      <dgm:t>
        <a:bodyPr/>
        <a:lstStyle/>
        <a:p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受輔比例錯誤</a:t>
          </a:r>
          <a:endParaRPr lang="zh-TW" altLang="en-US" b="1" dirty="0">
            <a:latin typeface="微軟正黑體" pitchFamily="34" charset="-120"/>
            <a:ea typeface="微軟正黑體" pitchFamily="34" charset="-120"/>
          </a:endParaRPr>
        </a:p>
      </dgm:t>
    </dgm:pt>
    <dgm:pt modelId="{9FEC2878-2227-4996-B58E-A6B888ECBF05}" type="parTrans" cxnId="{9BE9870C-D43A-4ACA-A7F4-F4B4A25EC870}">
      <dgm:prSet/>
      <dgm:spPr/>
      <dgm:t>
        <a:bodyPr/>
        <a:lstStyle/>
        <a:p>
          <a:endParaRPr lang="zh-TW" altLang="en-US"/>
        </a:p>
      </dgm:t>
    </dgm:pt>
    <dgm:pt modelId="{D32D1D28-61ED-4DBE-B6FA-2B3B4B033997}" type="sibTrans" cxnId="{9BE9870C-D43A-4ACA-A7F4-F4B4A25EC870}">
      <dgm:prSet/>
      <dgm:spPr/>
      <dgm:t>
        <a:bodyPr/>
        <a:lstStyle/>
        <a:p>
          <a:endParaRPr lang="zh-TW" altLang="en-US"/>
        </a:p>
      </dgm:t>
    </dgm:pt>
    <dgm:pt modelId="{E6795CE5-E6CB-4C76-A36C-6081DD7E6D7D}">
      <dgm:prSet phldrT="[文字]" phldr="1"/>
      <dgm:spPr/>
      <dgm:t>
        <a:bodyPr/>
        <a:lstStyle/>
        <a:p>
          <a:endParaRPr lang="zh-TW" altLang="en-US" dirty="0"/>
        </a:p>
      </dgm:t>
    </dgm:pt>
    <dgm:pt modelId="{1C09F890-18E3-4921-B0BD-4F0EA6366262}" type="parTrans" cxnId="{AB134B70-2F67-4BD2-822E-1C5BF6479BC9}">
      <dgm:prSet/>
      <dgm:spPr/>
      <dgm:t>
        <a:bodyPr/>
        <a:lstStyle/>
        <a:p>
          <a:endParaRPr lang="zh-TW" altLang="en-US"/>
        </a:p>
      </dgm:t>
    </dgm:pt>
    <dgm:pt modelId="{0F92B1B3-5576-4410-B027-45F0AD27A90E}" type="sibTrans" cxnId="{AB134B70-2F67-4BD2-822E-1C5BF6479BC9}">
      <dgm:prSet/>
      <dgm:spPr/>
      <dgm:t>
        <a:bodyPr/>
        <a:lstStyle/>
        <a:p>
          <a:endParaRPr lang="zh-TW" altLang="en-US"/>
        </a:p>
      </dgm:t>
    </dgm:pt>
    <dgm:pt modelId="{A99401B6-F852-469D-A479-390DC46566CD}">
      <dgm:prSet phldrT="[文字]"/>
      <dgm:spPr/>
      <dgm:t>
        <a:bodyPr/>
        <a:lstStyle/>
        <a:p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受輔比例超過</a:t>
          </a:r>
          <a:r>
            <a:rPr lang="en-US" altLang="zh-TW" b="1" dirty="0" smtClean="0">
              <a:latin typeface="微軟正黑體" pitchFamily="34" charset="-120"/>
              <a:ea typeface="微軟正黑體" pitchFamily="34" charset="-120"/>
            </a:rPr>
            <a:t>100%</a:t>
          </a:r>
          <a:endParaRPr lang="zh-TW" altLang="en-US" b="1" dirty="0">
            <a:latin typeface="微軟正黑體" pitchFamily="34" charset="-120"/>
            <a:ea typeface="微軟正黑體" pitchFamily="34" charset="-120"/>
          </a:endParaRPr>
        </a:p>
      </dgm:t>
    </dgm:pt>
    <dgm:pt modelId="{1F8BBA00-C0FE-4C84-8A09-ADAB4B54BA37}" type="parTrans" cxnId="{5B435A62-EDCC-43A8-B30E-0D0F42520AB5}">
      <dgm:prSet/>
      <dgm:spPr/>
      <dgm:t>
        <a:bodyPr/>
        <a:lstStyle/>
        <a:p>
          <a:endParaRPr lang="zh-TW" altLang="en-US"/>
        </a:p>
      </dgm:t>
    </dgm:pt>
    <dgm:pt modelId="{FC621A47-4E45-426D-8862-5FAA73C1A87E}" type="sibTrans" cxnId="{5B435A62-EDCC-43A8-B30E-0D0F42520AB5}">
      <dgm:prSet/>
      <dgm:spPr/>
      <dgm:t>
        <a:bodyPr/>
        <a:lstStyle/>
        <a:p>
          <a:endParaRPr lang="zh-TW" altLang="en-US"/>
        </a:p>
      </dgm:t>
    </dgm:pt>
    <dgm:pt modelId="{7B027D4B-5875-43EE-B6A1-820FB8CA3F3D}">
      <dgm:prSet phldrT="[文字]" phldr="1"/>
      <dgm:spPr/>
      <dgm:t>
        <a:bodyPr/>
        <a:lstStyle/>
        <a:p>
          <a:endParaRPr lang="zh-TW" altLang="en-US" dirty="0"/>
        </a:p>
      </dgm:t>
    </dgm:pt>
    <dgm:pt modelId="{5C528E4A-4FC2-4AB4-A719-8042CEDA180F}" type="parTrans" cxnId="{889B1F16-7852-448F-8C5A-90CDE61B569E}">
      <dgm:prSet/>
      <dgm:spPr/>
      <dgm:t>
        <a:bodyPr/>
        <a:lstStyle/>
        <a:p>
          <a:endParaRPr lang="zh-TW" altLang="en-US"/>
        </a:p>
      </dgm:t>
    </dgm:pt>
    <dgm:pt modelId="{66AC60B0-4479-438E-8F97-8FCCB7899DD7}" type="sibTrans" cxnId="{889B1F16-7852-448F-8C5A-90CDE61B569E}">
      <dgm:prSet/>
      <dgm:spPr/>
      <dgm:t>
        <a:bodyPr/>
        <a:lstStyle/>
        <a:p>
          <a:endParaRPr lang="zh-TW" altLang="en-US"/>
        </a:p>
      </dgm:t>
    </dgm:pt>
    <dgm:pt modelId="{3D20BDAD-4288-4492-AA9A-BB2805E841C8}">
      <dgm:prSet phldrT="[文字]"/>
      <dgm:spPr/>
      <dgm:t>
        <a:bodyPr/>
        <a:lstStyle/>
        <a:p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其他類受輔比例過高</a:t>
          </a:r>
          <a:endParaRPr lang="zh-TW" altLang="en-US" b="1" dirty="0">
            <a:latin typeface="微軟正黑體" pitchFamily="34" charset="-120"/>
            <a:ea typeface="微軟正黑體" pitchFamily="34" charset="-120"/>
          </a:endParaRPr>
        </a:p>
      </dgm:t>
    </dgm:pt>
    <dgm:pt modelId="{112336AD-79F5-4CEF-B6AC-365FA46721DE}" type="parTrans" cxnId="{C5300675-42BB-45EC-9349-267EDEB6161F}">
      <dgm:prSet/>
      <dgm:spPr/>
      <dgm:t>
        <a:bodyPr/>
        <a:lstStyle/>
        <a:p>
          <a:endParaRPr lang="zh-TW" altLang="en-US"/>
        </a:p>
      </dgm:t>
    </dgm:pt>
    <dgm:pt modelId="{49738999-49FC-4309-A191-583A53559B51}" type="sibTrans" cxnId="{C5300675-42BB-45EC-9349-267EDEB6161F}">
      <dgm:prSet/>
      <dgm:spPr/>
      <dgm:t>
        <a:bodyPr/>
        <a:lstStyle/>
        <a:p>
          <a:endParaRPr lang="zh-TW" altLang="en-US"/>
        </a:p>
      </dgm:t>
    </dgm:pt>
    <dgm:pt modelId="{B42CD40D-6C38-4C5F-8982-10F1329BE953}" type="pres">
      <dgm:prSet presAssocID="{79D6179A-C956-47F4-9213-8E12E3242D5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E0C9B7E-A6CB-417E-879D-51D9703947D9}" type="pres">
      <dgm:prSet presAssocID="{4B2F1038-B010-4B55-8BA6-C583D4C3A624}" presName="linNode" presStyleCnt="0"/>
      <dgm:spPr/>
    </dgm:pt>
    <dgm:pt modelId="{0591A616-9249-4034-B372-928FDB10EC86}" type="pres">
      <dgm:prSet presAssocID="{4B2F1038-B010-4B55-8BA6-C583D4C3A624}" presName="parentText" presStyleLbl="node1" presStyleIdx="0" presStyleCnt="3" custScaleX="26116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0F42FAD-615B-4884-A8A0-BD6A86D8A52B}" type="pres">
      <dgm:prSet presAssocID="{4B2F1038-B010-4B55-8BA6-C583D4C3A624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9E7A722-1BBA-4557-9002-B4FDF6E5AF5F}" type="pres">
      <dgm:prSet presAssocID="{BF97B185-9946-42E4-8684-33F7FC0760D5}" presName="sp" presStyleCnt="0"/>
      <dgm:spPr/>
    </dgm:pt>
    <dgm:pt modelId="{B25DC345-B8E9-4A22-80F0-646CA38EDDED}" type="pres">
      <dgm:prSet presAssocID="{E6795CE5-E6CB-4C76-A36C-6081DD7E6D7D}" presName="linNode" presStyleCnt="0"/>
      <dgm:spPr/>
    </dgm:pt>
    <dgm:pt modelId="{AF955A26-C183-406E-AD6A-C35D40CBAA39}" type="pres">
      <dgm:prSet presAssocID="{E6795CE5-E6CB-4C76-A36C-6081DD7E6D7D}" presName="parentText" presStyleLbl="node1" presStyleIdx="1" presStyleCnt="3" custScaleX="26044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7480F22-C4EC-427D-8BC9-17BED2996E18}" type="pres">
      <dgm:prSet presAssocID="{E6795CE5-E6CB-4C76-A36C-6081DD7E6D7D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A10437F-82E7-4AFD-A7A9-A87BB3EAD821}" type="pres">
      <dgm:prSet presAssocID="{0F92B1B3-5576-4410-B027-45F0AD27A90E}" presName="sp" presStyleCnt="0"/>
      <dgm:spPr/>
    </dgm:pt>
    <dgm:pt modelId="{C715D19A-401B-41DE-9B76-8AEBF75D9B51}" type="pres">
      <dgm:prSet presAssocID="{7B027D4B-5875-43EE-B6A1-820FB8CA3F3D}" presName="linNode" presStyleCnt="0"/>
      <dgm:spPr/>
    </dgm:pt>
    <dgm:pt modelId="{B55EEC03-1D8F-4D81-9F49-A413C33B86FA}" type="pres">
      <dgm:prSet presAssocID="{7B027D4B-5875-43EE-B6A1-820FB8CA3F3D}" presName="parentText" presStyleLbl="node1" presStyleIdx="2" presStyleCnt="3" custScaleX="26384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58C67A1-03CB-446C-9030-EBE01C130541}" type="pres">
      <dgm:prSet presAssocID="{7B027D4B-5875-43EE-B6A1-820FB8CA3F3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6F7F7E7-C1A5-4520-B9C0-1CF5626657B4}" srcId="{79D6179A-C956-47F4-9213-8E12E3242D51}" destId="{4B2F1038-B010-4B55-8BA6-C583D4C3A624}" srcOrd="0" destOrd="0" parTransId="{20C7F380-5226-485B-8558-04C864905CB7}" sibTransId="{BF97B185-9946-42E4-8684-33F7FC0760D5}"/>
    <dgm:cxn modelId="{91C8DF94-FEDA-428C-80BF-D13EE58E5D24}" type="presOf" srcId="{79D6179A-C956-47F4-9213-8E12E3242D51}" destId="{B42CD40D-6C38-4C5F-8982-10F1329BE953}" srcOrd="0" destOrd="0" presId="urn:microsoft.com/office/officeart/2005/8/layout/vList5"/>
    <dgm:cxn modelId="{0F47D4E5-6230-4BE6-BF7C-9A84FE33B50B}" type="presOf" srcId="{7B027D4B-5875-43EE-B6A1-820FB8CA3F3D}" destId="{B55EEC03-1D8F-4D81-9F49-A413C33B86FA}" srcOrd="0" destOrd="0" presId="urn:microsoft.com/office/officeart/2005/8/layout/vList5"/>
    <dgm:cxn modelId="{5B435A62-EDCC-43A8-B30E-0D0F42520AB5}" srcId="{E6795CE5-E6CB-4C76-A36C-6081DD7E6D7D}" destId="{A99401B6-F852-469D-A479-390DC46566CD}" srcOrd="0" destOrd="0" parTransId="{1F8BBA00-C0FE-4C84-8A09-ADAB4B54BA37}" sibTransId="{FC621A47-4E45-426D-8862-5FAA73C1A87E}"/>
    <dgm:cxn modelId="{9BE9870C-D43A-4ACA-A7F4-F4B4A25EC870}" srcId="{4B2F1038-B010-4B55-8BA6-C583D4C3A624}" destId="{85311F4E-79F7-4F6D-82D7-0CEAC86B327E}" srcOrd="0" destOrd="0" parTransId="{9FEC2878-2227-4996-B58E-A6B888ECBF05}" sibTransId="{D32D1D28-61ED-4DBE-B6FA-2B3B4B033997}"/>
    <dgm:cxn modelId="{889B1F16-7852-448F-8C5A-90CDE61B569E}" srcId="{79D6179A-C956-47F4-9213-8E12E3242D51}" destId="{7B027D4B-5875-43EE-B6A1-820FB8CA3F3D}" srcOrd="2" destOrd="0" parTransId="{5C528E4A-4FC2-4AB4-A719-8042CEDA180F}" sibTransId="{66AC60B0-4479-438E-8F97-8FCCB7899DD7}"/>
    <dgm:cxn modelId="{08519CB6-50A4-41AA-ADCE-DFFD7898DACC}" type="presOf" srcId="{85311F4E-79F7-4F6D-82D7-0CEAC86B327E}" destId="{10F42FAD-615B-4884-A8A0-BD6A86D8A52B}" srcOrd="0" destOrd="0" presId="urn:microsoft.com/office/officeart/2005/8/layout/vList5"/>
    <dgm:cxn modelId="{8AC711ED-A3F5-42F8-8108-6C130840399D}" type="presOf" srcId="{4B2F1038-B010-4B55-8BA6-C583D4C3A624}" destId="{0591A616-9249-4034-B372-928FDB10EC86}" srcOrd="0" destOrd="0" presId="urn:microsoft.com/office/officeart/2005/8/layout/vList5"/>
    <dgm:cxn modelId="{CDB35AE6-08E2-4CEE-BCBE-50DDB3CDA48B}" type="presOf" srcId="{3D20BDAD-4288-4492-AA9A-BB2805E841C8}" destId="{C58C67A1-03CB-446C-9030-EBE01C130541}" srcOrd="0" destOrd="0" presId="urn:microsoft.com/office/officeart/2005/8/layout/vList5"/>
    <dgm:cxn modelId="{D5E7462C-A5DA-4626-849D-0CB650937402}" type="presOf" srcId="{A99401B6-F852-469D-A479-390DC46566CD}" destId="{37480F22-C4EC-427D-8BC9-17BED2996E18}" srcOrd="0" destOrd="0" presId="urn:microsoft.com/office/officeart/2005/8/layout/vList5"/>
    <dgm:cxn modelId="{4FB40727-380F-4D9E-B7D6-1D41661D366C}" type="presOf" srcId="{E6795CE5-E6CB-4C76-A36C-6081DD7E6D7D}" destId="{AF955A26-C183-406E-AD6A-C35D40CBAA39}" srcOrd="0" destOrd="0" presId="urn:microsoft.com/office/officeart/2005/8/layout/vList5"/>
    <dgm:cxn modelId="{AB134B70-2F67-4BD2-822E-1C5BF6479BC9}" srcId="{79D6179A-C956-47F4-9213-8E12E3242D51}" destId="{E6795CE5-E6CB-4C76-A36C-6081DD7E6D7D}" srcOrd="1" destOrd="0" parTransId="{1C09F890-18E3-4921-B0BD-4F0EA6366262}" sibTransId="{0F92B1B3-5576-4410-B027-45F0AD27A90E}"/>
    <dgm:cxn modelId="{C5300675-42BB-45EC-9349-267EDEB6161F}" srcId="{7B027D4B-5875-43EE-B6A1-820FB8CA3F3D}" destId="{3D20BDAD-4288-4492-AA9A-BB2805E841C8}" srcOrd="0" destOrd="0" parTransId="{112336AD-79F5-4CEF-B6AC-365FA46721DE}" sibTransId="{49738999-49FC-4309-A191-583A53559B51}"/>
    <dgm:cxn modelId="{3B9465EF-C3F4-40BA-8A41-9202A17955C3}" type="presParOf" srcId="{B42CD40D-6C38-4C5F-8982-10F1329BE953}" destId="{4E0C9B7E-A6CB-417E-879D-51D9703947D9}" srcOrd="0" destOrd="0" presId="urn:microsoft.com/office/officeart/2005/8/layout/vList5"/>
    <dgm:cxn modelId="{57C7FC1D-9D6F-4024-95FE-D97D3FC98512}" type="presParOf" srcId="{4E0C9B7E-A6CB-417E-879D-51D9703947D9}" destId="{0591A616-9249-4034-B372-928FDB10EC86}" srcOrd="0" destOrd="0" presId="urn:microsoft.com/office/officeart/2005/8/layout/vList5"/>
    <dgm:cxn modelId="{A55AC9FE-52AD-4D70-AF60-23B2BFEA38E9}" type="presParOf" srcId="{4E0C9B7E-A6CB-417E-879D-51D9703947D9}" destId="{10F42FAD-615B-4884-A8A0-BD6A86D8A52B}" srcOrd="1" destOrd="0" presId="urn:microsoft.com/office/officeart/2005/8/layout/vList5"/>
    <dgm:cxn modelId="{2A2DEA50-DF47-46CA-8E27-BD3445ED5E8F}" type="presParOf" srcId="{B42CD40D-6C38-4C5F-8982-10F1329BE953}" destId="{49E7A722-1BBA-4557-9002-B4FDF6E5AF5F}" srcOrd="1" destOrd="0" presId="urn:microsoft.com/office/officeart/2005/8/layout/vList5"/>
    <dgm:cxn modelId="{C4E693F0-85D3-488F-86CF-984A476238D5}" type="presParOf" srcId="{B42CD40D-6C38-4C5F-8982-10F1329BE953}" destId="{B25DC345-B8E9-4A22-80F0-646CA38EDDED}" srcOrd="2" destOrd="0" presId="urn:microsoft.com/office/officeart/2005/8/layout/vList5"/>
    <dgm:cxn modelId="{EC577A1B-D525-4503-9C79-C2A599426139}" type="presParOf" srcId="{B25DC345-B8E9-4A22-80F0-646CA38EDDED}" destId="{AF955A26-C183-406E-AD6A-C35D40CBAA39}" srcOrd="0" destOrd="0" presId="urn:microsoft.com/office/officeart/2005/8/layout/vList5"/>
    <dgm:cxn modelId="{42D82830-B781-45FA-882E-8B0232AB3597}" type="presParOf" srcId="{B25DC345-B8E9-4A22-80F0-646CA38EDDED}" destId="{37480F22-C4EC-427D-8BC9-17BED2996E18}" srcOrd="1" destOrd="0" presId="urn:microsoft.com/office/officeart/2005/8/layout/vList5"/>
    <dgm:cxn modelId="{44CD5347-6652-47B9-A267-9020C4F850BD}" type="presParOf" srcId="{B42CD40D-6C38-4C5F-8982-10F1329BE953}" destId="{BA10437F-82E7-4AFD-A7A9-A87BB3EAD821}" srcOrd="3" destOrd="0" presId="urn:microsoft.com/office/officeart/2005/8/layout/vList5"/>
    <dgm:cxn modelId="{77A1D33F-7123-45F0-A5E6-52E0EE3988DD}" type="presParOf" srcId="{B42CD40D-6C38-4C5F-8982-10F1329BE953}" destId="{C715D19A-401B-41DE-9B76-8AEBF75D9B51}" srcOrd="4" destOrd="0" presId="urn:microsoft.com/office/officeart/2005/8/layout/vList5"/>
    <dgm:cxn modelId="{C066C502-B4BC-42F5-A20B-E9271DCCC41A}" type="presParOf" srcId="{C715D19A-401B-41DE-9B76-8AEBF75D9B51}" destId="{B55EEC03-1D8F-4D81-9F49-A413C33B86FA}" srcOrd="0" destOrd="0" presId="urn:microsoft.com/office/officeart/2005/8/layout/vList5"/>
    <dgm:cxn modelId="{5AE60D77-A3B8-4001-B480-CD398BBE6C59}" type="presParOf" srcId="{C715D19A-401B-41DE-9B76-8AEBF75D9B51}" destId="{C58C67A1-03CB-446C-9030-EBE01C13054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F42FAD-615B-4884-A8A0-BD6A86D8A52B}">
      <dsp:nvSpPr>
        <dsp:cNvPr id="0" name=""/>
        <dsp:cNvSpPr/>
      </dsp:nvSpPr>
      <dsp:spPr>
        <a:xfrm rot="5400000">
          <a:off x="6096784" y="-926302"/>
          <a:ext cx="1243825" cy="3412099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500" b="1" kern="1200" dirty="0" smtClean="0">
              <a:latin typeface="微軟正黑體" pitchFamily="34" charset="-120"/>
              <a:ea typeface="微軟正黑體" pitchFamily="34" charset="-120"/>
            </a:rPr>
            <a:t>受輔比例錯誤</a:t>
          </a:r>
          <a:endParaRPr lang="zh-TW" altLang="en-US" sz="2500" b="1" kern="1200" dirty="0">
            <a:latin typeface="微軟正黑體" pitchFamily="34" charset="-120"/>
            <a:ea typeface="微軟正黑體" pitchFamily="34" charset="-120"/>
          </a:endParaRPr>
        </a:p>
      </dsp:txBody>
      <dsp:txXfrm rot="5400000">
        <a:off x="6096784" y="-926302"/>
        <a:ext cx="1243825" cy="3412099"/>
      </dsp:txXfrm>
    </dsp:sp>
    <dsp:sp modelId="{0591A616-9249-4034-B372-928FDB10EC86}">
      <dsp:nvSpPr>
        <dsp:cNvPr id="0" name=""/>
        <dsp:cNvSpPr/>
      </dsp:nvSpPr>
      <dsp:spPr>
        <a:xfrm>
          <a:off x="189" y="2355"/>
          <a:ext cx="5012458" cy="155478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500" kern="1200" dirty="0"/>
        </a:p>
      </dsp:txBody>
      <dsp:txXfrm>
        <a:off x="189" y="2355"/>
        <a:ext cx="5012458" cy="1554782"/>
      </dsp:txXfrm>
    </dsp:sp>
    <dsp:sp modelId="{37480F22-C4EC-427D-8BC9-17BED2996E18}">
      <dsp:nvSpPr>
        <dsp:cNvPr id="0" name=""/>
        <dsp:cNvSpPr/>
      </dsp:nvSpPr>
      <dsp:spPr>
        <a:xfrm rot="5400000">
          <a:off x="6093350" y="703585"/>
          <a:ext cx="1243825" cy="341736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500" b="1" kern="1200" dirty="0" smtClean="0">
              <a:latin typeface="微軟正黑體" pitchFamily="34" charset="-120"/>
              <a:ea typeface="微軟正黑體" pitchFamily="34" charset="-120"/>
            </a:rPr>
            <a:t>受輔比例超過</a:t>
          </a:r>
          <a:r>
            <a:rPr lang="en-US" altLang="zh-TW" sz="2500" b="1" kern="1200" dirty="0" smtClean="0">
              <a:latin typeface="微軟正黑體" pitchFamily="34" charset="-120"/>
              <a:ea typeface="微軟正黑體" pitchFamily="34" charset="-120"/>
            </a:rPr>
            <a:t>100%</a:t>
          </a:r>
          <a:endParaRPr lang="zh-TW" altLang="en-US" sz="2500" b="1" kern="1200" dirty="0">
            <a:latin typeface="微軟正黑體" pitchFamily="34" charset="-120"/>
            <a:ea typeface="微軟正黑體" pitchFamily="34" charset="-120"/>
          </a:endParaRPr>
        </a:p>
      </dsp:txBody>
      <dsp:txXfrm rot="5400000">
        <a:off x="6093350" y="703585"/>
        <a:ext cx="1243825" cy="3417364"/>
      </dsp:txXfrm>
    </dsp:sp>
    <dsp:sp modelId="{AF955A26-C183-406E-AD6A-C35D40CBAA39}">
      <dsp:nvSpPr>
        <dsp:cNvPr id="0" name=""/>
        <dsp:cNvSpPr/>
      </dsp:nvSpPr>
      <dsp:spPr>
        <a:xfrm>
          <a:off x="189" y="1634876"/>
          <a:ext cx="5006392" cy="155478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500" kern="1200" dirty="0"/>
        </a:p>
      </dsp:txBody>
      <dsp:txXfrm>
        <a:off x="189" y="1634876"/>
        <a:ext cx="5006392" cy="1554782"/>
      </dsp:txXfrm>
    </dsp:sp>
    <dsp:sp modelId="{C58C67A1-03CB-446C-9030-EBE01C130541}">
      <dsp:nvSpPr>
        <dsp:cNvPr id="0" name=""/>
        <dsp:cNvSpPr/>
      </dsp:nvSpPr>
      <dsp:spPr>
        <a:xfrm rot="5400000">
          <a:off x="6106603" y="2349270"/>
          <a:ext cx="1243825" cy="339103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500" b="1" kern="1200" dirty="0" smtClean="0">
              <a:latin typeface="微軟正黑體" pitchFamily="34" charset="-120"/>
              <a:ea typeface="微軟正黑體" pitchFamily="34" charset="-120"/>
            </a:rPr>
            <a:t>其他類受輔比例過高</a:t>
          </a:r>
          <a:endParaRPr lang="zh-TW" altLang="en-US" sz="2500" b="1" kern="1200" dirty="0">
            <a:latin typeface="微軟正黑體" pitchFamily="34" charset="-120"/>
            <a:ea typeface="微軟正黑體" pitchFamily="34" charset="-120"/>
          </a:endParaRPr>
        </a:p>
      </dsp:txBody>
      <dsp:txXfrm rot="5400000">
        <a:off x="6106603" y="2349270"/>
        <a:ext cx="1243825" cy="3391036"/>
      </dsp:txXfrm>
    </dsp:sp>
    <dsp:sp modelId="{B55EEC03-1D8F-4D81-9F49-A413C33B86FA}">
      <dsp:nvSpPr>
        <dsp:cNvPr id="0" name=""/>
        <dsp:cNvSpPr/>
      </dsp:nvSpPr>
      <dsp:spPr>
        <a:xfrm>
          <a:off x="189" y="3267398"/>
          <a:ext cx="5032809" cy="155478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500" kern="1200" dirty="0"/>
        </a:p>
      </dsp:txBody>
      <dsp:txXfrm>
        <a:off x="189" y="3267398"/>
        <a:ext cx="5032809" cy="15547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FBAA5DF-603A-4777-AC9D-25D2D66FDE6A}" type="datetimeFigureOut">
              <a:rPr lang="zh-TW" altLang="en-US"/>
              <a:pPr>
                <a:defRPr/>
              </a:pPr>
              <a:t>2013-10-11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08E09C3-4E68-47FF-8F77-7F6A8691508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8E09C3-4E68-47FF-8F77-7F6A8691508C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768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3D741D-537B-4898-B81E-231A5BC86A51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8E09C3-4E68-47FF-8F77-7F6A8691508C}" type="slidenum">
              <a:rPr lang="zh-TW" altLang="en-US" smtClean="0"/>
              <a:pPr>
                <a:defRPr/>
              </a:pPr>
              <a:t>58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195479-5CCD-4B77-8DE1-9624FE520002}" type="datetime1">
              <a:rPr lang="zh-TW" altLang="en-US" smtClean="0"/>
              <a:pPr>
                <a:defRPr/>
              </a:pPr>
              <a:t>2013-10-11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B3B87C-0F5E-4291-901F-365B0D9E632E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08A814-9FD7-4B58-BC3F-974F57DE3E9D}" type="datetime1">
              <a:rPr lang="zh-TW" altLang="en-US" smtClean="0"/>
              <a:pPr>
                <a:defRPr/>
              </a:pPr>
              <a:t>2013-10-11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D8BC17-C102-4076-891A-E4B37079CD3F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B5BFE5-7739-4145-B851-2BD51418848B}" type="datetime1">
              <a:rPr lang="zh-TW" altLang="en-US" smtClean="0"/>
              <a:pPr>
                <a:defRPr/>
              </a:pPr>
              <a:t>2013-10-11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DABB0-D98B-4075-8131-D6B9A5CCAF0D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917848"/>
            <a:ext cx="8229600" cy="1143000"/>
          </a:xfrm>
        </p:spPr>
        <p:txBody>
          <a:bodyPr/>
          <a:lstStyle>
            <a:lvl1pPr algn="l">
              <a:defRPr b="1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215405"/>
            <a:ext cx="8229600" cy="4525963"/>
          </a:xfrm>
        </p:spPr>
        <p:txBody>
          <a:bodyPr/>
          <a:lstStyle>
            <a:lvl1pPr>
              <a:defRPr sz="2500">
                <a:latin typeface="微軟正黑體" pitchFamily="34" charset="-120"/>
                <a:ea typeface="微軟正黑體" pitchFamily="34" charset="-120"/>
              </a:defRPr>
            </a:lvl1pPr>
            <a:lvl2pPr>
              <a:defRPr sz="2000">
                <a:latin typeface="微軟正黑體" pitchFamily="34" charset="-120"/>
                <a:ea typeface="微軟正黑體" pitchFamily="34" charset="-120"/>
              </a:defRPr>
            </a:lvl2pPr>
            <a:lvl3pPr>
              <a:defRPr>
                <a:latin typeface="微軟正黑體" pitchFamily="34" charset="-120"/>
                <a:ea typeface="微軟正黑體" pitchFamily="34" charset="-120"/>
              </a:defRPr>
            </a:lvl3pPr>
            <a:lvl4pPr>
              <a:defRPr>
                <a:latin typeface="微軟正黑體" pitchFamily="34" charset="-120"/>
                <a:ea typeface="微軟正黑體" pitchFamily="34" charset="-120"/>
              </a:defRPr>
            </a:lvl4pPr>
            <a:lvl5pPr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A31562-F1ED-4A75-BCA7-FD093E578F64}" type="datetime1">
              <a:rPr lang="zh-TW" altLang="en-US" smtClean="0"/>
              <a:pPr>
                <a:defRPr/>
              </a:pPr>
              <a:t>2013-10-11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D2D443-F569-4E7A-8399-557EF0ABAE19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126C8C-70B2-4EB1-9BC2-AF45F74D0151}" type="datetime1">
              <a:rPr lang="zh-TW" altLang="en-US" smtClean="0"/>
              <a:pPr>
                <a:defRPr/>
              </a:pPr>
              <a:t>2013-10-11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8299B-8945-48B8-9760-172504BD5B14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79551A-702C-49BA-A2F3-49838B9FC95A}" type="datetime1">
              <a:rPr lang="zh-TW" altLang="en-US" smtClean="0"/>
              <a:pPr>
                <a:defRPr/>
              </a:pPr>
              <a:t>2013-10-11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8964A6-39A2-414C-B9B4-45DAF6D89828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23A349-48B7-4FB0-B9EF-328053D63A20}" type="datetime1">
              <a:rPr lang="zh-TW" altLang="en-US" smtClean="0"/>
              <a:pPr>
                <a:defRPr/>
              </a:pPr>
              <a:t>2013-10-11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67544A-D151-4A26-A90A-75B47486BF67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D63DC9-D327-4CF5-8D1E-8C8FA611239B}" type="datetime1">
              <a:rPr lang="zh-TW" altLang="en-US" smtClean="0"/>
              <a:pPr>
                <a:defRPr/>
              </a:pPr>
              <a:t>2013-10-11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B52F51-3982-463F-827F-A85DE4B8F8AD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3D808B-AB68-484B-AF71-6454FF0B870F}" type="datetime1">
              <a:rPr lang="zh-TW" altLang="en-US" smtClean="0"/>
              <a:pPr>
                <a:defRPr/>
              </a:pPr>
              <a:t>2013-10-11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B4D96B-210F-42C0-933E-AB4F8E3B382B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06FA91-313C-4A60-87F1-6B9B234C4276}" type="datetime1">
              <a:rPr lang="zh-TW" altLang="en-US" smtClean="0"/>
              <a:pPr>
                <a:defRPr/>
              </a:pPr>
              <a:t>2013-10-11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2F3D7-2D60-4CC5-89A2-19B4787AA677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1C907B-EB23-4723-916E-17CECCFBBE81}" type="datetime1">
              <a:rPr lang="zh-TW" altLang="en-US" smtClean="0"/>
              <a:pPr>
                <a:defRPr/>
              </a:pPr>
              <a:t>2013-10-11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9F56A9-FA3B-4016-965D-F1ECA03EF521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4110FE7-5883-464A-AD84-D72B8F6BE28F}" type="datetime1">
              <a:rPr lang="zh-TW" altLang="en-US" smtClean="0"/>
              <a:pPr>
                <a:defRPr/>
              </a:pPr>
              <a:t>2013-10-11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77CE6A2-EF9C-4653-9241-77D27F690096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69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ctrTitle"/>
          </p:nvPr>
        </p:nvSpPr>
        <p:spPr>
          <a:xfrm>
            <a:off x="457200" y="2265859"/>
            <a:ext cx="8458200" cy="2027237"/>
          </a:xfrm>
        </p:spPr>
        <p:txBody>
          <a:bodyPr/>
          <a:lstStyle/>
          <a:p>
            <a:r>
              <a:rPr lang="zh-TW" altLang="en-US" sz="5400" dirty="0"/>
              <a:t>學生管理系統及填報系統</a:t>
            </a:r>
            <a:r>
              <a:rPr lang="en-US" altLang="zh-TW" sz="5400" dirty="0"/>
              <a:t/>
            </a:r>
            <a:br>
              <a:rPr lang="en-US" altLang="zh-TW" sz="5400" dirty="0"/>
            </a:br>
            <a:r>
              <a:rPr lang="zh-TW" altLang="en-US" sz="5400" dirty="0"/>
              <a:t>操作說明</a:t>
            </a:r>
            <a:endParaRPr lang="zh-TW" altLang="en-US" sz="5000" b="1" dirty="0" smtClean="0">
              <a:latin typeface="微軟正黑體" pitchFamily="34" charset="-120"/>
            </a:endParaRPr>
          </a:p>
        </p:txBody>
      </p:sp>
      <p:sp>
        <p:nvSpPr>
          <p:cNvPr id="512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63500" eaLnBrk="1" hangingPunct="1"/>
            <a:endParaRPr lang="zh-TW" altLang="en-US" smtClean="0"/>
          </a:p>
        </p:txBody>
      </p:sp>
      <p:sp>
        <p:nvSpPr>
          <p:cNvPr id="512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68620C-7F72-45C8-9CD3-1FBCF6C28987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學生已存在</a:t>
            </a:r>
            <a:endParaRPr lang="zh-TW" altLang="en-US" dirty="0" smtClean="0"/>
          </a:p>
        </p:txBody>
      </p:sp>
      <p:sp>
        <p:nvSpPr>
          <p:cNvPr id="1024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F2F98-3206-4DC5-A818-27374C9F15CF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  <p:pic>
        <p:nvPicPr>
          <p:cNvPr id="10245" name="圖片 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4688" y="2274888"/>
            <a:ext cx="5003800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3700" b="1" dirty="0" smtClean="0"/>
              <a:t>若學生於原校的結案清單或異動轉銜清單，可直接新增，成功轉入畫面如下</a:t>
            </a:r>
          </a:p>
        </p:txBody>
      </p:sp>
      <p:sp>
        <p:nvSpPr>
          <p:cNvPr id="1126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4BDDD-764D-4724-BDA4-F3203E5F8B52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0525" y="2708275"/>
            <a:ext cx="57912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/>
              <a:t>匯入學生－整批匯入</a:t>
            </a:r>
            <a:endParaRPr lang="zh-TW" altLang="en-US" dirty="0" smtClean="0"/>
          </a:p>
        </p:txBody>
      </p:sp>
      <p:sp>
        <p:nvSpPr>
          <p:cNvPr id="1229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1A2C32-BD13-4D7D-B4AF-551FA4AB0AF9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2349500"/>
            <a:ext cx="904875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身份類別代號一覽表</a:t>
            </a:r>
            <a:endParaRPr lang="zh-TW" altLang="en-US" dirty="0" smtClean="0"/>
          </a:p>
        </p:txBody>
      </p:sp>
      <p:sp>
        <p:nvSpPr>
          <p:cNvPr id="133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F53C12-3B23-47CD-B5A6-8AC069F49C36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2133600"/>
            <a:ext cx="489585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學生匯入範例檔</a:t>
            </a:r>
            <a:endParaRPr lang="zh-TW" altLang="en-US" dirty="0" smtClean="0"/>
          </a:p>
        </p:txBody>
      </p:sp>
      <p:sp>
        <p:nvSpPr>
          <p:cNvPr id="133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F53C12-3B23-47CD-B5A6-8AC069F49C36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  <p:pic>
        <p:nvPicPr>
          <p:cNvPr id="6" name="圖片 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987872"/>
            <a:ext cx="47371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圖片 55" descr="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211537"/>
            <a:ext cx="4786313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匯入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D2D443-F569-4E7A-8399-557EF0ABAE19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  <p:pic>
        <p:nvPicPr>
          <p:cNvPr id="5" name="圖片 84"/>
          <p:cNvPicPr>
            <a:picLocks noChangeAspect="1" noChangeArrowheads="1"/>
          </p:cNvPicPr>
          <p:nvPr/>
        </p:nvPicPr>
        <p:blipFill>
          <a:blip r:embed="rId2" cstate="print"/>
          <a:srcRect t="6551"/>
          <a:stretch>
            <a:fillRect/>
          </a:stretch>
        </p:blipFill>
        <p:spPr bwMode="auto">
          <a:xfrm>
            <a:off x="61913" y="1903834"/>
            <a:ext cx="8974137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324C1-BC3E-40BF-BA33-C0B10FF83BB2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  <p:pic>
        <p:nvPicPr>
          <p:cNvPr id="16388" name="圖片 81"/>
          <p:cNvPicPr>
            <a:picLocks noChangeAspect="1" noChangeArrowheads="1"/>
          </p:cNvPicPr>
          <p:nvPr/>
        </p:nvPicPr>
        <p:blipFill>
          <a:blip r:embed="rId2" cstate="print"/>
          <a:srcRect t="5350"/>
          <a:stretch>
            <a:fillRect/>
          </a:stretch>
        </p:blipFill>
        <p:spPr bwMode="auto">
          <a:xfrm>
            <a:off x="395288" y="1700213"/>
            <a:ext cx="8353425" cy="509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標題 1"/>
          <p:cNvSpPr txBox="1">
            <a:spLocks/>
          </p:cNvSpPr>
          <p:nvPr/>
        </p:nvSpPr>
        <p:spPr bwMode="auto">
          <a:xfrm>
            <a:off x="468313" y="850032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zh-TW" altLang="en-US" sz="44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確認</a:t>
            </a:r>
            <a:r>
              <a:rPr lang="zh-TW" altLang="zh-TW" sz="44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匯入</a:t>
            </a:r>
            <a:endParaRPr lang="zh-TW" altLang="en-US" sz="4400" b="1" dirty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/>
              <a:t>匯入</a:t>
            </a:r>
            <a:r>
              <a:rPr lang="zh-TW" altLang="en-US" b="1" dirty="0" smtClean="0"/>
              <a:t>出現錯誤情況，不予匯入</a:t>
            </a:r>
            <a:endParaRPr lang="zh-TW" altLang="en-US" dirty="0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249488"/>
            <a:ext cx="8686800" cy="4324350"/>
          </a:xfrm>
        </p:spPr>
        <p:txBody>
          <a:bodyPr/>
          <a:lstStyle/>
          <a:p>
            <a:pPr>
              <a:defRPr/>
            </a:pPr>
            <a:r>
              <a:rPr lang="zh-TW" altLang="en-US" sz="2400" b="1" dirty="0" smtClean="0"/>
              <a:t>學生</a:t>
            </a:r>
            <a:r>
              <a:rPr lang="zh-TW" altLang="en-US" sz="2400" b="1" dirty="0" smtClean="0">
                <a:solidFill>
                  <a:srgbClr val="0000FF"/>
                </a:solidFill>
              </a:rPr>
              <a:t>資料不完整</a:t>
            </a:r>
            <a:r>
              <a:rPr lang="zh-TW" altLang="en-US" sz="2400" dirty="0" smtClean="0"/>
              <a:t>：如班級未填寫、身分類別未填寫</a:t>
            </a:r>
            <a:r>
              <a:rPr lang="en-US" altLang="zh-TW" sz="2400" dirty="0" smtClean="0"/>
              <a:t>...</a:t>
            </a:r>
          </a:p>
          <a:p>
            <a:pPr>
              <a:defRPr/>
            </a:pPr>
            <a:r>
              <a:rPr lang="zh-TW" altLang="en-US" sz="2400" b="1" dirty="0" smtClean="0"/>
              <a:t>身分類別</a:t>
            </a:r>
            <a:r>
              <a:rPr lang="zh-TW" altLang="en-US" sz="2400" b="1" dirty="0" smtClean="0">
                <a:solidFill>
                  <a:srgbClr val="0000FF"/>
                </a:solidFill>
              </a:rPr>
              <a:t>非填入代號</a:t>
            </a:r>
            <a:endParaRPr lang="en-US" altLang="zh-TW" sz="2400" b="1" dirty="0" smtClean="0">
              <a:solidFill>
                <a:srgbClr val="0000FF"/>
              </a:solidFill>
            </a:endParaRPr>
          </a:p>
          <a:p>
            <a:pPr>
              <a:defRPr/>
            </a:pPr>
            <a:r>
              <a:rPr lang="zh-TW" altLang="en-US" sz="2400" b="1" dirty="0" smtClean="0"/>
              <a:t>身分證</a:t>
            </a:r>
            <a:r>
              <a:rPr lang="zh-TW" altLang="en-US" sz="2400" b="1" dirty="0" smtClean="0">
                <a:solidFill>
                  <a:srgbClr val="0000FF"/>
                </a:solidFill>
              </a:rPr>
              <a:t>格式錯誤</a:t>
            </a:r>
            <a:r>
              <a:rPr lang="zh-TW" altLang="en-US" sz="2400" dirty="0" smtClean="0"/>
              <a:t>：如 多ㄧ個空白鍵、身分證號輸入錯誤</a:t>
            </a:r>
            <a:r>
              <a:rPr lang="en-US" altLang="zh-TW" sz="2400" dirty="0" smtClean="0"/>
              <a:t>…</a:t>
            </a:r>
          </a:p>
          <a:p>
            <a:pPr>
              <a:defRPr/>
            </a:pPr>
            <a:r>
              <a:rPr lang="zh-TW" altLang="en-US" sz="2400" b="1" dirty="0" smtClean="0"/>
              <a:t>匯入的檔案中含</a:t>
            </a:r>
            <a:r>
              <a:rPr lang="zh-TW" altLang="en-US" sz="2400" b="1" dirty="0" smtClean="0">
                <a:solidFill>
                  <a:srgbClr val="0000FF"/>
                </a:solidFill>
              </a:rPr>
              <a:t>外籍生資料</a:t>
            </a:r>
            <a:endParaRPr lang="en-US" altLang="zh-TW" sz="2400" b="1" dirty="0" smtClean="0">
              <a:solidFill>
                <a:srgbClr val="0000FF"/>
              </a:solidFill>
            </a:endParaRPr>
          </a:p>
          <a:p>
            <a:pPr>
              <a:defRPr/>
            </a:pPr>
            <a:r>
              <a:rPr lang="zh-TW" altLang="en-US" sz="2400" b="1" dirty="0" smtClean="0"/>
              <a:t>匯入的檔案中</a:t>
            </a:r>
            <a:r>
              <a:rPr lang="zh-TW" altLang="en-US" sz="2400" b="1" dirty="0" smtClean="0">
                <a:solidFill>
                  <a:srgbClr val="0000FF"/>
                </a:solidFill>
              </a:rPr>
              <a:t>出現兩筆以上相同身分證號</a:t>
            </a:r>
            <a:endParaRPr lang="en-US" altLang="zh-TW" sz="2400" b="1" dirty="0" smtClean="0">
              <a:solidFill>
                <a:srgbClr val="0000FF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AD7F4F-DDAD-4351-AF65-F9D55EB89222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b="1" dirty="0" smtClean="0"/>
              <a:t>匯入</a:t>
            </a:r>
            <a:r>
              <a:rPr lang="zh-TW" altLang="en-US" b="1" dirty="0" smtClean="0"/>
              <a:t>出現部分成功匯入，部分略過</a:t>
            </a:r>
            <a:endParaRPr lang="zh-TW" altLang="en-US" dirty="0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249488"/>
            <a:ext cx="8686800" cy="4324350"/>
          </a:xfrm>
        </p:spPr>
        <p:txBody>
          <a:bodyPr/>
          <a:lstStyle/>
          <a:p>
            <a:pPr>
              <a:defRPr/>
            </a:pPr>
            <a:r>
              <a:rPr lang="zh-TW" altLang="en-US" sz="2400" b="1" dirty="0" smtClean="0"/>
              <a:t>存在本校的學生管理系統中</a:t>
            </a:r>
            <a:endParaRPr lang="en-US" altLang="zh-TW" sz="2400" b="1" dirty="0" smtClean="0"/>
          </a:p>
          <a:p>
            <a:pPr>
              <a:defRPr/>
            </a:pPr>
            <a:r>
              <a:rPr lang="zh-TW" altLang="en-US" sz="2400" b="1" dirty="0" smtClean="0"/>
              <a:t>存在於他校的學生管理系統中</a:t>
            </a:r>
            <a:endParaRPr lang="en-US" altLang="zh-TW" sz="2400" b="1" dirty="0" smtClean="0"/>
          </a:p>
          <a:p>
            <a:pPr>
              <a:defRPr/>
            </a:pPr>
            <a:endParaRPr lang="zh-TW" altLang="en-US" sz="2400" b="1" dirty="0" smtClean="0">
              <a:latin typeface="+mj-ea"/>
              <a:ea typeface="+mj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AD7F4F-DDAD-4351-AF65-F9D55EB89222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sz="3500" b="1" dirty="0" smtClean="0"/>
              <a:t>欲修改學生資料可直接以滑鼠點選該欄位圖示</a:t>
            </a:r>
            <a:r>
              <a:rPr lang="zh-TW" altLang="en-US" sz="3500" b="1" dirty="0" smtClean="0"/>
              <a:t>    </a:t>
            </a:r>
            <a:r>
              <a:rPr lang="en-US" altLang="zh-TW" sz="3500" b="1" dirty="0" smtClean="0"/>
              <a:t> </a:t>
            </a:r>
            <a:r>
              <a:rPr lang="zh-TW" altLang="zh-TW" sz="3500" b="1" dirty="0" smtClean="0"/>
              <a:t>為儲存，圖示</a:t>
            </a:r>
            <a:r>
              <a:rPr lang="en-US" altLang="zh-TW" sz="3500" b="1" dirty="0" smtClean="0"/>
              <a:t> </a:t>
            </a:r>
            <a:r>
              <a:rPr lang="zh-TW" altLang="en-US" sz="3500" b="1" dirty="0" smtClean="0"/>
              <a:t>   </a:t>
            </a:r>
            <a:r>
              <a:rPr lang="zh-TW" altLang="zh-TW" sz="3500" b="1" dirty="0" smtClean="0"/>
              <a:t>為取消</a:t>
            </a:r>
            <a:endParaRPr lang="zh-TW" altLang="en-US" sz="3500" b="1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B4D884-9706-48F0-8351-5722EFE8E15E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  <p:pic>
        <p:nvPicPr>
          <p:cNvPr id="18436" name="圖片 87" descr="儲存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49090"/>
            <a:ext cx="538163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圖片 88" descr="取消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44909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7"/>
          <p:cNvPicPr>
            <a:picLocks noChangeAspect="1" noChangeArrowheads="1"/>
          </p:cNvPicPr>
          <p:nvPr/>
        </p:nvPicPr>
        <p:blipFill>
          <a:blip r:embed="rId4" cstate="print"/>
          <a:srcRect l="647" t="11037" r="970" b="34570"/>
          <a:stretch>
            <a:fillRect/>
          </a:stretch>
        </p:blipFill>
        <p:spPr bwMode="auto">
          <a:xfrm>
            <a:off x="179388" y="2289175"/>
            <a:ext cx="8856662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補救教學資源平台  </a:t>
            </a:r>
            <a:r>
              <a:rPr lang="zh-TW" altLang="en-US" sz="2200" u="sng" dirty="0" smtClean="0"/>
              <a:t>網址：</a:t>
            </a:r>
            <a:r>
              <a:rPr lang="en-US" altLang="zh-TW" sz="2200" u="sng" dirty="0" smtClean="0"/>
              <a:t>priori.moe.gov.tw</a:t>
            </a:r>
            <a:endParaRPr lang="zh-TW" altLang="en-US" sz="2200" u="sng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D2D443-F569-4E7A-8399-557EF0ABAE19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44824"/>
            <a:ext cx="7272486" cy="5209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>
          <a:xfrm>
            <a:off x="395288" y="765175"/>
            <a:ext cx="8229600" cy="1066800"/>
          </a:xfrm>
        </p:spPr>
        <p:txBody>
          <a:bodyPr/>
          <a:lstStyle/>
          <a:p>
            <a:pPr eaLnBrk="1" hangingPunct="1"/>
            <a:r>
              <a:rPr lang="zh-TW" altLang="en-US" b="1" dirty="0" smtClean="0"/>
              <a:t>學生名單轉入個案管理</a:t>
            </a:r>
            <a:endParaRPr lang="zh-TW" altLang="en-US" sz="2800" b="1" dirty="0" smtClean="0"/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57200" y="1844675"/>
            <a:ext cx="8686800" cy="6477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b="1" dirty="0" smtClean="0"/>
              <a:t>測驗合格或未參與測驗之學生，若有輔導需求，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en-US" b="1" dirty="0" smtClean="0"/>
              <a:t>請確認學生資料</a:t>
            </a:r>
            <a:r>
              <a:rPr lang="zh-TW" altLang="en-US" b="1" u="sng" dirty="0" smtClean="0"/>
              <a:t>無誤</a:t>
            </a:r>
            <a:r>
              <a:rPr lang="zh-TW" altLang="en-US" b="1" dirty="0" smtClean="0"/>
              <a:t>後，再將學生轉入個案。</a:t>
            </a:r>
            <a:endParaRPr lang="en-US" altLang="zh-TW" b="1" dirty="0" smtClean="0"/>
          </a:p>
          <a:p>
            <a:pPr>
              <a:defRPr/>
            </a:pPr>
            <a:r>
              <a:rPr lang="zh-TW" altLang="en-US" b="1" dirty="0" smtClean="0"/>
              <a:t>轉入後，個資無法轉出或刪除。如經學習輔導小組會議決議，符合結案因素者，得予結案。</a:t>
            </a:r>
            <a:endParaRPr lang="zh-TW" altLang="en-US" b="1" dirty="0"/>
          </a:p>
        </p:txBody>
      </p:sp>
      <p:sp>
        <p:nvSpPr>
          <p:cNvPr id="17414" name="投影片編號版面配置區 1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0F3F79-4552-4754-9FB1-700D49C164F5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zh-TW" altLang="en-US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571876"/>
            <a:ext cx="5369182" cy="25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圓角矩形 23"/>
          <p:cNvSpPr/>
          <p:nvPr/>
        </p:nvSpPr>
        <p:spPr>
          <a:xfrm>
            <a:off x="395288" y="4333875"/>
            <a:ext cx="8569325" cy="9525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2349500"/>
            <a:ext cx="45370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標題 1"/>
          <p:cNvSpPr>
            <a:spLocks noGrp="1"/>
          </p:cNvSpPr>
          <p:nvPr>
            <p:ph type="title"/>
          </p:nvPr>
        </p:nvSpPr>
        <p:spPr>
          <a:xfrm>
            <a:off x="395288" y="4221163"/>
            <a:ext cx="8229600" cy="1046162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2500" b="1" dirty="0" smtClean="0">
                <a:solidFill>
                  <a:schemeClr val="accent1">
                    <a:lumMod val="50000"/>
                  </a:schemeClr>
                </a:solidFill>
              </a:rPr>
              <a:t>手動名額計算公式：                                          </a:t>
            </a:r>
            <a:r>
              <a:rPr lang="zh-TW" altLang="zh-TW" b="1" dirty="0" smtClean="0">
                <a:solidFill>
                  <a:srgbClr val="FF0000"/>
                </a:solidFill>
              </a:rPr>
              <a:t>≦</a:t>
            </a:r>
            <a:r>
              <a:rPr lang="zh-TW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zh-TW" b="1" dirty="0" smtClean="0">
                <a:solidFill>
                  <a:srgbClr val="FF0000"/>
                </a:solidFill>
              </a:rPr>
              <a:t>30%</a:t>
            </a:r>
            <a:endParaRPr lang="zh-TW" altLang="en-US" b="1" dirty="0" smtClean="0">
              <a:solidFill>
                <a:srgbClr val="FF0000"/>
              </a:solidFill>
            </a:endParaRPr>
          </a:p>
        </p:txBody>
      </p:sp>
      <p:sp>
        <p:nvSpPr>
          <p:cNvPr id="18437" name="投影片編號版面配置區 1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2CB63E-0A11-4CE4-A975-3DBA707BE725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zh-TW" altLang="en-US" smtClean="0"/>
          </a:p>
        </p:txBody>
      </p:sp>
      <p:sp>
        <p:nvSpPr>
          <p:cNvPr id="20" name="標題 1"/>
          <p:cNvSpPr txBox="1">
            <a:spLocks/>
          </p:cNvSpPr>
          <p:nvPr/>
        </p:nvSpPr>
        <p:spPr bwMode="auto">
          <a:xfrm>
            <a:off x="323528" y="981075"/>
            <a:ext cx="851726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zh-TW" altLang="en-US" sz="44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手動轉入個案限制，不得超過</a:t>
            </a:r>
            <a:r>
              <a:rPr kumimoji="0" lang="en-US" altLang="zh-TW" sz="4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30%</a:t>
            </a:r>
            <a:endParaRPr kumimoji="0" lang="zh-TW" altLang="en-US" sz="44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485" name="矩形 33"/>
          <p:cNvSpPr>
            <a:spLocks noChangeArrowheads="1"/>
          </p:cNvSpPr>
          <p:nvPr/>
        </p:nvSpPr>
        <p:spPr bwMode="auto">
          <a:xfrm>
            <a:off x="539750" y="5437188"/>
            <a:ext cx="8064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b="1">
                <a:latin typeface="微軟正黑體" pitchFamily="34" charset="-120"/>
                <a:ea typeface="微軟正黑體" pitchFamily="34" charset="-120"/>
              </a:rPr>
              <a:t>例如：若成績未達</a:t>
            </a:r>
            <a:r>
              <a:rPr kumimoji="0" lang="en-US" altLang="zh-TW" b="1">
                <a:latin typeface="微軟正黑體" pitchFamily="34" charset="-120"/>
                <a:ea typeface="微軟正黑體" pitchFamily="34" charset="-120"/>
              </a:rPr>
              <a:t>60</a:t>
            </a:r>
            <a:r>
              <a:rPr kumimoji="0" lang="zh-TW" altLang="en-US" b="1">
                <a:latin typeface="微軟正黑體" pitchFamily="34" charset="-120"/>
                <a:ea typeface="微軟正黑體" pitchFamily="34" charset="-120"/>
              </a:rPr>
              <a:t>分，共有</a:t>
            </a:r>
            <a:r>
              <a:rPr kumimoji="0" lang="en-US" altLang="zh-TW" b="1">
                <a:latin typeface="微軟正黑體" pitchFamily="34" charset="-120"/>
                <a:ea typeface="微軟正黑體" pitchFamily="34" charset="-120"/>
              </a:rPr>
              <a:t>6</a:t>
            </a:r>
            <a:r>
              <a:rPr kumimoji="0" lang="zh-TW" altLang="en-US" b="1">
                <a:latin typeface="微軟正黑體" pitchFamily="34" charset="-120"/>
                <a:ea typeface="微軟正黑體" pitchFamily="34" charset="-120"/>
              </a:rPr>
              <a:t>位。</a:t>
            </a:r>
            <a:endParaRPr kumimoji="0" lang="en-US" altLang="zh-TW" b="1">
              <a:latin typeface="微軟正黑體" pitchFamily="34" charset="-120"/>
              <a:ea typeface="微軟正黑體" pitchFamily="34" charset="-120"/>
            </a:endParaRPr>
          </a:p>
          <a:p>
            <a:r>
              <a:rPr kumimoji="0" lang="zh-TW" altLang="en-US" b="1">
                <a:latin typeface="微軟正黑體" pitchFamily="34" charset="-120"/>
                <a:ea typeface="微軟正黑體" pitchFamily="34" charset="-120"/>
              </a:rPr>
              <a:t>             </a:t>
            </a:r>
            <a:r>
              <a:rPr kumimoji="0" lang="en-US" altLang="zh-TW" b="1">
                <a:latin typeface="微軟正黑體" pitchFamily="34" charset="-120"/>
                <a:ea typeface="微軟正黑體" pitchFamily="34" charset="-120"/>
              </a:rPr>
              <a:t>6</a:t>
            </a:r>
            <a:r>
              <a:rPr kumimoji="0" lang="zh-TW" altLang="en-US" b="1">
                <a:latin typeface="微軟正黑體" pitchFamily="34" charset="-120"/>
                <a:ea typeface="微軟正黑體" pitchFamily="34" charset="-120"/>
              </a:rPr>
              <a:t>*</a:t>
            </a:r>
            <a:r>
              <a:rPr kumimoji="0" lang="en-US" altLang="zh-TW" b="1">
                <a:latin typeface="微軟正黑體" pitchFamily="34" charset="-120"/>
                <a:ea typeface="微軟正黑體" pitchFamily="34" charset="-120"/>
              </a:rPr>
              <a:t>30%</a:t>
            </a:r>
            <a:r>
              <a:rPr kumimoji="0" lang="zh-TW" altLang="en-US" b="1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kumimoji="0" lang="en-US" altLang="zh-TW" b="1">
                <a:latin typeface="微軟正黑體" pitchFamily="34" charset="-120"/>
                <a:ea typeface="微軟正黑體" pitchFamily="34" charset="-120"/>
              </a:rPr>
              <a:t>=</a:t>
            </a:r>
            <a:r>
              <a:rPr kumimoji="0" lang="zh-TW" altLang="en-US" b="1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kumimoji="0" lang="en-US" altLang="zh-TW" b="1">
                <a:latin typeface="微軟正黑體" pitchFamily="34" charset="-120"/>
                <a:ea typeface="微軟正黑體" pitchFamily="34" charset="-120"/>
              </a:rPr>
              <a:t>1.8(</a:t>
            </a:r>
            <a:r>
              <a:rPr kumimoji="0" lang="zh-TW" altLang="en-US" b="1">
                <a:latin typeface="微軟正黑體" pitchFamily="34" charset="-120"/>
                <a:ea typeface="微軟正黑體" pitchFamily="34" charset="-120"/>
              </a:rPr>
              <a:t>無條件捨去</a:t>
            </a:r>
            <a:r>
              <a:rPr kumimoji="0" lang="en-US" altLang="zh-TW" b="1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kumimoji="0" lang="zh-TW" altLang="en-US" b="1">
                <a:latin typeface="微軟正黑體" pitchFamily="34" charset="-120"/>
                <a:ea typeface="微軟正黑體" pitchFamily="34" charset="-120"/>
              </a:rPr>
              <a:t>→有 </a:t>
            </a:r>
            <a:r>
              <a:rPr kumimoji="0" lang="en-US" altLang="zh-TW" sz="2400" b="1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kumimoji="0" lang="zh-TW" altLang="en-US" sz="2400" b="1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kumimoji="0" lang="zh-TW" altLang="en-US" b="1">
                <a:latin typeface="微軟正黑體" pitchFamily="34" charset="-120"/>
                <a:ea typeface="微軟正黑體" pitchFamily="34" charset="-120"/>
              </a:rPr>
              <a:t>位 手動轉入的名額。</a:t>
            </a:r>
            <a:endParaRPr kumimoji="0" lang="en-US" altLang="zh-TW" sz="300" b="1">
              <a:latin typeface="微軟正黑體" pitchFamily="34" charset="-120"/>
              <a:ea typeface="微軟正黑體" pitchFamily="34" charset="-120"/>
            </a:endParaRPr>
          </a:p>
          <a:p>
            <a:r>
              <a:rPr kumimoji="0" lang="zh-TW" altLang="en-US" b="1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            手動名額已達到，則無法再加入。</a:t>
            </a:r>
          </a:p>
        </p:txBody>
      </p:sp>
      <p:grpSp>
        <p:nvGrpSpPr>
          <p:cNvPr id="20488" name="群組 34"/>
          <p:cNvGrpSpPr>
            <a:grpSpLocks/>
          </p:cNvGrpSpPr>
          <p:nvPr/>
        </p:nvGrpSpPr>
        <p:grpSpPr bwMode="auto">
          <a:xfrm>
            <a:off x="3563938" y="4365625"/>
            <a:ext cx="3311525" cy="873125"/>
            <a:chOff x="3491880" y="4797152"/>
            <a:chExt cx="3312368" cy="873388"/>
          </a:xfrm>
        </p:grpSpPr>
        <p:cxnSp>
          <p:nvCxnSpPr>
            <p:cNvPr id="22" name="直線接點 21"/>
            <p:cNvCxnSpPr/>
            <p:nvPr/>
          </p:nvCxnSpPr>
          <p:spPr>
            <a:xfrm>
              <a:off x="3491880" y="5229082"/>
              <a:ext cx="3024957" cy="0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90" name="文字方塊 27"/>
            <p:cNvSpPr txBox="1">
              <a:spLocks noChangeArrowheads="1"/>
            </p:cNvSpPr>
            <p:nvPr/>
          </p:nvSpPr>
          <p:spPr bwMode="auto">
            <a:xfrm>
              <a:off x="3779912" y="5301208"/>
              <a:ext cx="302433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zh-TW" altLang="en-US" b="1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成績未達</a:t>
              </a:r>
              <a:r>
                <a:rPr kumimoji="0" lang="en-US" altLang="zh-TW" b="1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60</a:t>
              </a:r>
              <a:r>
                <a:rPr kumimoji="0" lang="zh-TW" altLang="en-US" b="1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分之學生人數</a:t>
              </a:r>
              <a:endParaRPr kumimoji="0" lang="en-US" altLang="zh-TW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20491" name="Picture 2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63888" y="5299298"/>
              <a:ext cx="266700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2" name="Picture 2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63888" y="4797152"/>
              <a:ext cx="266700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3" name="文字方塊 32"/>
            <p:cNvSpPr txBox="1">
              <a:spLocks noChangeArrowheads="1"/>
            </p:cNvSpPr>
            <p:nvPr/>
          </p:nvSpPr>
          <p:spPr bwMode="auto">
            <a:xfrm>
              <a:off x="3779912" y="4797152"/>
              <a:ext cx="302433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zh-TW" altLang="en-US" b="1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手動之學生人數</a:t>
              </a:r>
              <a:endParaRPr kumimoji="0" lang="en-US" altLang="zh-TW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628725"/>
            <a:ext cx="773906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標題 1"/>
          <p:cNvSpPr>
            <a:spLocks noGrp="1"/>
          </p:cNvSpPr>
          <p:nvPr>
            <p:ph type="title"/>
          </p:nvPr>
        </p:nvSpPr>
        <p:spPr>
          <a:xfrm>
            <a:off x="446088" y="692696"/>
            <a:ext cx="8229600" cy="1066800"/>
          </a:xfrm>
        </p:spPr>
        <p:txBody>
          <a:bodyPr/>
          <a:lstStyle/>
          <a:p>
            <a:pPr eaLnBrk="1" hangingPunct="1"/>
            <a:r>
              <a:rPr lang="zh-TW" altLang="en-US" b="1" dirty="0" smtClean="0"/>
              <a:t>個案管理</a:t>
            </a:r>
            <a:endParaRPr lang="zh-TW" altLang="en-US" sz="2800" b="1" dirty="0" smtClean="0"/>
          </a:p>
        </p:txBody>
      </p:sp>
      <p:sp>
        <p:nvSpPr>
          <p:cNvPr id="19461" name="投影片編號版面配置區 6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644382"/>
            <a:ext cx="21336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ECF7BE-A8C2-4121-92DE-2B130C7B333D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zh-TW" altLang="en-US" smtClean="0"/>
          </a:p>
        </p:txBody>
      </p:sp>
      <p:cxnSp>
        <p:nvCxnSpPr>
          <p:cNvPr id="54" name="直線接點 53"/>
          <p:cNvCxnSpPr>
            <a:stCxn id="56" idx="3"/>
          </p:cNvCxnSpPr>
          <p:nvPr/>
        </p:nvCxnSpPr>
        <p:spPr bwMode="auto">
          <a:xfrm flipV="1">
            <a:off x="2325688" y="4005213"/>
            <a:ext cx="1093787" cy="25082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接點 56"/>
          <p:cNvCxnSpPr>
            <a:stCxn id="64" idx="3"/>
            <a:endCxn id="21518" idx="0"/>
          </p:cNvCxnSpPr>
          <p:nvPr/>
        </p:nvCxnSpPr>
        <p:spPr bwMode="auto">
          <a:xfrm flipV="1">
            <a:off x="2325688" y="4293493"/>
            <a:ext cx="1302126" cy="1280964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接點 57"/>
          <p:cNvCxnSpPr>
            <a:stCxn id="66" idx="3"/>
            <a:endCxn id="21517" idx="1"/>
          </p:cNvCxnSpPr>
          <p:nvPr/>
        </p:nvCxnSpPr>
        <p:spPr bwMode="auto">
          <a:xfrm flipV="1">
            <a:off x="2325688" y="4976762"/>
            <a:ext cx="1166358" cy="112792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512" name="群組 49"/>
          <p:cNvGrpSpPr>
            <a:grpSpLocks/>
          </p:cNvGrpSpPr>
          <p:nvPr/>
        </p:nvGrpSpPr>
        <p:grpSpPr bwMode="auto">
          <a:xfrm>
            <a:off x="3419475" y="3573413"/>
            <a:ext cx="4968875" cy="1727200"/>
            <a:chOff x="5724128" y="1556792"/>
            <a:chExt cx="4968875" cy="1727200"/>
          </a:xfrm>
        </p:grpSpPr>
        <p:sp>
          <p:nvSpPr>
            <p:cNvPr id="43" name="矩形 42"/>
            <p:cNvSpPr/>
            <p:nvPr/>
          </p:nvSpPr>
          <p:spPr bwMode="auto">
            <a:xfrm>
              <a:off x="5724128" y="1556792"/>
              <a:ext cx="4897438" cy="1727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pic>
          <p:nvPicPr>
            <p:cNvPr id="2151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62628" b="528"/>
            <a:stretch>
              <a:fillRect/>
            </a:stretch>
          </p:blipFill>
          <p:spPr bwMode="auto">
            <a:xfrm>
              <a:off x="5796699" y="2780224"/>
              <a:ext cx="274083" cy="359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8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61787" r="1663" b="3880"/>
            <a:stretch>
              <a:fillRect/>
            </a:stretch>
          </p:blipFill>
          <p:spPr bwMode="auto">
            <a:xfrm>
              <a:off x="5796699" y="2276872"/>
              <a:ext cx="271536" cy="356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9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5171" t="88342" r="91924" b="5704"/>
            <a:stretch>
              <a:fillRect/>
            </a:stretch>
          </p:blipFill>
          <p:spPr bwMode="auto">
            <a:xfrm>
              <a:off x="5796699" y="1772816"/>
              <a:ext cx="265995" cy="357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矩形 46"/>
            <p:cNvSpPr/>
            <p:nvPr/>
          </p:nvSpPr>
          <p:spPr bwMode="auto">
            <a:xfrm>
              <a:off x="6011466" y="2310854"/>
              <a:ext cx="2592387" cy="2889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6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為手動轉入之學生</a:t>
              </a:r>
            </a:p>
          </p:txBody>
        </p:sp>
        <p:sp>
          <p:nvSpPr>
            <p:cNvPr id="48" name="矩形 47"/>
            <p:cNvSpPr/>
            <p:nvPr/>
          </p:nvSpPr>
          <p:spPr bwMode="auto">
            <a:xfrm>
              <a:off x="6009878" y="1810792"/>
              <a:ext cx="2882900" cy="2873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6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為測驗成績未達</a:t>
              </a:r>
              <a:r>
                <a:rPr kumimoji="0" lang="en-US" altLang="zh-TW" sz="16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60</a:t>
              </a:r>
              <a:r>
                <a:rPr kumimoji="0" lang="zh-TW" altLang="en-US" sz="16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分之學生</a:t>
              </a:r>
            </a:p>
          </p:txBody>
        </p:sp>
        <p:sp>
          <p:nvSpPr>
            <p:cNvPr id="49" name="矩形 48"/>
            <p:cNvSpPr/>
            <p:nvPr/>
          </p:nvSpPr>
          <p:spPr bwMode="auto">
            <a:xfrm>
              <a:off x="6011466" y="2825204"/>
              <a:ext cx="4681537" cy="2873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6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為其他學生</a:t>
              </a:r>
              <a:r>
                <a:rPr kumimoji="0" lang="en-US" altLang="zh-TW" sz="16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kumimoji="0" lang="zh-TW" altLang="en-US" sz="16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包含達</a:t>
              </a:r>
              <a:r>
                <a:rPr kumimoji="0" lang="en-US" altLang="zh-TW" sz="16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60</a:t>
              </a:r>
              <a:r>
                <a:rPr kumimoji="0" lang="zh-TW" altLang="en-US" sz="16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分或未參與篩選測驗之學生</a:t>
              </a:r>
              <a:r>
                <a:rPr kumimoji="0" lang="en-US" altLang="zh-TW" sz="1600" b="1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)</a:t>
              </a:r>
              <a:endParaRPr kumimoji="0"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56" name="矩形 55"/>
          <p:cNvSpPr/>
          <p:nvPr/>
        </p:nvSpPr>
        <p:spPr>
          <a:xfrm>
            <a:off x="2124075" y="4125863"/>
            <a:ext cx="201613" cy="25876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4" name="矩形 63"/>
          <p:cNvSpPr/>
          <p:nvPr/>
        </p:nvSpPr>
        <p:spPr>
          <a:xfrm>
            <a:off x="2124075" y="5445075"/>
            <a:ext cx="201613" cy="25876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6" name="矩形 65"/>
          <p:cNvSpPr/>
          <p:nvPr/>
        </p:nvSpPr>
        <p:spPr>
          <a:xfrm>
            <a:off x="2124075" y="5975300"/>
            <a:ext cx="201613" cy="25876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/>
              <a:t>個案管理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171C8-FDBF-4DD9-8281-614E6D84740B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457200" y="1844824"/>
            <a:ext cx="8686800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個案列表中，也可直接將學生改為手動</a:t>
            </a:r>
            <a:endParaRPr kumimoji="0" lang="zh-TW" altLang="en-US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121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947B7D-B16C-45F5-93A9-8C6E623BDD0E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新細明體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zh-TW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新細明體" charset="-120"/>
              <a:cs typeface="+mn-cs"/>
            </a:endParaRPr>
          </a:p>
        </p:txBody>
      </p:sp>
      <p:pic>
        <p:nvPicPr>
          <p:cNvPr id="7" name="Picture 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94952"/>
            <a:ext cx="6480720" cy="451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個案管理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D2D443-F569-4E7A-8399-557EF0ABAE19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7560840" cy="500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畢業生轉銜期程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388" y="2249488"/>
            <a:ext cx="8785225" cy="43243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dirty="0" smtClean="0"/>
              <a:t>國小端：於學生管理系統中，將學生轉銜至國中端</a:t>
            </a:r>
            <a:endParaRPr lang="en-US" altLang="zh-TW" dirty="0" smtClean="0"/>
          </a:p>
          <a:p>
            <a:pPr>
              <a:buFont typeface="Georgia" pitchFamily="18" charset="0"/>
              <a:buNone/>
              <a:defRPr/>
            </a:pPr>
            <a:r>
              <a:rPr lang="zh-TW" altLang="en-US" dirty="0" smtClean="0"/>
              <a:t>     時間：</a:t>
            </a:r>
            <a:r>
              <a:rPr lang="zh-TW" altLang="en-US" b="1" dirty="0" smtClean="0">
                <a:solidFill>
                  <a:srgbClr val="FF0000"/>
                </a:solidFill>
              </a:rPr>
              <a:t>每年 </a:t>
            </a:r>
            <a:r>
              <a:rPr lang="en-US" altLang="zh-TW" b="1" dirty="0" smtClean="0">
                <a:solidFill>
                  <a:srgbClr val="FF0000"/>
                </a:solidFill>
              </a:rPr>
              <a:t>8/1~8/15</a:t>
            </a:r>
          </a:p>
          <a:p>
            <a:pPr>
              <a:buFont typeface="Georgia" pitchFamily="18" charset="0"/>
              <a:buNone/>
              <a:defRPr/>
            </a:pPr>
            <a:endParaRPr lang="en-US" altLang="zh-TW" dirty="0" smtClean="0"/>
          </a:p>
          <a:p>
            <a:pPr>
              <a:defRPr/>
            </a:pPr>
            <a:r>
              <a:rPr lang="zh-TW" altLang="en-US" dirty="0" smtClean="0"/>
              <a:t>國中端：將國小端轉銜的學生做接收的動作、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                </a:t>
            </a:r>
            <a:r>
              <a:rPr lang="zh-TW" altLang="en-US" dirty="0" smtClean="0"/>
              <a:t>將學生轉銜</a:t>
            </a:r>
            <a:r>
              <a:rPr lang="en-US" altLang="zh-TW" dirty="0" smtClean="0"/>
              <a:t>-</a:t>
            </a:r>
            <a:r>
              <a:rPr lang="zh-TW" altLang="en-US" dirty="0" smtClean="0"/>
              <a:t>畢業或結業</a:t>
            </a:r>
            <a:endParaRPr lang="en-US" altLang="zh-TW" dirty="0" smtClean="0"/>
          </a:p>
          <a:p>
            <a:pPr>
              <a:buFont typeface="Georgia" pitchFamily="18" charset="0"/>
              <a:buNone/>
              <a:defRPr/>
            </a:pPr>
            <a:r>
              <a:rPr lang="zh-TW" altLang="en-US" dirty="0" smtClean="0"/>
              <a:t>     時間：</a:t>
            </a:r>
            <a:r>
              <a:rPr lang="zh-TW" altLang="en-US" b="1" dirty="0" smtClean="0">
                <a:solidFill>
                  <a:srgbClr val="FF0000"/>
                </a:solidFill>
              </a:rPr>
              <a:t>每年 </a:t>
            </a:r>
            <a:r>
              <a:rPr lang="en-US" altLang="zh-TW" b="1" dirty="0" smtClean="0">
                <a:solidFill>
                  <a:srgbClr val="FF0000"/>
                </a:solidFill>
              </a:rPr>
              <a:t>8/16~8/30</a:t>
            </a:r>
          </a:p>
          <a:p>
            <a:pPr>
              <a:buFont typeface="Georgia" pitchFamily="18" charset="0"/>
              <a:buNone/>
              <a:defRPr/>
            </a:pPr>
            <a:endParaRPr lang="en-US" altLang="zh-TW" b="1" dirty="0" smtClean="0">
              <a:solidFill>
                <a:srgbClr val="FF0000"/>
              </a:solidFill>
            </a:endParaRPr>
          </a:p>
          <a:p>
            <a:pPr>
              <a:buFont typeface="Georgia" pitchFamily="18" charset="0"/>
              <a:buNone/>
              <a:defRPr/>
            </a:pPr>
            <a:r>
              <a:rPr lang="en-US" altLang="zh-TW" sz="2000" b="1" dirty="0" smtClean="0">
                <a:solidFill>
                  <a:srgbClr val="FF0000"/>
                </a:solidFill>
              </a:rPr>
              <a:t>PS.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 因國小端仍可於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8/15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後 將學生轉銜至國中，</a:t>
            </a:r>
            <a:endParaRPr lang="en-US" altLang="zh-TW" sz="2000" b="1" dirty="0" smtClean="0">
              <a:solidFill>
                <a:srgbClr val="FF0000"/>
              </a:solidFill>
            </a:endParaRPr>
          </a:p>
          <a:p>
            <a:pPr>
              <a:buFont typeface="Georgia" pitchFamily="18" charset="0"/>
              <a:buNone/>
              <a:defRPr/>
            </a:pPr>
            <a:r>
              <a:rPr lang="zh-TW" altLang="en-US" sz="2000" b="1" dirty="0" smtClean="0">
                <a:solidFill>
                  <a:srgbClr val="FF0000"/>
                </a:solidFill>
              </a:rPr>
              <a:t>       建議國中可不定期登入</a:t>
            </a:r>
            <a:r>
              <a:rPr lang="zh-TW" altLang="en-US" sz="2000" b="1" u="sng" dirty="0" smtClean="0">
                <a:solidFill>
                  <a:srgbClr val="FF0000"/>
                </a:solidFill>
              </a:rPr>
              <a:t>學生管理系統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檢視，是否有學生需要接收</a:t>
            </a:r>
            <a:r>
              <a:rPr lang="zh-TW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。</a:t>
            </a:r>
            <a:endParaRPr lang="en-US" altLang="zh-TW" sz="2000" b="1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D171C8-FDBF-4DD9-8281-614E6D84740B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/>
          <a:lstStyle/>
          <a:p>
            <a:r>
              <a:rPr lang="zh-TW" altLang="en-US" b="1" dirty="0" smtClean="0"/>
              <a:t>如何異動轉銜 </a:t>
            </a:r>
            <a:r>
              <a:rPr lang="en-US" altLang="zh-TW" b="1" dirty="0" smtClean="0"/>
              <a:t>-</a:t>
            </a:r>
            <a:r>
              <a:rPr lang="zh-TW" altLang="en-US" b="1" dirty="0" smtClean="0"/>
              <a:t> 學生名單</a:t>
            </a:r>
            <a:endParaRPr lang="zh-TW" altLang="en-US" dirty="0" smtClean="0"/>
          </a:p>
        </p:txBody>
      </p:sp>
      <p:sp>
        <p:nvSpPr>
          <p:cNvPr id="2560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6F77A-D636-4F58-9C83-1E7E3E4DBF58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989138"/>
            <a:ext cx="89281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如何異動轉銜 </a:t>
            </a:r>
            <a:r>
              <a:rPr lang="en-US" altLang="zh-TW" dirty="0"/>
              <a:t>-</a:t>
            </a:r>
            <a:r>
              <a:rPr lang="zh-TW" altLang="en-US" dirty="0"/>
              <a:t> 個案管理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D2D443-F569-4E7A-8399-557EF0ABAE19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5"/>
            <a:ext cx="7488832" cy="499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1066800"/>
          </a:xfrm>
        </p:spPr>
        <p:txBody>
          <a:bodyPr/>
          <a:lstStyle/>
          <a:p>
            <a:r>
              <a:rPr lang="zh-TW" altLang="en-US" b="1" smtClean="0"/>
              <a:t>四個異動轉銜條件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179388" y="1773238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4320480"/>
              </a:tblGrid>
              <a:tr h="252028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2028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9FD55A-C47B-4542-8D79-E700168699DA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  <p:pic>
        <p:nvPicPr>
          <p:cNvPr id="276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316163"/>
            <a:ext cx="4019550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844675"/>
            <a:ext cx="4029075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4352925"/>
            <a:ext cx="4029075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6138" y="4738688"/>
            <a:ext cx="40195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/>
          <a:lstStyle/>
          <a:p>
            <a:r>
              <a:rPr lang="zh-TW" altLang="en-US" b="1" dirty="0" smtClean="0"/>
              <a:t>異動轉銜清單</a:t>
            </a:r>
          </a:p>
        </p:txBody>
      </p:sp>
      <p:sp>
        <p:nvSpPr>
          <p:cNvPr id="2867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24022B-D18E-41BE-9CEA-88097799E566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2276475"/>
            <a:ext cx="8928100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D2D443-F569-4E7A-8399-557EF0ABAE19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39152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/>
          <a:lstStyle/>
          <a:p>
            <a:r>
              <a:rPr lang="zh-TW" altLang="en-US" b="1" dirty="0" smtClean="0"/>
              <a:t>如何接收學生</a:t>
            </a:r>
          </a:p>
        </p:txBody>
      </p:sp>
      <p:sp>
        <p:nvSpPr>
          <p:cNvPr id="2969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DEAA50-3F48-42A3-A3F2-B3A16F1D0665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2276475"/>
            <a:ext cx="40100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86002" y="300037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600" dirty="0" smtClean="0"/>
              <a:t>學生管理系統</a:t>
            </a:r>
            <a:r>
              <a:rPr lang="en-US" altLang="zh-TW" sz="4600" dirty="0" smtClean="0"/>
              <a:t>Q&amp;A</a:t>
            </a:r>
            <a:endParaRPr lang="zh-TW" altLang="en-US" sz="4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D2D443-F569-4E7A-8399-557EF0ABAE19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1066800"/>
          </a:xfrm>
        </p:spPr>
        <p:txBody>
          <a:bodyPr/>
          <a:lstStyle/>
          <a:p>
            <a:pPr eaLnBrk="1" hangingPunct="1"/>
            <a:r>
              <a:rPr lang="zh-TW" altLang="en-US" b="1" smtClean="0"/>
              <a:t>◎第一階段</a:t>
            </a:r>
            <a:r>
              <a:rPr lang="en-US" altLang="zh-TW" b="1" smtClean="0"/>
              <a:t>--</a:t>
            </a:r>
            <a:r>
              <a:rPr lang="zh-TW" altLang="en-US" b="1" smtClean="0"/>
              <a:t>線上申請</a:t>
            </a:r>
          </a:p>
        </p:txBody>
      </p:sp>
      <p:grpSp>
        <p:nvGrpSpPr>
          <p:cNvPr id="2" name="群組 10"/>
          <p:cNvGrpSpPr>
            <a:grpSpLocks/>
          </p:cNvGrpSpPr>
          <p:nvPr/>
        </p:nvGrpSpPr>
        <p:grpSpPr bwMode="auto">
          <a:xfrm>
            <a:off x="0" y="2232025"/>
            <a:ext cx="9144000" cy="2781300"/>
            <a:chOff x="0" y="1988840"/>
            <a:chExt cx="9144000" cy="2781022"/>
          </a:xfrm>
        </p:grpSpPr>
        <p:grpSp>
          <p:nvGrpSpPr>
            <p:cNvPr id="3" name="群組 8"/>
            <p:cNvGrpSpPr>
              <a:grpSpLocks/>
            </p:cNvGrpSpPr>
            <p:nvPr/>
          </p:nvGrpSpPr>
          <p:grpSpPr bwMode="auto">
            <a:xfrm>
              <a:off x="0" y="1988840"/>
              <a:ext cx="9144000" cy="2781022"/>
              <a:chOff x="0" y="1988840"/>
              <a:chExt cx="9144000" cy="2781022"/>
            </a:xfrm>
          </p:grpSpPr>
          <p:pic>
            <p:nvPicPr>
              <p:cNvPr id="29704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1988840"/>
                <a:ext cx="9144000" cy="27810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" name="矩形 5"/>
              <p:cNvSpPr/>
              <p:nvPr/>
            </p:nvSpPr>
            <p:spPr>
              <a:xfrm>
                <a:off x="6300788" y="3357128"/>
                <a:ext cx="1366837" cy="7206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1403350" y="2852354"/>
                <a:ext cx="1368425" cy="2158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1908175" y="3141250"/>
              <a:ext cx="792163" cy="21587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</p:grpSp>
      <p:sp>
        <p:nvSpPr>
          <p:cNvPr id="7172" name="投影片編號版面配置區 1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0E5F94-F7AD-44DC-9CF1-64EED464A797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zh-TW" altLang="en-US" smtClean="0"/>
          </a:p>
        </p:txBody>
      </p:sp>
      <p:sp>
        <p:nvSpPr>
          <p:cNvPr id="15" name="矩形 14"/>
          <p:cNvSpPr/>
          <p:nvPr/>
        </p:nvSpPr>
        <p:spPr>
          <a:xfrm>
            <a:off x="655638" y="2420938"/>
            <a:ext cx="360362" cy="144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800" dirty="0">
                <a:solidFill>
                  <a:schemeClr val="tx1"/>
                </a:solidFill>
                <a:latin typeface="+mj-ea"/>
                <a:ea typeface="+mj-ea"/>
              </a:rPr>
              <a:t>102</a:t>
            </a:r>
            <a:endParaRPr lang="zh-TW" altLang="en-US" sz="800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b="1" dirty="0" smtClean="0">
                <a:latin typeface="+mj-ea"/>
              </a:rPr>
              <a:t>申請一般扶助學校經費</a:t>
            </a:r>
            <a:endParaRPr lang="zh-TW" altLang="en-US" b="1" dirty="0" smtClean="0"/>
          </a:p>
        </p:txBody>
      </p:sp>
      <p:sp>
        <p:nvSpPr>
          <p:cNvPr id="11" name="矩形 10"/>
          <p:cNvSpPr/>
          <p:nvPr/>
        </p:nvSpPr>
        <p:spPr>
          <a:xfrm>
            <a:off x="1187624" y="2204864"/>
            <a:ext cx="2951163" cy="431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先完成學生管理系統的操作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99462"/>
            <a:ext cx="9144000" cy="2601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zh-TW" sz="2800" smtClean="0">
                <a:solidFill>
                  <a:srgbClr val="FF0000"/>
                </a:solidFill>
              </a:rPr>
              <a:t>開始填報之前</a:t>
            </a:r>
            <a:r>
              <a:rPr lang="zh-TW" altLang="en-US" sz="2800" smtClean="0">
                <a:solidFill>
                  <a:srgbClr val="FF0000"/>
                </a:solidFill>
              </a:rPr>
              <a:t>都</a:t>
            </a:r>
            <a:r>
              <a:rPr lang="zh-TW" altLang="zh-TW" sz="2800" smtClean="0">
                <a:solidFill>
                  <a:srgbClr val="FF0000"/>
                </a:solidFill>
              </a:rPr>
              <a:t>必須完成「</a:t>
            </a:r>
            <a:r>
              <a:rPr lang="zh-TW" altLang="zh-TW" sz="2800" b="1" smtClean="0">
                <a:solidFill>
                  <a:srgbClr val="FF0000"/>
                </a:solidFill>
              </a:rPr>
              <a:t>學校基本資料</a:t>
            </a:r>
            <a:r>
              <a:rPr lang="zh-TW" altLang="zh-TW" sz="2800" smtClean="0">
                <a:solidFill>
                  <a:srgbClr val="FF0000"/>
                </a:solidFill>
              </a:rPr>
              <a:t>」</a:t>
            </a:r>
            <a:r>
              <a:rPr lang="zh-TW" altLang="zh-TW" sz="2800" smtClean="0"/>
              <a:t>，</a:t>
            </a:r>
            <a:r>
              <a:rPr lang="en-US" altLang="zh-TW" sz="2800" smtClean="0"/>
              <a:t/>
            </a:r>
            <a:br>
              <a:rPr lang="en-US" altLang="zh-TW" sz="2800" smtClean="0"/>
            </a:br>
            <a:r>
              <a:rPr lang="zh-TW" altLang="zh-TW" sz="2800" smtClean="0"/>
              <a:t>選取</a:t>
            </a:r>
            <a:r>
              <a:rPr lang="zh-TW" altLang="en-US" sz="2800" smtClean="0"/>
              <a:t>四個</a:t>
            </a:r>
            <a:r>
              <a:rPr lang="zh-TW" altLang="zh-TW" sz="2800" smtClean="0"/>
              <a:t>區塊中任一「</a:t>
            </a:r>
            <a:r>
              <a:rPr lang="zh-TW" altLang="zh-TW" sz="2800" b="1" smtClean="0"/>
              <a:t>學校基本資料</a:t>
            </a:r>
            <a:r>
              <a:rPr lang="zh-TW" altLang="zh-TW" sz="2800" smtClean="0"/>
              <a:t>」進入填寫</a:t>
            </a:r>
            <a:r>
              <a:rPr lang="zh-TW" altLang="en-US" sz="2800" smtClean="0"/>
              <a:t>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F26C4D-ABB0-459E-949B-28456CB96A05}" type="slidenum">
              <a:rPr lang="zh-TW" altLang="en-US" smtClean="0"/>
              <a:pPr>
                <a:defRPr/>
              </a:pPr>
              <a:t>34</a:t>
            </a:fld>
            <a:endParaRPr lang="zh-TW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4904"/>
            <a:ext cx="9144000" cy="2601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774095"/>
            <a:ext cx="7416824" cy="503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標題 1"/>
          <p:cNvSpPr>
            <a:spLocks noGrp="1"/>
          </p:cNvSpPr>
          <p:nvPr>
            <p:ph type="title"/>
          </p:nvPr>
        </p:nvSpPr>
        <p:spPr>
          <a:xfrm>
            <a:off x="323850" y="908720"/>
            <a:ext cx="8229600" cy="1066800"/>
          </a:xfrm>
          <a:noFill/>
        </p:spPr>
        <p:txBody>
          <a:bodyPr/>
          <a:lstStyle/>
          <a:p>
            <a:pPr eaLnBrk="1" hangingPunct="1"/>
            <a:r>
              <a:rPr lang="zh-TW" altLang="en-US" b="1" dirty="0" smtClean="0"/>
              <a:t>填寫學校基本資料</a:t>
            </a:r>
            <a:endParaRPr lang="zh-TW" altLang="en-US" sz="2500" dirty="0" smtClean="0"/>
          </a:p>
        </p:txBody>
      </p:sp>
      <p:sp>
        <p:nvSpPr>
          <p:cNvPr id="8198" name="投影片編號版面配置區 1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D8D2C9-A0C4-49EF-9EF4-340C5E71A375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zh-TW" altLang="en-US" smtClean="0"/>
          </a:p>
        </p:txBody>
      </p:sp>
      <p:sp>
        <p:nvSpPr>
          <p:cNvPr id="10" name="矩形 9"/>
          <p:cNvSpPr/>
          <p:nvPr/>
        </p:nvSpPr>
        <p:spPr>
          <a:xfrm>
            <a:off x="4859338" y="2997200"/>
            <a:ext cx="3313112" cy="9366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TW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&gt;&gt;</a:t>
            </a:r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國中填寫</a:t>
            </a:r>
            <a:r>
              <a:rPr lang="en-US" altLang="zh-TW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7~9</a:t>
            </a:r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年級學生人數</a:t>
            </a:r>
            <a:r>
              <a:rPr lang="en-US" altLang="zh-TW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&gt;&gt;</a:t>
            </a:r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國小填寫</a:t>
            </a:r>
            <a:r>
              <a:rPr lang="en-US" altLang="zh-TW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1~6</a:t>
            </a:r>
            <a:r>
              <a:rPr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年級學生人數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/>
              <a:t>申請一般學習扶助經費</a:t>
            </a:r>
          </a:p>
        </p:txBody>
      </p:sp>
      <p:sp>
        <p:nvSpPr>
          <p:cNvPr id="24580" name="投影片編號版面配置區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7A408A-36BE-471B-96DC-C1D37B383327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zh-TW" altLang="en-US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98867"/>
            <a:ext cx="9144000" cy="2601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/>
              <a:t>新增班級</a:t>
            </a:r>
            <a:endParaRPr lang="zh-TW" altLang="en-US" sz="1600" b="1" dirty="0" smtClean="0"/>
          </a:p>
        </p:txBody>
      </p:sp>
      <p:sp>
        <p:nvSpPr>
          <p:cNvPr id="3481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5605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8684ED-AB58-4FE2-AE8D-227311302C6A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zh-TW" altLang="en-US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987391"/>
            <a:ext cx="9144000" cy="3322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/>
          <p:cNvSpPr>
            <a:spLocks noGrp="1"/>
          </p:cNvSpPr>
          <p:nvPr>
            <p:ph type="title"/>
          </p:nvPr>
        </p:nvSpPr>
        <p:spPr>
          <a:xfrm>
            <a:off x="457200" y="803275"/>
            <a:ext cx="8229600" cy="1066800"/>
          </a:xfrm>
        </p:spPr>
        <p:txBody>
          <a:bodyPr/>
          <a:lstStyle/>
          <a:p>
            <a:pPr eaLnBrk="1" hangingPunct="1"/>
            <a:r>
              <a:rPr lang="zh-TW" altLang="en-US" b="1" dirty="0" smtClean="0"/>
              <a:t>新增學生</a:t>
            </a:r>
            <a:endParaRPr lang="zh-TW" altLang="en-US" sz="1600" b="1" dirty="0" smtClean="0"/>
          </a:p>
        </p:txBody>
      </p:sp>
      <p:sp>
        <p:nvSpPr>
          <p:cNvPr id="26631" name="投影片編號版面配置區 22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5944195"/>
            <a:ext cx="21336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B5967C-7950-4B03-B949-7E2993510DF9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zh-TW" altLang="en-US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700808"/>
            <a:ext cx="7453349" cy="399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852936"/>
            <a:ext cx="6183188" cy="362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標題 1"/>
          <p:cNvSpPr>
            <a:spLocks noGrp="1"/>
          </p:cNvSpPr>
          <p:nvPr>
            <p:ph type="title"/>
          </p:nvPr>
        </p:nvSpPr>
        <p:spPr>
          <a:xfrm>
            <a:off x="468313" y="706438"/>
            <a:ext cx="8229600" cy="1066800"/>
          </a:xfrm>
        </p:spPr>
        <p:txBody>
          <a:bodyPr/>
          <a:lstStyle/>
          <a:p>
            <a:pPr eaLnBrk="1" hangingPunct="1"/>
            <a:r>
              <a:rPr lang="zh-TW" altLang="en-US" b="1" dirty="0" smtClean="0"/>
              <a:t>新增教師</a:t>
            </a:r>
            <a:endParaRPr lang="zh-TW" altLang="en-US" sz="1600" b="1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628879"/>
            <a:ext cx="9144000" cy="489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>
          <a:xfrm>
            <a:off x="457200" y="706438"/>
            <a:ext cx="8229600" cy="1066800"/>
          </a:xfrm>
        </p:spPr>
        <p:txBody>
          <a:bodyPr/>
          <a:lstStyle/>
          <a:p>
            <a:pPr eaLnBrk="1" hangingPunct="1"/>
            <a:r>
              <a:rPr lang="zh-TW" altLang="en-US" b="1" dirty="0" smtClean="0"/>
              <a:t>說明大綱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68475"/>
            <a:ext cx="8229600" cy="4324350"/>
          </a:xfrm>
        </p:spPr>
        <p:txBody>
          <a:bodyPr>
            <a:normAutofit/>
          </a:bodyPr>
          <a:lstStyle/>
          <a:p>
            <a:pPr marL="624078" indent="-514350"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zh-TW" altLang="en-US" dirty="0">
                <a:latin typeface="+mj-ea"/>
              </a:rPr>
              <a:t>前言</a:t>
            </a:r>
            <a:endParaRPr lang="en-US" altLang="zh-TW" dirty="0">
              <a:latin typeface="+mj-ea"/>
            </a:endParaRPr>
          </a:p>
          <a:p>
            <a:pPr marL="624078" indent="-514350"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zh-TW" altLang="en-US" dirty="0">
                <a:latin typeface="+mj-ea"/>
              </a:rPr>
              <a:t>學生管理系統</a:t>
            </a:r>
            <a:endParaRPr lang="en-US" altLang="zh-TW" dirty="0">
              <a:latin typeface="+mj-ea"/>
            </a:endParaRPr>
          </a:p>
          <a:p>
            <a:pPr marL="624078" indent="-514350"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zh-TW" altLang="en-US" dirty="0">
                <a:latin typeface="+mj-ea"/>
              </a:rPr>
              <a:t>第一階段</a:t>
            </a:r>
            <a:r>
              <a:rPr lang="en-US" altLang="zh-TW" dirty="0">
                <a:latin typeface="+mj-ea"/>
              </a:rPr>
              <a:t>--</a:t>
            </a:r>
            <a:r>
              <a:rPr lang="zh-TW" altLang="en-US" b="1" dirty="0">
                <a:latin typeface="+mj-ea"/>
              </a:rPr>
              <a:t>線上申請</a:t>
            </a:r>
            <a:r>
              <a:rPr lang="zh-TW" altLang="en-US" dirty="0">
                <a:latin typeface="+mj-ea"/>
              </a:rPr>
              <a:t>流程說明</a:t>
            </a:r>
            <a:endParaRPr lang="en-US" altLang="zh-TW" dirty="0">
              <a:latin typeface="+mj-ea"/>
            </a:endParaRPr>
          </a:p>
          <a:p>
            <a:pPr marL="624078" indent="-514350"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zh-TW" altLang="en-US" dirty="0" smtClean="0">
                <a:latin typeface="+mj-ea"/>
              </a:rPr>
              <a:t>第二</a:t>
            </a:r>
            <a:r>
              <a:rPr lang="zh-TW" altLang="en-US" dirty="0">
                <a:latin typeface="+mj-ea"/>
              </a:rPr>
              <a:t>階段</a:t>
            </a:r>
            <a:r>
              <a:rPr lang="en-US" altLang="zh-TW" dirty="0">
                <a:latin typeface="+mj-ea"/>
              </a:rPr>
              <a:t>--</a:t>
            </a:r>
            <a:r>
              <a:rPr lang="zh-TW" altLang="en-US" dirty="0">
                <a:latin typeface="+mj-ea"/>
              </a:rPr>
              <a:t>回報</a:t>
            </a:r>
            <a:r>
              <a:rPr lang="zh-TW" altLang="en-US" b="1" dirty="0">
                <a:latin typeface="+mj-ea"/>
              </a:rPr>
              <a:t>開班情形</a:t>
            </a:r>
            <a:r>
              <a:rPr lang="zh-TW" altLang="en-US" dirty="0">
                <a:latin typeface="+mj-ea"/>
              </a:rPr>
              <a:t>與</a:t>
            </a:r>
            <a:r>
              <a:rPr lang="zh-TW" altLang="en-US" b="1" dirty="0">
                <a:latin typeface="+mj-ea"/>
              </a:rPr>
              <a:t>執行成果</a:t>
            </a:r>
            <a:r>
              <a:rPr lang="zh-TW" altLang="en-US" dirty="0">
                <a:latin typeface="+mj-ea"/>
              </a:rPr>
              <a:t>流程說明</a:t>
            </a:r>
            <a:endParaRPr lang="en-US" altLang="zh-TW" dirty="0" smtClean="0"/>
          </a:p>
          <a:p>
            <a:pPr marL="624078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endParaRPr lang="en-US" altLang="zh-TW" dirty="0" smtClean="0">
              <a:latin typeface="+mj-ea"/>
              <a:ea typeface="+mj-ea"/>
            </a:endParaRPr>
          </a:p>
          <a:p>
            <a:pPr marL="624078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endParaRPr lang="en-US" altLang="zh-TW" dirty="0" smtClean="0">
              <a:latin typeface="+mj-ea"/>
              <a:ea typeface="+mj-ea"/>
            </a:endParaRPr>
          </a:p>
          <a:p>
            <a:pPr marL="624078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endParaRPr lang="en-US" altLang="zh-TW" dirty="0" smtClean="0">
              <a:latin typeface="+mj-ea"/>
              <a:ea typeface="+mj-ea"/>
            </a:endParaRPr>
          </a:p>
          <a:p>
            <a:pPr marL="624078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endParaRPr lang="en-US" altLang="zh-TW" dirty="0" smtClean="0">
              <a:latin typeface="+mj-ea"/>
              <a:ea typeface="+mj-ea"/>
            </a:endParaRPr>
          </a:p>
        </p:txBody>
      </p:sp>
      <p:sp>
        <p:nvSpPr>
          <p:cNvPr id="614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3A6418-9E1D-47FD-86A5-F4B0E175A3F0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新增教師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D2D443-F569-4E7A-8399-557EF0ABAE19}" type="slidenum">
              <a:rPr lang="zh-TW" altLang="en-US" smtClean="0"/>
              <a:pPr>
                <a:defRPr/>
              </a:pPr>
              <a:t>40</a:t>
            </a:fld>
            <a:endParaRPr lang="zh-TW" altLang="en-US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571" y="2132856"/>
            <a:ext cx="44862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2151906"/>
            <a:ext cx="44862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完成班級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D2D443-F569-4E7A-8399-557EF0ABAE19}" type="slidenum">
              <a:rPr lang="zh-TW" altLang="en-US" smtClean="0"/>
              <a:pPr>
                <a:defRPr/>
              </a:pPr>
              <a:t>41</a:t>
            </a:fld>
            <a:endParaRPr lang="zh-TW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8112" y="1781594"/>
            <a:ext cx="7092280" cy="510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繼續新增其他班級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D2D443-F569-4E7A-8399-557EF0ABAE19}" type="slidenum">
              <a:rPr lang="zh-TW" altLang="en-US" smtClean="0"/>
              <a:pPr>
                <a:defRPr/>
              </a:pPr>
              <a:t>42</a:t>
            </a:fld>
            <a:endParaRPr lang="zh-TW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038306"/>
            <a:ext cx="9144000" cy="340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申請經費時，不得重複勾選學生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D2D443-F569-4E7A-8399-557EF0ABAE19}" type="slidenum">
              <a:rPr lang="zh-TW" altLang="en-US" smtClean="0"/>
              <a:pPr>
                <a:defRPr/>
              </a:pPr>
              <a:t>43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132856"/>
            <a:ext cx="644842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3277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4CE9E2-7C27-4BF2-9A95-B012D21FDA16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zh-TW" altLang="en-US" smtClean="0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468313" y="1052513"/>
            <a:ext cx="8229600" cy="1066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400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預覽</a:t>
            </a:r>
            <a:r>
              <a:rPr lang="zh-TW" altLang="en-US" sz="44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列印</a:t>
            </a:r>
            <a:endParaRPr kumimoji="0" lang="zh-TW" altLang="en-US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3" name="群組 12"/>
          <p:cNvGrpSpPr>
            <a:grpSpLocks/>
          </p:cNvGrpSpPr>
          <p:nvPr/>
        </p:nvGrpSpPr>
        <p:grpSpPr bwMode="auto">
          <a:xfrm>
            <a:off x="0" y="2204864"/>
            <a:ext cx="9144000" cy="3252788"/>
            <a:chOff x="0" y="2492375"/>
            <a:chExt cx="9144000" cy="3252788"/>
          </a:xfrm>
        </p:grpSpPr>
        <p:grpSp>
          <p:nvGrpSpPr>
            <p:cNvPr id="4" name="群組 5"/>
            <p:cNvGrpSpPr>
              <a:grpSpLocks/>
            </p:cNvGrpSpPr>
            <p:nvPr/>
          </p:nvGrpSpPr>
          <p:grpSpPr bwMode="auto">
            <a:xfrm>
              <a:off x="0" y="2492375"/>
              <a:ext cx="9144000" cy="3252788"/>
              <a:chOff x="0" y="2420888"/>
              <a:chExt cx="8964488" cy="3252872"/>
            </a:xfrm>
          </p:grpSpPr>
          <p:pic>
            <p:nvPicPr>
              <p:cNvPr id="41993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2420888"/>
                <a:ext cx="8964488" cy="3252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矩形 7"/>
              <p:cNvSpPr/>
              <p:nvPr/>
            </p:nvSpPr>
            <p:spPr>
              <a:xfrm>
                <a:off x="3635598" y="2565355"/>
                <a:ext cx="5011398" cy="431811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b="1" dirty="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rPr>
                  <a:t>送審前，將申請資料列印核章留校備查，再送審</a:t>
                </a: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71438" y="3573463"/>
              <a:ext cx="1292225" cy="161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標題 1"/>
          <p:cNvSpPr>
            <a:spLocks noGrp="1"/>
          </p:cNvSpPr>
          <p:nvPr>
            <p:ph type="title"/>
          </p:nvPr>
        </p:nvSpPr>
        <p:spPr>
          <a:xfrm>
            <a:off x="457200" y="981075"/>
            <a:ext cx="8229600" cy="1066800"/>
          </a:xfrm>
        </p:spPr>
        <p:txBody>
          <a:bodyPr/>
          <a:lstStyle/>
          <a:p>
            <a:pPr eaLnBrk="1" hangingPunct="1"/>
            <a:r>
              <a:rPr lang="zh-TW" altLang="en-US" b="1" dirty="0" smtClean="0"/>
              <a:t>完成經費預估即可送審</a:t>
            </a:r>
            <a:endParaRPr lang="zh-TW" altLang="en-US" sz="1800" b="1" dirty="0" smtClean="0"/>
          </a:p>
        </p:txBody>
      </p:sp>
      <p:sp>
        <p:nvSpPr>
          <p:cNvPr id="33799" name="投影片編號版面配置區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EF340A-2E27-44F6-82A9-AA34719BB62A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zh-TW" altLang="en-US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70765"/>
            <a:ext cx="9144000" cy="341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/>
              <a:t>經費分配完成</a:t>
            </a:r>
            <a:endParaRPr lang="zh-TW" altLang="en-US" sz="1800" b="1" dirty="0" smtClean="0"/>
          </a:p>
        </p:txBody>
      </p:sp>
      <p:grpSp>
        <p:nvGrpSpPr>
          <p:cNvPr id="2" name="群組 7"/>
          <p:cNvGrpSpPr>
            <a:grpSpLocks/>
          </p:cNvGrpSpPr>
          <p:nvPr/>
        </p:nvGrpSpPr>
        <p:grpSpPr bwMode="auto">
          <a:xfrm>
            <a:off x="0" y="2420888"/>
            <a:ext cx="9144000" cy="2808288"/>
            <a:chOff x="0" y="1955556"/>
            <a:chExt cx="9144000" cy="2808408"/>
          </a:xfrm>
        </p:grpSpPr>
        <p:pic>
          <p:nvPicPr>
            <p:cNvPr id="4403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955556"/>
              <a:ext cx="9144000" cy="2808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矩形 4"/>
            <p:cNvSpPr/>
            <p:nvPr/>
          </p:nvSpPr>
          <p:spPr>
            <a:xfrm>
              <a:off x="7885113" y="2997000"/>
              <a:ext cx="719137" cy="21590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6227763" y="2997000"/>
              <a:ext cx="720725" cy="21590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6372225" y="3717756"/>
              <a:ext cx="1439863" cy="5747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</p:grpSp>
      <p:sp>
        <p:nvSpPr>
          <p:cNvPr id="9" name="文字方塊 8"/>
          <p:cNvSpPr txBox="1"/>
          <p:nvPr/>
        </p:nvSpPr>
        <p:spPr>
          <a:xfrm>
            <a:off x="5975350" y="4797376"/>
            <a:ext cx="3168650" cy="8302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latin typeface="微軟正黑體" pitchFamily="34" charset="-120"/>
                <a:ea typeface="微軟正黑體" pitchFamily="34" charset="-120"/>
              </a:rPr>
              <a:t>核准班級數僅供參考，</a:t>
            </a:r>
            <a:endParaRPr kumimoji="0" lang="en-US" altLang="zh-TW" sz="2400" b="1" dirty="0"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latin typeface="微軟正黑體" pitchFamily="34" charset="-120"/>
                <a:ea typeface="微軟正黑體" pitchFamily="34" charset="-120"/>
              </a:rPr>
              <a:t>可依實際總經費開班</a:t>
            </a:r>
          </a:p>
        </p:txBody>
      </p:sp>
      <p:sp>
        <p:nvSpPr>
          <p:cNvPr id="36869" name="投影片編號版面配置區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20D183-6CEA-4D7B-B6ED-92A6DE34A24A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2828925"/>
            <a:ext cx="9037637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/>
              <a:t>◎開班情形回報</a:t>
            </a:r>
          </a:p>
        </p:txBody>
      </p:sp>
      <p:sp>
        <p:nvSpPr>
          <p:cNvPr id="3789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CAE695-DD51-4F53-BDE9-412366A34313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zh-TW" altLang="en-US" smtClean="0"/>
          </a:p>
        </p:txBody>
      </p:sp>
      <p:sp>
        <p:nvSpPr>
          <p:cNvPr id="5" name="矩形 4"/>
          <p:cNvSpPr/>
          <p:nvPr/>
        </p:nvSpPr>
        <p:spPr bwMode="auto">
          <a:xfrm>
            <a:off x="179388" y="3284538"/>
            <a:ext cx="1979612" cy="1444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268538" y="3141663"/>
            <a:ext cx="2949575" cy="431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先完成學生管理系統的操作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標題 1"/>
          <p:cNvSpPr>
            <a:spLocks noGrp="1"/>
          </p:cNvSpPr>
          <p:nvPr>
            <p:ph type="title"/>
          </p:nvPr>
        </p:nvSpPr>
        <p:spPr>
          <a:xfrm>
            <a:off x="457200" y="1277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完成雙重指標（國小）</a:t>
            </a:r>
            <a:r>
              <a:rPr lang="en-US" altLang="zh-TW" dirty="0" smtClean="0"/>
              <a:t>/</a:t>
            </a:r>
            <a:r>
              <a:rPr lang="zh-TW" altLang="en-US" dirty="0" smtClean="0"/>
              <a:t>各類</a:t>
            </a:r>
            <a:r>
              <a:rPr lang="zh-TW" altLang="en-US" b="1" dirty="0" smtClean="0"/>
              <a:t>學習低成就（國中）人數資料</a:t>
            </a:r>
            <a:endParaRPr lang="zh-TW" altLang="en-US" sz="1800" b="1" dirty="0" smtClean="0"/>
          </a:p>
        </p:txBody>
      </p:sp>
      <p:sp>
        <p:nvSpPr>
          <p:cNvPr id="5939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dirty="0" smtClean="0"/>
          </a:p>
        </p:txBody>
      </p:sp>
      <p:sp>
        <p:nvSpPr>
          <p:cNvPr id="38918" name="投影片編號版面配置區 1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BD0FC3-BC8F-4348-A137-A90A2D302B73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zh-TW" altLang="en-US" smtClean="0"/>
          </a:p>
        </p:txBody>
      </p:sp>
      <p:grpSp>
        <p:nvGrpSpPr>
          <p:cNvPr id="3" name="群組 20"/>
          <p:cNvGrpSpPr>
            <a:grpSpLocks/>
          </p:cNvGrpSpPr>
          <p:nvPr/>
        </p:nvGrpSpPr>
        <p:grpSpPr bwMode="auto">
          <a:xfrm>
            <a:off x="7938" y="2657251"/>
            <a:ext cx="9101137" cy="3148013"/>
            <a:chOff x="43364" y="2060848"/>
            <a:chExt cx="9100636" cy="3148207"/>
          </a:xfrm>
        </p:grpSpPr>
        <p:pic>
          <p:nvPicPr>
            <p:cNvPr id="5939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364" y="2060848"/>
              <a:ext cx="9100636" cy="3148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矩形 19"/>
            <p:cNvSpPr/>
            <p:nvPr/>
          </p:nvSpPr>
          <p:spPr>
            <a:xfrm>
              <a:off x="3851566" y="4940750"/>
              <a:ext cx="504797" cy="21591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建立</a:t>
            </a:r>
            <a:r>
              <a:rPr lang="zh-TW" altLang="en-US" b="1" dirty="0" smtClean="0"/>
              <a:t>授課教師資料</a:t>
            </a:r>
            <a:endParaRPr lang="zh-TW" altLang="en-US" sz="1600" b="1" dirty="0" smtClean="0"/>
          </a:p>
        </p:txBody>
      </p:sp>
      <p:sp>
        <p:nvSpPr>
          <p:cNvPr id="6041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39941" name="投影片編號版面配置區 7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E7EEA3-9527-46DB-80C0-9A007FE7FCF8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zh-TW" altLang="en-US" smtClean="0"/>
          </a:p>
        </p:txBody>
      </p:sp>
      <p:grpSp>
        <p:nvGrpSpPr>
          <p:cNvPr id="60420" name="群組 6"/>
          <p:cNvGrpSpPr>
            <a:grpSpLocks/>
          </p:cNvGrpSpPr>
          <p:nvPr/>
        </p:nvGrpSpPr>
        <p:grpSpPr bwMode="auto">
          <a:xfrm>
            <a:off x="34925" y="2393950"/>
            <a:ext cx="9037638" cy="1895475"/>
            <a:chOff x="35496" y="2394030"/>
            <a:chExt cx="9036496" cy="1895461"/>
          </a:xfrm>
        </p:grpSpPr>
        <p:pic>
          <p:nvPicPr>
            <p:cNvPr id="604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496" y="2394030"/>
              <a:ext cx="9036496" cy="1895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矩形 5"/>
            <p:cNvSpPr/>
            <p:nvPr/>
          </p:nvSpPr>
          <p:spPr>
            <a:xfrm>
              <a:off x="4284697" y="3932307"/>
              <a:ext cx="866665" cy="28892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/>
          <a:lstStyle/>
          <a:p>
            <a:r>
              <a:rPr lang="zh-TW" altLang="en-US" b="1" dirty="0" smtClean="0"/>
              <a:t>前言</a:t>
            </a:r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D2D443-F569-4E7A-8399-557EF0ABAE19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  <p:graphicFrame>
        <p:nvGraphicFramePr>
          <p:cNvPr id="6" name="內容版面配置區 4"/>
          <p:cNvGraphicFramePr>
            <a:graphicFrameLocks/>
          </p:cNvGraphicFramePr>
          <p:nvPr/>
        </p:nvGraphicFramePr>
        <p:xfrm>
          <a:off x="539552" y="2004450"/>
          <a:ext cx="8208912" cy="3584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2527"/>
                <a:gridCol w="2923508"/>
                <a:gridCol w="3422877"/>
              </a:tblGrid>
              <a:tr h="1059124">
                <a:tc>
                  <a:txBody>
                    <a:bodyPr/>
                    <a:lstStyle/>
                    <a:p>
                      <a:endParaRPr lang="zh-TW" altLang="en-US" sz="3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5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一般扶助學校</a:t>
                      </a:r>
                      <a:endParaRPr kumimoji="0" lang="en-US" altLang="zh-TW" sz="2500" b="1" kern="1200" dirty="0" smtClean="0">
                        <a:solidFill>
                          <a:schemeClr val="lt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5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特定扶助學校</a:t>
                      </a:r>
                      <a:endParaRPr kumimoji="0" lang="en-US" altLang="zh-TW" sz="2500" b="1" kern="1200" dirty="0" smtClean="0">
                        <a:solidFill>
                          <a:schemeClr val="lt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anchor="ctr"/>
                </a:tc>
              </a:tr>
              <a:tr h="1000738">
                <a:tc>
                  <a:txBody>
                    <a:bodyPr/>
                    <a:lstStyle/>
                    <a:p>
                      <a:r>
                        <a:rPr kumimoji="0" lang="zh-TW" altLang="en-US" sz="2000" u="sng" kern="1200" dirty="0" smtClean="0">
                          <a:solidFill>
                            <a:srgbClr val="0000FF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篩選測驗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2000" b="1" kern="1200" dirty="0" smtClean="0">
                          <a:solidFill>
                            <a:srgbClr val="0000FF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單ㄧ學科成績</a:t>
                      </a:r>
                      <a:endParaRPr kumimoji="0" lang="en-US" altLang="zh-TW" sz="2000" b="1" kern="1200" dirty="0" smtClean="0">
                        <a:solidFill>
                          <a:srgbClr val="0000FF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algn="ctr"/>
                      <a:r>
                        <a:rPr kumimoji="0" lang="zh-TW" altLang="en-US" sz="2000" b="1" kern="1200" dirty="0" smtClean="0">
                          <a:solidFill>
                            <a:srgbClr val="0000FF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後</a:t>
                      </a:r>
                      <a:r>
                        <a:rPr kumimoji="0" lang="en-US" altLang="zh-TW" sz="2000" b="1" kern="1200" dirty="0" smtClean="0">
                          <a:solidFill>
                            <a:srgbClr val="0000FF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35%</a:t>
                      </a:r>
                      <a:r>
                        <a:rPr kumimoji="0" lang="zh-TW" altLang="en-US" sz="2000" b="1" kern="1200" dirty="0" smtClean="0">
                          <a:solidFill>
                            <a:srgbClr val="0000FF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之學生</a:t>
                      </a:r>
                      <a:endParaRPr kumimoji="0" lang="en-US" altLang="zh-TW" sz="2000" b="1" kern="1200" dirty="0" smtClean="0">
                        <a:solidFill>
                          <a:srgbClr val="0000FF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algn="ctr"/>
                      <a:r>
                        <a:rPr kumimoji="0" lang="en-US" altLang="zh-TW" sz="2000" b="1" kern="1200" dirty="0" smtClean="0">
                          <a:solidFill>
                            <a:srgbClr val="0000FF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2000" b="1" kern="1200" dirty="0" smtClean="0">
                          <a:solidFill>
                            <a:srgbClr val="0000FF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學生名單</a:t>
                      </a:r>
                      <a:r>
                        <a:rPr kumimoji="0" lang="en-US" altLang="zh-TW" sz="2000" b="1" kern="1200" dirty="0" smtClean="0">
                          <a:solidFill>
                            <a:srgbClr val="0000FF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+</a:t>
                      </a:r>
                      <a:r>
                        <a:rPr kumimoji="0" lang="zh-TW" altLang="en-US" sz="2000" b="1" kern="1200" dirty="0" smtClean="0">
                          <a:solidFill>
                            <a:srgbClr val="0000FF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個案管理</a:t>
                      </a:r>
                      <a:r>
                        <a:rPr kumimoji="0" lang="en-US" altLang="zh-TW" sz="2000" b="1" kern="1200" dirty="0" smtClean="0">
                          <a:solidFill>
                            <a:srgbClr val="0000FF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2000" b="1" kern="1200" dirty="0" smtClean="0">
                          <a:solidFill>
                            <a:srgbClr val="0000FF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全校所有學生</a:t>
                      </a:r>
                      <a:endParaRPr kumimoji="0" lang="en-US" altLang="zh-TW" sz="2000" b="1" kern="1200" dirty="0" smtClean="0">
                        <a:solidFill>
                          <a:srgbClr val="0000FF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1" kern="1200" dirty="0" smtClean="0">
                          <a:solidFill>
                            <a:srgbClr val="0000FF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kumimoji="0" lang="zh-TW" altLang="en-US" sz="2000" b="1" kern="1200" dirty="0" smtClean="0">
                          <a:solidFill>
                            <a:srgbClr val="0000FF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學生名單</a:t>
                      </a:r>
                      <a:r>
                        <a:rPr kumimoji="0" lang="en-US" altLang="zh-TW" sz="2000" b="1" kern="1200" dirty="0" smtClean="0">
                          <a:solidFill>
                            <a:srgbClr val="0000FF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+</a:t>
                      </a:r>
                      <a:r>
                        <a:rPr kumimoji="0" lang="zh-TW" altLang="en-US" sz="2000" b="1" kern="1200" dirty="0" smtClean="0">
                          <a:solidFill>
                            <a:srgbClr val="0000FF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個案管理</a:t>
                      </a:r>
                      <a:r>
                        <a:rPr kumimoji="0" lang="en-US" altLang="zh-TW" sz="2000" b="1" kern="1200" dirty="0" smtClean="0">
                          <a:solidFill>
                            <a:srgbClr val="0000FF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kumimoji="0" lang="zh-TW" altLang="en-US" sz="2000" b="1" kern="1200" dirty="0" smtClean="0">
                        <a:solidFill>
                          <a:srgbClr val="0000FF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anchor="ctr"/>
                </a:tc>
              </a:tr>
              <a:tr h="601478">
                <a:tc>
                  <a:txBody>
                    <a:bodyPr/>
                    <a:lstStyle/>
                    <a:p>
                      <a:r>
                        <a:rPr kumimoji="0" lang="zh-TW" altLang="en-US" sz="2000" u="sng" kern="12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成長測驗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2000" kern="12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僅</a:t>
                      </a:r>
                      <a:r>
                        <a:rPr kumimoji="0" lang="zh-TW" altLang="en-US" sz="2000" b="1" kern="12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個案管理</a:t>
                      </a:r>
                      <a:r>
                        <a:rPr kumimoji="0" lang="zh-TW" altLang="en-US" sz="2000" kern="12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中</a:t>
                      </a:r>
                      <a:endParaRPr kumimoji="0" lang="en-US" altLang="zh-TW" sz="2000" kern="1200" dirty="0" smtClean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algn="ctr"/>
                      <a:r>
                        <a:rPr kumimoji="0" lang="zh-TW" altLang="en-US" sz="2000" kern="12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之學生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2000" kern="12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僅</a:t>
                      </a:r>
                      <a:r>
                        <a:rPr kumimoji="0" lang="zh-TW" altLang="en-US" sz="2000" b="1" kern="12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個案管理</a:t>
                      </a:r>
                      <a:r>
                        <a:rPr kumimoji="0" lang="zh-TW" altLang="en-US" sz="2000" kern="12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中</a:t>
                      </a:r>
                      <a:endParaRPr kumimoji="0" lang="en-US" altLang="zh-TW" sz="2000" kern="1200" dirty="0" smtClean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algn="ctr"/>
                      <a:r>
                        <a:rPr kumimoji="0" lang="zh-TW" altLang="en-US" sz="2000" kern="12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之學生</a:t>
                      </a:r>
                      <a:endParaRPr lang="en-US" altLang="zh-TW" sz="2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</a:tr>
              <a:tr h="818786">
                <a:tc>
                  <a:txBody>
                    <a:bodyPr/>
                    <a:lstStyle/>
                    <a:p>
                      <a:r>
                        <a:rPr kumimoji="0" lang="zh-TW" altLang="en-US" sz="2000" u="sng" kern="1200" dirty="0" smtClean="0">
                          <a:solidFill>
                            <a:srgbClr val="008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開班進行</a:t>
                      </a:r>
                      <a:endParaRPr kumimoji="0" lang="en-US" altLang="zh-TW" sz="2000" u="sng" kern="1200" dirty="0" smtClean="0">
                        <a:solidFill>
                          <a:srgbClr val="008000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r>
                        <a:rPr kumimoji="0" lang="zh-TW" altLang="en-US" sz="2000" u="sng" kern="1200" dirty="0" smtClean="0">
                          <a:solidFill>
                            <a:srgbClr val="008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補救教學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2000" b="1" kern="1200" dirty="0" smtClean="0">
                          <a:solidFill>
                            <a:srgbClr val="008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個案管理</a:t>
                      </a:r>
                      <a:r>
                        <a:rPr kumimoji="0" lang="zh-TW" altLang="en-US" sz="2000" kern="1200" dirty="0" smtClean="0">
                          <a:solidFill>
                            <a:srgbClr val="008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中</a:t>
                      </a:r>
                      <a:endParaRPr kumimoji="0" lang="en-US" altLang="zh-TW" sz="2000" kern="1200" dirty="0" smtClean="0">
                        <a:solidFill>
                          <a:srgbClr val="008000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algn="ctr"/>
                      <a:r>
                        <a:rPr kumimoji="0" lang="zh-TW" altLang="en-US" sz="2000" b="1" kern="1200" dirty="0" smtClean="0">
                          <a:solidFill>
                            <a:srgbClr val="008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自動</a:t>
                      </a:r>
                      <a:r>
                        <a:rPr kumimoji="0" lang="en-US" altLang="zh-TW" sz="2000" kern="1200" dirty="0" smtClean="0">
                          <a:solidFill>
                            <a:srgbClr val="008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+</a:t>
                      </a:r>
                      <a:r>
                        <a:rPr kumimoji="0" lang="zh-TW" altLang="en-US" sz="2000" b="1" kern="1200" dirty="0" smtClean="0">
                          <a:solidFill>
                            <a:srgbClr val="008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手動</a:t>
                      </a:r>
                      <a:r>
                        <a:rPr kumimoji="0" lang="zh-TW" altLang="en-US" sz="2000" kern="1200" dirty="0" smtClean="0">
                          <a:solidFill>
                            <a:srgbClr val="008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之學生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2000" b="1" kern="1200" dirty="0" smtClean="0">
                          <a:solidFill>
                            <a:srgbClr val="008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學生名單</a:t>
                      </a:r>
                      <a:r>
                        <a:rPr kumimoji="0" lang="en-US" altLang="zh-TW" sz="2000" kern="1200" dirty="0" smtClean="0">
                          <a:solidFill>
                            <a:srgbClr val="008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+</a:t>
                      </a:r>
                      <a:r>
                        <a:rPr kumimoji="0" lang="zh-TW" altLang="en-US" sz="2000" b="1" kern="1200" dirty="0" smtClean="0">
                          <a:solidFill>
                            <a:srgbClr val="008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個案管理</a:t>
                      </a:r>
                      <a:endParaRPr kumimoji="0" lang="en-US" altLang="zh-TW" sz="2000" b="1" kern="1200" dirty="0" smtClean="0">
                        <a:solidFill>
                          <a:srgbClr val="008000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algn="ctr"/>
                      <a:r>
                        <a:rPr kumimoji="0" lang="zh-TW" altLang="en-US" sz="2000" kern="1200" dirty="0" smtClean="0">
                          <a:solidFill>
                            <a:srgbClr val="008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之學生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群組 19"/>
          <p:cNvGrpSpPr>
            <a:grpSpLocks/>
          </p:cNvGrpSpPr>
          <p:nvPr/>
        </p:nvGrpSpPr>
        <p:grpSpPr bwMode="auto">
          <a:xfrm>
            <a:off x="0" y="1952352"/>
            <a:ext cx="9144000" cy="2844800"/>
            <a:chOff x="0" y="2636912"/>
            <a:chExt cx="9144001" cy="2843970"/>
          </a:xfrm>
        </p:grpSpPr>
        <p:grpSp>
          <p:nvGrpSpPr>
            <p:cNvPr id="61448" name="群組 5"/>
            <p:cNvGrpSpPr>
              <a:grpSpLocks/>
            </p:cNvGrpSpPr>
            <p:nvPr/>
          </p:nvGrpSpPr>
          <p:grpSpPr bwMode="auto">
            <a:xfrm>
              <a:off x="0" y="2636912"/>
              <a:ext cx="9144001" cy="2843970"/>
              <a:chOff x="0" y="2118192"/>
              <a:chExt cx="9144001" cy="2843970"/>
            </a:xfrm>
          </p:grpSpPr>
          <p:pic>
            <p:nvPicPr>
              <p:cNvPr id="61450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" y="2118192"/>
                <a:ext cx="9144000" cy="28439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" name="矩形 4"/>
              <p:cNvSpPr/>
              <p:nvPr/>
            </p:nvSpPr>
            <p:spPr>
              <a:xfrm>
                <a:off x="0" y="3716338"/>
                <a:ext cx="611188" cy="288841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</p:grpSp>
        <p:sp>
          <p:nvSpPr>
            <p:cNvPr id="19" name="文字方塊 18"/>
            <p:cNvSpPr txBox="1"/>
            <p:nvPr/>
          </p:nvSpPr>
          <p:spPr>
            <a:xfrm>
              <a:off x="1042988" y="3141590"/>
              <a:ext cx="5183188" cy="9236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dirty="0">
                  <a:latin typeface="微軟正黑體" pitchFamily="34" charset="-120"/>
                  <a:ea typeface="微軟正黑體" pitchFamily="34" charset="-120"/>
                </a:rPr>
                <a:t>若每期有更新授課教師，請利用新增教師的功能，</a:t>
              </a:r>
              <a:endParaRPr kumimoji="0" lang="en-US" altLang="zh-TW" dirty="0">
                <a:latin typeface="微軟正黑體" pitchFamily="34" charset="-120"/>
                <a:ea typeface="微軟正黑體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請勿直接更改列表中的教師資料</a:t>
              </a:r>
              <a:endParaRPr kumimoji="0"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dirty="0"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kumimoji="0" lang="zh-TW" altLang="en-US" dirty="0">
                  <a:latin typeface="微軟正黑體" pitchFamily="34" charset="-120"/>
                  <a:ea typeface="微軟正黑體" pitchFamily="34" charset="-120"/>
                </a:rPr>
                <a:t>因帶入班級後，教師身份證字號無法修改</a:t>
              </a:r>
              <a:r>
                <a:rPr kumimoji="0" lang="en-US" altLang="zh-TW" dirty="0">
                  <a:latin typeface="微軟正黑體" pitchFamily="34" charset="-120"/>
                  <a:ea typeface="微軟正黑體" pitchFamily="34" charset="-120"/>
                </a:rPr>
                <a:t>)</a:t>
              </a:r>
              <a:r>
                <a:rPr kumimoji="0" lang="zh-TW" altLang="en-US" dirty="0">
                  <a:latin typeface="微軟正黑體" pitchFamily="34" charset="-120"/>
                  <a:ea typeface="微軟正黑體" pitchFamily="34" charset="-120"/>
                </a:rPr>
                <a:t>。</a:t>
              </a:r>
            </a:p>
          </p:txBody>
        </p:sp>
      </p:grpSp>
      <p:sp>
        <p:nvSpPr>
          <p:cNvPr id="61443" name="標題 1"/>
          <p:cNvSpPr>
            <a:spLocks noGrp="1"/>
          </p:cNvSpPr>
          <p:nvPr>
            <p:ph type="title"/>
          </p:nvPr>
        </p:nvSpPr>
        <p:spPr>
          <a:xfrm>
            <a:off x="468313" y="922040"/>
            <a:ext cx="8229600" cy="1066800"/>
          </a:xfrm>
        </p:spPr>
        <p:txBody>
          <a:bodyPr/>
          <a:lstStyle/>
          <a:p>
            <a:pPr eaLnBrk="1" hangingPunct="1"/>
            <a:r>
              <a:rPr lang="zh-TW" altLang="en-US" b="1" dirty="0" smtClean="0"/>
              <a:t>新增授課教師</a:t>
            </a:r>
            <a:endParaRPr lang="zh-TW" altLang="en-US" sz="1600" b="1" dirty="0" smtClean="0"/>
          </a:p>
        </p:txBody>
      </p:sp>
      <p:sp>
        <p:nvSpPr>
          <p:cNvPr id="40967" name="投影片編號版面配置區 17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DB3817-5A8B-4F5A-AFBA-11F6B4E9FEEB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zh-TW" altLang="en-US" smtClean="0"/>
          </a:p>
        </p:txBody>
      </p:sp>
      <p:grpSp>
        <p:nvGrpSpPr>
          <p:cNvPr id="61445" name="群組 19"/>
          <p:cNvGrpSpPr>
            <a:grpSpLocks/>
          </p:cNvGrpSpPr>
          <p:nvPr/>
        </p:nvGrpSpPr>
        <p:grpSpPr bwMode="auto">
          <a:xfrm>
            <a:off x="2266950" y="3933825"/>
            <a:ext cx="5761038" cy="2855913"/>
            <a:chOff x="1979712" y="3789040"/>
            <a:chExt cx="5761062" cy="2857360"/>
          </a:xfrm>
        </p:grpSpPr>
        <p:pic>
          <p:nvPicPr>
            <p:cNvPr id="6144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79712" y="3789040"/>
              <a:ext cx="4486275" cy="2857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橢圓形圖說文字 10"/>
            <p:cNvSpPr/>
            <p:nvPr/>
          </p:nvSpPr>
          <p:spPr bwMode="auto">
            <a:xfrm>
              <a:off x="4788012" y="4149586"/>
              <a:ext cx="2952762" cy="1222994"/>
            </a:xfrm>
            <a:prstGeom prst="wedgeEllipseCallout">
              <a:avLst>
                <a:gd name="adj1" fmla="val -43787"/>
                <a:gd name="adj2" fmla="val 68490"/>
              </a:avLst>
            </a:prstGeom>
            <a:solidFill>
              <a:schemeClr val="bg1"/>
            </a:solidFill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600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教師身份類別，</a:t>
              </a:r>
              <a:endParaRPr kumimoji="0" lang="en-US" altLang="zh-TW" sz="16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6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一年只有一個身份</a:t>
              </a:r>
              <a:r>
                <a:rPr kumimoji="0" lang="zh-TW" altLang="en-US" sz="1600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，身份請務必確實選擇。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600" b="1" dirty="0" smtClean="0"/>
              <a:t>教師新增完畢，即可進入填報</a:t>
            </a:r>
            <a:endParaRPr lang="zh-TW" altLang="en-US" sz="1800" b="1" dirty="0" smtClean="0"/>
          </a:p>
        </p:txBody>
      </p:sp>
      <p:sp>
        <p:nvSpPr>
          <p:cNvPr id="6246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41989" name="投影片編號版面配置區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ED26B5-8440-4B94-ABBE-1C456A5B528A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zh-TW" altLang="en-US" smtClean="0"/>
          </a:p>
        </p:txBody>
      </p:sp>
      <p:grpSp>
        <p:nvGrpSpPr>
          <p:cNvPr id="62468" name="群組 7"/>
          <p:cNvGrpSpPr>
            <a:grpSpLocks/>
          </p:cNvGrpSpPr>
          <p:nvPr/>
        </p:nvGrpSpPr>
        <p:grpSpPr bwMode="auto">
          <a:xfrm>
            <a:off x="34925" y="2176463"/>
            <a:ext cx="9037638" cy="2765425"/>
            <a:chOff x="35496" y="2175942"/>
            <a:chExt cx="9036496" cy="2765226"/>
          </a:xfrm>
        </p:grpSpPr>
        <p:grpSp>
          <p:nvGrpSpPr>
            <p:cNvPr id="62470" name="群組 5"/>
            <p:cNvGrpSpPr>
              <a:grpSpLocks/>
            </p:cNvGrpSpPr>
            <p:nvPr/>
          </p:nvGrpSpPr>
          <p:grpSpPr bwMode="auto">
            <a:xfrm>
              <a:off x="35496" y="2175942"/>
              <a:ext cx="9036496" cy="2765226"/>
              <a:chOff x="35496" y="2175942"/>
              <a:chExt cx="9036496" cy="2765226"/>
            </a:xfrm>
          </p:grpSpPr>
          <p:pic>
            <p:nvPicPr>
              <p:cNvPr id="62472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5496" y="2175942"/>
                <a:ext cx="9036496" cy="27652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" name="矩形 4"/>
              <p:cNvSpPr/>
              <p:nvPr/>
            </p:nvSpPr>
            <p:spPr>
              <a:xfrm>
                <a:off x="4211681" y="4509399"/>
                <a:ext cx="1512696" cy="287316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3635491" y="3356957"/>
              <a:ext cx="720634" cy="576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標題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516938" cy="106680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/>
              <a:t>請先選擇期別，再點選新增班級</a:t>
            </a:r>
            <a:endParaRPr lang="zh-TW" altLang="en-US" sz="1800" b="1" dirty="0" smtClean="0"/>
          </a:p>
        </p:txBody>
      </p:sp>
      <p:sp>
        <p:nvSpPr>
          <p:cNvPr id="43013" name="投影片編號版面配置區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DAA508-EAA4-4E86-80F6-F258A30E7C6C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zh-TW" altLang="en-US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772816"/>
            <a:ext cx="8892480" cy="501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標題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066800"/>
          </a:xfrm>
        </p:spPr>
        <p:txBody>
          <a:bodyPr/>
          <a:lstStyle/>
          <a:p>
            <a:pPr eaLnBrk="1" hangingPunct="1"/>
            <a:r>
              <a:rPr lang="zh-TW" altLang="en-US" b="1" dirty="0" smtClean="0"/>
              <a:t>新增學生</a:t>
            </a:r>
            <a:endParaRPr lang="zh-TW" altLang="en-US" sz="1600" b="1" dirty="0" smtClean="0"/>
          </a:p>
        </p:txBody>
      </p:sp>
      <p:sp>
        <p:nvSpPr>
          <p:cNvPr id="64515" name="內容版面配置區 2"/>
          <p:cNvSpPr>
            <a:spLocks noGrp="1"/>
          </p:cNvSpPr>
          <p:nvPr>
            <p:ph idx="1"/>
          </p:nvPr>
        </p:nvSpPr>
        <p:spPr>
          <a:xfrm>
            <a:off x="457200" y="2344738"/>
            <a:ext cx="8229600" cy="4324350"/>
          </a:xfrm>
        </p:spPr>
        <p:txBody>
          <a:bodyPr/>
          <a:lstStyle/>
          <a:p>
            <a:pPr eaLnBrk="1" hangingPunct="1"/>
            <a:endParaRPr lang="zh-TW" altLang="en-US" dirty="0" smtClean="0"/>
          </a:p>
        </p:txBody>
      </p:sp>
      <p:sp>
        <p:nvSpPr>
          <p:cNvPr id="44039" name="投影片編號版面配置區 1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D103F4-CC01-413E-91BE-FE533C9B4D0D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zh-TW" altLang="en-US" smtClean="0"/>
          </a:p>
        </p:txBody>
      </p:sp>
      <p:grpSp>
        <p:nvGrpSpPr>
          <p:cNvPr id="64516" name="群組 10"/>
          <p:cNvGrpSpPr>
            <a:grpSpLocks/>
          </p:cNvGrpSpPr>
          <p:nvPr/>
        </p:nvGrpSpPr>
        <p:grpSpPr bwMode="auto">
          <a:xfrm>
            <a:off x="0" y="1773238"/>
            <a:ext cx="9144000" cy="4235450"/>
            <a:chOff x="0" y="2276888"/>
            <a:chExt cx="9144000" cy="4235762"/>
          </a:xfrm>
        </p:grpSpPr>
        <p:grpSp>
          <p:nvGrpSpPr>
            <p:cNvPr id="64523" name="群組 8"/>
            <p:cNvGrpSpPr>
              <a:grpSpLocks/>
            </p:cNvGrpSpPr>
            <p:nvPr/>
          </p:nvGrpSpPr>
          <p:grpSpPr bwMode="auto">
            <a:xfrm>
              <a:off x="0" y="2276888"/>
              <a:ext cx="9144000" cy="4235762"/>
              <a:chOff x="0" y="2367528"/>
              <a:chExt cx="9144000" cy="4235762"/>
            </a:xfrm>
          </p:grpSpPr>
          <p:pic>
            <p:nvPicPr>
              <p:cNvPr id="64525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11972"/>
              <a:stretch>
                <a:fillRect/>
              </a:stretch>
            </p:blipFill>
            <p:spPr bwMode="auto">
              <a:xfrm>
                <a:off x="0" y="2367528"/>
                <a:ext cx="9144000" cy="42357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矩形 7"/>
              <p:cNvSpPr/>
              <p:nvPr/>
            </p:nvSpPr>
            <p:spPr>
              <a:xfrm>
                <a:off x="1835150" y="2637423"/>
                <a:ext cx="1081088" cy="142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1908176" y="2751586"/>
              <a:ext cx="654050" cy="24449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</p:grpSp>
      <p:sp>
        <p:nvSpPr>
          <p:cNvPr id="19" name="矩形 18"/>
          <p:cNvSpPr/>
          <p:nvPr/>
        </p:nvSpPr>
        <p:spPr bwMode="auto">
          <a:xfrm>
            <a:off x="3535363" y="3406403"/>
            <a:ext cx="287337" cy="2376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1300" y="2852936"/>
            <a:ext cx="63627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782955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8" name="標題 1"/>
          <p:cNvSpPr>
            <a:spLocks noGrp="1"/>
          </p:cNvSpPr>
          <p:nvPr>
            <p:ph type="title"/>
          </p:nvPr>
        </p:nvSpPr>
        <p:spPr>
          <a:xfrm>
            <a:off x="395288" y="778024"/>
            <a:ext cx="8229600" cy="1066800"/>
          </a:xfrm>
        </p:spPr>
        <p:txBody>
          <a:bodyPr/>
          <a:lstStyle/>
          <a:p>
            <a:pPr eaLnBrk="1" hangingPunct="1"/>
            <a:r>
              <a:rPr lang="zh-TW" altLang="en-US" b="1" dirty="0" smtClean="0"/>
              <a:t>新增教師</a:t>
            </a:r>
            <a:endParaRPr lang="zh-TW" altLang="en-US" sz="1600" b="1" dirty="0" smtClean="0"/>
          </a:p>
        </p:txBody>
      </p:sp>
      <p:sp>
        <p:nvSpPr>
          <p:cNvPr id="45062" name="投影片編號版面配置區 2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A0C669-0166-464A-8FE4-5C3FFC007743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zh-TW" altLang="en-US" dirty="0" smtClean="0"/>
          </a:p>
        </p:txBody>
      </p:sp>
      <p:sp>
        <p:nvSpPr>
          <p:cNvPr id="10" name="文字方塊 9"/>
          <p:cNvSpPr txBox="1"/>
          <p:nvPr/>
        </p:nvSpPr>
        <p:spPr bwMode="auto">
          <a:xfrm>
            <a:off x="3923928" y="2060848"/>
            <a:ext cx="5075238" cy="4159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dirty="0">
                <a:latin typeface="微軟正黑體" pitchFamily="34" charset="-120"/>
                <a:ea typeface="微軟正黑體" pitchFamily="34" charset="-120"/>
              </a:rPr>
              <a:t>上課節數為</a:t>
            </a:r>
            <a:r>
              <a:rPr kumimoji="0"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本期</a:t>
            </a:r>
            <a:r>
              <a:rPr kumimoji="0" lang="zh-TW" altLang="en-US" sz="2000" dirty="0">
                <a:latin typeface="微軟正黑體" pitchFamily="34" charset="-120"/>
                <a:ea typeface="微軟正黑體" pitchFamily="34" charset="-120"/>
              </a:rPr>
              <a:t>總共上課的節數，</a:t>
            </a:r>
            <a:r>
              <a:rPr kumimoji="0" lang="zh-TW" altLang="en-US" sz="2000" u="sng" dirty="0">
                <a:latin typeface="微軟正黑體" pitchFamily="34" charset="-120"/>
                <a:ea typeface="微軟正黑體" pitchFamily="34" charset="-120"/>
              </a:rPr>
              <a:t>非一週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群組 16"/>
          <p:cNvGrpSpPr>
            <a:grpSpLocks/>
          </p:cNvGrpSpPr>
          <p:nvPr/>
        </p:nvGrpSpPr>
        <p:grpSpPr bwMode="auto">
          <a:xfrm>
            <a:off x="323850" y="1772816"/>
            <a:ext cx="8532813" cy="4752975"/>
            <a:chOff x="323528" y="1989029"/>
            <a:chExt cx="8532440" cy="4752339"/>
          </a:xfrm>
        </p:grpSpPr>
        <p:grpSp>
          <p:nvGrpSpPr>
            <p:cNvPr id="66565" name="群組 13"/>
            <p:cNvGrpSpPr>
              <a:grpSpLocks/>
            </p:cNvGrpSpPr>
            <p:nvPr/>
          </p:nvGrpSpPr>
          <p:grpSpPr bwMode="auto">
            <a:xfrm>
              <a:off x="323528" y="1989029"/>
              <a:ext cx="8532440" cy="4752339"/>
              <a:chOff x="323528" y="1589135"/>
              <a:chExt cx="8532440" cy="5080225"/>
            </a:xfrm>
          </p:grpSpPr>
          <p:grpSp>
            <p:nvGrpSpPr>
              <p:cNvPr id="66567" name="群組 8"/>
              <p:cNvGrpSpPr>
                <a:grpSpLocks/>
              </p:cNvGrpSpPr>
              <p:nvPr/>
            </p:nvGrpSpPr>
            <p:grpSpPr bwMode="auto">
              <a:xfrm>
                <a:off x="323528" y="1589135"/>
                <a:ext cx="8532440" cy="5080225"/>
                <a:chOff x="323528" y="1777775"/>
                <a:chExt cx="8532440" cy="5080225"/>
              </a:xfrm>
            </p:grpSpPr>
            <p:pic>
              <p:nvPicPr>
                <p:cNvPr id="66569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t="10355"/>
                <a:stretch>
                  <a:fillRect/>
                </a:stretch>
              </p:blipFill>
              <p:spPr bwMode="auto">
                <a:xfrm>
                  <a:off x="323528" y="1777775"/>
                  <a:ext cx="8532440" cy="5080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" name="矩形 7"/>
                <p:cNvSpPr/>
                <p:nvPr/>
              </p:nvSpPr>
              <p:spPr>
                <a:xfrm>
                  <a:off x="4355602" y="6596693"/>
                  <a:ext cx="360347" cy="261307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/>
                </a:p>
              </p:txBody>
            </p:sp>
          </p:grpSp>
          <p:sp>
            <p:nvSpPr>
              <p:cNvPr id="13" name="矩形 12"/>
              <p:cNvSpPr/>
              <p:nvPr/>
            </p:nvSpPr>
            <p:spPr>
              <a:xfrm>
                <a:off x="3749203" y="2491834"/>
                <a:ext cx="215891" cy="14405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2052240" y="2204900"/>
              <a:ext cx="1584256" cy="144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</p:grpSp>
      <p:sp>
        <p:nvSpPr>
          <p:cNvPr id="66563" name="標題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1066800"/>
          </a:xfrm>
        </p:spPr>
        <p:txBody>
          <a:bodyPr/>
          <a:lstStyle/>
          <a:p>
            <a:pPr eaLnBrk="1" hangingPunct="1"/>
            <a:r>
              <a:rPr lang="zh-TW" altLang="en-US" b="1" dirty="0" smtClean="0"/>
              <a:t>完成開班</a:t>
            </a:r>
            <a:endParaRPr lang="zh-TW" altLang="en-US" sz="1600" b="1" dirty="0" smtClean="0"/>
          </a:p>
        </p:txBody>
      </p:sp>
      <p:sp>
        <p:nvSpPr>
          <p:cNvPr id="46086" name="投影片編號版面配置區 17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AC674F-F75C-4C70-A126-4F2EC181D6A3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群組 15"/>
          <p:cNvGrpSpPr>
            <a:grpSpLocks/>
          </p:cNvGrpSpPr>
          <p:nvPr/>
        </p:nvGrpSpPr>
        <p:grpSpPr bwMode="auto">
          <a:xfrm>
            <a:off x="179388" y="1557139"/>
            <a:ext cx="8693150" cy="2519933"/>
            <a:chOff x="179512" y="4004687"/>
            <a:chExt cx="8693571" cy="2520082"/>
          </a:xfrm>
        </p:grpSpPr>
        <p:grpSp>
          <p:nvGrpSpPr>
            <p:cNvPr id="67594" name="群組 5"/>
            <p:cNvGrpSpPr>
              <a:grpSpLocks/>
            </p:cNvGrpSpPr>
            <p:nvPr/>
          </p:nvGrpSpPr>
          <p:grpSpPr bwMode="auto">
            <a:xfrm>
              <a:off x="179512" y="4004687"/>
              <a:ext cx="8693571" cy="2520082"/>
              <a:chOff x="179512" y="3500631"/>
              <a:chExt cx="8693571" cy="2520082"/>
            </a:xfrm>
          </p:grpSpPr>
          <p:pic>
            <p:nvPicPr>
              <p:cNvPr id="6759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44012" b="2866"/>
              <a:stretch>
                <a:fillRect/>
              </a:stretch>
            </p:blipFill>
            <p:spPr bwMode="auto">
              <a:xfrm>
                <a:off x="179512" y="3500631"/>
                <a:ext cx="8693571" cy="25200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" name="矩形 4"/>
              <p:cNvSpPr/>
              <p:nvPr/>
            </p:nvSpPr>
            <p:spPr>
              <a:xfrm>
                <a:off x="611333" y="5661347"/>
                <a:ext cx="431821" cy="215913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</p:grpSp>
        <p:sp>
          <p:nvSpPr>
            <p:cNvPr id="15" name="文字方塊 14"/>
            <p:cNvSpPr txBox="1"/>
            <p:nvPr/>
          </p:nvSpPr>
          <p:spPr>
            <a:xfrm>
              <a:off x="971712" y="5589106"/>
              <a:ext cx="1728872" cy="40007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000" b="1" dirty="0">
                  <a:solidFill>
                    <a:srgbClr val="0000FF"/>
                  </a:solidFill>
                  <a:latin typeface="微軟正黑體" pitchFamily="34" charset="-120"/>
                  <a:ea typeface="微軟正黑體" pitchFamily="34" charset="-120"/>
                </a:rPr>
                <a:t>點選班級名稱</a:t>
              </a:r>
            </a:p>
          </p:txBody>
        </p:sp>
      </p:grpSp>
      <p:sp>
        <p:nvSpPr>
          <p:cNvPr id="67587" name="標題 1"/>
          <p:cNvSpPr>
            <a:spLocks noGrp="1"/>
          </p:cNvSpPr>
          <p:nvPr>
            <p:ph type="title"/>
          </p:nvPr>
        </p:nvSpPr>
        <p:spPr>
          <a:xfrm>
            <a:off x="468313" y="706016"/>
            <a:ext cx="8229600" cy="1066800"/>
          </a:xfrm>
        </p:spPr>
        <p:txBody>
          <a:bodyPr/>
          <a:lstStyle/>
          <a:p>
            <a:pPr eaLnBrk="1" hangingPunct="1"/>
            <a:r>
              <a:rPr lang="zh-TW" altLang="en-US" b="1" dirty="0" smtClean="0"/>
              <a:t>顯示班級資訊</a:t>
            </a:r>
            <a:endParaRPr lang="zh-TW" altLang="en-US" sz="1600" b="1" dirty="0" smtClean="0"/>
          </a:p>
        </p:txBody>
      </p:sp>
      <p:sp>
        <p:nvSpPr>
          <p:cNvPr id="47109" name="投影片編號版面配置區 16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815782"/>
            <a:ext cx="21336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1A648E-5A79-436E-BD73-E076557B72F1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zh-TW" altLang="en-US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888432"/>
            <a:ext cx="543520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群組 15"/>
          <p:cNvGrpSpPr>
            <a:grpSpLocks/>
          </p:cNvGrpSpPr>
          <p:nvPr/>
        </p:nvGrpSpPr>
        <p:grpSpPr bwMode="auto">
          <a:xfrm>
            <a:off x="107950" y="1700808"/>
            <a:ext cx="8851900" cy="2611933"/>
            <a:chOff x="107504" y="4240278"/>
            <a:chExt cx="8852102" cy="2612074"/>
          </a:xfrm>
        </p:grpSpPr>
        <p:grpSp>
          <p:nvGrpSpPr>
            <p:cNvPr id="68617" name="群組 8"/>
            <p:cNvGrpSpPr>
              <a:grpSpLocks/>
            </p:cNvGrpSpPr>
            <p:nvPr/>
          </p:nvGrpSpPr>
          <p:grpSpPr bwMode="auto">
            <a:xfrm>
              <a:off x="107504" y="4240278"/>
              <a:ext cx="8852102" cy="2612074"/>
              <a:chOff x="107504" y="3880238"/>
              <a:chExt cx="8852102" cy="2612074"/>
            </a:xfrm>
          </p:grpSpPr>
          <p:pic>
            <p:nvPicPr>
              <p:cNvPr id="68619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2226" t="46620" r="14021" b="19936"/>
              <a:stretch>
                <a:fillRect/>
              </a:stretch>
            </p:blipFill>
            <p:spPr bwMode="auto">
              <a:xfrm>
                <a:off x="107504" y="3880238"/>
                <a:ext cx="8852102" cy="26120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矩形 7"/>
              <p:cNvSpPr/>
              <p:nvPr/>
            </p:nvSpPr>
            <p:spPr>
              <a:xfrm>
                <a:off x="5724207" y="6020800"/>
                <a:ext cx="576276" cy="288941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</p:grpSp>
        <p:sp>
          <p:nvSpPr>
            <p:cNvPr id="15" name="文字方塊 14"/>
            <p:cNvSpPr txBox="1"/>
            <p:nvPr/>
          </p:nvSpPr>
          <p:spPr>
            <a:xfrm>
              <a:off x="5003466" y="5804545"/>
              <a:ext cx="3529094" cy="40007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000" b="1" dirty="0">
                  <a:solidFill>
                    <a:srgbClr val="0000FF"/>
                  </a:solidFill>
                  <a:latin typeface="微軟正黑體" pitchFamily="34" charset="-120"/>
                  <a:ea typeface="微軟正黑體" pitchFamily="34" charset="-120"/>
                </a:rPr>
                <a:t>點選預估經費，查看細部經費</a:t>
              </a:r>
            </a:p>
          </p:txBody>
        </p:sp>
      </p:grpSp>
      <p:sp>
        <p:nvSpPr>
          <p:cNvPr id="68611" name="標題 1"/>
          <p:cNvSpPr>
            <a:spLocks noGrp="1"/>
          </p:cNvSpPr>
          <p:nvPr>
            <p:ph type="title"/>
          </p:nvPr>
        </p:nvSpPr>
        <p:spPr>
          <a:xfrm>
            <a:off x="395288" y="778024"/>
            <a:ext cx="8229600" cy="1066800"/>
          </a:xfrm>
        </p:spPr>
        <p:txBody>
          <a:bodyPr/>
          <a:lstStyle/>
          <a:p>
            <a:pPr eaLnBrk="1" hangingPunct="1"/>
            <a:r>
              <a:rPr lang="zh-TW" altLang="en-US" b="1" dirty="0" smtClean="0"/>
              <a:t>顯示細部經費</a:t>
            </a:r>
            <a:endParaRPr lang="zh-TW" altLang="en-US" sz="1600" b="1" dirty="0" smtClean="0"/>
          </a:p>
        </p:txBody>
      </p:sp>
      <p:sp>
        <p:nvSpPr>
          <p:cNvPr id="48135" name="投影片編號版面配置區 16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808291"/>
            <a:ext cx="21336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F5CDB0-BB78-499C-90F4-AD28647CAD76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zh-TW" altLang="en-US" smtClean="0"/>
          </a:p>
        </p:txBody>
      </p:sp>
      <p:grpSp>
        <p:nvGrpSpPr>
          <p:cNvPr id="68612" name="群組 13"/>
          <p:cNvGrpSpPr>
            <a:grpSpLocks/>
          </p:cNvGrpSpPr>
          <p:nvPr/>
        </p:nvGrpSpPr>
        <p:grpSpPr bwMode="auto">
          <a:xfrm>
            <a:off x="107950" y="4385766"/>
            <a:ext cx="4464050" cy="2447925"/>
            <a:chOff x="1331640" y="2276872"/>
            <a:chExt cx="6410325" cy="3600450"/>
          </a:xfrm>
        </p:grpSpPr>
        <p:pic>
          <p:nvPicPr>
            <p:cNvPr id="6861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31640" y="2276872"/>
              <a:ext cx="6410325" cy="3600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矩形 12"/>
            <p:cNvSpPr/>
            <p:nvPr/>
          </p:nvSpPr>
          <p:spPr>
            <a:xfrm>
              <a:off x="1979055" y="2491685"/>
              <a:ext cx="1153494" cy="1447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</p:grpSp>
      <p:pic>
        <p:nvPicPr>
          <p:cNvPr id="686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392116"/>
            <a:ext cx="4392612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資料庫圖表 10"/>
          <p:cNvGraphicFramePr/>
          <p:nvPr/>
        </p:nvGraphicFramePr>
        <p:xfrm>
          <a:off x="395536" y="1772816"/>
          <a:ext cx="842493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9634" name="標題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1066800"/>
          </a:xfrm>
        </p:spPr>
        <p:txBody>
          <a:bodyPr/>
          <a:lstStyle/>
          <a:p>
            <a:pPr eaLnBrk="1" hangingPunct="1"/>
            <a:r>
              <a:rPr lang="zh-TW" altLang="en-US" b="1" dirty="0" smtClean="0"/>
              <a:t>開班送審</a:t>
            </a:r>
            <a:r>
              <a:rPr lang="en-US" altLang="zh-TW" b="1" dirty="0" smtClean="0"/>
              <a:t>-</a:t>
            </a:r>
            <a:r>
              <a:rPr lang="zh-TW" altLang="en-US" b="1" dirty="0" smtClean="0"/>
              <a:t>不得送審狀況</a:t>
            </a:r>
            <a:endParaRPr lang="zh-TW" altLang="en-US" sz="1600" b="1" dirty="0" smtClean="0"/>
          </a:p>
        </p:txBody>
      </p:sp>
      <p:sp>
        <p:nvSpPr>
          <p:cNvPr id="49159" name="投影片編號版面配置區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304C97-3E02-4FF5-A479-F931F2D617A6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zh-TW" altLang="en-US" smtClean="0"/>
          </a:p>
        </p:txBody>
      </p:sp>
      <p:pic>
        <p:nvPicPr>
          <p:cNvPr id="6963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163" y="3451644"/>
            <a:ext cx="4581982" cy="1459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9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5961" y="1844824"/>
            <a:ext cx="4614111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0" name="Picture 8"/>
          <p:cNvPicPr>
            <a:picLocks noChangeAspect="1" noChangeArrowheads="1"/>
          </p:cNvPicPr>
          <p:nvPr/>
        </p:nvPicPr>
        <p:blipFill>
          <a:blip r:embed="rId10" cstate="print"/>
          <a:srcRect b="29046"/>
          <a:stretch>
            <a:fillRect/>
          </a:stretch>
        </p:blipFill>
        <p:spPr bwMode="auto">
          <a:xfrm>
            <a:off x="588690" y="5106169"/>
            <a:ext cx="4630861" cy="14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標題 1"/>
          <p:cNvSpPr>
            <a:spLocks noGrp="1"/>
          </p:cNvSpPr>
          <p:nvPr>
            <p:ph type="title"/>
          </p:nvPr>
        </p:nvSpPr>
        <p:spPr>
          <a:xfrm>
            <a:off x="323528" y="836613"/>
            <a:ext cx="9072239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sz="3600" b="1" dirty="0" smtClean="0"/>
              <a:t>出現不得送審狀況，請先點選預覽列印檢視資料</a:t>
            </a:r>
          </a:p>
        </p:txBody>
      </p:sp>
      <p:sp>
        <p:nvSpPr>
          <p:cNvPr id="7065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49159" name="投影片編號版面配置區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9CC0E4-FE6C-4E72-8D9B-959E5B14E94D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zh-TW" altLang="en-US" smtClean="0"/>
          </a:p>
        </p:txBody>
      </p:sp>
      <p:grpSp>
        <p:nvGrpSpPr>
          <p:cNvPr id="70660" name="群組 5"/>
          <p:cNvGrpSpPr>
            <a:grpSpLocks/>
          </p:cNvGrpSpPr>
          <p:nvPr/>
        </p:nvGrpSpPr>
        <p:grpSpPr bwMode="auto">
          <a:xfrm>
            <a:off x="34925" y="1916113"/>
            <a:ext cx="9037638" cy="4922837"/>
            <a:chOff x="35496" y="1484784"/>
            <a:chExt cx="9036496" cy="4922259"/>
          </a:xfrm>
        </p:grpSpPr>
        <p:pic>
          <p:nvPicPr>
            <p:cNvPr id="7066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496" y="1484784"/>
              <a:ext cx="9036496" cy="4922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矩形 4"/>
            <p:cNvSpPr/>
            <p:nvPr/>
          </p:nvSpPr>
          <p:spPr>
            <a:xfrm>
              <a:off x="2195811" y="4797507"/>
              <a:ext cx="720634" cy="28730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E6A88-A7C6-4B4B-BD88-072B5947BC05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395288" y="765175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zh-TW" altLang="en-US" sz="4400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學生管理系統</a:t>
            </a:r>
            <a:endParaRPr lang="zh-TW" altLang="en-US" sz="4400" b="1" dirty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8" y="1966317"/>
            <a:ext cx="903922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8316" y="778024"/>
            <a:ext cx="8229600" cy="1066800"/>
          </a:xfrm>
        </p:spPr>
        <p:txBody>
          <a:bodyPr>
            <a:normAutofit/>
          </a:bodyPr>
          <a:lstStyle/>
          <a:p>
            <a:pPr lvl="0"/>
            <a:r>
              <a:rPr lang="en-US" altLang="zh-TW" dirty="0"/>
              <a:t>1.</a:t>
            </a:r>
            <a:r>
              <a:rPr lang="zh-TW" altLang="en-US" dirty="0"/>
              <a:t>受輔比例錯誤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D2D443-F569-4E7A-8399-557EF0ABAE19}" type="slidenum">
              <a:rPr lang="zh-TW" altLang="en-US" smtClean="0"/>
              <a:pPr>
                <a:defRPr/>
              </a:pPr>
              <a:t>60</a:t>
            </a:fld>
            <a:endParaRPr lang="zh-TW" altLang="en-US"/>
          </a:p>
        </p:txBody>
      </p: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48991"/>
            <a:ext cx="774382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標題 1"/>
          <p:cNvSpPr>
            <a:spLocks noGrp="1"/>
          </p:cNvSpPr>
          <p:nvPr>
            <p:ph type="title"/>
          </p:nvPr>
        </p:nvSpPr>
        <p:spPr>
          <a:xfrm>
            <a:off x="504378" y="908720"/>
            <a:ext cx="8820150" cy="1066800"/>
          </a:xfrm>
        </p:spPr>
        <p:txBody>
          <a:bodyPr>
            <a:normAutofit/>
          </a:bodyPr>
          <a:lstStyle/>
          <a:p>
            <a:r>
              <a:rPr lang="en-US" altLang="zh-TW" dirty="0"/>
              <a:t>2.</a:t>
            </a:r>
            <a:r>
              <a:rPr lang="zh-TW" altLang="en-US" dirty="0"/>
              <a:t>受輔比例超過</a:t>
            </a:r>
            <a:r>
              <a:rPr lang="en-US" altLang="zh-TW" dirty="0"/>
              <a:t>100%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185AB-292D-4D0C-B9E4-5995ED45CFDD}" type="slidenum">
              <a:rPr lang="zh-TW" altLang="en-US" smtClean="0"/>
              <a:pPr>
                <a:defRPr/>
              </a:pPr>
              <a:t>61</a:t>
            </a:fld>
            <a:endParaRPr lang="zh-TW" altLang="en-US"/>
          </a:p>
        </p:txBody>
      </p:sp>
      <p:pic>
        <p:nvPicPr>
          <p:cNvPr id="7168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18233"/>
            <a:ext cx="7992888" cy="252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標題 1"/>
          <p:cNvSpPr>
            <a:spLocks noGrp="1"/>
          </p:cNvSpPr>
          <p:nvPr>
            <p:ph type="title"/>
          </p:nvPr>
        </p:nvSpPr>
        <p:spPr>
          <a:xfrm>
            <a:off x="504378" y="994048"/>
            <a:ext cx="8820150" cy="1066800"/>
          </a:xfrm>
        </p:spPr>
        <p:txBody>
          <a:bodyPr>
            <a:normAutofit/>
          </a:bodyPr>
          <a:lstStyle/>
          <a:p>
            <a:r>
              <a:rPr lang="en-US" altLang="zh-TW" dirty="0"/>
              <a:t>3.</a:t>
            </a:r>
            <a:r>
              <a:rPr lang="zh-TW" altLang="en-US" dirty="0"/>
              <a:t>其他類受輔比例過高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185AB-292D-4D0C-B9E4-5995ED45CFDD}" type="slidenum">
              <a:rPr lang="zh-TW" altLang="en-US" smtClean="0">
                <a:latin typeface="微軟正黑體" pitchFamily="34" charset="-120"/>
                <a:ea typeface="微軟正黑體" pitchFamily="34" charset="-120"/>
              </a:rPr>
              <a:pPr>
                <a:defRPr/>
              </a:pPr>
              <a:t>62</a:t>
            </a:fld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83568" y="2204864"/>
            <a:ext cx="8460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依據要點補助內容</a:t>
            </a:r>
            <a:r>
              <a:rPr lang="zh-TW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其他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類</a:t>
            </a:r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學生以不超過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1-6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類</a:t>
            </a:r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受輔對象總和人數之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30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％</a:t>
            </a:r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為</a:t>
            </a:r>
            <a:r>
              <a:rPr lang="zh-TW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原則，如</a:t>
            </a:r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均已滿足，百分比得放寬，且不得超過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35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％</a:t>
            </a:r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" name="群組 18"/>
          <p:cNvGrpSpPr/>
          <p:nvPr/>
        </p:nvGrpSpPr>
        <p:grpSpPr>
          <a:xfrm>
            <a:off x="752178" y="3645024"/>
            <a:ext cx="7889155" cy="1060326"/>
            <a:chOff x="752178" y="3068960"/>
            <a:chExt cx="7889155" cy="1060326"/>
          </a:xfrm>
        </p:grpSpPr>
        <p:sp>
          <p:nvSpPr>
            <p:cNvPr id="9" name="圓角矩形 8"/>
            <p:cNvSpPr/>
            <p:nvPr/>
          </p:nvSpPr>
          <p:spPr>
            <a:xfrm>
              <a:off x="752178" y="3176786"/>
              <a:ext cx="7525717" cy="95250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" name="標題 1"/>
            <p:cNvSpPr txBox="1">
              <a:spLocks/>
            </p:cNvSpPr>
            <p:nvPr/>
          </p:nvSpPr>
          <p:spPr bwMode="auto">
            <a:xfrm>
              <a:off x="755576" y="3068960"/>
              <a:ext cx="7885757" cy="1046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5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j-cs"/>
                </a:rPr>
                <a:t>受輔比例計算公式：                                   </a:t>
              </a:r>
              <a:r>
                <a:rPr kumimoji="0" lang="zh-TW" altLang="zh-TW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j-cs"/>
                </a:rPr>
                <a:t>≦</a:t>
              </a:r>
              <a:r>
                <a:rPr kumimoji="0" lang="zh-TW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j-cs"/>
                </a:rPr>
                <a:t> </a:t>
              </a:r>
              <a:r>
                <a:rPr kumimoji="0" lang="en-US" altLang="zh-TW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itchFamily="34" charset="-120"/>
                  <a:ea typeface="微軟正黑體" pitchFamily="34" charset="-120"/>
                  <a:cs typeface="+mj-cs"/>
                </a:rPr>
                <a:t>30%</a:t>
              </a:r>
              <a:endPara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endParaRPr>
            </a:p>
          </p:txBody>
        </p:sp>
        <p:cxnSp>
          <p:nvCxnSpPr>
            <p:cNvPr id="12" name="直線接點 11"/>
            <p:cNvCxnSpPr/>
            <p:nvPr/>
          </p:nvCxnSpPr>
          <p:spPr bwMode="auto">
            <a:xfrm flipV="1">
              <a:off x="3924226" y="3645024"/>
              <a:ext cx="2412851" cy="198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字方塊 27"/>
            <p:cNvSpPr txBox="1">
              <a:spLocks noChangeArrowheads="1"/>
            </p:cNvSpPr>
            <p:nvPr/>
          </p:nvSpPr>
          <p:spPr bwMode="auto">
            <a:xfrm>
              <a:off x="4032821" y="3645024"/>
              <a:ext cx="2160240" cy="369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kumimoji="0" lang="en-US" altLang="zh-TW" b="1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1-6</a:t>
              </a:r>
              <a:r>
                <a:rPr kumimoji="0" lang="zh-TW" altLang="en-US" b="1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類受輔學生人數</a:t>
              </a:r>
              <a:endParaRPr kumimoji="0"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6" name="文字方塊 32"/>
            <p:cNvSpPr txBox="1">
              <a:spLocks noChangeArrowheads="1"/>
            </p:cNvSpPr>
            <p:nvPr/>
          </p:nvSpPr>
          <p:spPr bwMode="auto">
            <a:xfrm>
              <a:off x="3996161" y="3275692"/>
              <a:ext cx="23409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kumimoji="0" lang="zh-TW" altLang="en-US" b="1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其他類受輔學生人數</a:t>
              </a:r>
              <a:endParaRPr kumimoji="0"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標題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1066800"/>
          </a:xfrm>
        </p:spPr>
        <p:txBody>
          <a:bodyPr/>
          <a:lstStyle/>
          <a:p>
            <a:pPr eaLnBrk="1" hangingPunct="1"/>
            <a:r>
              <a:rPr lang="zh-TW" altLang="en-US" b="1" dirty="0" smtClean="0"/>
              <a:t>本期不開班</a:t>
            </a:r>
            <a:endParaRPr lang="zh-TW" altLang="en-US" sz="1600" b="1" dirty="0" smtClean="0"/>
          </a:p>
        </p:txBody>
      </p:sp>
      <p:sp>
        <p:nvSpPr>
          <p:cNvPr id="7373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53256" name="投影片編號版面配置區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DDFA11-8146-456C-A6E7-493FECB247EF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63</a:t>
            </a:fld>
            <a:endParaRPr lang="zh-TW" altLang="en-US" smtClean="0"/>
          </a:p>
        </p:txBody>
      </p:sp>
      <p:pic>
        <p:nvPicPr>
          <p:cNvPr id="7373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3238"/>
            <a:ext cx="9078913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7308850" y="5157788"/>
            <a:ext cx="647700" cy="2873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500" b="1" dirty="0" smtClean="0"/>
              <a:t>特定扶助學校 </a:t>
            </a:r>
            <a:r>
              <a:rPr lang="en-US" altLang="zh-TW" sz="3500" b="1" dirty="0" smtClean="0"/>
              <a:t>-</a:t>
            </a:r>
            <a:r>
              <a:rPr lang="zh-TW" altLang="en-US" sz="3500" b="1" dirty="0" smtClean="0"/>
              <a:t> 學期中新增班級畫面 </a:t>
            </a:r>
            <a:endParaRPr lang="zh-TW" altLang="en-US" sz="35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D2D443-F569-4E7A-8399-557EF0ABAE19}" type="slidenum">
              <a:rPr lang="zh-TW" altLang="en-US" smtClean="0"/>
              <a:pPr>
                <a:defRPr/>
              </a:pPr>
              <a:t>64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2636912"/>
            <a:ext cx="913447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dirty="0" smtClean="0"/>
              <a:t>◎執行成果回報</a:t>
            </a:r>
          </a:p>
        </p:txBody>
      </p:sp>
      <p:sp>
        <p:nvSpPr>
          <p:cNvPr id="7475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dirty="0" smtClean="0"/>
          </a:p>
        </p:txBody>
      </p:sp>
      <p:sp>
        <p:nvSpPr>
          <p:cNvPr id="55301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8CC74A-AF2F-4809-938A-0CD1B60F2B95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65</a:t>
            </a:fld>
            <a:endParaRPr lang="zh-TW" altLang="en-US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" y="2570639"/>
            <a:ext cx="9103171" cy="1794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750" y="765175"/>
            <a:ext cx="8424738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dirty="0" smtClean="0"/>
              <a:t>請先選擇期別，再進行執行成果回報</a:t>
            </a:r>
            <a:endParaRPr lang="zh-TW" alt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772815"/>
            <a:ext cx="9036496" cy="438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79115"/>
            <a:ext cx="8460432" cy="5422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字方塊 16"/>
          <p:cNvSpPr txBox="1"/>
          <p:nvPr/>
        </p:nvSpPr>
        <p:spPr bwMode="auto">
          <a:xfrm>
            <a:off x="7164288" y="3429000"/>
            <a:ext cx="1512888" cy="3698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latin typeface="微軟正黑體" pitchFamily="34" charset="-120"/>
                <a:ea typeface="微軟正黑體" pitchFamily="34" charset="-120"/>
              </a:rPr>
              <a:t>替教師評分</a:t>
            </a:r>
          </a:p>
        </p:txBody>
      </p:sp>
      <p:sp>
        <p:nvSpPr>
          <p:cNvPr id="76803" name="標題 1"/>
          <p:cNvSpPr>
            <a:spLocks noGrp="1"/>
          </p:cNvSpPr>
          <p:nvPr>
            <p:ph type="title"/>
          </p:nvPr>
        </p:nvSpPr>
        <p:spPr>
          <a:xfrm>
            <a:off x="395288" y="778024"/>
            <a:ext cx="8229600" cy="1066800"/>
          </a:xfrm>
        </p:spPr>
        <p:txBody>
          <a:bodyPr/>
          <a:lstStyle/>
          <a:p>
            <a:pPr eaLnBrk="1" hangingPunct="1"/>
            <a:r>
              <a:rPr lang="zh-TW" altLang="en-US" b="1" dirty="0" smtClean="0"/>
              <a:t>執行成果回報</a:t>
            </a:r>
          </a:p>
        </p:txBody>
      </p:sp>
      <p:sp>
        <p:nvSpPr>
          <p:cNvPr id="57351" name="投影片編號版面配置區 2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301C92-F752-40A9-BE6F-B0AFF9F9A8CF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67</a:t>
            </a:fld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標題 1"/>
          <p:cNvSpPr>
            <a:spLocks noGrp="1"/>
          </p:cNvSpPr>
          <p:nvPr>
            <p:ph type="title"/>
          </p:nvPr>
        </p:nvSpPr>
        <p:spPr>
          <a:xfrm>
            <a:off x="468313" y="692696"/>
            <a:ext cx="8229600" cy="1066800"/>
          </a:xfrm>
        </p:spPr>
        <p:txBody>
          <a:bodyPr/>
          <a:lstStyle/>
          <a:p>
            <a:pPr eaLnBrk="1" hangingPunct="1"/>
            <a:r>
              <a:rPr lang="zh-TW" altLang="en-US" b="1" dirty="0" smtClean="0"/>
              <a:t>執行送審</a:t>
            </a:r>
            <a:endParaRPr lang="zh-TW" altLang="en-US" sz="1600" b="1" dirty="0" smtClean="0"/>
          </a:p>
        </p:txBody>
      </p:sp>
      <p:sp>
        <p:nvSpPr>
          <p:cNvPr id="77827" name="內容版面配置區 2"/>
          <p:cNvSpPr>
            <a:spLocks noGrp="1"/>
          </p:cNvSpPr>
          <p:nvPr>
            <p:ph idx="1"/>
          </p:nvPr>
        </p:nvSpPr>
        <p:spPr>
          <a:xfrm>
            <a:off x="457200" y="2393950"/>
            <a:ext cx="8229600" cy="4324350"/>
          </a:xfrm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58375" name="投影片編號版面配置區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DC8862-0951-42E1-AE34-4D5855A40A56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68</a:t>
            </a:fld>
            <a:endParaRPr lang="zh-TW" altLang="en-US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08" y="1735585"/>
            <a:ext cx="8983588" cy="43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標題 1"/>
          <p:cNvSpPr>
            <a:spLocks noGrp="1"/>
          </p:cNvSpPr>
          <p:nvPr>
            <p:ph type="title"/>
          </p:nvPr>
        </p:nvSpPr>
        <p:spPr>
          <a:xfrm>
            <a:off x="457200" y="1061864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solidFill>
                  <a:srgbClr val="FF0000"/>
                </a:solidFill>
              </a:rPr>
              <a:t>本期不開班</a:t>
            </a:r>
            <a:r>
              <a:rPr lang="zh-TW" altLang="en-US" dirty="0" smtClean="0"/>
              <a:t>不需要回報執行成果</a:t>
            </a:r>
          </a:p>
        </p:txBody>
      </p:sp>
      <p:sp>
        <p:nvSpPr>
          <p:cNvPr id="788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62469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7F3811-8991-455A-8EA8-084C2D14F06D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69</a:t>
            </a:fld>
            <a:endParaRPr lang="zh-TW" altLang="en-US" smtClean="0"/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2" cstate="print"/>
          <a:srcRect t="29233"/>
          <a:stretch>
            <a:fillRect/>
          </a:stretch>
        </p:blipFill>
        <p:spPr bwMode="auto">
          <a:xfrm>
            <a:off x="179833" y="2996952"/>
            <a:ext cx="8856663" cy="1045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>
          <a:xfrm>
            <a:off x="395288" y="765175"/>
            <a:ext cx="8229600" cy="1066800"/>
          </a:xfrm>
        </p:spPr>
        <p:txBody>
          <a:bodyPr/>
          <a:lstStyle/>
          <a:p>
            <a:pPr eaLnBrk="1" hangingPunct="1"/>
            <a:r>
              <a:rPr lang="zh-TW" altLang="en-US" b="1" dirty="0" smtClean="0"/>
              <a:t>學生管理系統 </a:t>
            </a:r>
            <a:r>
              <a:rPr lang="en-US" altLang="zh-TW" b="1" dirty="0" smtClean="0"/>
              <a:t>-</a:t>
            </a:r>
            <a:r>
              <a:rPr lang="zh-TW" altLang="en-US" b="1" dirty="0" smtClean="0"/>
              <a:t> 學生名單</a:t>
            </a:r>
            <a:endParaRPr lang="zh-TW" altLang="en-US" sz="2800" b="1" dirty="0" smtClean="0"/>
          </a:p>
        </p:txBody>
      </p:sp>
      <p:sp>
        <p:nvSpPr>
          <p:cNvPr id="17414" name="投影片編號版面配置區 1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6341F6-8259-4A23-B564-2959A699645D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zh-TW" altLang="en-US" smtClean="0"/>
          </a:p>
        </p:txBody>
      </p:sp>
      <p:pic>
        <p:nvPicPr>
          <p:cNvPr id="8196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2133600"/>
            <a:ext cx="8964612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3213" y="2867025"/>
            <a:ext cx="8229600" cy="10668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zh-TW" sz="6600" b="1" dirty="0" smtClean="0"/>
              <a:t>Q</a:t>
            </a:r>
            <a:r>
              <a:rPr lang="en-US" altLang="zh-TW" sz="6600" b="1" dirty="0" smtClean="0">
                <a:latin typeface="+mj-ea"/>
              </a:rPr>
              <a:t>&amp;</a:t>
            </a:r>
            <a:r>
              <a:rPr lang="en-US" altLang="zh-TW" sz="6600" b="1" dirty="0" smtClean="0"/>
              <a:t>A</a:t>
            </a:r>
            <a:r>
              <a:rPr lang="zh-TW" altLang="en-US" sz="6600" b="1" dirty="0" smtClean="0"/>
              <a:t>時間</a:t>
            </a:r>
            <a:endParaRPr lang="zh-TW" altLang="en-US" sz="6600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159061-9117-45A7-B32A-93D8744E2391}" type="slidenum">
              <a:rPr lang="zh-TW" altLang="en-US" smtClean="0"/>
              <a:pPr>
                <a:defRPr/>
              </a:pPr>
              <a:t>70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新增學生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D2D443-F569-4E7A-8399-557EF0ABAE19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1808011"/>
            <a:ext cx="8964488" cy="420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新增成功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D2D443-F569-4E7A-8399-557EF0ABAE19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924944"/>
            <a:ext cx="4832307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1907</TotalTime>
  <Words>978</Words>
  <Application>Microsoft Office PowerPoint</Application>
  <PresentationFormat>如螢幕大小 (4:3)</PresentationFormat>
  <Paragraphs>216</Paragraphs>
  <Slides>70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70</vt:i4>
      </vt:variant>
    </vt:vector>
  </HeadingPairs>
  <TitlesOfParts>
    <vt:vector size="71" baseType="lpstr">
      <vt:lpstr>Office 佈景主題</vt:lpstr>
      <vt:lpstr>學生管理系統及填報系統 操作說明</vt:lpstr>
      <vt:lpstr>補救教學資源平台  網址：priori.moe.gov.tw</vt:lpstr>
      <vt:lpstr>投影片 3</vt:lpstr>
      <vt:lpstr>說明大綱</vt:lpstr>
      <vt:lpstr>前言</vt:lpstr>
      <vt:lpstr>投影片 6</vt:lpstr>
      <vt:lpstr>學生管理系統 - 學生名單</vt:lpstr>
      <vt:lpstr>新增學生</vt:lpstr>
      <vt:lpstr>新增成功</vt:lpstr>
      <vt:lpstr>學生已存在</vt:lpstr>
      <vt:lpstr>若學生於原校的結案清單或異動轉銜清單，可直接新增，成功轉入畫面如下</vt:lpstr>
      <vt:lpstr>匯入學生－整批匯入</vt:lpstr>
      <vt:lpstr>身份類別代號一覽表</vt:lpstr>
      <vt:lpstr>學生匯入範例檔</vt:lpstr>
      <vt:lpstr>匯入</vt:lpstr>
      <vt:lpstr>投影片 16</vt:lpstr>
      <vt:lpstr>匯入出現錯誤情況，不予匯入</vt:lpstr>
      <vt:lpstr>匯入出現部分成功匯入，部分略過</vt:lpstr>
      <vt:lpstr>欲修改學生資料可直接以滑鼠點選該欄位圖示     為儲存，圖示    為取消</vt:lpstr>
      <vt:lpstr>學生名單轉入個案管理</vt:lpstr>
      <vt:lpstr>手動名額計算公式：                                          ≦ 30%</vt:lpstr>
      <vt:lpstr>個案管理</vt:lpstr>
      <vt:lpstr>個案管理</vt:lpstr>
      <vt:lpstr>個案管理</vt:lpstr>
      <vt:lpstr>畢業生轉銜期程</vt:lpstr>
      <vt:lpstr>如何異動轉銜 - 學生名單</vt:lpstr>
      <vt:lpstr>如何異動轉銜 - 個案管理</vt:lpstr>
      <vt:lpstr>四個異動轉銜條件</vt:lpstr>
      <vt:lpstr>異動轉銜清單</vt:lpstr>
      <vt:lpstr>如何接收學生</vt:lpstr>
      <vt:lpstr>學生管理系統Q&amp;A</vt:lpstr>
      <vt:lpstr>◎第一階段--線上申請</vt:lpstr>
      <vt:lpstr>申請一般扶助學校經費</vt:lpstr>
      <vt:lpstr>開始填報之前都必須完成「學校基本資料」， 選取四個區塊中任一「學校基本資料」進入填寫。</vt:lpstr>
      <vt:lpstr>填寫學校基本資料</vt:lpstr>
      <vt:lpstr>申請一般學習扶助經費</vt:lpstr>
      <vt:lpstr>新增班級</vt:lpstr>
      <vt:lpstr>新增學生</vt:lpstr>
      <vt:lpstr>新增教師</vt:lpstr>
      <vt:lpstr>新增教師</vt:lpstr>
      <vt:lpstr>完成班級</vt:lpstr>
      <vt:lpstr>繼續新增其他班級</vt:lpstr>
      <vt:lpstr>申請經費時，不得重複勾選學生</vt:lpstr>
      <vt:lpstr>投影片 44</vt:lpstr>
      <vt:lpstr>完成經費預估即可送審</vt:lpstr>
      <vt:lpstr>經費分配完成</vt:lpstr>
      <vt:lpstr>◎開班情形回報</vt:lpstr>
      <vt:lpstr>完成雙重指標（國小）/各類學習低成就（國中）人數資料</vt:lpstr>
      <vt:lpstr>建立授課教師資料</vt:lpstr>
      <vt:lpstr>新增授課教師</vt:lpstr>
      <vt:lpstr>教師新增完畢，即可進入填報</vt:lpstr>
      <vt:lpstr>請先選擇期別，再點選新增班級</vt:lpstr>
      <vt:lpstr>新增學生</vt:lpstr>
      <vt:lpstr>新增教師</vt:lpstr>
      <vt:lpstr>完成開班</vt:lpstr>
      <vt:lpstr>顯示班級資訊</vt:lpstr>
      <vt:lpstr>顯示細部經費</vt:lpstr>
      <vt:lpstr>開班送審-不得送審狀況</vt:lpstr>
      <vt:lpstr>出現不得送審狀況，請先點選預覽列印檢視資料</vt:lpstr>
      <vt:lpstr>1.受輔比例錯誤</vt:lpstr>
      <vt:lpstr>2.受輔比例超過100%</vt:lpstr>
      <vt:lpstr>3.其他類受輔比例過高</vt:lpstr>
      <vt:lpstr>本期不開班</vt:lpstr>
      <vt:lpstr>特定扶助學校 - 學期中新增班級畫面 </vt:lpstr>
      <vt:lpstr>◎執行成果回報</vt:lpstr>
      <vt:lpstr>請先選擇期別，再進行執行成果回報</vt:lpstr>
      <vt:lpstr>執行成果回報</vt:lpstr>
      <vt:lpstr>執行送審</vt:lpstr>
      <vt:lpstr>本期不開班不需要回報執行成果</vt:lpstr>
      <vt:lpstr>Q&amp;A時間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yu</dc:creator>
  <cp:lastModifiedBy>yu</cp:lastModifiedBy>
  <cp:revision>325</cp:revision>
  <dcterms:created xsi:type="dcterms:W3CDTF">2011-09-28T00:55:27Z</dcterms:created>
  <dcterms:modified xsi:type="dcterms:W3CDTF">2013-10-11T01:04:48Z</dcterms:modified>
</cp:coreProperties>
</file>