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2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  <p:sldMasterId id="2147483723" r:id="rId6"/>
    <p:sldMasterId id="2147483732" r:id="rId7"/>
    <p:sldMasterId id="2147483741" r:id="rId8"/>
    <p:sldMasterId id="2147483750" r:id="rId9"/>
    <p:sldMasterId id="2147483759" r:id="rId10"/>
    <p:sldMasterId id="2147483768" r:id="rId11"/>
    <p:sldMasterId id="2147483777" r:id="rId12"/>
    <p:sldMasterId id="2147483790" r:id="rId13"/>
    <p:sldMasterId id="2147483799" r:id="rId14"/>
  </p:sldMasterIdLst>
  <p:sldIdLst>
    <p:sldId id="257" r:id="rId15"/>
    <p:sldId id="259" r:id="rId16"/>
    <p:sldId id="262" r:id="rId17"/>
    <p:sldId id="263" r:id="rId18"/>
    <p:sldId id="264" r:id="rId19"/>
    <p:sldId id="266" r:id="rId20"/>
    <p:sldId id="269" r:id="rId21"/>
    <p:sldId id="271" r:id="rId22"/>
    <p:sldId id="274" r:id="rId23"/>
    <p:sldId id="275" r:id="rId24"/>
    <p:sldId id="277" r:id="rId25"/>
    <p:sldId id="279" r:id="rId26"/>
    <p:sldId id="281" r:id="rId27"/>
    <p:sldId id="283" r:id="rId28"/>
    <p:sldId id="286" r:id="rId29"/>
    <p:sldId id="285" r:id="rId30"/>
    <p:sldId id="289" r:id="rId31"/>
    <p:sldId id="291" r:id="rId32"/>
    <p:sldId id="293" r:id="rId33"/>
    <p:sldId id="295" r:id="rId34"/>
    <p:sldId id="288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A13AD-01B6-49E7-85D6-543E7FB217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6C11C7C-0BC0-4BEF-B64C-7AA3E90493F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修改</a:t>
          </a: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—3/23</a:t>
          </a: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前</a:t>
          </a:r>
        </a:p>
      </dgm:t>
    </dgm:pt>
    <dgm:pt modelId="{3E60C8CF-11A4-49BE-97CD-929FB3F2698E}" type="par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A5C8559-F854-4634-8D59-A44C46F126C4}" type="sib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27AAF8E-548F-4D8C-A766-FED9955D0A27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紙本送達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教育處</a:t>
          </a:r>
        </a:p>
      </dgm:t>
    </dgm:pt>
    <dgm:pt modelId="{0F77CD86-EC50-43E9-A761-BE6D8D06CB50}" type="par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FDC4EA10-AE73-43E5-B0D9-2D06071F51B5}" type="sib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764AF2F7-6AF6-4C84-AF04-BDCE8863709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電子檔上傳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精進教學網站</a:t>
          </a:r>
        </a:p>
      </dgm:t>
    </dgm:pt>
    <dgm:pt modelId="{409D3C83-AEE8-49FC-B330-9628F734B072}" type="par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1B38068A-BAB3-4A44-A0E0-464AA0E25F04}" type="sib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89C4B365-3C5E-403A-B85D-95C41457AE05}" type="pres">
      <dgm:prSet presAssocID="{F98A13AD-01B6-49E7-85D6-543E7FB21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BB56A6-4D9D-40A6-8BFD-8D1F04BA6F99}" type="pres">
      <dgm:prSet presAssocID="{66C11C7C-0BC0-4BEF-B64C-7AA3E90493FA}" presName="hierRoot1" presStyleCnt="0">
        <dgm:presLayoutVars>
          <dgm:hierBranch/>
        </dgm:presLayoutVars>
      </dgm:prSet>
      <dgm:spPr/>
    </dgm:pt>
    <dgm:pt modelId="{871FF4AB-C922-454D-8233-82C37ADF62D8}" type="pres">
      <dgm:prSet presAssocID="{66C11C7C-0BC0-4BEF-B64C-7AA3E90493FA}" presName="rootComposite1" presStyleCnt="0"/>
      <dgm:spPr/>
    </dgm:pt>
    <dgm:pt modelId="{4CFB7AF3-7C63-4E25-BA72-8907E7AA2596}" type="pres">
      <dgm:prSet presAssocID="{66C11C7C-0BC0-4BEF-B64C-7AA3E90493FA}" presName="rootText1" presStyleLbl="node0" presStyleIdx="0" presStyleCnt="1" custScaleX="1180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201B26-EFDA-4194-AE23-85690188462C}" type="pres">
      <dgm:prSet presAssocID="{66C11C7C-0BC0-4BEF-B64C-7AA3E90493F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A10C038-A379-49A3-9BCF-355BF5B903CE}" type="pres">
      <dgm:prSet presAssocID="{66C11C7C-0BC0-4BEF-B64C-7AA3E90493FA}" presName="hierChild2" presStyleCnt="0"/>
      <dgm:spPr/>
    </dgm:pt>
    <dgm:pt modelId="{16E9C80D-45C2-4384-A234-B313515FAFBE}" type="pres">
      <dgm:prSet presAssocID="{0F77CD86-EC50-43E9-A761-BE6D8D06CB50}" presName="Name35" presStyleLbl="parChTrans1D2" presStyleIdx="0" presStyleCnt="2"/>
      <dgm:spPr/>
      <dgm:t>
        <a:bodyPr/>
        <a:lstStyle/>
        <a:p>
          <a:endParaRPr lang="zh-TW" altLang="en-US"/>
        </a:p>
      </dgm:t>
    </dgm:pt>
    <dgm:pt modelId="{91EA9144-9F7F-4500-8062-34B6A3D3C352}" type="pres">
      <dgm:prSet presAssocID="{F27AAF8E-548F-4D8C-A766-FED9955D0A27}" presName="hierRoot2" presStyleCnt="0">
        <dgm:presLayoutVars>
          <dgm:hierBranch/>
        </dgm:presLayoutVars>
      </dgm:prSet>
      <dgm:spPr/>
    </dgm:pt>
    <dgm:pt modelId="{EFE93C43-FF29-40C7-B973-7C0D374CEB32}" type="pres">
      <dgm:prSet presAssocID="{F27AAF8E-548F-4D8C-A766-FED9955D0A27}" presName="rootComposite" presStyleCnt="0"/>
      <dgm:spPr/>
    </dgm:pt>
    <dgm:pt modelId="{E9B5A842-67F0-4276-9311-AC3A9E33D658}" type="pres">
      <dgm:prSet presAssocID="{F27AAF8E-548F-4D8C-A766-FED9955D0A2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7D80B3-CE28-4350-87AB-C354C9E76CC1}" type="pres">
      <dgm:prSet presAssocID="{F27AAF8E-548F-4D8C-A766-FED9955D0A27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09D06F1F-0E6F-4FA0-8532-361B1F408929}" type="pres">
      <dgm:prSet presAssocID="{F27AAF8E-548F-4D8C-A766-FED9955D0A27}" presName="hierChild4" presStyleCnt="0"/>
      <dgm:spPr/>
    </dgm:pt>
    <dgm:pt modelId="{F75D8280-7A70-4FC8-9A6F-6FD7EDE798D3}" type="pres">
      <dgm:prSet presAssocID="{F27AAF8E-548F-4D8C-A766-FED9955D0A27}" presName="hierChild5" presStyleCnt="0"/>
      <dgm:spPr/>
    </dgm:pt>
    <dgm:pt modelId="{167D913D-75C5-4C75-9661-0759ECF31C7A}" type="pres">
      <dgm:prSet presAssocID="{409D3C83-AEE8-49FC-B330-9628F734B072}" presName="Name35" presStyleLbl="parChTrans1D2" presStyleIdx="1" presStyleCnt="2"/>
      <dgm:spPr/>
      <dgm:t>
        <a:bodyPr/>
        <a:lstStyle/>
        <a:p>
          <a:endParaRPr lang="zh-TW" altLang="en-US"/>
        </a:p>
      </dgm:t>
    </dgm:pt>
    <dgm:pt modelId="{51077495-378B-4C9A-8076-4F347B46A99D}" type="pres">
      <dgm:prSet presAssocID="{764AF2F7-6AF6-4C84-AF04-BDCE8863709A}" presName="hierRoot2" presStyleCnt="0">
        <dgm:presLayoutVars>
          <dgm:hierBranch/>
        </dgm:presLayoutVars>
      </dgm:prSet>
      <dgm:spPr/>
    </dgm:pt>
    <dgm:pt modelId="{098FB801-4513-48AC-AF6E-C553B01BEEF5}" type="pres">
      <dgm:prSet presAssocID="{764AF2F7-6AF6-4C84-AF04-BDCE8863709A}" presName="rootComposite" presStyleCnt="0"/>
      <dgm:spPr/>
    </dgm:pt>
    <dgm:pt modelId="{9C98762F-4ECA-4311-84E7-3619CB74C205}" type="pres">
      <dgm:prSet presAssocID="{764AF2F7-6AF6-4C84-AF04-BDCE8863709A}" presName="rootText" presStyleLbl="node2" presStyleIdx="1" presStyleCnt="2" custLinFactNeighborX="-8767" custLinFactNeighborY="-19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2341E3-6BB5-4F1A-94D3-F6032A497791}" type="pres">
      <dgm:prSet presAssocID="{764AF2F7-6AF6-4C84-AF04-BDCE8863709A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2633F284-0B6D-434E-8758-2738B974EF2A}" type="pres">
      <dgm:prSet presAssocID="{764AF2F7-6AF6-4C84-AF04-BDCE8863709A}" presName="hierChild4" presStyleCnt="0"/>
      <dgm:spPr/>
    </dgm:pt>
    <dgm:pt modelId="{AF66EBB6-9074-4E9D-A2F2-9949A09FFAC9}" type="pres">
      <dgm:prSet presAssocID="{764AF2F7-6AF6-4C84-AF04-BDCE8863709A}" presName="hierChild5" presStyleCnt="0"/>
      <dgm:spPr/>
    </dgm:pt>
    <dgm:pt modelId="{4E15B9AA-498F-4968-8575-B6F17A1AE2AF}" type="pres">
      <dgm:prSet presAssocID="{66C11C7C-0BC0-4BEF-B64C-7AA3E90493FA}" presName="hierChild3" presStyleCnt="0"/>
      <dgm:spPr/>
    </dgm:pt>
  </dgm:ptLst>
  <dgm:cxnLst>
    <dgm:cxn modelId="{AF18293F-EF93-457B-8519-DD5D9D7A05DB}" type="presOf" srcId="{66C11C7C-0BC0-4BEF-B64C-7AA3E90493FA}" destId="{4CFB7AF3-7C63-4E25-BA72-8907E7AA2596}" srcOrd="0" destOrd="0" presId="urn:microsoft.com/office/officeart/2005/8/layout/orgChart1"/>
    <dgm:cxn modelId="{5F7A9E2A-1E7E-47F5-9422-F6B395188AA4}" srcId="{66C11C7C-0BC0-4BEF-B64C-7AA3E90493FA}" destId="{F27AAF8E-548F-4D8C-A766-FED9955D0A27}" srcOrd="0" destOrd="0" parTransId="{0F77CD86-EC50-43E9-A761-BE6D8D06CB50}" sibTransId="{FDC4EA10-AE73-43E5-B0D9-2D06071F51B5}"/>
    <dgm:cxn modelId="{13A196D5-5B10-4779-95E2-8AF9E5E4E722}" type="presOf" srcId="{F27AAF8E-548F-4D8C-A766-FED9955D0A27}" destId="{807D80B3-CE28-4350-87AB-C354C9E76CC1}" srcOrd="1" destOrd="0" presId="urn:microsoft.com/office/officeart/2005/8/layout/orgChart1"/>
    <dgm:cxn modelId="{9E153F4D-75D3-4480-87C3-4A13E451B552}" type="presOf" srcId="{409D3C83-AEE8-49FC-B330-9628F734B072}" destId="{167D913D-75C5-4C75-9661-0759ECF31C7A}" srcOrd="0" destOrd="0" presId="urn:microsoft.com/office/officeart/2005/8/layout/orgChart1"/>
    <dgm:cxn modelId="{6D224DDD-5B1A-4CBB-A6BA-A7DD01547AF1}" type="presOf" srcId="{66C11C7C-0BC0-4BEF-B64C-7AA3E90493FA}" destId="{46201B26-EFDA-4194-AE23-85690188462C}" srcOrd="1" destOrd="0" presId="urn:microsoft.com/office/officeart/2005/8/layout/orgChart1"/>
    <dgm:cxn modelId="{C6E8F68C-309A-44EE-83B5-0359FCAB44DD}" type="presOf" srcId="{F27AAF8E-548F-4D8C-A766-FED9955D0A27}" destId="{E9B5A842-67F0-4276-9311-AC3A9E33D658}" srcOrd="0" destOrd="0" presId="urn:microsoft.com/office/officeart/2005/8/layout/orgChart1"/>
    <dgm:cxn modelId="{5E7B9599-62B6-4299-8819-21B70B98A69F}" srcId="{F98A13AD-01B6-49E7-85D6-543E7FB2172A}" destId="{66C11C7C-0BC0-4BEF-B64C-7AA3E90493FA}" srcOrd="0" destOrd="0" parTransId="{3E60C8CF-11A4-49BE-97CD-929FB3F2698E}" sibTransId="{FA5C8559-F854-4634-8D59-A44C46F126C4}"/>
    <dgm:cxn modelId="{3AB0F4BD-E862-413E-8DD5-C7B4063B398D}" type="presOf" srcId="{764AF2F7-6AF6-4C84-AF04-BDCE8863709A}" destId="{9C98762F-4ECA-4311-84E7-3619CB74C205}" srcOrd="0" destOrd="0" presId="urn:microsoft.com/office/officeart/2005/8/layout/orgChart1"/>
    <dgm:cxn modelId="{B0557930-D002-4120-8A15-DD37E4A8DF8B}" type="presOf" srcId="{0F77CD86-EC50-43E9-A761-BE6D8D06CB50}" destId="{16E9C80D-45C2-4384-A234-B313515FAFBE}" srcOrd="0" destOrd="0" presId="urn:microsoft.com/office/officeart/2005/8/layout/orgChart1"/>
    <dgm:cxn modelId="{FBF1137B-CF7B-44C7-89D7-ECCF400C649F}" srcId="{66C11C7C-0BC0-4BEF-B64C-7AA3E90493FA}" destId="{764AF2F7-6AF6-4C84-AF04-BDCE8863709A}" srcOrd="1" destOrd="0" parTransId="{409D3C83-AEE8-49FC-B330-9628F734B072}" sibTransId="{1B38068A-BAB3-4A44-A0E0-464AA0E25F04}"/>
    <dgm:cxn modelId="{95235A91-DB49-41A1-B648-A662A2E9EDB1}" type="presOf" srcId="{764AF2F7-6AF6-4C84-AF04-BDCE8863709A}" destId="{1A2341E3-6BB5-4F1A-94D3-F6032A497791}" srcOrd="1" destOrd="0" presId="urn:microsoft.com/office/officeart/2005/8/layout/orgChart1"/>
    <dgm:cxn modelId="{B5053064-5A4D-442D-A0DF-A1174742E155}" type="presOf" srcId="{F98A13AD-01B6-49E7-85D6-543E7FB2172A}" destId="{89C4B365-3C5E-403A-B85D-95C41457AE05}" srcOrd="0" destOrd="0" presId="urn:microsoft.com/office/officeart/2005/8/layout/orgChart1"/>
    <dgm:cxn modelId="{14523D24-D8F9-4F4E-AB2D-F3BF30C61E1B}" type="presParOf" srcId="{89C4B365-3C5E-403A-B85D-95C41457AE05}" destId="{11BB56A6-4D9D-40A6-8BFD-8D1F04BA6F99}" srcOrd="0" destOrd="0" presId="urn:microsoft.com/office/officeart/2005/8/layout/orgChart1"/>
    <dgm:cxn modelId="{5036F955-EF42-4F6D-9F01-82B48D1DA83A}" type="presParOf" srcId="{11BB56A6-4D9D-40A6-8BFD-8D1F04BA6F99}" destId="{871FF4AB-C922-454D-8233-82C37ADF62D8}" srcOrd="0" destOrd="0" presId="urn:microsoft.com/office/officeart/2005/8/layout/orgChart1"/>
    <dgm:cxn modelId="{E56DA683-1C98-4CF3-A595-F718B62AE8C5}" type="presParOf" srcId="{871FF4AB-C922-454D-8233-82C37ADF62D8}" destId="{4CFB7AF3-7C63-4E25-BA72-8907E7AA2596}" srcOrd="0" destOrd="0" presId="urn:microsoft.com/office/officeart/2005/8/layout/orgChart1"/>
    <dgm:cxn modelId="{357D3745-1D26-44D8-B315-A0EA62C9CB8F}" type="presParOf" srcId="{871FF4AB-C922-454D-8233-82C37ADF62D8}" destId="{46201B26-EFDA-4194-AE23-85690188462C}" srcOrd="1" destOrd="0" presId="urn:microsoft.com/office/officeart/2005/8/layout/orgChart1"/>
    <dgm:cxn modelId="{377CAE8D-7ECB-432F-9A62-644C67A7BEE9}" type="presParOf" srcId="{11BB56A6-4D9D-40A6-8BFD-8D1F04BA6F99}" destId="{DA10C038-A379-49A3-9BCF-355BF5B903CE}" srcOrd="1" destOrd="0" presId="urn:microsoft.com/office/officeart/2005/8/layout/orgChart1"/>
    <dgm:cxn modelId="{EEAFB054-C9D2-4AE9-89D6-F9279439102E}" type="presParOf" srcId="{DA10C038-A379-49A3-9BCF-355BF5B903CE}" destId="{16E9C80D-45C2-4384-A234-B313515FAFBE}" srcOrd="0" destOrd="0" presId="urn:microsoft.com/office/officeart/2005/8/layout/orgChart1"/>
    <dgm:cxn modelId="{05F367BC-A4F1-4EFE-9303-9E104C9708DB}" type="presParOf" srcId="{DA10C038-A379-49A3-9BCF-355BF5B903CE}" destId="{91EA9144-9F7F-4500-8062-34B6A3D3C352}" srcOrd="1" destOrd="0" presId="urn:microsoft.com/office/officeart/2005/8/layout/orgChart1"/>
    <dgm:cxn modelId="{390F23CA-8383-4227-B62D-266B2688FBAC}" type="presParOf" srcId="{91EA9144-9F7F-4500-8062-34B6A3D3C352}" destId="{EFE93C43-FF29-40C7-B973-7C0D374CEB32}" srcOrd="0" destOrd="0" presId="urn:microsoft.com/office/officeart/2005/8/layout/orgChart1"/>
    <dgm:cxn modelId="{CDE084CB-852A-4008-863E-4F35828F2E87}" type="presParOf" srcId="{EFE93C43-FF29-40C7-B973-7C0D374CEB32}" destId="{E9B5A842-67F0-4276-9311-AC3A9E33D658}" srcOrd="0" destOrd="0" presId="urn:microsoft.com/office/officeart/2005/8/layout/orgChart1"/>
    <dgm:cxn modelId="{D9E3143E-B9A8-4EB6-8B20-9946ACB1D43F}" type="presParOf" srcId="{EFE93C43-FF29-40C7-B973-7C0D374CEB32}" destId="{807D80B3-CE28-4350-87AB-C354C9E76CC1}" srcOrd="1" destOrd="0" presId="urn:microsoft.com/office/officeart/2005/8/layout/orgChart1"/>
    <dgm:cxn modelId="{383D1252-1282-4D7B-A4DF-7A4677C4B5D1}" type="presParOf" srcId="{91EA9144-9F7F-4500-8062-34B6A3D3C352}" destId="{09D06F1F-0E6F-4FA0-8532-361B1F408929}" srcOrd="1" destOrd="0" presId="urn:microsoft.com/office/officeart/2005/8/layout/orgChart1"/>
    <dgm:cxn modelId="{148BB81D-01CC-45D5-90EF-E78AC7AB9E8E}" type="presParOf" srcId="{91EA9144-9F7F-4500-8062-34B6A3D3C352}" destId="{F75D8280-7A70-4FC8-9A6F-6FD7EDE798D3}" srcOrd="2" destOrd="0" presId="urn:microsoft.com/office/officeart/2005/8/layout/orgChart1"/>
    <dgm:cxn modelId="{A2000E21-22F4-49B8-9E2F-AB3E55F4B535}" type="presParOf" srcId="{DA10C038-A379-49A3-9BCF-355BF5B903CE}" destId="{167D913D-75C5-4C75-9661-0759ECF31C7A}" srcOrd="2" destOrd="0" presId="urn:microsoft.com/office/officeart/2005/8/layout/orgChart1"/>
    <dgm:cxn modelId="{780F0023-A21F-48A3-B70A-CC417ECEC694}" type="presParOf" srcId="{DA10C038-A379-49A3-9BCF-355BF5B903CE}" destId="{51077495-378B-4C9A-8076-4F347B46A99D}" srcOrd="3" destOrd="0" presId="urn:microsoft.com/office/officeart/2005/8/layout/orgChart1"/>
    <dgm:cxn modelId="{189CA1A1-1ED0-4B5F-81E4-A28A081FF9F1}" type="presParOf" srcId="{51077495-378B-4C9A-8076-4F347B46A99D}" destId="{098FB801-4513-48AC-AF6E-C553B01BEEF5}" srcOrd="0" destOrd="0" presId="urn:microsoft.com/office/officeart/2005/8/layout/orgChart1"/>
    <dgm:cxn modelId="{A7EFD052-2A62-42D6-B291-6D2FAEB46EB3}" type="presParOf" srcId="{098FB801-4513-48AC-AF6E-C553B01BEEF5}" destId="{9C98762F-4ECA-4311-84E7-3619CB74C205}" srcOrd="0" destOrd="0" presId="urn:microsoft.com/office/officeart/2005/8/layout/orgChart1"/>
    <dgm:cxn modelId="{ECB70B7F-BDF9-4E64-8D94-6B3D9BD249B1}" type="presParOf" srcId="{098FB801-4513-48AC-AF6E-C553B01BEEF5}" destId="{1A2341E3-6BB5-4F1A-94D3-F6032A497791}" srcOrd="1" destOrd="0" presId="urn:microsoft.com/office/officeart/2005/8/layout/orgChart1"/>
    <dgm:cxn modelId="{674DCEBB-E329-4F2F-A93D-AA94DCD6FDAB}" type="presParOf" srcId="{51077495-378B-4C9A-8076-4F347B46A99D}" destId="{2633F284-0B6D-434E-8758-2738B974EF2A}" srcOrd="1" destOrd="0" presId="urn:microsoft.com/office/officeart/2005/8/layout/orgChart1"/>
    <dgm:cxn modelId="{4DE94506-8D59-489A-9057-3AD21A9B14BD}" type="presParOf" srcId="{51077495-378B-4C9A-8076-4F347B46A99D}" destId="{AF66EBB6-9074-4E9D-A2F2-9949A09FFAC9}" srcOrd="2" destOrd="0" presId="urn:microsoft.com/office/officeart/2005/8/layout/orgChart1"/>
    <dgm:cxn modelId="{1ABF7F5A-3EA1-4FB3-9A2F-3864C4912DED}" type="presParOf" srcId="{11BB56A6-4D9D-40A6-8BFD-8D1F04BA6F99}" destId="{4E15B9AA-498F-4968-8575-B6F17A1AE2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6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9811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01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2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4723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22532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9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513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52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0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47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8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24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298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186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199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21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477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690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9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348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960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7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377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81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88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78440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0815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0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3108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020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88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458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2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199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041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31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95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41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21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6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47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9520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7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0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4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15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74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19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63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52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10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0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1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54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6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66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1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7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2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22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8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17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55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42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9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76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71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09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6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62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36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34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849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6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5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00906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50831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05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01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4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2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90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083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62248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8398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77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034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717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46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96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47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2433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577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19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70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41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575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4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0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2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07521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6551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09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805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>
                <a:solidFill>
                  <a:srgbClr val="000000"/>
                </a:solidFill>
              </a:rPr>
              <a:pPr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394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200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06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1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18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2855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5822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4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3341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281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47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99B44-2B60-4A94-A6C2-22C4031CE566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2D797-9DED-4E79-BDB3-50D32B641379}" type="datetimeFigureOut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556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073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99B44-2B60-4A94-A6C2-22C4031CE566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2D797-9DED-4E79-BDB3-50D32B641379}" type="datetimeFigureOut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3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61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99B44-2B60-4A94-A6C2-22C4031CE566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2D797-9DED-4E79-BDB3-50D32B641379}" type="datetimeFigureOut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99B44-2B60-4A94-A6C2-22C4031CE566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2D797-9DED-4E79-BDB3-50D32B641379}" type="datetimeFigureOut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820CF-B880-4189-942D-D702A7CBA73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2020/1/16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13308-F349-4B6D-A68A-DD1791B4A57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420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0820CF-B880-4189-942D-D702A7CBA730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2020/1/16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913308-F349-4B6D-A68A-DD1791B4A57B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593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E99B44-2B60-4A94-A6C2-22C4031CE566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666699"/>
                </a:solidFill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>
                <a:solidFill>
                  <a:srgbClr val="9999CC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2D797-9DED-4E79-BDB3-50D32B641379}" type="datetimeFigureOut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2020/1/16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945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287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82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40796-2ADE-43E4-AB7C-A43385764B76}" type="slidenum">
              <a:rPr lang="en-US" altLang="zh-TW">
                <a:solidFill>
                  <a:srgbClr val="8CADA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749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11413" y="4724400"/>
            <a:ext cx="6481762" cy="1008063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報 告 人：課程督學  </a:t>
            </a:r>
            <a:r>
              <a:rPr lang="zh-TW" altLang="en-US" sz="3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金美仙</a:t>
            </a:r>
            <a:endParaRPr lang="en-US" altLang="zh-TW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4675" y="1916113"/>
            <a:ext cx="8569325" cy="14700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學年度精進國民中小學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教師教學專業與課程品質</a:t>
            </a:r>
            <a: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</a:br>
            <a: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100" dirty="0" smtClean="0">
                <a:solidFill>
                  <a:srgbClr val="7030A0"/>
                </a:solidFill>
                <a:latin typeface="文鼎粗魏碑" pitchFamily="49" charset="-120"/>
                <a:ea typeface="文鼎粗魏碑" pitchFamily="49" charset="-120"/>
              </a:rPr>
              <a:t>學校申請計畫案說明</a:t>
            </a:r>
            <a:endParaRPr lang="zh-TW" altLang="en-US" sz="4800" dirty="0" smtClean="0">
              <a:solidFill>
                <a:srgbClr val="7030A0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pic>
        <p:nvPicPr>
          <p:cNvPr id="24579" name="Picture 5" descr="L:\教育處業務\精進教學\103\103北區說明\log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500438"/>
            <a:ext cx="1690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92882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76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96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申請經費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80580"/>
              </p:ext>
            </p:extLst>
          </p:nvPr>
        </p:nvGraphicFramePr>
        <p:xfrm>
          <a:off x="179512" y="980728"/>
          <a:ext cx="8856984" cy="554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類型名稱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補助金額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備註說明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5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1~</a:t>
                      </a:r>
                    </a:p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學習社群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完成至少一次共備觀議課</a:t>
                      </a:r>
                      <a:endParaRPr lang="zh-TW" altLang="en-US" sz="2000" b="1" dirty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62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2~</a:t>
                      </a: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專業精進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學習社群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12,000~20,000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完成至少一次共備觀議課</a:t>
                      </a:r>
                      <a:endParaRPr lang="en-US" altLang="zh-TW" sz="2000" dirty="0" smtClean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一份素養導向教學設計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472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20,000~30,000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zh-TW" sz="24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跨校學習社群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至少三校，經費以不超過</a:t>
                      </a:r>
                      <a:r>
                        <a:rPr kumimoji="0"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30000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元為原則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10,000~20,000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歡迎校長提出申請。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5966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學校本位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30,000~33,000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一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項必修研習課程外加補助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最高</a:t>
                      </a:r>
                      <a:r>
                        <a:rPr kumimoji="0" lang="en-US" altLang="zh-TW" sz="1800" b="1" kern="120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3000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4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策略聯盟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50,000~200,000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lvl="0" eaLnBrk="0" hangingPunct="0"/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校數相同與輔導團結合者優先。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2377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635375" y="2276475"/>
            <a:ext cx="4537075" cy="3384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569325" cy="720725"/>
          </a:xfrm>
        </p:spPr>
        <p:txBody>
          <a:bodyPr/>
          <a:lstStyle/>
          <a:p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社群申請類型補充說明</a:t>
            </a:r>
          </a:p>
        </p:txBody>
      </p:sp>
      <p:grpSp>
        <p:nvGrpSpPr>
          <p:cNvPr id="34819" name="群組 1"/>
          <p:cNvGrpSpPr>
            <a:grpSpLocks/>
          </p:cNvGrpSpPr>
          <p:nvPr/>
        </p:nvGrpSpPr>
        <p:grpSpPr bwMode="auto">
          <a:xfrm>
            <a:off x="500034" y="1500174"/>
            <a:ext cx="7920037" cy="4392612"/>
            <a:chOff x="712789" y="1563985"/>
            <a:chExt cx="7918697" cy="4392486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1360379" y="5956471"/>
              <a:ext cx="6693354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 flipV="1">
              <a:off x="1403234" y="2195792"/>
              <a:ext cx="28570" cy="376067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120442" y="5307203"/>
              <a:ext cx="1511044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任務性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712789" y="1563985"/>
              <a:ext cx="1420572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專業度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63536" y="3862619"/>
              <a:ext cx="1703099" cy="199701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社群運作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推廣型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10,000</a:t>
              </a:r>
              <a:r>
                <a:rPr lang="zh-TW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880903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TW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B.</a:t>
              </a:r>
              <a:r>
                <a:rPr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專業精進</a:t>
              </a:r>
              <a:endParaRPr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504817" y="2498995"/>
              <a:ext cx="2303073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0" lang="en-US" altLang="zh-TW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A.</a:t>
              </a:r>
              <a:r>
                <a:rPr kumimoji="0" lang="zh-TW" altLang="en-US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基礎學習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6112550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卓越分享</a:t>
              </a:r>
              <a:endParaRPr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880903" y="3291135"/>
              <a:ext cx="1693575" cy="210496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議題發展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進階型</a:t>
              </a:r>
              <a:endParaRPr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r>
                <a:rPr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12,000-20000</a:t>
              </a:r>
              <a:r>
                <a:rPr lang="zh-TW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283" name="Rectangle 7"/>
            <p:cNvSpPr>
              <a:spLocks noChangeArrowheads="1"/>
            </p:cNvSpPr>
            <p:nvPr/>
          </p:nvSpPr>
          <p:spPr bwMode="auto">
            <a:xfrm>
              <a:off x="6112550" y="3003806"/>
              <a:ext cx="1871345" cy="2039879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知識分享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高階性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endParaRPr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獨特性</a:t>
              </a:r>
              <a:r>
                <a:rPr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20000-30000</a:t>
              </a:r>
              <a:r>
                <a:rPr lang="zh-TW" alt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</p:grpSp>
      <p:sp>
        <p:nvSpPr>
          <p:cNvPr id="34820" name="文字方塊 23"/>
          <p:cNvSpPr txBox="1">
            <a:spLocks noChangeArrowheads="1"/>
          </p:cNvSpPr>
          <p:nvPr/>
        </p:nvSpPr>
        <p:spPr bwMode="auto">
          <a:xfrm>
            <a:off x="2411413" y="16287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強化社群發展 </a:t>
            </a:r>
            <a:r>
              <a:rPr kumimoji="1"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量的推廣與質的提升</a:t>
            </a:r>
            <a:endParaRPr kumimoji="1" lang="zh-TW" altLang="en-US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向右箭號 25"/>
          <p:cNvSpPr/>
          <p:nvPr/>
        </p:nvSpPr>
        <p:spPr>
          <a:xfrm>
            <a:off x="5508104" y="3789040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3347864" y="4293096"/>
            <a:ext cx="358775" cy="2889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5508104" y="2564904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3059832" y="2564904"/>
            <a:ext cx="358775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 dirty="0">
              <a:solidFill>
                <a:srgbClr val="0070C0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4282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kumimoji="1"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班以下至多二個，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班學校至多四個，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班以上學校至多六個</a:t>
            </a:r>
            <a:r>
              <a:rPr kumimoji="1"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dirty="0" smtClean="0">
              <a:solidFill>
                <a:srgbClr val="FF0000"/>
              </a:solidFill>
              <a:latin typeface="Arial" pitchFamily="34" charset="0"/>
              <a:cs typeface="新細明體" pitchFamily="18" charset="-12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14678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kumimoji="1" lang="en-US" altLang="zh-TW" sz="20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班學校至多二個，</a:t>
            </a:r>
            <a:r>
              <a:rPr kumimoji="1" lang="en-US" altLang="zh-TW" sz="20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班以上學校至多三個</a:t>
            </a:r>
            <a:r>
              <a:rPr kumimoji="1"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dirty="0" smtClean="0">
              <a:solidFill>
                <a:srgbClr val="FF0000"/>
              </a:solidFill>
              <a:latin typeface="Arial" pitchFamily="34" charset="0"/>
              <a:cs typeface="新細明體" pitchFamily="18" charset="-12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flipH="1">
            <a:off x="6286512" y="5842337"/>
            <a:ext cx="2857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kumimoji="1"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班以上學校至多二個</a:t>
            </a:r>
            <a:r>
              <a:rPr kumimoji="1"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dirty="0" smtClean="0">
              <a:solidFill>
                <a:srgbClr val="FF0000"/>
              </a:solidFill>
              <a:latin typeface="Arial" pitchFamily="34" charset="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67294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1520" y="1571612"/>
            <a:ext cx="8641655" cy="47371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一、社群申請與審查重點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結合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課發會、學校本位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領域教學研究會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學年會議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發展專業主題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等方式提出申請辦理，亦可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聯合鄰近學校教師共同組成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，由單一學校負責提出。</a:t>
            </a:r>
          </a:p>
          <a:p>
            <a:pPr>
              <a:buNone/>
            </a:pP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每一社群以</a:t>
            </a:r>
            <a:r>
              <a:rPr 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人以上為原則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至少運作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次為原則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並推舉一位教師擔任召集人，向學校提出「教師學習社群申請書」。</a:t>
            </a:r>
          </a:p>
          <a:p>
            <a:pPr>
              <a:buNone/>
            </a:pP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學校至少要成立一個社群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None/>
            </a:pP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zh-TW" sz="2000" b="1" u="sng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4894263" y="188641"/>
            <a:ext cx="4249737" cy="1152128"/>
          </a:xfrm>
          <a:prstGeom prst="wedgeRoundRectCallout">
            <a:avLst>
              <a:gd name="adj1" fmla="val -39912"/>
              <a:gd name="adj2" fmla="val 84241"/>
              <a:gd name="adj3" fmla="val 16667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kumimoji="1"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kumimoji="1" lang="en-US" altLang="zh-TW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kumimoji="1" lang="en-US" altLang="zh-TW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kumimoji="1" lang="zh-TW" altLang="en-US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核章送</a:t>
            </a:r>
            <a:r>
              <a:rPr kumimoji="1"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教育處課程科</a:t>
            </a:r>
            <a:r>
              <a:rPr kumimoji="1" lang="zh-TW" altLang="en-US" sz="24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28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</a:t>
            </a:r>
            <a:r>
              <a:rPr kumimoji="1"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檔</a:t>
            </a:r>
            <a:r>
              <a:rPr kumimoji="1"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kumimoji="1"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網站上傳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2800" dirty="0">
              <a:solidFill>
                <a:prstClr val="black"/>
              </a:solidFill>
              <a:latin typeface="Arial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7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r>
              <a:rPr lang="zh-TW" altLang="zh-TW" sz="4400" dirty="0" smtClean="0"/>
              <a:t>。</a:t>
            </a:r>
            <a:br>
              <a:rPr lang="zh-TW" altLang="zh-TW" sz="4400" dirty="0" smtClean="0"/>
            </a:br>
            <a:endParaRPr kumimoji="1" lang="zh-TW" altLang="en-US" sz="4400" dirty="0" smtClean="0">
              <a:solidFill>
                <a:schemeClr val="tx1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268760"/>
            <a:ext cx="8534400" cy="5400600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校本及策略聯盟申請與審查重點</a:t>
            </a:r>
            <a:endParaRPr lang="en-US" altLang="zh-TW" sz="4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教學策略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有效教學、多元評量、補救教學、差異化教學、閱讀教學、班級經營等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品德教育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3)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生命教育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媒體素養教育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(5)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交通安全教育</a:t>
            </a:r>
            <a:r>
              <a:rPr lang="en-US" sz="2400" smtClean="0">
                <a:latin typeface="標楷體" pitchFamily="65" charset="-120"/>
                <a:ea typeface="標楷體" pitchFamily="65" charset="-120"/>
              </a:rPr>
              <a:t>           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indent="-7938">
              <a:buNone/>
            </a:pPr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學年度推動教育政策主軸</a:t>
            </a:r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「校訂課程」</a:t>
            </a:r>
          </a:p>
          <a:p>
            <a:pPr indent="-7938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彈性學習課程架構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統整性探究課程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社團活動技藝課程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研發校訂課程之其他類課程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  <a:p>
            <a:pPr indent="-7938"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(5)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 分組合作學習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    (6)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個人化學習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                    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(7)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課發會增能工作坊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必修，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項必修課程為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提升及發揮課發會之功能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請各校列入研習課程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，必修課程由學校填報日期，教育處培訓講師群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並排定講師入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校支援。</a:t>
            </a:r>
            <a:endParaRPr lang="zh-TW" altLang="zh-TW" sz="2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       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二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67670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/>
          <a:lstStyle/>
          <a:p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  申請表件說明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三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)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注意事項</a:t>
            </a:r>
            <a:endParaRPr lang="zh-TW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電子檔</a:t>
            </a:r>
            <a:r>
              <a:rPr kumimoji="1" lang="zh-TW" altLang="zh-TW" sz="32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請同時上傳至本縣「精進教學計畫網站」，以利資料彙整</a:t>
            </a:r>
            <a:r>
              <a:rPr kumimoji="1" lang="zh-TW" altLang="zh-TW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※檔名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kumimoji="1"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kumimoji="1"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kumimoji="1"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kumimoji="1"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kumimoji="1"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○○國中</a:t>
            </a:r>
            <a:r>
              <a:rPr kumimoji="1"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kumimoji="1"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kumimoji="1"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sz="32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例如：花蓮縣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kumimoji="1"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kumimoji="1"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化仁</a:t>
            </a:r>
            <a:r>
              <a:rPr kumimoji="1"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國小</a:t>
            </a:r>
            <a:r>
              <a:rPr kumimoji="1"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如審核後需修正上傳，則附加</a:t>
            </a:r>
            <a:r>
              <a:rPr kumimoji="1"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kumimoji="1"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r>
              <a:rPr kumimoji="1"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kumimoji="1"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kumimoji="1"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kumimoji="1"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kumimoji="1"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化仁</a:t>
            </a: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國小</a:t>
            </a:r>
            <a:r>
              <a:rPr kumimoji="1"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kumimoji="1"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kumimoji="1"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endParaRPr kumimoji="1" lang="zh-TW" altLang="zh-TW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4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03548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2800" b="1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kumimoji="1" lang="zh-TW" altLang="zh-TW" sz="28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kumimoji="1" lang="zh-TW" altLang="zh-TW" sz="28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傳至本縣「精進教學計畫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網站</a:t>
            </a:r>
            <a:r>
              <a:rPr kumimoji="1"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1" lang="en-US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-1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6666"/>
            <a:ext cx="9036496" cy="340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03548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2800" b="1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kumimoji="1" lang="zh-TW" altLang="zh-TW" sz="28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kumimoji="1" lang="zh-TW" altLang="zh-TW" sz="28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傳至本縣「精進教學計畫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網站</a:t>
            </a:r>
            <a:r>
              <a:rPr kumimoji="1"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1" lang="en-US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-2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00666"/>
            <a:ext cx="8712968" cy="46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03548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2800" b="1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kumimoji="1" lang="zh-TW" altLang="zh-TW" sz="28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kumimoji="1" lang="zh-TW" altLang="zh-TW" sz="28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傳至本縣「精進教學計畫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網站</a:t>
            </a:r>
            <a:r>
              <a:rPr kumimoji="1"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1" lang="en-US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-3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E:\1-課督資料 (美仙1080801)\109學年度精進計畫撰寫\109學年度精進計畫撰寫及審查期程表\1090114計畫撰寫研習\參考資料\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46" y="1308077"/>
            <a:ext cx="8815908" cy="44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64046" y="6093296"/>
            <a:ext cx="847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請依學校社群、學校本位、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策略聯盟之資料夾類別，分別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傳申請之計畫。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9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zh-TW" altLang="en-US" sz="4700" dirty="0" smtClean="0">
                <a:latin typeface="文鼎粗魏碑" pitchFamily="49" charset="-120"/>
                <a:ea typeface="文鼎粗魏碑" pitchFamily="49" charset="-120"/>
              </a:rPr>
              <a:t>精進計畫與學校的關係</a:t>
            </a:r>
          </a:p>
        </p:txBody>
      </p:sp>
      <p:cxnSp>
        <p:nvCxnSpPr>
          <p:cNvPr id="31" name="直線接點 30"/>
          <p:cNvCxnSpPr>
            <a:endCxn id="12" idx="0"/>
          </p:cNvCxnSpPr>
          <p:nvPr/>
        </p:nvCxnSpPr>
        <p:spPr>
          <a:xfrm>
            <a:off x="611188" y="5300663"/>
            <a:ext cx="0" cy="288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群組 46"/>
          <p:cNvGrpSpPr>
            <a:grpSpLocks/>
          </p:cNvGrpSpPr>
          <p:nvPr/>
        </p:nvGrpSpPr>
        <p:grpSpPr bwMode="auto">
          <a:xfrm>
            <a:off x="179388" y="1196975"/>
            <a:ext cx="8856662" cy="5184775"/>
            <a:chOff x="107504" y="1268760"/>
            <a:chExt cx="8856984" cy="5184576"/>
          </a:xfrm>
        </p:grpSpPr>
        <p:sp>
          <p:nvSpPr>
            <p:cNvPr id="6" name="圓角矩形 5"/>
            <p:cNvSpPr/>
            <p:nvPr/>
          </p:nvSpPr>
          <p:spPr>
            <a:xfrm>
              <a:off x="2555518" y="2421241"/>
              <a:ext cx="4105424" cy="7191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400" dirty="0">
                  <a:solidFill>
                    <a:srgbClr val="FFFFFF"/>
                  </a:solidFill>
                  <a:latin typeface="文鼎粗毛楷" pitchFamily="49" charset="-120"/>
                  <a:ea typeface="文鼎粗毛楷" pitchFamily="49" charset="-120"/>
                </a:rPr>
                <a:t>教育部精進教學品質計畫</a:t>
              </a: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195142" y="1268760"/>
              <a:ext cx="4897616" cy="6476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0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精進教師專業成長  提升學生學習成效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555518" y="3356243"/>
              <a:ext cx="4105424" cy="64926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400" dirty="0">
                  <a:solidFill>
                    <a:srgbClr val="FFFFFF"/>
                  </a:solidFill>
                  <a:latin typeface="文鼎粗毛楷" pitchFamily="49" charset="-120"/>
                  <a:ea typeface="文鼎粗毛楷" pitchFamily="49" charset="-120"/>
                </a:rPr>
                <a:t>花蓮縣精進教學品質計畫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372007" y="4437288"/>
              <a:ext cx="2592481" cy="647675"/>
            </a:xfrm>
            <a:prstGeom prst="roundRect">
              <a:avLst/>
            </a:prstGeom>
            <a:solidFill>
              <a:srgbClr val="0099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國教輔導團輔導增能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492177" y="4437288"/>
              <a:ext cx="2519454" cy="647675"/>
            </a:xfrm>
            <a:prstGeom prst="roundRect">
              <a:avLst/>
            </a:prstGeom>
            <a:solidFill>
              <a:srgbClr val="0F0A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全縣性增能研習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83787" y="4437288"/>
              <a:ext cx="2519455" cy="647675"/>
            </a:xfrm>
            <a:prstGeom prst="round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學校精進作為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107504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教師社群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342624" y="5653267"/>
              <a:ext cx="865218" cy="7921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學校本位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699985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策略聯盟</a:t>
              </a:r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4139901" y="1989457"/>
              <a:ext cx="936659" cy="43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zh-TW" altLang="en-US">
                <a:solidFill>
                  <a:srgbClr val="FFFFFF"/>
                </a:solidFill>
              </a:endParaRPr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644744" y="314035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644744" y="4005505"/>
              <a:ext cx="0" cy="4333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691887" y="4221397"/>
              <a:ext cx="626450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7930988" y="418806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717288" y="4184886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94868" y="5353241"/>
              <a:ext cx="2636933" cy="206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1761739" y="5084964"/>
              <a:ext cx="1587" cy="573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3131801" y="5334192"/>
              <a:ext cx="4763" cy="32701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0988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03548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zh-TW" sz="2800" b="1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kumimoji="1" lang="zh-TW" altLang="zh-TW" sz="28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上</a:t>
            </a:r>
            <a:r>
              <a:rPr kumimoji="1" lang="zh-TW" altLang="zh-TW" sz="2800" dirty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傳至本縣「精進教學計畫</a:t>
            </a:r>
            <a:r>
              <a:rPr kumimoji="1" lang="zh-TW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網站</a:t>
            </a:r>
            <a:r>
              <a:rPr kumimoji="1" lang="zh-TW" altLang="en-US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1" lang="en-US" altLang="zh-TW" sz="28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-4</a:t>
            </a:r>
            <a:endParaRPr lang="zh-TW" altLang="en-US" sz="2800" dirty="0">
              <a:solidFill>
                <a:srgbClr val="00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052"/>
            <a:ext cx="9144000" cy="42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20750"/>
          </a:xfrm>
        </p:spPr>
        <p:txBody>
          <a:bodyPr anchor="b"/>
          <a:lstStyle/>
          <a:p>
            <a:pPr eaLnBrk="1" hangingPunct="1">
              <a:defRPr/>
            </a:pPr>
            <a:r>
              <a:rPr lang="zh-TW" altLang="en-US" kern="1200" dirty="0" smtClean="0">
                <a:latin typeface="文鼎粗魏碑" pitchFamily="49" charset="-120"/>
                <a:ea typeface="文鼎粗魏碑" pitchFamily="49" charset="-120"/>
              </a:rPr>
              <a:t>作業流程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1258888" y="1196975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37000"/>
                </a:srgbClr>
              </a:gs>
              <a:gs pos="50000">
                <a:schemeClr val="bg1"/>
              </a:gs>
              <a:gs pos="100000">
                <a:srgbClr val="FF99CC">
                  <a:alpha val="37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1/14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kumimoji="1"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會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1218259" y="2780928"/>
            <a:ext cx="4176067" cy="5766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50999"/>
                </a:srgbClr>
              </a:gs>
              <a:gs pos="50000">
                <a:srgbClr val="FFFFFF"/>
              </a:gs>
              <a:gs pos="100000">
                <a:srgbClr val="FF99CC">
                  <a:alpha val="50999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2/27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</a:t>
            </a:r>
            <a:r>
              <a:rPr kumimoji="1"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kumimoji="1" lang="en-US" altLang="zh-TW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kumimoji="1" lang="en-US" altLang="zh-TW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kumimoji="1" lang="zh-TW" altLang="en-US" sz="24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送達教育處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1619250" y="4292600"/>
            <a:ext cx="2735263" cy="863600"/>
          </a:xfrm>
          <a:prstGeom prst="flowChartDecision">
            <a:avLst/>
          </a:prstGeom>
          <a:gradFill rotWithShape="1">
            <a:gsLst>
              <a:gs pos="0">
                <a:srgbClr val="FF99CC">
                  <a:alpha val="53999"/>
                </a:srgbClr>
              </a:gs>
              <a:gs pos="50000">
                <a:srgbClr val="FFFFFF"/>
              </a:gs>
              <a:gs pos="100000">
                <a:srgbClr val="FF99CC">
                  <a:alpha val="53999"/>
                </a:srgbClr>
              </a:gs>
            </a:gsLst>
            <a:lin ang="5400000" scaled="1"/>
          </a:gra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3/16</a:t>
            </a:r>
            <a:r>
              <a:rPr kumimoji="1" lang="zh-TW" altLang="en-US" sz="24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是否</a:t>
            </a:r>
            <a:r>
              <a:rPr kumimoji="1" lang="zh-TW" altLang="en-US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通過</a:t>
            </a:r>
            <a:r>
              <a:rPr kumimoji="1" lang="en-US" altLang="zh-TW" sz="24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1331913" y="5949950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81000"/>
                </a:srgbClr>
              </a:gs>
              <a:gs pos="50000">
                <a:srgbClr val="FFFFFF"/>
              </a:gs>
              <a:gs pos="100000">
                <a:srgbClr val="FFFF00">
                  <a:alpha val="81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400" b="1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靜待教育部審核</a:t>
            </a:r>
            <a:endParaRPr kumimoji="1" lang="en-US" altLang="zh-TW" sz="2400" b="1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3473756693"/>
              </p:ext>
            </p:extLst>
          </p:nvPr>
        </p:nvGraphicFramePr>
        <p:xfrm>
          <a:off x="4975225" y="4005263"/>
          <a:ext cx="4168775" cy="23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6" name="Line 33"/>
          <p:cNvSpPr>
            <a:spLocks noChangeShapeType="1"/>
          </p:cNvSpPr>
          <p:nvPr/>
        </p:nvSpPr>
        <p:spPr bwMode="auto">
          <a:xfrm>
            <a:off x="4427538" y="472440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1047" name="Line 34"/>
          <p:cNvSpPr>
            <a:spLocks noChangeShapeType="1"/>
          </p:cNvSpPr>
          <p:nvPr/>
        </p:nvSpPr>
        <p:spPr bwMode="auto">
          <a:xfrm>
            <a:off x="3059113" y="522922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1048" name="Line 35"/>
          <p:cNvSpPr>
            <a:spLocks noChangeShapeType="1"/>
          </p:cNvSpPr>
          <p:nvPr/>
        </p:nvSpPr>
        <p:spPr bwMode="auto">
          <a:xfrm>
            <a:off x="3059113" y="191611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1049" name="Text Box 18"/>
          <p:cNvSpPr txBox="1">
            <a:spLocks noChangeArrowheads="1"/>
          </p:cNvSpPr>
          <p:nvPr/>
        </p:nvSpPr>
        <p:spPr bwMode="auto">
          <a:xfrm>
            <a:off x="971600" y="2060848"/>
            <a:ext cx="54726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2/27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前上</a:t>
            </a:r>
            <a:r>
              <a:rPr kumimoji="1"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</a:t>
            </a:r>
            <a:r>
              <a:rPr kumimoji="1"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kumimoji="1"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</a:t>
            </a:r>
            <a:r>
              <a:rPr kumimoji="1"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進教學網站</a:t>
            </a:r>
            <a:r>
              <a:rPr kumimoji="1" lang="en-US" altLang="zh-TW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endParaRPr kumimoji="1" lang="zh-TW" altLang="en-US" sz="24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50" name="Line 37"/>
          <p:cNvSpPr>
            <a:spLocks noChangeShapeType="1"/>
          </p:cNvSpPr>
          <p:nvPr/>
        </p:nvSpPr>
        <p:spPr bwMode="auto">
          <a:xfrm>
            <a:off x="3059113" y="33575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>
              <a:solidFill>
                <a:srgbClr val="000000"/>
              </a:solidFill>
            </a:endParaRPr>
          </a:p>
        </p:txBody>
      </p:sp>
      <p:sp>
        <p:nvSpPr>
          <p:cNvPr id="1051" name="Text Box 36"/>
          <p:cNvSpPr txBox="1">
            <a:spLocks noChangeArrowheads="1"/>
          </p:cNvSpPr>
          <p:nvPr/>
        </p:nvSpPr>
        <p:spPr bwMode="auto">
          <a:xfrm>
            <a:off x="2627313" y="3500438"/>
            <a:ext cx="935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審查</a:t>
            </a:r>
          </a:p>
        </p:txBody>
      </p:sp>
      <p:sp>
        <p:nvSpPr>
          <p:cNvPr id="1052" name="Text Box 38"/>
          <p:cNvSpPr txBox="1">
            <a:spLocks noChangeArrowheads="1"/>
          </p:cNvSpPr>
          <p:nvPr/>
        </p:nvSpPr>
        <p:spPr bwMode="auto">
          <a:xfrm>
            <a:off x="2843213" y="5373688"/>
            <a:ext cx="43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是</a:t>
            </a:r>
          </a:p>
        </p:txBody>
      </p:sp>
      <p:sp>
        <p:nvSpPr>
          <p:cNvPr id="1053" name="Text Box 39"/>
          <p:cNvSpPr txBox="1">
            <a:spLocks noChangeArrowheads="1"/>
          </p:cNvSpPr>
          <p:nvPr/>
        </p:nvSpPr>
        <p:spPr bwMode="auto">
          <a:xfrm>
            <a:off x="4859338" y="4508500"/>
            <a:ext cx="504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33523523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矩形 113"/>
          <p:cNvSpPr/>
          <p:nvPr/>
        </p:nvSpPr>
        <p:spPr>
          <a:xfrm>
            <a:off x="6954767" y="288087"/>
            <a:ext cx="1723545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整體</a:t>
            </a:r>
            <a:r>
              <a:rPr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架構</a:t>
            </a:r>
            <a:endParaRPr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7" name="群組 146"/>
          <p:cNvGrpSpPr/>
          <p:nvPr/>
        </p:nvGrpSpPr>
        <p:grpSpPr>
          <a:xfrm>
            <a:off x="135922" y="188641"/>
            <a:ext cx="9008078" cy="6669360"/>
            <a:chOff x="135921" y="51470"/>
            <a:chExt cx="7739053" cy="5102987"/>
          </a:xfrm>
        </p:grpSpPr>
        <p:sp>
          <p:nvSpPr>
            <p:cNvPr id="81" name="矩形 80"/>
            <p:cNvSpPr/>
            <p:nvPr/>
          </p:nvSpPr>
          <p:spPr>
            <a:xfrm>
              <a:off x="2924311" y="60973"/>
              <a:ext cx="2688597" cy="412644"/>
            </a:xfrm>
            <a:prstGeom prst="rect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31639" y="3268052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259632" y="3219822"/>
              <a:ext cx="1567574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提昇縣級、校級課程教學領導力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強化現有領導人社群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建立課程領導人共備機制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建立縣級、校級領導人共備協作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強化領導人專業回饋力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促進區域內策略聯盟交流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擴大縣級、校級領導人影響力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建構合作共好的組織文化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發展跨區交流機制</a:t>
              </a: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183924" y="10350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活力創意   幸福花蓮</a:t>
              </a:r>
              <a:endParaRPr lang="zh-CN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835695" y="644196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89769" y="70873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強化教學專業</a:t>
              </a:r>
              <a:endParaRPr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563467" y="649113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3515218" y="70541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精進課堂品質</a:t>
              </a:r>
              <a:endParaRPr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416172" y="639292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5353236" y="7192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促進有效學習</a:t>
              </a:r>
              <a:endParaRPr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弧形箭號 (下彎) 110"/>
            <p:cNvSpPr>
              <a:spLocks noChangeArrowheads="1"/>
            </p:cNvSpPr>
            <p:nvPr/>
          </p:nvSpPr>
          <p:spPr bwMode="auto">
            <a:xfrm>
              <a:off x="3170820" y="54116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弧形箭號 (上彎) 111"/>
            <p:cNvSpPr>
              <a:spLocks noChangeArrowheads="1"/>
            </p:cNvSpPr>
            <p:nvPr/>
          </p:nvSpPr>
          <p:spPr bwMode="auto">
            <a:xfrm>
              <a:off x="5003422" y="116378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547664" y="868212"/>
              <a:ext cx="6327310" cy="179552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圓角矩形 112"/>
            <p:cNvSpPr/>
            <p:nvPr/>
          </p:nvSpPr>
          <p:spPr>
            <a:xfrm>
              <a:off x="1259631" y="1419621"/>
              <a:ext cx="1911189" cy="69289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圓角矩形 116"/>
            <p:cNvSpPr/>
            <p:nvPr/>
          </p:nvSpPr>
          <p:spPr>
            <a:xfrm>
              <a:off x="3407746" y="1416303"/>
              <a:ext cx="1945490" cy="69289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>
              <a:off x="5554928" y="1413641"/>
              <a:ext cx="1880036" cy="69289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5666636" y="141593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強化區域協作</a:t>
              </a:r>
              <a:endPara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發揮綜效</a:t>
              </a:r>
              <a:endPara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1427516" y="1486722"/>
              <a:ext cx="1560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厚植課程教學</a:t>
              </a:r>
              <a:endPara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領導人才</a:t>
              </a:r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3364828" y="149377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組織區域課程教學</a:t>
              </a:r>
              <a:endPara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領導網絡</a:t>
              </a:r>
              <a:endParaRPr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向下箭號 7"/>
            <p:cNvSpPr/>
            <p:nvPr/>
          </p:nvSpPr>
          <p:spPr>
            <a:xfrm>
              <a:off x="4139953" y="1192813"/>
              <a:ext cx="375990" cy="175496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向下箭號 118"/>
            <p:cNvSpPr/>
            <p:nvPr/>
          </p:nvSpPr>
          <p:spPr>
            <a:xfrm>
              <a:off x="4139953" y="2163405"/>
              <a:ext cx="375990" cy="17549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260071" y="2428138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>
              <a:off x="2891920" y="2438025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4559474" y="2437764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219" y="2416132"/>
              <a:ext cx="1390008" cy="688908"/>
            </a:xfrm>
            <a:prstGeom prst="rect">
              <a:avLst/>
            </a:prstGeom>
          </p:spPr>
        </p:pic>
        <p:sp>
          <p:nvSpPr>
            <p:cNvPr id="122" name="文字方塊 121"/>
            <p:cNvSpPr txBox="1"/>
            <p:nvPr/>
          </p:nvSpPr>
          <p:spPr>
            <a:xfrm>
              <a:off x="1259631" y="2477824"/>
              <a:ext cx="1560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精進課程教學</a:t>
              </a:r>
              <a:endParaRPr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領導力</a:t>
              </a: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879616" y="2488980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扎根專業互動</a:t>
              </a:r>
              <a:endParaRPr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4537363" y="2487588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推動資源整合</a:t>
              </a:r>
              <a:endParaRPr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6213431" y="2490396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強化評估檢核</a:t>
              </a:r>
              <a:endParaRPr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弧形箭號 (下彎) 125"/>
            <p:cNvSpPr>
              <a:spLocks noChangeArrowheads="1"/>
            </p:cNvSpPr>
            <p:nvPr/>
          </p:nvSpPr>
          <p:spPr bwMode="auto">
            <a:xfrm>
              <a:off x="2555775" y="232017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弧形箭號 (下彎) 126"/>
            <p:cNvSpPr>
              <a:spLocks noChangeArrowheads="1"/>
            </p:cNvSpPr>
            <p:nvPr/>
          </p:nvSpPr>
          <p:spPr bwMode="auto">
            <a:xfrm>
              <a:off x="4222369" y="2342458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弧形箭號 (下彎) 127"/>
            <p:cNvSpPr>
              <a:spLocks noChangeArrowheads="1"/>
            </p:cNvSpPr>
            <p:nvPr/>
          </p:nvSpPr>
          <p:spPr bwMode="auto">
            <a:xfrm>
              <a:off x="5864187" y="2312305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弧形箭號 (上彎) 128"/>
            <p:cNvSpPr>
              <a:spLocks noChangeArrowheads="1"/>
            </p:cNvSpPr>
            <p:nvPr/>
          </p:nvSpPr>
          <p:spPr bwMode="auto">
            <a:xfrm flipH="1">
              <a:off x="5852897" y="3103807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弧形箭號 (上彎) 129"/>
            <p:cNvSpPr>
              <a:spLocks noChangeArrowheads="1"/>
            </p:cNvSpPr>
            <p:nvPr/>
          </p:nvSpPr>
          <p:spPr bwMode="auto">
            <a:xfrm flipH="1">
              <a:off x="4199007" y="3104989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弧形箭號 (上彎) 130"/>
            <p:cNvSpPr>
              <a:spLocks noChangeArrowheads="1"/>
            </p:cNvSpPr>
            <p:nvPr/>
          </p:nvSpPr>
          <p:spPr bwMode="auto">
            <a:xfrm flipH="1">
              <a:off x="2545117" y="311992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923110" y="3268791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2923110" y="3219822"/>
              <a:ext cx="1432866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理解總綱與課程教學的關係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規劃校訂課程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發展課程計畫與評鑑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素養教學培力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深解總綱與課程教學的關係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實踐校訂課程與修正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落實課程計畫與評鑑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素養教學深化與交流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建構終身學習的校園文化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優化校訂課程與交流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強化課程計畫與評鑑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發展地方課程模組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4588601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516593" y="3214015"/>
              <a:ext cx="1639583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整合中央與縣級專家共備全縣性教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師研習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整合社區資源活化課程教學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</a:p>
            <a:p>
              <a:endParaRPr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縣級專家人才整合，強化入校協作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整合各項計畫聚焦課程推動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整合前導學校與區域策略聯盟角色</a:t>
              </a:r>
              <a:r>
                <a:rPr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整合家長資源推動課程與教學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善用各類教育平台促進交流與成果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6200426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/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117371" y="3230856"/>
              <a:ext cx="1639583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建立課程評鑑機制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落實課程與教學相關輔導訪視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實踐課程評鑑機制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課發會增能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  <a:endParaRPr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落實課程評鑑機制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建全課發會運作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精進計畫網站管控與追蹤會議</a:t>
              </a:r>
            </a:p>
            <a:p>
              <a:r>
                <a:rPr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建置成效評估回饋機制</a:t>
              </a:r>
            </a:p>
          </p:txBody>
        </p:sp>
        <p:sp>
          <p:nvSpPr>
            <p:cNvPr id="141" name="向下箭號 140"/>
            <p:cNvSpPr/>
            <p:nvPr/>
          </p:nvSpPr>
          <p:spPr>
            <a:xfrm>
              <a:off x="1745389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向下箭號 141"/>
            <p:cNvSpPr/>
            <p:nvPr/>
          </p:nvSpPr>
          <p:spPr>
            <a:xfrm>
              <a:off x="3398764" y="310266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向下箭號 142"/>
            <p:cNvSpPr/>
            <p:nvPr/>
          </p:nvSpPr>
          <p:spPr>
            <a:xfrm>
              <a:off x="5120360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向上箭號 86"/>
            <p:cNvSpPr/>
            <p:nvPr/>
          </p:nvSpPr>
          <p:spPr>
            <a:xfrm>
              <a:off x="241959" y="339502"/>
              <a:ext cx="600818" cy="4734653"/>
            </a:xfrm>
            <a:prstGeom prst="up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向下箭號 143"/>
            <p:cNvSpPr/>
            <p:nvPr/>
          </p:nvSpPr>
          <p:spPr>
            <a:xfrm>
              <a:off x="6732565" y="3080200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橢圓 145"/>
            <p:cNvSpPr/>
            <p:nvPr/>
          </p:nvSpPr>
          <p:spPr>
            <a:xfrm>
              <a:off x="135921" y="51470"/>
              <a:ext cx="759429" cy="4653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願景</a:t>
              </a:r>
            </a:p>
          </p:txBody>
        </p:sp>
        <p:sp>
          <p:nvSpPr>
            <p:cNvPr id="148" name="橢圓 147"/>
            <p:cNvSpPr/>
            <p:nvPr/>
          </p:nvSpPr>
          <p:spPr>
            <a:xfrm>
              <a:off x="155681" y="681083"/>
              <a:ext cx="759429" cy="46530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</a:t>
              </a:r>
            </a:p>
          </p:txBody>
        </p:sp>
        <p:sp>
          <p:nvSpPr>
            <p:cNvPr id="149" name="橢圓 148"/>
            <p:cNvSpPr/>
            <p:nvPr/>
          </p:nvSpPr>
          <p:spPr>
            <a:xfrm>
              <a:off x="162653" y="1394638"/>
              <a:ext cx="759429" cy="75157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計畫主軸</a:t>
              </a:r>
            </a:p>
          </p:txBody>
        </p:sp>
        <p:sp>
          <p:nvSpPr>
            <p:cNvPr id="150" name="橢圓 149"/>
            <p:cNvSpPr/>
            <p:nvPr/>
          </p:nvSpPr>
          <p:spPr>
            <a:xfrm>
              <a:off x="142438" y="2527932"/>
              <a:ext cx="759429" cy="46530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</a:t>
              </a:r>
            </a:p>
          </p:txBody>
        </p:sp>
        <p:sp>
          <p:nvSpPr>
            <p:cNvPr id="151" name="橢圓 150"/>
            <p:cNvSpPr/>
            <p:nvPr/>
          </p:nvSpPr>
          <p:spPr>
            <a:xfrm>
              <a:off x="241959" y="3412201"/>
              <a:ext cx="600818" cy="1463805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推動重點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4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學年度教育部精進計畫推動重點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574447"/>
              </p:ext>
            </p:extLst>
          </p:nvPr>
        </p:nvGraphicFramePr>
        <p:xfrm>
          <a:off x="467544" y="1268760"/>
          <a:ext cx="8229600" cy="4816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468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規劃並引領教師落實十二年國民基本教育課程綱要之精神與內涵。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505309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強化並督導學校落實課程發展委員會、教學研究會、學年會議等課程發展與教學精進相關組織之運作，發揮校內推動課程發展與教學實踐之專業功能。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842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辦理課程與教學領導人之增能，及教學輔導教師、專業回饋人員之培訓，提升學習領導素養，落實課程與教學相關計畫之推動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9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109</a:t>
            </a:r>
            <a:r>
              <a:rPr lang="zh-TW" altLang="en-US" dirty="0"/>
              <a:t>學年度教育部精進計畫推動重點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235959"/>
              </p:ext>
            </p:extLst>
          </p:nvPr>
        </p:nvGraphicFramePr>
        <p:xfrm>
          <a:off x="467544" y="1268760"/>
          <a:ext cx="8229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469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en-US" altLang="zh-TW" sz="2400" b="1" kern="1200" dirty="0" smtClean="0">
                          <a:solidFill>
                            <a:schemeClr val="lt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辦理教師增並支持教師運用專業學習社群運作，</a:t>
                      </a:r>
                      <a:r>
                        <a:rPr lang="zh-TW" altLang="zh-TW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共同備課</a:t>
                      </a: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及觀</a:t>
                      </a:r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議</a:t>
                      </a:r>
                      <a:r>
                        <a:rPr lang="en-US" altLang="zh-TW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課、學習診斷，</a:t>
                      </a:r>
                      <a:r>
                        <a:rPr lang="zh-TW" altLang="zh-TW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有效教學</a:t>
                      </a:r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等精進教學策略，激發學生學習興趣與動機，落實課堂實踐，提升教學品質。</a:t>
                      </a:r>
                      <a:endParaRPr lang="zh-TW" altLang="zh-TW" sz="2400" kern="1200" dirty="0" smtClean="0"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702196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推動並落實國中小學生多元評量方式，引導學生適性發展與有效學習。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801084">
                <a:tc>
                  <a:txBody>
                    <a:bodyPr/>
                    <a:lstStyle/>
                    <a:p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辦理家長、親師合作等學習成長活動，共同提升學校課程及教學品質。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808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其他配合事項：品德教育融入課程與教學、生命教育融入課程與教學、媒體素養教育融入課程與教學、推動交通安全教育融入課程與教學、辦理探究與實作教師專業增能、初任教師導入輔導方案、提升校長及教師資訊知能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、非專長教師增能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</a:p>
                    <a:p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文鼎粗魏碑" pitchFamily="49" charset="-120"/>
                <a:ea typeface="文鼎粗魏碑" pitchFamily="49" charset="-120"/>
              </a:rPr>
              <a:t>學校申請類型及辦理方式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24854"/>
              </p:ext>
            </p:extLst>
          </p:nvPr>
        </p:nvGraphicFramePr>
        <p:xfrm>
          <a:off x="755576" y="1628800"/>
          <a:ext cx="7632847" cy="4266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282"/>
                <a:gridCol w="3072342"/>
                <a:gridCol w="2016223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計畫類型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辦理方式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辦理時間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134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學習社群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研習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工作坊、校內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外分享活動、專書研讀、課程教學設計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備課、公開授課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觀課、專業回饋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議課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……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領域研究會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共同進修時間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寒暑假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其他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134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學校本位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113412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latin typeface="標楷體" pitchFamily="65" charset="-120"/>
                          <a:ea typeface="標楷體" pitchFamily="65" charset="-120"/>
                        </a:rPr>
                        <a:t>策略聯盟</a:t>
                      </a:r>
                      <a:endParaRPr lang="zh-TW" altLang="en-US" sz="3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2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6118" y="-3491"/>
            <a:ext cx="9144000" cy="686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sp>
        <p:nvSpPr>
          <p:cNvPr id="82" name="Oval 174">
            <a:extLst>
              <a:ext uri="{FF2B5EF4-FFF2-40B4-BE49-F238E27FC236}">
                <a16:creationId xmlns:a16="http://schemas.microsoft.com/office/drawing/2014/main" xmlns="" id="{6DF8ACFC-D5ED-4C0E-91A6-E5B6E888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42" y="2074270"/>
            <a:ext cx="2603232" cy="2669839"/>
          </a:xfrm>
          <a:prstGeom prst="ellipse">
            <a:avLst/>
          </a:prstGeom>
          <a:solidFill>
            <a:srgbClr val="99CC00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3" name="Oval 177">
            <a:extLst>
              <a:ext uri="{FF2B5EF4-FFF2-40B4-BE49-F238E27FC236}">
                <a16:creationId xmlns:a16="http://schemas.microsoft.com/office/drawing/2014/main" xmlns="" id="{0756BF8D-C624-4005-8C59-C50BF134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43" y="2289790"/>
            <a:ext cx="2460294" cy="2525589"/>
          </a:xfrm>
          <a:prstGeom prst="ellipse">
            <a:avLst/>
          </a:prstGeom>
          <a:solidFill>
            <a:srgbClr val="C68D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4" name="Oval 179">
            <a:extLst>
              <a:ext uri="{FF2B5EF4-FFF2-40B4-BE49-F238E27FC236}">
                <a16:creationId xmlns:a16="http://schemas.microsoft.com/office/drawing/2014/main" xmlns="" id="{68084EE9-32C6-4D57-9495-17164EDC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123" y="3151202"/>
            <a:ext cx="2532710" cy="2586911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5" name="Line 181">
            <a:extLst>
              <a:ext uri="{FF2B5EF4-FFF2-40B4-BE49-F238E27FC236}">
                <a16:creationId xmlns:a16="http://schemas.microsoft.com/office/drawing/2014/main" xmlns="" id="{C04B44D3-45AB-4ECA-93FA-E89E7B003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1007" y="2014431"/>
            <a:ext cx="0" cy="938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6" name="Line 183">
            <a:extLst>
              <a:ext uri="{FF2B5EF4-FFF2-40B4-BE49-F238E27FC236}">
                <a16:creationId xmlns:a16="http://schemas.microsoft.com/office/drawing/2014/main" xmlns="" id="{331E3E16-D801-4B52-AEC0-36697A1A6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687" y="2012056"/>
            <a:ext cx="0" cy="9621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87" name="群組 61">
            <a:extLst>
              <a:ext uri="{FF2B5EF4-FFF2-40B4-BE49-F238E27FC236}">
                <a16:creationId xmlns:a16="http://schemas.microsoft.com/office/drawing/2014/main" xmlns="" id="{4B355119-B8CB-4432-9288-59099BB40056}"/>
              </a:ext>
            </a:extLst>
          </p:cNvPr>
          <p:cNvGrpSpPr/>
          <p:nvPr/>
        </p:nvGrpSpPr>
        <p:grpSpPr>
          <a:xfrm>
            <a:off x="7075371" y="2308978"/>
            <a:ext cx="1215611" cy="1273216"/>
            <a:chOff x="7172325" y="3440113"/>
            <a:chExt cx="1520825" cy="1520825"/>
          </a:xfrm>
        </p:grpSpPr>
        <p:sp>
          <p:nvSpPr>
            <p:cNvPr id="88" name="Oval 176">
              <a:extLst>
                <a:ext uri="{FF2B5EF4-FFF2-40B4-BE49-F238E27FC236}">
                  <a16:creationId xmlns:a16="http://schemas.microsoft.com/office/drawing/2014/main" xmlns="" id="{DEC68DEB-A59E-4E5B-9EEC-92D43D4D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25" y="3440113"/>
              <a:ext cx="1520825" cy="15208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92457" dir="4443276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Rectangle 190">
              <a:extLst>
                <a:ext uri="{FF2B5EF4-FFF2-40B4-BE49-F238E27FC236}">
                  <a16:creationId xmlns:a16="http://schemas.microsoft.com/office/drawing/2014/main" xmlns="" id="{B44A0B64-A01D-4BA5-B39D-561C3C58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3702050"/>
              <a:ext cx="314325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Rectangle 191">
              <a:extLst>
                <a:ext uri="{FF2B5EF4-FFF2-40B4-BE49-F238E27FC236}">
                  <a16:creationId xmlns:a16="http://schemas.microsoft.com/office/drawing/2014/main" xmlns="" id="{0490EE12-D09C-42B0-9AC7-B18E32CEF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3702050"/>
              <a:ext cx="315912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192">
              <a:extLst>
                <a:ext uri="{FF2B5EF4-FFF2-40B4-BE49-F238E27FC236}">
                  <a16:creationId xmlns:a16="http://schemas.microsoft.com/office/drawing/2014/main" xmlns="" id="{798DFE10-77EF-4641-97F5-6F785AAC9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056063"/>
              <a:ext cx="314325" cy="3127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Rectangle 193">
              <a:extLst>
                <a:ext uri="{FF2B5EF4-FFF2-40B4-BE49-F238E27FC236}">
                  <a16:creationId xmlns:a16="http://schemas.microsoft.com/office/drawing/2014/main" xmlns="" id="{405105F4-3DF9-4636-A106-13B44F95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4056063"/>
              <a:ext cx="315912" cy="3127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Rectangle 194">
              <a:extLst>
                <a:ext uri="{FF2B5EF4-FFF2-40B4-BE49-F238E27FC236}">
                  <a16:creationId xmlns:a16="http://schemas.microsoft.com/office/drawing/2014/main" xmlns="" id="{722854D4-B76A-43CD-93B0-B300032BC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400550"/>
              <a:ext cx="314325" cy="31591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Rectangle 195">
              <a:extLst>
                <a:ext uri="{FF2B5EF4-FFF2-40B4-BE49-F238E27FC236}">
                  <a16:creationId xmlns:a16="http://schemas.microsoft.com/office/drawing/2014/main" xmlns="" id="{21FA2BC9-00FC-4765-AD51-540F6DB3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4400550"/>
              <a:ext cx="315912" cy="315913"/>
            </a:xfrm>
            <a:prstGeom prst="rect">
              <a:avLst/>
            </a:prstGeom>
            <a:solidFill>
              <a:srgbClr val="F2B3A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196">
              <a:extLst>
                <a:ext uri="{FF2B5EF4-FFF2-40B4-BE49-F238E27FC236}">
                  <a16:creationId xmlns:a16="http://schemas.microsoft.com/office/drawing/2014/main" xmlns="" id="{3E87706A-25E0-4080-9381-E02DD99C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3698875"/>
              <a:ext cx="314325" cy="31591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Rectangle 197">
              <a:extLst>
                <a:ext uri="{FF2B5EF4-FFF2-40B4-BE49-F238E27FC236}">
                  <a16:creationId xmlns:a16="http://schemas.microsoft.com/office/drawing/2014/main" xmlns="" id="{5DE7B493-B0C0-4874-A128-7B88C5B7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4054475"/>
              <a:ext cx="314325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Rectangle 198">
              <a:extLst>
                <a:ext uri="{FF2B5EF4-FFF2-40B4-BE49-F238E27FC236}">
                  <a16:creationId xmlns:a16="http://schemas.microsoft.com/office/drawing/2014/main" xmlns="" id="{B724EEF6-7C32-4024-AE12-4496E52F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4400550"/>
              <a:ext cx="314325" cy="314325"/>
            </a:xfrm>
            <a:prstGeom prst="rect">
              <a:avLst/>
            </a:prstGeom>
            <a:solidFill>
              <a:srgbClr val="D7CD9B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8" name="Text Box 205">
            <a:extLst>
              <a:ext uri="{FF2B5EF4-FFF2-40B4-BE49-F238E27FC236}">
                <a16:creationId xmlns:a16="http://schemas.microsoft.com/office/drawing/2014/main" xmlns="" id="{7FFC1331-101B-4442-B713-6FC91B41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94" y="1753395"/>
            <a:ext cx="1326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全縣性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增能研習</a:t>
            </a:r>
            <a:endParaRPr lang="en-US" altLang="ko-KR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Oval 211">
            <a:extLst>
              <a:ext uri="{FF2B5EF4-FFF2-40B4-BE49-F238E27FC236}">
                <a16:creationId xmlns:a16="http://schemas.microsoft.com/office/drawing/2014/main" xmlns="" id="{4BA66D1C-F7B9-4A39-9160-70273D24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608" y="1804870"/>
            <a:ext cx="4077291" cy="4197469"/>
          </a:xfrm>
          <a:prstGeom prst="ellipse">
            <a:avLst/>
          </a:prstGeom>
          <a:gradFill rotWithShape="1">
            <a:gsLst>
              <a:gs pos="0">
                <a:srgbClr val="E6E6E6">
                  <a:alpha val="50000"/>
                </a:srgbClr>
              </a:gs>
              <a:gs pos="7499">
                <a:srgbClr val="7D8496">
                  <a:alpha val="50000"/>
                </a:srgbClr>
              </a:gs>
              <a:gs pos="26500">
                <a:srgbClr val="E6E6E6">
                  <a:alpha val="50000"/>
                </a:srgbClr>
              </a:gs>
              <a:gs pos="34000">
                <a:srgbClr val="7D8496">
                  <a:alpha val="50000"/>
                </a:srgbClr>
              </a:gs>
              <a:gs pos="46500">
                <a:srgbClr val="E6E6E6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53501">
                <a:srgbClr val="E6E6E6">
                  <a:alpha val="50000"/>
                </a:srgbClr>
              </a:gs>
              <a:gs pos="66001">
                <a:srgbClr val="7D8496">
                  <a:alpha val="50000"/>
                </a:srgbClr>
              </a:gs>
              <a:gs pos="73500">
                <a:srgbClr val="E6E6E6">
                  <a:alpha val="50000"/>
                </a:srgbClr>
              </a:gs>
              <a:gs pos="92501">
                <a:srgbClr val="7D8496">
                  <a:alpha val="50000"/>
                </a:srgbClr>
              </a:gs>
              <a:gs pos="100000">
                <a:srgbClr val="E6E6E6">
                  <a:alpha val="50000"/>
                </a:srgbClr>
              </a:gs>
            </a:gsLst>
            <a:lin ang="2700000" scaled="1"/>
          </a:gradFill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101" name="群組 75">
            <a:extLst>
              <a:ext uri="{FF2B5EF4-FFF2-40B4-BE49-F238E27FC236}">
                <a16:creationId xmlns:a16="http://schemas.microsoft.com/office/drawing/2014/main" xmlns="" id="{71B043BA-3824-40CF-9D55-0442CF64D000}"/>
              </a:ext>
            </a:extLst>
          </p:cNvPr>
          <p:cNvGrpSpPr/>
          <p:nvPr/>
        </p:nvGrpSpPr>
        <p:grpSpPr>
          <a:xfrm>
            <a:off x="4434787" y="3035127"/>
            <a:ext cx="1391942" cy="1253700"/>
            <a:chOff x="4283968" y="2984946"/>
            <a:chExt cx="1970087" cy="1675507"/>
          </a:xfrm>
        </p:grpSpPr>
        <p:sp>
          <p:nvSpPr>
            <p:cNvPr id="102" name="Oval 209">
              <a:extLst>
                <a:ext uri="{FF2B5EF4-FFF2-40B4-BE49-F238E27FC236}">
                  <a16:creationId xmlns:a16="http://schemas.microsoft.com/office/drawing/2014/main" xmlns="" id="{B113C081-976A-49AA-B70A-2C62047F3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968" y="3573016"/>
              <a:ext cx="1970087" cy="108743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103" name="群組 69">
              <a:extLst>
                <a:ext uri="{FF2B5EF4-FFF2-40B4-BE49-F238E27FC236}">
                  <a16:creationId xmlns:a16="http://schemas.microsoft.com/office/drawing/2014/main" xmlns="" id="{DC0A6026-C173-4655-804A-A623254BAD74}"/>
                </a:ext>
              </a:extLst>
            </p:cNvPr>
            <p:cNvGrpSpPr/>
            <p:nvPr/>
          </p:nvGrpSpPr>
          <p:grpSpPr>
            <a:xfrm>
              <a:off x="4828728" y="2984946"/>
              <a:ext cx="1260475" cy="1260475"/>
              <a:chOff x="4710113" y="3140075"/>
              <a:chExt cx="1260475" cy="1260475"/>
            </a:xfrm>
          </p:grpSpPr>
          <p:pic>
            <p:nvPicPr>
              <p:cNvPr id="104" name="Picture 210" descr="Purple_ball">
                <a:extLst>
                  <a:ext uri="{FF2B5EF4-FFF2-40B4-BE49-F238E27FC236}">
                    <a16:creationId xmlns:a16="http://schemas.microsoft.com/office/drawing/2014/main" xmlns="" id="{73E1E755-AA66-4FCA-BABC-D721387E41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0113" y="3140075"/>
                <a:ext cx="1260475" cy="1260475"/>
              </a:xfrm>
              <a:prstGeom prst="rect">
                <a:avLst/>
              </a:prstGeom>
              <a:noFill/>
            </p:spPr>
          </p:pic>
          <p:sp>
            <p:nvSpPr>
              <p:cNvPr id="105" name="Rectangle 212">
                <a:extLst>
                  <a:ext uri="{FF2B5EF4-FFF2-40B4-BE49-F238E27FC236}">
                    <a16:creationId xmlns:a16="http://schemas.microsoft.com/office/drawing/2014/main" xmlns="" id="{14D77726-419B-449D-9B38-B7A387252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129" y="3395193"/>
                <a:ext cx="1057449" cy="7815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DDD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學校本位</a:t>
                </a:r>
                <a:endParaRPr lang="en-US" altLang="ko-KR" sz="1600" b="1" dirty="0">
                  <a:solidFill>
                    <a:srgbClr val="DDDDD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06" name="Oval 217">
            <a:extLst>
              <a:ext uri="{FF2B5EF4-FFF2-40B4-BE49-F238E27FC236}">
                <a16:creationId xmlns:a16="http://schemas.microsoft.com/office/drawing/2014/main" xmlns="" id="{92630133-DC39-45A8-AA5F-F8D4B8BE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641" y="4229473"/>
            <a:ext cx="353314" cy="374173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zh-TW" altLang="en-US" sz="1000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8000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07" name="Oval 219">
            <a:extLst>
              <a:ext uri="{FF2B5EF4-FFF2-40B4-BE49-F238E27FC236}">
                <a16:creationId xmlns:a16="http://schemas.microsoft.com/office/drawing/2014/main" xmlns="" id="{A22EFE2C-C6A6-477B-8DF9-E00CFFDE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427" y="4822153"/>
            <a:ext cx="357800" cy="378924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8000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08" name="Oval 220">
            <a:extLst>
              <a:ext uri="{FF2B5EF4-FFF2-40B4-BE49-F238E27FC236}">
                <a16:creationId xmlns:a16="http://schemas.microsoft.com/office/drawing/2014/main" xmlns="" id="{84118C19-DE08-49E7-8D9E-DCB4927E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776" y="4714393"/>
            <a:ext cx="353314" cy="374173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8000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09" name="Oval 221">
            <a:extLst>
              <a:ext uri="{FF2B5EF4-FFF2-40B4-BE49-F238E27FC236}">
                <a16:creationId xmlns:a16="http://schemas.microsoft.com/office/drawing/2014/main" xmlns="" id="{D39AFEA5-972B-4C6F-98F5-9341F956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642" y="2397550"/>
            <a:ext cx="397057" cy="420498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003366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003366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10" name="Oval 222">
            <a:extLst>
              <a:ext uri="{FF2B5EF4-FFF2-40B4-BE49-F238E27FC236}">
                <a16:creationId xmlns:a16="http://schemas.microsoft.com/office/drawing/2014/main" xmlns="" id="{F3E9877B-436C-4838-A0C8-249E5789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664" y="4822153"/>
            <a:ext cx="356679" cy="378924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800000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800000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11" name="Oval 223">
            <a:extLst>
              <a:ext uri="{FF2B5EF4-FFF2-40B4-BE49-F238E27FC236}">
                <a16:creationId xmlns:a16="http://schemas.microsoft.com/office/drawing/2014/main" xmlns="" id="{53DD3FC9-67C3-47E9-B810-6B854C1D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69" y="2774710"/>
            <a:ext cx="357800" cy="378924"/>
          </a:xfrm>
          <a:prstGeom prst="ellipse">
            <a:avLst/>
          </a:prstGeom>
          <a:gradFill rotWithShape="1">
            <a:gsLst>
              <a:gs pos="0">
                <a:srgbClr val="D4B2E0"/>
              </a:gs>
              <a:gs pos="100000">
                <a:srgbClr val="D4B2E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51414E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51414E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112" name="Oval 224">
            <a:extLst>
              <a:ext uri="{FF2B5EF4-FFF2-40B4-BE49-F238E27FC236}">
                <a16:creationId xmlns:a16="http://schemas.microsoft.com/office/drawing/2014/main" xmlns="" id="{7DDEB92E-47CE-4312-90EA-A9BA8E3C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574" y="3259631"/>
            <a:ext cx="397057" cy="420498"/>
          </a:xfrm>
          <a:prstGeom prst="ellipse">
            <a:avLst/>
          </a:prstGeom>
          <a:gradFill rotWithShape="1">
            <a:gsLst>
              <a:gs pos="0">
                <a:srgbClr val="B796CA"/>
              </a:gs>
              <a:gs pos="100000">
                <a:srgbClr val="B796CA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51414E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51414E"/>
              </a:solidFill>
              <a:latin typeface="Arial" charset="0"/>
              <a:ea typeface="HY헤드라인M" pitchFamily="18" charset="-127"/>
            </a:endParaRPr>
          </a:p>
        </p:txBody>
      </p:sp>
      <p:grpSp>
        <p:nvGrpSpPr>
          <p:cNvPr id="113" name="群組 72">
            <a:extLst>
              <a:ext uri="{FF2B5EF4-FFF2-40B4-BE49-F238E27FC236}">
                <a16:creationId xmlns:a16="http://schemas.microsoft.com/office/drawing/2014/main" xmlns="" id="{864656E9-6063-4920-B996-68D452BC3D87}"/>
              </a:ext>
            </a:extLst>
          </p:cNvPr>
          <p:cNvGrpSpPr/>
          <p:nvPr/>
        </p:nvGrpSpPr>
        <p:grpSpPr>
          <a:xfrm>
            <a:off x="3976901" y="2613070"/>
            <a:ext cx="1188927" cy="1247185"/>
            <a:chOff x="3635896" y="2492896"/>
            <a:chExt cx="1682750" cy="1666800"/>
          </a:xfrm>
        </p:grpSpPr>
        <p:sp>
          <p:nvSpPr>
            <p:cNvPr id="114" name="Oval 214">
              <a:extLst>
                <a:ext uri="{FF2B5EF4-FFF2-40B4-BE49-F238E27FC236}">
                  <a16:creationId xmlns:a16="http://schemas.microsoft.com/office/drawing/2014/main" xmlns="" id="{9F47CE48-A3A1-4AC4-A399-EBBDA4606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896" y="3284984"/>
              <a:ext cx="1682750" cy="87471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115" name="群組 71">
              <a:extLst>
                <a:ext uri="{FF2B5EF4-FFF2-40B4-BE49-F238E27FC236}">
                  <a16:creationId xmlns:a16="http://schemas.microsoft.com/office/drawing/2014/main" xmlns="" id="{640C3E28-AB1D-48B7-98CC-8BBFAF8C43AA}"/>
                </a:ext>
              </a:extLst>
            </p:cNvPr>
            <p:cNvGrpSpPr/>
            <p:nvPr/>
          </p:nvGrpSpPr>
          <p:grpSpPr>
            <a:xfrm>
              <a:off x="3779912" y="2492896"/>
              <a:ext cx="1260475" cy="1260475"/>
              <a:chOff x="3602038" y="2670175"/>
              <a:chExt cx="1260475" cy="1260475"/>
            </a:xfrm>
          </p:grpSpPr>
          <p:pic>
            <p:nvPicPr>
              <p:cNvPr id="116" name="Picture 225" descr="yellowish_ball">
                <a:extLst>
                  <a:ext uri="{FF2B5EF4-FFF2-40B4-BE49-F238E27FC236}">
                    <a16:creationId xmlns:a16="http://schemas.microsoft.com/office/drawing/2014/main" xmlns="" id="{C371513D-1F3F-4DE1-B9BC-63AF8721ED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02038" y="2670175"/>
                <a:ext cx="1260475" cy="1260475"/>
              </a:xfrm>
              <a:prstGeom prst="rect">
                <a:avLst/>
              </a:prstGeom>
              <a:noFill/>
            </p:spPr>
          </p:pic>
          <p:sp>
            <p:nvSpPr>
              <p:cNvPr id="117" name="Rectangle 226">
                <a:extLst>
                  <a:ext uri="{FF2B5EF4-FFF2-40B4-BE49-F238E27FC236}">
                    <a16:creationId xmlns:a16="http://schemas.microsoft.com/office/drawing/2014/main" xmlns="" id="{33AE7DBF-A02D-4A77-AD32-907949016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888" y="2845150"/>
                <a:ext cx="1044129" cy="7815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zh-TW" altLang="en-US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學校本位</a:t>
                </a:r>
                <a:endParaRPr lang="en-US" altLang="ko-KR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18" name="Line 229">
            <a:extLst>
              <a:ext uri="{FF2B5EF4-FFF2-40B4-BE49-F238E27FC236}">
                <a16:creationId xmlns:a16="http://schemas.microsoft.com/office/drawing/2014/main" xmlns="" id="{81908F7E-C8B2-401C-9B08-5B512142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380" y="2993131"/>
            <a:ext cx="2289227" cy="28703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9" name="Line 229">
            <a:extLst>
              <a:ext uri="{FF2B5EF4-FFF2-40B4-BE49-F238E27FC236}">
                <a16:creationId xmlns:a16="http://schemas.microsoft.com/office/drawing/2014/main" xmlns="" id="{CB6134AD-4161-49C8-90CC-5160E74BDF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461" y="2612508"/>
            <a:ext cx="1600180" cy="195657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triangle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0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01595" y="2645389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solidFill>
            <a:srgbClr val="CCEC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92457" dir="4443276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1" name="Line 229">
            <a:extLst>
              <a:ext uri="{FF2B5EF4-FFF2-40B4-BE49-F238E27FC236}">
                <a16:creationId xmlns:a16="http://schemas.microsoft.com/office/drawing/2014/main" xmlns="" id="{51A93E2C-42FB-41DF-9F39-DE96889EF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379" y="3122509"/>
            <a:ext cx="1721264" cy="126860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2" name="Arc 27">
            <a:extLst>
              <a:ext uri="{FF2B5EF4-FFF2-40B4-BE49-F238E27FC236}">
                <a16:creationId xmlns:a16="http://schemas.microsoft.com/office/drawing/2014/main" xmlns="" id="{A0B990AE-4CB3-4548-B508-C579495D3E9B}"/>
              </a:ext>
            </a:extLst>
          </p:cNvPr>
          <p:cNvSpPr>
            <a:spLocks/>
          </p:cNvSpPr>
          <p:nvPr/>
        </p:nvSpPr>
        <p:spPr bwMode="auto">
          <a:xfrm rot="14607357">
            <a:off x="2304084" y="2154015"/>
            <a:ext cx="4135222" cy="360245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75 w 43200"/>
              <a:gd name="T1" fmla="*/ 29697 h 37429"/>
              <a:gd name="T2" fmla="*/ 36297 w 43200"/>
              <a:gd name="T3" fmla="*/ 37429 h 37429"/>
              <a:gd name="T4" fmla="*/ 21600 w 43200"/>
              <a:gd name="T5" fmla="*/ 21600 h 37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7429" fill="none" extrusionOk="0">
                <a:moveTo>
                  <a:pt x="1575" y="29696"/>
                </a:moveTo>
                <a:cubicBezTo>
                  <a:pt x="534" y="27124"/>
                  <a:pt x="0" y="243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606"/>
                  <a:pt x="40698" y="33341"/>
                  <a:pt x="36297" y="37429"/>
                </a:cubicBezTo>
              </a:path>
              <a:path w="43200" h="37429" stroke="0" extrusionOk="0">
                <a:moveTo>
                  <a:pt x="1575" y="29696"/>
                </a:moveTo>
                <a:cubicBezTo>
                  <a:pt x="534" y="27124"/>
                  <a:pt x="0" y="243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606"/>
                  <a:pt x="40698" y="33341"/>
                  <a:pt x="36297" y="37429"/>
                </a:cubicBezTo>
                <a:lnTo>
                  <a:pt x="21600" y="21600"/>
                </a:lnTo>
                <a:close/>
              </a:path>
            </a:pathLst>
          </a:custGeom>
          <a:noFill/>
          <a:ln w="666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>
            <a:off x="1018893" y="165816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輔導團</a:t>
            </a:r>
          </a:p>
        </p:txBody>
      </p:sp>
      <p:grpSp>
        <p:nvGrpSpPr>
          <p:cNvPr id="135" name="淘宝网Chenying0907出品 3">
            <a:extLst>
              <a:ext uri="{FF2B5EF4-FFF2-40B4-BE49-F238E27FC236}">
                <a16:creationId xmlns:a16="http://schemas.microsoft.com/office/drawing/2014/main" xmlns="" id="{424B7E17-E494-4C62-BFD2-42EB774E262F}"/>
              </a:ext>
            </a:extLst>
          </p:cNvPr>
          <p:cNvGrpSpPr/>
          <p:nvPr/>
        </p:nvGrpSpPr>
        <p:grpSpPr>
          <a:xfrm>
            <a:off x="6948265" y="4437112"/>
            <a:ext cx="1224136" cy="1152128"/>
            <a:chOff x="3140117" y="2482369"/>
            <a:chExt cx="468272" cy="479596"/>
          </a:xfrm>
        </p:grpSpPr>
        <p:sp>
          <p:nvSpPr>
            <p:cNvPr id="136" name="淘宝网Chenying0907出品 84">
              <a:extLst>
                <a:ext uri="{FF2B5EF4-FFF2-40B4-BE49-F238E27FC236}">
                  <a16:creationId xmlns:a16="http://schemas.microsoft.com/office/drawing/2014/main" xmlns="" id="{3034A22A-543D-4AB2-B02A-ECED9DC559A4}"/>
                </a:ext>
              </a:extLst>
            </p:cNvPr>
            <p:cNvSpPr/>
            <p:nvPr/>
          </p:nvSpPr>
          <p:spPr>
            <a:xfrm>
              <a:off x="3140117" y="2482369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淘宝网Chenying0907出品 21">
              <a:extLst>
                <a:ext uri="{FF2B5EF4-FFF2-40B4-BE49-F238E27FC236}">
                  <a16:creationId xmlns:a16="http://schemas.microsoft.com/office/drawing/2014/main" xmlns="" id="{4ACABC2B-16F7-4878-8A02-A8912670A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205" y="2603234"/>
              <a:ext cx="268096" cy="254816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prstClr val="black"/>
                </a:solidFill>
                <a:latin typeface="方正正纤黑简体" panose="02000000000000000000" pitchFamily="2" charset="-122"/>
              </a:endParaRPr>
            </a:p>
          </p:txBody>
        </p:sp>
      </p:grp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522B89FB-7335-431C-B0EA-B2994FDEBB34}"/>
              </a:ext>
            </a:extLst>
          </p:cNvPr>
          <p:cNvSpPr/>
          <p:nvPr/>
        </p:nvSpPr>
        <p:spPr>
          <a:xfrm>
            <a:off x="7452321" y="5301209"/>
            <a:ext cx="1257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課程領導人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社群網絡</a:t>
            </a:r>
          </a:p>
        </p:txBody>
      </p:sp>
      <p:grpSp>
        <p:nvGrpSpPr>
          <p:cNvPr id="139" name="淘宝网Chenying0907出品 7">
            <a:extLst>
              <a:ext uri="{FF2B5EF4-FFF2-40B4-BE49-F238E27FC236}">
                <a16:creationId xmlns:a16="http://schemas.microsoft.com/office/drawing/2014/main" xmlns="" id="{D845C4BC-4180-4EB8-8145-AF41CC18182A}"/>
              </a:ext>
            </a:extLst>
          </p:cNvPr>
          <p:cNvGrpSpPr/>
          <p:nvPr/>
        </p:nvGrpSpPr>
        <p:grpSpPr>
          <a:xfrm>
            <a:off x="2688119" y="4149033"/>
            <a:ext cx="455278" cy="497529"/>
            <a:chOff x="3573105" y="2423936"/>
            <a:chExt cx="468272" cy="479596"/>
          </a:xfrm>
        </p:grpSpPr>
        <p:sp>
          <p:nvSpPr>
            <p:cNvPr id="140" name="淘宝网Chenying0907出品 84">
              <a:extLst>
                <a:ext uri="{FF2B5EF4-FFF2-40B4-BE49-F238E27FC236}">
                  <a16:creationId xmlns:a16="http://schemas.microsoft.com/office/drawing/2014/main" xmlns="" id="{707A0AF4-AA5B-4ED9-8CC1-328B99FA859E}"/>
                </a:ext>
              </a:extLst>
            </p:cNvPr>
            <p:cNvSpPr/>
            <p:nvPr/>
          </p:nvSpPr>
          <p:spPr>
            <a:xfrm>
              <a:off x="3573105" y="2423936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41" name="淘宝网Chenying0907出品 3">
              <a:extLst>
                <a:ext uri="{FF2B5EF4-FFF2-40B4-BE49-F238E27FC236}">
                  <a16:creationId xmlns:a16="http://schemas.microsoft.com/office/drawing/2014/main" xmlns="" id="{5E175C54-7CDF-4DA4-BEB3-E52818F35FE4}"/>
                </a:ext>
              </a:extLst>
            </p:cNvPr>
            <p:cNvGrpSpPr/>
            <p:nvPr/>
          </p:nvGrpSpPr>
          <p:grpSpPr>
            <a:xfrm>
              <a:off x="3700697" y="2546204"/>
              <a:ext cx="265387" cy="232182"/>
              <a:chOff x="3078044" y="1484106"/>
              <a:chExt cx="832603" cy="81386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2" name="淘宝网Chenying0907出品 355">
                <a:extLst>
                  <a:ext uri="{FF2B5EF4-FFF2-40B4-BE49-F238E27FC236}">
                    <a16:creationId xmlns:a16="http://schemas.microsoft.com/office/drawing/2014/main" xmlns="" id="{EFB7A25A-1366-4BC3-B5EC-30258625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966" y="1484106"/>
                <a:ext cx="114783" cy="135360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淘宝网Chenying0907出品 356">
                <a:extLst>
                  <a:ext uri="{FF2B5EF4-FFF2-40B4-BE49-F238E27FC236}">
                    <a16:creationId xmlns:a16="http://schemas.microsoft.com/office/drawing/2014/main" xmlns="" id="{16B689F2-16F7-4156-9943-D4D8A7024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269" y="1604044"/>
                <a:ext cx="517378" cy="538009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淘宝网Chenying0907出品 357">
                <a:extLst>
                  <a:ext uri="{FF2B5EF4-FFF2-40B4-BE49-F238E27FC236}">
                    <a16:creationId xmlns:a16="http://schemas.microsoft.com/office/drawing/2014/main" xmlns="" id="{857564BF-49A4-4367-AE46-04F79D544D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8044" y="1830214"/>
                <a:ext cx="183310" cy="167914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淘宝网Chenying0907出品 358">
                <a:extLst>
                  <a:ext uri="{FF2B5EF4-FFF2-40B4-BE49-F238E27FC236}">
                    <a16:creationId xmlns:a16="http://schemas.microsoft.com/office/drawing/2014/main" xmlns="" id="{E42BA9F9-71D6-4F0A-94EA-837DED4D7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037" y="1797659"/>
                <a:ext cx="820610" cy="500314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46" name="淘宝网Chenying0907出品 7">
            <a:extLst>
              <a:ext uri="{FF2B5EF4-FFF2-40B4-BE49-F238E27FC236}">
                <a16:creationId xmlns:a16="http://schemas.microsoft.com/office/drawing/2014/main" xmlns="" id="{56ABB11C-ECF0-46FD-B77D-EC86C06091A9}"/>
              </a:ext>
            </a:extLst>
          </p:cNvPr>
          <p:cNvGrpSpPr/>
          <p:nvPr/>
        </p:nvGrpSpPr>
        <p:grpSpPr>
          <a:xfrm>
            <a:off x="2591594" y="3582195"/>
            <a:ext cx="455278" cy="497529"/>
            <a:chOff x="3573105" y="2423936"/>
            <a:chExt cx="468272" cy="479596"/>
          </a:xfrm>
        </p:grpSpPr>
        <p:sp>
          <p:nvSpPr>
            <p:cNvPr id="147" name="淘宝网Chenying0907出品 84">
              <a:extLst>
                <a:ext uri="{FF2B5EF4-FFF2-40B4-BE49-F238E27FC236}">
                  <a16:creationId xmlns:a16="http://schemas.microsoft.com/office/drawing/2014/main" xmlns="" id="{AAAC1743-D222-422F-B6F2-889BD74901EA}"/>
                </a:ext>
              </a:extLst>
            </p:cNvPr>
            <p:cNvSpPr/>
            <p:nvPr/>
          </p:nvSpPr>
          <p:spPr>
            <a:xfrm>
              <a:off x="3573105" y="2423936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48" name="淘宝网Chenying0907出品 3">
              <a:extLst>
                <a:ext uri="{FF2B5EF4-FFF2-40B4-BE49-F238E27FC236}">
                  <a16:creationId xmlns:a16="http://schemas.microsoft.com/office/drawing/2014/main" xmlns="" id="{5FBB950F-964B-42A3-BCF8-99422DCD6C8D}"/>
                </a:ext>
              </a:extLst>
            </p:cNvPr>
            <p:cNvGrpSpPr/>
            <p:nvPr/>
          </p:nvGrpSpPr>
          <p:grpSpPr>
            <a:xfrm>
              <a:off x="3700697" y="2546204"/>
              <a:ext cx="265387" cy="232182"/>
              <a:chOff x="3078044" y="1484106"/>
              <a:chExt cx="832603" cy="81386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9" name="淘宝网Chenying0907出品 355">
                <a:extLst>
                  <a:ext uri="{FF2B5EF4-FFF2-40B4-BE49-F238E27FC236}">
                    <a16:creationId xmlns:a16="http://schemas.microsoft.com/office/drawing/2014/main" xmlns="" id="{8600A005-33F3-43E1-9434-4CD4619A3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966" y="1484106"/>
                <a:ext cx="114783" cy="135360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淘宝网Chenying0907出品 356">
                <a:extLst>
                  <a:ext uri="{FF2B5EF4-FFF2-40B4-BE49-F238E27FC236}">
                    <a16:creationId xmlns:a16="http://schemas.microsoft.com/office/drawing/2014/main" xmlns="" id="{4248AF72-ECD2-4241-A2EB-44CCF624F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269" y="1604044"/>
                <a:ext cx="517378" cy="538009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淘宝网Chenying0907出品 357">
                <a:extLst>
                  <a:ext uri="{FF2B5EF4-FFF2-40B4-BE49-F238E27FC236}">
                    <a16:creationId xmlns:a16="http://schemas.microsoft.com/office/drawing/2014/main" xmlns="" id="{D7B7C94F-0CD0-477A-8664-A421DF7A40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8044" y="1830214"/>
                <a:ext cx="183310" cy="167914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淘宝网Chenying0907出品 358">
                <a:extLst>
                  <a:ext uri="{FF2B5EF4-FFF2-40B4-BE49-F238E27FC236}">
                    <a16:creationId xmlns:a16="http://schemas.microsoft.com/office/drawing/2014/main" xmlns="" id="{96C4A82D-3477-452E-A07D-5FD66D1C0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037" y="1797659"/>
                <a:ext cx="820610" cy="500314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淘宝网Chenying0907出品 7">
            <a:extLst>
              <a:ext uri="{FF2B5EF4-FFF2-40B4-BE49-F238E27FC236}">
                <a16:creationId xmlns:a16="http://schemas.microsoft.com/office/drawing/2014/main" xmlns="" id="{AA0F4D9C-D6F9-497E-9BBC-E0E014263F24}"/>
              </a:ext>
            </a:extLst>
          </p:cNvPr>
          <p:cNvGrpSpPr/>
          <p:nvPr/>
        </p:nvGrpSpPr>
        <p:grpSpPr>
          <a:xfrm>
            <a:off x="2896394" y="2591595"/>
            <a:ext cx="455278" cy="497529"/>
            <a:chOff x="3573105" y="2423936"/>
            <a:chExt cx="468272" cy="479596"/>
          </a:xfrm>
        </p:grpSpPr>
        <p:sp>
          <p:nvSpPr>
            <p:cNvPr id="154" name="淘宝网Chenying0907出品 84">
              <a:extLst>
                <a:ext uri="{FF2B5EF4-FFF2-40B4-BE49-F238E27FC236}">
                  <a16:creationId xmlns:a16="http://schemas.microsoft.com/office/drawing/2014/main" xmlns="" id="{1D2FC862-24A8-4AE0-A0C6-7A1036C1AD99}"/>
                </a:ext>
              </a:extLst>
            </p:cNvPr>
            <p:cNvSpPr/>
            <p:nvPr/>
          </p:nvSpPr>
          <p:spPr>
            <a:xfrm>
              <a:off x="3573105" y="2423936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5" name="淘宝网Chenying0907出品 3">
              <a:extLst>
                <a:ext uri="{FF2B5EF4-FFF2-40B4-BE49-F238E27FC236}">
                  <a16:creationId xmlns:a16="http://schemas.microsoft.com/office/drawing/2014/main" xmlns="" id="{05FCAA07-AA89-456A-8465-6744E64995BC}"/>
                </a:ext>
              </a:extLst>
            </p:cNvPr>
            <p:cNvGrpSpPr/>
            <p:nvPr/>
          </p:nvGrpSpPr>
          <p:grpSpPr>
            <a:xfrm>
              <a:off x="3700697" y="2546204"/>
              <a:ext cx="265387" cy="232182"/>
              <a:chOff x="3078044" y="1484106"/>
              <a:chExt cx="832603" cy="81386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6" name="淘宝网Chenying0907出品 355">
                <a:extLst>
                  <a:ext uri="{FF2B5EF4-FFF2-40B4-BE49-F238E27FC236}">
                    <a16:creationId xmlns:a16="http://schemas.microsoft.com/office/drawing/2014/main" xmlns="" id="{985F97FE-3202-4D74-A632-B64CC2E8F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966" y="1484106"/>
                <a:ext cx="114783" cy="135360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淘宝网Chenying0907出品 356">
                <a:extLst>
                  <a:ext uri="{FF2B5EF4-FFF2-40B4-BE49-F238E27FC236}">
                    <a16:creationId xmlns:a16="http://schemas.microsoft.com/office/drawing/2014/main" xmlns="" id="{3780C0A8-B532-44D7-8222-3D56BB4AC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269" y="1604044"/>
                <a:ext cx="517378" cy="538009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淘宝网Chenying0907出品 357">
                <a:extLst>
                  <a:ext uri="{FF2B5EF4-FFF2-40B4-BE49-F238E27FC236}">
                    <a16:creationId xmlns:a16="http://schemas.microsoft.com/office/drawing/2014/main" xmlns="" id="{97CA3A28-773C-46DE-9A53-0B0E82702A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8044" y="1830214"/>
                <a:ext cx="183310" cy="167914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淘宝网Chenying0907出品 358">
                <a:extLst>
                  <a:ext uri="{FF2B5EF4-FFF2-40B4-BE49-F238E27FC236}">
                    <a16:creationId xmlns:a16="http://schemas.microsoft.com/office/drawing/2014/main" xmlns="" id="{768CE580-BEB7-4C32-B0D9-98886F174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037" y="1797659"/>
                <a:ext cx="820610" cy="500314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/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60" name="矩形 159">
            <a:extLst>
              <a:ext uri="{FF2B5EF4-FFF2-40B4-BE49-F238E27FC236}">
                <a16:creationId xmlns:a16="http://schemas.microsoft.com/office/drawing/2014/main" xmlns="" id="{8B6A8225-E34F-4A2A-A962-7CB5587E0C8A}"/>
              </a:ext>
            </a:extLst>
          </p:cNvPr>
          <p:cNvSpPr/>
          <p:nvPr/>
        </p:nvSpPr>
        <p:spPr>
          <a:xfrm>
            <a:off x="1187625" y="4581129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發掘典範教師</a:t>
            </a:r>
            <a:endParaRPr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潛在課程領導人</a:t>
            </a:r>
          </a:p>
        </p:txBody>
      </p:sp>
      <p:sp>
        <p:nvSpPr>
          <p:cNvPr id="161" name="Line 229">
            <a:extLst>
              <a:ext uri="{FF2B5EF4-FFF2-40B4-BE49-F238E27FC236}">
                <a16:creationId xmlns:a16="http://schemas.microsoft.com/office/drawing/2014/main" xmlns="" id="{42E486EA-2B67-4438-AD0A-A118ECD69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088" y="4960608"/>
            <a:ext cx="1512168" cy="124576"/>
          </a:xfrm>
          <a:prstGeom prst="line">
            <a:avLst/>
          </a:prstGeom>
          <a:noFill/>
          <a:ln w="38100">
            <a:solidFill>
              <a:srgbClr val="00E0BB"/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2" name="Line 229">
            <a:extLst>
              <a:ext uri="{FF2B5EF4-FFF2-40B4-BE49-F238E27FC236}">
                <a16:creationId xmlns:a16="http://schemas.microsoft.com/office/drawing/2014/main" xmlns="" id="{27B9E647-33B8-4116-A340-B607123ECA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0074" y="3923233"/>
            <a:ext cx="1790198" cy="729903"/>
          </a:xfrm>
          <a:prstGeom prst="line">
            <a:avLst/>
          </a:prstGeom>
          <a:noFill/>
          <a:ln w="38100">
            <a:solidFill>
              <a:srgbClr val="00E0BB"/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69" name="Oval 176">
            <a:extLst>
              <a:ext uri="{FF2B5EF4-FFF2-40B4-BE49-F238E27FC236}">
                <a16:creationId xmlns:a16="http://schemas.microsoft.com/office/drawing/2014/main" xmlns="" id="{D9F49623-FF2B-432A-9F5C-A46BD2535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708920"/>
            <a:ext cx="1326532" cy="127321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163" name="Oval 218">
            <a:extLst>
              <a:ext uri="{FF2B5EF4-FFF2-40B4-BE49-F238E27FC236}">
                <a16:creationId xmlns:a16="http://schemas.microsoft.com/office/drawing/2014/main" xmlns="" id="{AECDB588-52C1-4AE9-81CB-B1142A85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135" y="2882471"/>
            <a:ext cx="357800" cy="378924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1000" b="1" dirty="0">
                <a:solidFill>
                  <a:srgbClr val="003366"/>
                </a:solidFill>
                <a:latin typeface="Arial" charset="0"/>
                <a:ea typeface="HY헤드라인M" pitchFamily="18" charset="-127"/>
              </a:rPr>
              <a:t>社群</a:t>
            </a:r>
            <a:endParaRPr lang="en-US" altLang="ko-KR" sz="1000" b="1" dirty="0">
              <a:solidFill>
                <a:srgbClr val="003366"/>
              </a:solidFill>
              <a:latin typeface="Arial" charset="0"/>
              <a:ea typeface="HY헤드라인M" pitchFamily="18" charset="-127"/>
            </a:endParaRPr>
          </a:p>
        </p:txBody>
      </p:sp>
      <p:grpSp>
        <p:nvGrpSpPr>
          <p:cNvPr id="164" name="群組 74">
            <a:extLst>
              <a:ext uri="{FF2B5EF4-FFF2-40B4-BE49-F238E27FC236}">
                <a16:creationId xmlns:a16="http://schemas.microsoft.com/office/drawing/2014/main" xmlns="" id="{4B4FA95B-789B-4E94-BE01-D48652F89CD1}"/>
              </a:ext>
            </a:extLst>
          </p:cNvPr>
          <p:cNvGrpSpPr/>
          <p:nvPr/>
        </p:nvGrpSpPr>
        <p:grpSpPr>
          <a:xfrm>
            <a:off x="3875147" y="3429796"/>
            <a:ext cx="1354929" cy="1226745"/>
            <a:chOff x="3746500" y="3656417"/>
            <a:chExt cx="1917700" cy="1639483"/>
          </a:xfrm>
        </p:grpSpPr>
        <p:sp>
          <p:nvSpPr>
            <p:cNvPr id="165" name="Oval 213">
              <a:extLst>
                <a:ext uri="{FF2B5EF4-FFF2-40B4-BE49-F238E27FC236}">
                  <a16:creationId xmlns:a16="http://schemas.microsoft.com/office/drawing/2014/main" xmlns="" id="{CDCBFABB-B7EF-4EDE-BA9C-A9348E148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0" y="4537075"/>
              <a:ext cx="1917700" cy="7588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grpSp>
          <p:nvGrpSpPr>
            <p:cNvPr id="166" name="群組 73">
              <a:extLst>
                <a:ext uri="{FF2B5EF4-FFF2-40B4-BE49-F238E27FC236}">
                  <a16:creationId xmlns:a16="http://schemas.microsoft.com/office/drawing/2014/main" xmlns="" id="{52A5A31E-CC1A-450C-BA48-DA1D43FCAD50}"/>
                </a:ext>
              </a:extLst>
            </p:cNvPr>
            <p:cNvGrpSpPr/>
            <p:nvPr/>
          </p:nvGrpSpPr>
          <p:grpSpPr>
            <a:xfrm>
              <a:off x="3779912" y="3656417"/>
              <a:ext cx="1545580" cy="1545580"/>
              <a:chOff x="3779912" y="3656417"/>
              <a:chExt cx="1545580" cy="1545580"/>
            </a:xfrm>
          </p:grpSpPr>
          <p:pic>
            <p:nvPicPr>
              <p:cNvPr id="167" name="Picture 227" descr="red_ball">
                <a:extLst>
                  <a:ext uri="{FF2B5EF4-FFF2-40B4-BE49-F238E27FC236}">
                    <a16:creationId xmlns:a16="http://schemas.microsoft.com/office/drawing/2014/main" xmlns="" id="{C09D8257-D982-4E01-ACC9-326833C54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79912" y="3656417"/>
                <a:ext cx="1545580" cy="1545580"/>
              </a:xfrm>
              <a:prstGeom prst="rect">
                <a:avLst/>
              </a:prstGeom>
              <a:noFill/>
            </p:spPr>
          </p:pic>
          <p:sp>
            <p:nvSpPr>
              <p:cNvPr id="168" name="Rectangle 228">
                <a:extLst>
                  <a:ext uri="{FF2B5EF4-FFF2-40B4-BE49-F238E27FC236}">
                    <a16:creationId xmlns:a16="http://schemas.microsoft.com/office/drawing/2014/main" xmlns="" id="{2C2FF1C1-21A8-41F7-AC89-8471C1273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526" y="4034249"/>
                <a:ext cx="987387" cy="9460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TW" altLang="en-US" sz="2000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</a:t>
                </a:r>
                <a:endParaRPr lang="en-US" altLang="zh-TW" sz="20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zh-TW" altLang="en-US" sz="2000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聯盟</a:t>
                </a:r>
                <a:endParaRPr lang="en-US" altLang="ko-KR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72" name="矩形 171"/>
          <p:cNvSpPr/>
          <p:nvPr/>
        </p:nvSpPr>
        <p:spPr>
          <a:xfrm>
            <a:off x="7073224" y="610171"/>
            <a:ext cx="1723545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推動策略</a:t>
            </a:r>
            <a:endParaRPr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3" name="群組 68">
            <a:extLst>
              <a:ext uri="{FF2B5EF4-FFF2-40B4-BE49-F238E27FC236}">
                <a16:creationId xmlns:a16="http://schemas.microsoft.com/office/drawing/2014/main" xmlns="" id="{A15E5EDA-38E6-4BA8-84E6-6148E16BED0E}"/>
              </a:ext>
            </a:extLst>
          </p:cNvPr>
          <p:cNvGrpSpPr/>
          <p:nvPr/>
        </p:nvGrpSpPr>
        <p:grpSpPr>
          <a:xfrm>
            <a:off x="730186" y="1997541"/>
            <a:ext cx="1302411" cy="1262091"/>
            <a:chOff x="425450" y="3486150"/>
            <a:chExt cx="1520825" cy="1520825"/>
          </a:xfrm>
        </p:grpSpPr>
        <p:sp>
          <p:nvSpPr>
            <p:cNvPr id="124" name="Oval 178">
              <a:extLst>
                <a:ext uri="{FF2B5EF4-FFF2-40B4-BE49-F238E27FC236}">
                  <a16:creationId xmlns:a16="http://schemas.microsoft.com/office/drawing/2014/main" xmlns="" id="{432888BD-86EF-45F9-A8D2-F28D69BA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" y="3486150"/>
              <a:ext cx="1520825" cy="15208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25" name="Rectangle 184">
              <a:extLst>
                <a:ext uri="{FF2B5EF4-FFF2-40B4-BE49-F238E27FC236}">
                  <a16:creationId xmlns:a16="http://schemas.microsoft.com/office/drawing/2014/main" xmlns="" id="{2093603F-EF6F-41AC-BE2E-0FC911105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63" y="3668713"/>
              <a:ext cx="312737" cy="315912"/>
            </a:xfrm>
            <a:prstGeom prst="rect">
              <a:avLst/>
            </a:prstGeom>
            <a:solidFill>
              <a:srgbClr val="7067A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Rectangle 185">
              <a:extLst>
                <a:ext uri="{FF2B5EF4-FFF2-40B4-BE49-F238E27FC236}">
                  <a16:creationId xmlns:a16="http://schemas.microsoft.com/office/drawing/2014/main" xmlns="" id="{4773440C-73AA-416D-8F2C-548EBC5A42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2942">
              <a:off x="1023938" y="3741738"/>
              <a:ext cx="314325" cy="314325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Rectangle 186">
              <a:extLst>
                <a:ext uri="{FF2B5EF4-FFF2-40B4-BE49-F238E27FC236}">
                  <a16:creationId xmlns:a16="http://schemas.microsoft.com/office/drawing/2014/main" xmlns="" id="{68CD10FA-2AA2-47B7-B840-E3E79849E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4102100"/>
              <a:ext cx="312738" cy="315913"/>
            </a:xfrm>
            <a:prstGeom prst="rect">
              <a:avLst/>
            </a:prstGeom>
            <a:solidFill>
              <a:srgbClr val="FFB469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Rectangle 187">
              <a:extLst>
                <a:ext uri="{FF2B5EF4-FFF2-40B4-BE49-F238E27FC236}">
                  <a16:creationId xmlns:a16="http://schemas.microsoft.com/office/drawing/2014/main" xmlns="" id="{6D4603D0-ADAA-4585-8F62-442AB0835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50" y="4102100"/>
              <a:ext cx="314325" cy="31591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Rectangle 188">
              <a:extLst>
                <a:ext uri="{FF2B5EF4-FFF2-40B4-BE49-F238E27FC236}">
                  <a16:creationId xmlns:a16="http://schemas.microsoft.com/office/drawing/2014/main" xmlns="" id="{59886C0E-21E8-41E0-83D5-376DDDE0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" y="4537075"/>
              <a:ext cx="312738" cy="3143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Rectangle 189">
              <a:extLst>
                <a:ext uri="{FF2B5EF4-FFF2-40B4-BE49-F238E27FC236}">
                  <a16:creationId xmlns:a16="http://schemas.microsoft.com/office/drawing/2014/main" xmlns="" id="{E65AA6AA-C291-4281-9AAA-B1131A631C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1555">
              <a:off x="1023938" y="4441825"/>
              <a:ext cx="314325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Rectangle 199">
              <a:extLst>
                <a:ext uri="{FF2B5EF4-FFF2-40B4-BE49-F238E27FC236}">
                  <a16:creationId xmlns:a16="http://schemas.microsoft.com/office/drawing/2014/main" xmlns="" id="{03C1F257-EEFA-41E2-B3E7-A2991330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3738563"/>
              <a:ext cx="315913" cy="31432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Rectangle 200">
              <a:extLst>
                <a:ext uri="{FF2B5EF4-FFF2-40B4-BE49-F238E27FC236}">
                  <a16:creationId xmlns:a16="http://schemas.microsoft.com/office/drawing/2014/main" xmlns="" id="{39C7E79B-B20F-4A3A-A751-E56A9953BE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0139">
              <a:off x="1522413" y="3957638"/>
              <a:ext cx="315912" cy="31591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Rectangle 201">
              <a:extLst>
                <a:ext uri="{FF2B5EF4-FFF2-40B4-BE49-F238E27FC236}">
                  <a16:creationId xmlns:a16="http://schemas.microsoft.com/office/drawing/2014/main" xmlns="" id="{83CBC5E6-FFED-4569-B298-4111A4DCA5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26688">
              <a:off x="1377950" y="4464050"/>
              <a:ext cx="315913" cy="314325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0" name="矩形 169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>
            <a:off x="454478" y="314271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地方</a:t>
            </a:r>
            <a:endParaRPr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輔導群</a:t>
            </a:r>
          </a:p>
        </p:txBody>
      </p:sp>
    </p:spTree>
    <p:extLst>
      <p:ext uri="{BB962C8B-B14F-4D97-AF65-F5344CB8AC3E}">
        <p14:creationId xmlns:p14="http://schemas.microsoft.com/office/powerpoint/2010/main" val="36115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1869E-6 -2.96205E-7 L -0.09113 -0.112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5" y="-5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67106E-6 7.59025E-7 L -0.08731 -0.12527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4" y="-62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467E-7 1.94693E-6 L -0.08731 -0.12527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4" y="-62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64017E-6 -4.88429E-6 L -0.08731 -0.12527 " pathEditMode="relative" rAng="0" ptsTypes="AA">
                                      <p:cBhvr>
                                        <p:cTn id="27" dur="15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4" y="-6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8" grpId="0"/>
      <p:bldP spid="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10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109</a:t>
            </a:r>
            <a:r>
              <a:rPr sz="3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學年度計畫</a:t>
            </a:r>
            <a:r>
              <a:rPr sz="3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，聚焦十二年國教課綱</a:t>
            </a:r>
            <a:endParaRPr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3787" cy="4525962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因應十二年國教課綱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學年度起實施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辦理教師相關專業成長策略與方案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如研習、工作坊、到校輔導、示例研發等</a:t>
            </a:r>
            <a:r>
              <a:rPr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應納入十二年國教課綱相關重點，如素養導向的教學與評量設計、共同備課、觀課議課、跨領域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學科協同教學、彈性課程規劃等</a:t>
            </a:r>
            <a:r>
              <a:rPr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29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5624" cy="720725"/>
          </a:xfrm>
        </p:spPr>
        <p:txBody>
          <a:bodyPr>
            <a:noAutofit/>
          </a:bodyPr>
          <a:lstStyle/>
          <a:p>
            <a:r>
              <a:rPr sz="3200" dirty="0" err="1" smtClean="0">
                <a:solidFill>
                  <a:srgbClr val="C00000"/>
                </a:solidFill>
                <a:latin typeface="標楷體" pitchFamily="65" charset="-120"/>
                <a:sym typeface="Arial" pitchFamily="34" charset="0"/>
              </a:rPr>
              <a:t>推動新課綱教師增能之成長內涵或課程參考版</a:t>
            </a:r>
            <a:endParaRPr sz="3200" dirty="0" smtClean="0">
              <a:sym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1052736"/>
          <a:ext cx="9144001" cy="5688632"/>
        </p:xfrm>
        <a:graphic>
          <a:graphicData uri="http://schemas.openxmlformats.org/drawingml/2006/table">
            <a:tbl>
              <a:tblPr/>
              <a:tblGrid>
                <a:gridCol w="714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71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2719">
                <a:tc>
                  <a:txBody>
                    <a:bodyPr/>
                    <a:lstStyle/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對象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專業社群對話與討論</a:t>
                      </a:r>
                    </a:p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專題分享（演講）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案例討論與分析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工作坊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98">
                <a:tc>
                  <a:txBody>
                    <a:bodyPr/>
                    <a:lstStyle/>
                    <a:p>
                      <a:pPr marL="5778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社群領導人及教學研究會召集人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十二年國教課程綱要總綱的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國教課程綱要領綱的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認識</a:t>
                      </a: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新課程綱要的資源（文件、影片及開放式課程）</a:t>
                      </a: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運用</a:t>
                      </a:r>
                      <a:endParaRPr lang="en-US" altLang="zh-TW" sz="1700" u="none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帶領</a:t>
                      </a: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討論對話的技巧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多元取向的教學模式與評量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教師公開授課與教學精進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自主學習的引導策略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彈性學習課程的規劃與實務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帶領議課的實踐策略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核心素養導向的教學與評量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學校本位課程規劃與實施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跨領域課程設計與協同教學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實地情境學習的規劃與實施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有效教學的設計與實施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引領課程、教學、評量方案之規劃與實踐策略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6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十二年國教課程綱要總綱的理解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十二年國教課程綱要領綱的理解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多元取向的教學模式與評量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教師公開授課與教學精進</a:t>
                      </a:r>
                    </a:p>
                    <a:p>
                      <a:pPr marL="288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w"/>
                        <a:tabLst/>
                        <a:defRPr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自主學習的引導策略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核心素養導向的教學與評量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學校本位課程規劃與實施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跨領域課程設計與協同教學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實地情境學習的規劃與實施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有效教學的設計與實施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41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1827</Words>
  <Application>Microsoft Office PowerPoint</Application>
  <PresentationFormat>如螢幕大小 (4:3)</PresentationFormat>
  <Paragraphs>270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14</vt:i4>
      </vt:variant>
      <vt:variant>
        <vt:lpstr>投影片標題</vt:lpstr>
      </vt:variant>
      <vt:variant>
        <vt:i4>21</vt:i4>
      </vt:variant>
    </vt:vector>
  </HeadingPairs>
  <TitlesOfParts>
    <vt:vector size="35" baseType="lpstr">
      <vt:lpstr>Pixel</vt:lpstr>
      <vt:lpstr>1_Pixel</vt:lpstr>
      <vt:lpstr>Office 主题</vt:lpstr>
      <vt:lpstr>1_Office 主题</vt:lpstr>
      <vt:lpstr>2_Pixel</vt:lpstr>
      <vt:lpstr>市鎮</vt:lpstr>
      <vt:lpstr>1_市鎮</vt:lpstr>
      <vt:lpstr>2_市鎮</vt:lpstr>
      <vt:lpstr>3_市鎮</vt:lpstr>
      <vt:lpstr>4_市鎮</vt:lpstr>
      <vt:lpstr>5_市鎮</vt:lpstr>
      <vt:lpstr>3_Pixel</vt:lpstr>
      <vt:lpstr>6_市鎮</vt:lpstr>
      <vt:lpstr>4_Pixel</vt:lpstr>
      <vt:lpstr> 花蓮縣109學年度精進國民中小學 教師教學專業與課程品質  學校申請計畫案說明</vt:lpstr>
      <vt:lpstr>精進計畫與學校的關係</vt:lpstr>
      <vt:lpstr>PowerPoint 簡報</vt:lpstr>
      <vt:lpstr>109學年度教育部精進計畫推動重點</vt:lpstr>
      <vt:lpstr>109學年度教育部精進計畫推動重點</vt:lpstr>
      <vt:lpstr>學校申請類型及辦理方式</vt:lpstr>
      <vt:lpstr>PowerPoint 簡報</vt:lpstr>
      <vt:lpstr>109學年度計畫，聚焦十二年國教課綱</vt:lpstr>
      <vt:lpstr>推動新課綱教師增能之成長內涵或課程參考版</vt:lpstr>
      <vt:lpstr>PowerPoint 簡報</vt:lpstr>
      <vt:lpstr>PowerPoint 簡報</vt:lpstr>
      <vt:lpstr>申請經費</vt:lpstr>
      <vt:lpstr>社群申請類型補充說明</vt:lpstr>
      <vt:lpstr>申請表件說明(一)</vt:lpstr>
      <vt:lpstr> 。 </vt:lpstr>
      <vt:lpstr>  申請表件說明(三)注意事項</vt:lpstr>
      <vt:lpstr>PowerPoint 簡報</vt:lpstr>
      <vt:lpstr>PowerPoint 簡報</vt:lpstr>
      <vt:lpstr>PowerPoint 簡報</vt:lpstr>
      <vt:lpstr>PowerPoint 簡報</vt:lpstr>
      <vt:lpstr>作業流程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花蓮縣109學年度精進國民中小學 教師教學專業與課程品質  學校申請計畫案說明</dc:title>
  <dc:creator>user</dc:creator>
  <cp:lastModifiedBy>user</cp:lastModifiedBy>
  <cp:revision>32</cp:revision>
  <dcterms:created xsi:type="dcterms:W3CDTF">2020-01-05T12:45:41Z</dcterms:created>
  <dcterms:modified xsi:type="dcterms:W3CDTF">2020-01-15T20:10:09Z</dcterms:modified>
</cp:coreProperties>
</file>