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9" r:id="rId4"/>
    <p:sldId id="258" r:id="rId5"/>
    <p:sldId id="302" r:id="rId6"/>
    <p:sldId id="313" r:id="rId7"/>
    <p:sldId id="256" r:id="rId8"/>
    <p:sldId id="304" r:id="rId9"/>
    <p:sldId id="316"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9" r:id="rId27"/>
    <p:sldId id="370" r:id="rId28"/>
    <p:sldId id="372" r:id="rId29"/>
    <p:sldId id="305" r:id="rId30"/>
    <p:sldId id="327" r:id="rId31"/>
    <p:sldId id="322" r:id="rId32"/>
    <p:sldId id="324" r:id="rId33"/>
    <p:sldId id="350" r:id="rId34"/>
    <p:sldId id="319" r:id="rId35"/>
    <p:sldId id="320" r:id="rId36"/>
    <p:sldId id="321" r:id="rId37"/>
    <p:sldId id="306" r:id="rId38"/>
    <p:sldId id="307" r:id="rId39"/>
    <p:sldId id="310" r:id="rId40"/>
    <p:sldId id="314" r:id="rId41"/>
    <p:sldId id="311" r:id="rId42"/>
    <p:sldId id="301" r:id="rId43"/>
    <p:sldId id="328" r:id="rId44"/>
    <p:sldId id="329" r:id="rId45"/>
    <p:sldId id="330" r:id="rId46"/>
    <p:sldId id="349" r:id="rId47"/>
    <p:sldId id="331" r:id="rId48"/>
    <p:sldId id="333" r:id="rId49"/>
    <p:sldId id="334" r:id="rId50"/>
    <p:sldId id="335" r:id="rId51"/>
    <p:sldId id="345" r:id="rId52"/>
    <p:sldId id="336" r:id="rId53"/>
    <p:sldId id="347" r:id="rId54"/>
    <p:sldId id="348" r:id="rId55"/>
    <p:sldId id="337" r:id="rId56"/>
    <p:sldId id="338" r:id="rId57"/>
    <p:sldId id="339" r:id="rId58"/>
    <p:sldId id="340" r:id="rId59"/>
    <p:sldId id="341" r:id="rId60"/>
    <p:sldId id="342" r:id="rId61"/>
    <p:sldId id="343" r:id="rId62"/>
    <p:sldId id="346" r:id="rId63"/>
    <p:sldId id="344" r:id="rId64"/>
    <p:sldId id="318" r:id="rId65"/>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A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660"/>
  </p:normalViewPr>
  <p:slideViewPr>
    <p:cSldViewPr>
      <p:cViewPr varScale="1">
        <p:scale>
          <a:sx n="72" d="100"/>
          <a:sy n="72" d="100"/>
        </p:scale>
        <p:origin x="-45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4AD38A-8BAF-439F-B59C-8DF043DF8E46}" type="doc">
      <dgm:prSet loTypeId="urn:microsoft.com/office/officeart/2005/8/layout/gear1" loCatId="process" qsTypeId="urn:microsoft.com/office/officeart/2005/8/quickstyle/simple1" qsCatId="simple" csTypeId="urn:microsoft.com/office/officeart/2005/8/colors/colorful3" csCatId="colorful" phldr="1"/>
      <dgm:spPr/>
    </dgm:pt>
    <dgm:pt modelId="{27D6C687-E6DD-43D7-A061-37DA0D0851F8}">
      <dgm:prSet phldrT="[文字]" custT="1"/>
      <dgm:spPr/>
      <dgm:t>
        <a:bodyPr/>
        <a:lstStyle/>
        <a:p>
          <a:r>
            <a:rPr lang="zh-TW" altLang="en-US" sz="1400" dirty="0" smtClean="0">
              <a:latin typeface="微軟正黑體" panose="020B0604030504040204" pitchFamily="34" charset="-120"/>
              <a:ea typeface="微軟正黑體" panose="020B0604030504040204" pitchFamily="34" charset="-120"/>
            </a:rPr>
            <a:t>老舊廁所改造</a:t>
          </a:r>
          <a:endParaRPr lang="zh-TW" altLang="en-US" sz="1400" dirty="0">
            <a:latin typeface="微軟正黑體" panose="020B0604030504040204" pitchFamily="34" charset="-120"/>
            <a:ea typeface="微軟正黑體" panose="020B0604030504040204" pitchFamily="34" charset="-120"/>
          </a:endParaRPr>
        </a:p>
      </dgm:t>
    </dgm:pt>
    <dgm:pt modelId="{C788FACE-94C5-4E92-B38D-8E8F042B291A}" type="parTrans" cxnId="{21098132-A2BA-4590-8DD5-1F88280628C2}">
      <dgm:prSet/>
      <dgm:spPr/>
      <dgm:t>
        <a:bodyPr/>
        <a:lstStyle/>
        <a:p>
          <a:endParaRPr lang="zh-TW" altLang="en-US">
            <a:latin typeface="+mj-ea"/>
            <a:ea typeface="+mj-ea"/>
          </a:endParaRPr>
        </a:p>
      </dgm:t>
    </dgm:pt>
    <dgm:pt modelId="{A2144FD4-2CBA-46C2-A131-61989799204B}" type="sibTrans" cxnId="{21098132-A2BA-4590-8DD5-1F88280628C2}">
      <dgm:prSet/>
      <dgm:spPr/>
      <dgm:t>
        <a:bodyPr/>
        <a:lstStyle/>
        <a:p>
          <a:endParaRPr lang="zh-TW" altLang="en-US">
            <a:latin typeface="+mj-ea"/>
            <a:ea typeface="+mj-ea"/>
          </a:endParaRPr>
        </a:p>
      </dgm:t>
    </dgm:pt>
    <dgm:pt modelId="{B1FF829D-6F5E-4538-AE70-AE15A88C5130}">
      <dgm:prSet phldrT="[文字]" custT="1"/>
      <dgm:spPr/>
      <dgm:t>
        <a:bodyPr/>
        <a:lstStyle/>
        <a:p>
          <a:r>
            <a:rPr lang="zh-TW" altLang="en-US" sz="1400" dirty="0" smtClean="0">
              <a:latin typeface="微軟正黑體" panose="020B0604030504040204" pitchFamily="34" charset="-120"/>
              <a:ea typeface="微軟正黑體" panose="020B0604030504040204" pitchFamily="34" charset="-120"/>
            </a:rPr>
            <a:t>在地特色廁所</a:t>
          </a:r>
          <a:endParaRPr lang="zh-TW" altLang="en-US" sz="1400" dirty="0">
            <a:latin typeface="微軟正黑體" panose="020B0604030504040204" pitchFamily="34" charset="-120"/>
            <a:ea typeface="微軟正黑體" panose="020B0604030504040204" pitchFamily="34" charset="-120"/>
          </a:endParaRPr>
        </a:p>
      </dgm:t>
    </dgm:pt>
    <dgm:pt modelId="{6140D238-5C02-4946-9F6F-0E8583440918}" type="parTrans" cxnId="{63E2CAC8-83EE-48FC-BC92-91E0C45688A2}">
      <dgm:prSet/>
      <dgm:spPr/>
      <dgm:t>
        <a:bodyPr/>
        <a:lstStyle/>
        <a:p>
          <a:endParaRPr lang="zh-TW" altLang="en-US">
            <a:latin typeface="+mj-ea"/>
            <a:ea typeface="+mj-ea"/>
          </a:endParaRPr>
        </a:p>
      </dgm:t>
    </dgm:pt>
    <dgm:pt modelId="{997A9B6E-EE97-4463-ABBF-35539B71666B}" type="sibTrans" cxnId="{63E2CAC8-83EE-48FC-BC92-91E0C45688A2}">
      <dgm:prSet/>
      <dgm:spPr/>
      <dgm:t>
        <a:bodyPr/>
        <a:lstStyle/>
        <a:p>
          <a:endParaRPr lang="zh-TW" altLang="en-US">
            <a:latin typeface="+mj-ea"/>
            <a:ea typeface="+mj-ea"/>
          </a:endParaRPr>
        </a:p>
      </dgm:t>
    </dgm:pt>
    <dgm:pt modelId="{36059CA3-C1E4-4EB5-B487-51F9B811EEAE}">
      <dgm:prSet phldrT="[文字]" custT="1"/>
      <dgm:spPr/>
      <dgm:t>
        <a:bodyPr/>
        <a:lstStyle/>
        <a:p>
          <a:r>
            <a:rPr lang="zh-TW" altLang="en-US" sz="1400" dirty="0" smtClean="0">
              <a:latin typeface="微軟正黑體" panose="020B0604030504040204" pitchFamily="34" charset="-120"/>
              <a:ea typeface="微軟正黑體" panose="020B0604030504040204" pitchFamily="34" charset="-120"/>
            </a:rPr>
            <a:t>廁所美學教育與推廣</a:t>
          </a:r>
          <a:endParaRPr lang="zh-TW" altLang="en-US" sz="1400" dirty="0">
            <a:latin typeface="微軟正黑體" panose="020B0604030504040204" pitchFamily="34" charset="-120"/>
            <a:ea typeface="微軟正黑體" panose="020B0604030504040204" pitchFamily="34" charset="-120"/>
          </a:endParaRPr>
        </a:p>
      </dgm:t>
    </dgm:pt>
    <dgm:pt modelId="{041AB799-B470-4E74-BBFE-F07A858DA387}" type="parTrans" cxnId="{6F919E26-0838-4861-9C86-08640342E566}">
      <dgm:prSet/>
      <dgm:spPr/>
      <dgm:t>
        <a:bodyPr/>
        <a:lstStyle/>
        <a:p>
          <a:endParaRPr lang="zh-TW" altLang="en-US">
            <a:latin typeface="+mj-ea"/>
            <a:ea typeface="+mj-ea"/>
          </a:endParaRPr>
        </a:p>
      </dgm:t>
    </dgm:pt>
    <dgm:pt modelId="{DABB70C8-2EFD-470F-B603-7115B4E18542}" type="sibTrans" cxnId="{6F919E26-0838-4861-9C86-08640342E566}">
      <dgm:prSet/>
      <dgm:spPr/>
      <dgm:t>
        <a:bodyPr/>
        <a:lstStyle/>
        <a:p>
          <a:endParaRPr lang="zh-TW" altLang="en-US">
            <a:latin typeface="+mj-ea"/>
            <a:ea typeface="+mj-ea"/>
          </a:endParaRPr>
        </a:p>
      </dgm:t>
    </dgm:pt>
    <dgm:pt modelId="{38E21D16-9E0E-44C8-A78C-C28FEA0C7F25}" type="pres">
      <dgm:prSet presAssocID="{4E4AD38A-8BAF-439F-B59C-8DF043DF8E46}" presName="composite" presStyleCnt="0">
        <dgm:presLayoutVars>
          <dgm:chMax val="3"/>
          <dgm:animLvl val="lvl"/>
          <dgm:resizeHandles val="exact"/>
        </dgm:presLayoutVars>
      </dgm:prSet>
      <dgm:spPr/>
    </dgm:pt>
    <dgm:pt modelId="{2AFE2F64-1A11-4DD6-8FB4-E83A08AE32B5}" type="pres">
      <dgm:prSet presAssocID="{27D6C687-E6DD-43D7-A061-37DA0D0851F8}" presName="gear1" presStyleLbl="node1" presStyleIdx="0" presStyleCnt="3">
        <dgm:presLayoutVars>
          <dgm:chMax val="1"/>
          <dgm:bulletEnabled val="1"/>
        </dgm:presLayoutVars>
      </dgm:prSet>
      <dgm:spPr/>
      <dgm:t>
        <a:bodyPr/>
        <a:lstStyle/>
        <a:p>
          <a:endParaRPr lang="zh-TW" altLang="en-US"/>
        </a:p>
      </dgm:t>
    </dgm:pt>
    <dgm:pt modelId="{358B55AB-891E-490C-9763-15491E06F55F}" type="pres">
      <dgm:prSet presAssocID="{27D6C687-E6DD-43D7-A061-37DA0D0851F8}" presName="gear1srcNode" presStyleLbl="node1" presStyleIdx="0" presStyleCnt="3"/>
      <dgm:spPr/>
      <dgm:t>
        <a:bodyPr/>
        <a:lstStyle/>
        <a:p>
          <a:endParaRPr lang="zh-TW" altLang="en-US"/>
        </a:p>
      </dgm:t>
    </dgm:pt>
    <dgm:pt modelId="{8A39642F-C170-445D-9DAA-54118755C31B}" type="pres">
      <dgm:prSet presAssocID="{27D6C687-E6DD-43D7-A061-37DA0D0851F8}" presName="gear1dstNode" presStyleLbl="node1" presStyleIdx="0" presStyleCnt="3"/>
      <dgm:spPr/>
      <dgm:t>
        <a:bodyPr/>
        <a:lstStyle/>
        <a:p>
          <a:endParaRPr lang="zh-TW" altLang="en-US"/>
        </a:p>
      </dgm:t>
    </dgm:pt>
    <dgm:pt modelId="{C6165AB1-B8C0-4E53-B260-FE7D7881A18E}" type="pres">
      <dgm:prSet presAssocID="{B1FF829D-6F5E-4538-AE70-AE15A88C5130}" presName="gear2" presStyleLbl="node1" presStyleIdx="1" presStyleCnt="3">
        <dgm:presLayoutVars>
          <dgm:chMax val="1"/>
          <dgm:bulletEnabled val="1"/>
        </dgm:presLayoutVars>
      </dgm:prSet>
      <dgm:spPr/>
      <dgm:t>
        <a:bodyPr/>
        <a:lstStyle/>
        <a:p>
          <a:endParaRPr lang="zh-TW" altLang="en-US"/>
        </a:p>
      </dgm:t>
    </dgm:pt>
    <dgm:pt modelId="{3A71EEC2-3180-450A-94AC-10D26A002B5A}" type="pres">
      <dgm:prSet presAssocID="{B1FF829D-6F5E-4538-AE70-AE15A88C5130}" presName="gear2srcNode" presStyleLbl="node1" presStyleIdx="1" presStyleCnt="3"/>
      <dgm:spPr/>
      <dgm:t>
        <a:bodyPr/>
        <a:lstStyle/>
        <a:p>
          <a:endParaRPr lang="zh-TW" altLang="en-US"/>
        </a:p>
      </dgm:t>
    </dgm:pt>
    <dgm:pt modelId="{483299FB-56BD-4152-8C8D-290EE3FE7A10}" type="pres">
      <dgm:prSet presAssocID="{B1FF829D-6F5E-4538-AE70-AE15A88C5130}" presName="gear2dstNode" presStyleLbl="node1" presStyleIdx="1" presStyleCnt="3"/>
      <dgm:spPr/>
      <dgm:t>
        <a:bodyPr/>
        <a:lstStyle/>
        <a:p>
          <a:endParaRPr lang="zh-TW" altLang="en-US"/>
        </a:p>
      </dgm:t>
    </dgm:pt>
    <dgm:pt modelId="{E280AE29-694C-4C4C-BD6E-D3640ED199E4}" type="pres">
      <dgm:prSet presAssocID="{36059CA3-C1E4-4EB5-B487-51F9B811EEAE}" presName="gear3" presStyleLbl="node1" presStyleIdx="2" presStyleCnt="3"/>
      <dgm:spPr/>
      <dgm:t>
        <a:bodyPr/>
        <a:lstStyle/>
        <a:p>
          <a:endParaRPr lang="zh-TW" altLang="en-US"/>
        </a:p>
      </dgm:t>
    </dgm:pt>
    <dgm:pt modelId="{4FA6F6C1-1808-4217-B4F9-1E94AD7669C7}" type="pres">
      <dgm:prSet presAssocID="{36059CA3-C1E4-4EB5-B487-51F9B811EEAE}" presName="gear3tx" presStyleLbl="node1" presStyleIdx="2" presStyleCnt="3">
        <dgm:presLayoutVars>
          <dgm:chMax val="1"/>
          <dgm:bulletEnabled val="1"/>
        </dgm:presLayoutVars>
      </dgm:prSet>
      <dgm:spPr/>
      <dgm:t>
        <a:bodyPr/>
        <a:lstStyle/>
        <a:p>
          <a:endParaRPr lang="zh-TW" altLang="en-US"/>
        </a:p>
      </dgm:t>
    </dgm:pt>
    <dgm:pt modelId="{C1ABF356-59EE-4E7E-B092-CA95BD3E7F1D}" type="pres">
      <dgm:prSet presAssocID="{36059CA3-C1E4-4EB5-B487-51F9B811EEAE}" presName="gear3srcNode" presStyleLbl="node1" presStyleIdx="2" presStyleCnt="3"/>
      <dgm:spPr/>
      <dgm:t>
        <a:bodyPr/>
        <a:lstStyle/>
        <a:p>
          <a:endParaRPr lang="zh-TW" altLang="en-US"/>
        </a:p>
      </dgm:t>
    </dgm:pt>
    <dgm:pt modelId="{26555780-95DE-4442-805E-95866B680E20}" type="pres">
      <dgm:prSet presAssocID="{36059CA3-C1E4-4EB5-B487-51F9B811EEAE}" presName="gear3dstNode" presStyleLbl="node1" presStyleIdx="2" presStyleCnt="3"/>
      <dgm:spPr/>
      <dgm:t>
        <a:bodyPr/>
        <a:lstStyle/>
        <a:p>
          <a:endParaRPr lang="zh-TW" altLang="en-US"/>
        </a:p>
      </dgm:t>
    </dgm:pt>
    <dgm:pt modelId="{3FCE3DB0-FD25-40AD-8BE3-F5FBAA744F14}" type="pres">
      <dgm:prSet presAssocID="{A2144FD4-2CBA-46C2-A131-61989799204B}" presName="connector1" presStyleLbl="sibTrans2D1" presStyleIdx="0" presStyleCnt="3"/>
      <dgm:spPr/>
      <dgm:t>
        <a:bodyPr/>
        <a:lstStyle/>
        <a:p>
          <a:endParaRPr lang="zh-TW" altLang="en-US"/>
        </a:p>
      </dgm:t>
    </dgm:pt>
    <dgm:pt modelId="{B761C166-765E-4BBD-A791-55A29FFAAD9B}" type="pres">
      <dgm:prSet presAssocID="{997A9B6E-EE97-4463-ABBF-35539B71666B}" presName="connector2" presStyleLbl="sibTrans2D1" presStyleIdx="1" presStyleCnt="3"/>
      <dgm:spPr/>
      <dgm:t>
        <a:bodyPr/>
        <a:lstStyle/>
        <a:p>
          <a:endParaRPr lang="zh-TW" altLang="en-US"/>
        </a:p>
      </dgm:t>
    </dgm:pt>
    <dgm:pt modelId="{B4A0D51E-DBA7-4741-B8FA-5A7624CC77DB}" type="pres">
      <dgm:prSet presAssocID="{DABB70C8-2EFD-470F-B603-7115B4E18542}" presName="connector3" presStyleLbl="sibTrans2D1" presStyleIdx="2" presStyleCnt="3"/>
      <dgm:spPr/>
      <dgm:t>
        <a:bodyPr/>
        <a:lstStyle/>
        <a:p>
          <a:endParaRPr lang="zh-TW" altLang="en-US"/>
        </a:p>
      </dgm:t>
    </dgm:pt>
  </dgm:ptLst>
  <dgm:cxnLst>
    <dgm:cxn modelId="{AEF58050-498F-4872-8E35-A474BEFF4E16}" type="presOf" srcId="{27D6C687-E6DD-43D7-A061-37DA0D0851F8}" destId="{358B55AB-891E-490C-9763-15491E06F55F}" srcOrd="1" destOrd="0" presId="urn:microsoft.com/office/officeart/2005/8/layout/gear1"/>
    <dgm:cxn modelId="{6F919E26-0838-4861-9C86-08640342E566}" srcId="{4E4AD38A-8BAF-439F-B59C-8DF043DF8E46}" destId="{36059CA3-C1E4-4EB5-B487-51F9B811EEAE}" srcOrd="2" destOrd="0" parTransId="{041AB799-B470-4E74-BBFE-F07A858DA387}" sibTransId="{DABB70C8-2EFD-470F-B603-7115B4E18542}"/>
    <dgm:cxn modelId="{D4A93269-6AFD-4EBC-BC61-50D120F737F3}" type="presOf" srcId="{B1FF829D-6F5E-4538-AE70-AE15A88C5130}" destId="{3A71EEC2-3180-450A-94AC-10D26A002B5A}" srcOrd="1" destOrd="0" presId="urn:microsoft.com/office/officeart/2005/8/layout/gear1"/>
    <dgm:cxn modelId="{EBB34A7E-4706-4457-B36B-BAE1B8887EBA}" type="presOf" srcId="{DABB70C8-2EFD-470F-B603-7115B4E18542}" destId="{B4A0D51E-DBA7-4741-B8FA-5A7624CC77DB}" srcOrd="0" destOrd="0" presId="urn:microsoft.com/office/officeart/2005/8/layout/gear1"/>
    <dgm:cxn modelId="{0867841A-09A3-41C1-A001-A6DF509EFD15}" type="presOf" srcId="{B1FF829D-6F5E-4538-AE70-AE15A88C5130}" destId="{C6165AB1-B8C0-4E53-B260-FE7D7881A18E}" srcOrd="0" destOrd="0" presId="urn:microsoft.com/office/officeart/2005/8/layout/gear1"/>
    <dgm:cxn modelId="{5BB94BFA-F2AB-48E7-9369-A07B6B841B09}" type="presOf" srcId="{36059CA3-C1E4-4EB5-B487-51F9B811EEAE}" destId="{E280AE29-694C-4C4C-BD6E-D3640ED199E4}" srcOrd="0" destOrd="0" presId="urn:microsoft.com/office/officeart/2005/8/layout/gear1"/>
    <dgm:cxn modelId="{241E88D1-92E4-462D-8204-ED04511BA7F5}" type="presOf" srcId="{27D6C687-E6DD-43D7-A061-37DA0D0851F8}" destId="{8A39642F-C170-445D-9DAA-54118755C31B}" srcOrd="2" destOrd="0" presId="urn:microsoft.com/office/officeart/2005/8/layout/gear1"/>
    <dgm:cxn modelId="{DCE1BF1A-9212-4EDF-9F17-BFAB936656AE}" type="presOf" srcId="{36059CA3-C1E4-4EB5-B487-51F9B811EEAE}" destId="{4FA6F6C1-1808-4217-B4F9-1E94AD7669C7}" srcOrd="1" destOrd="0" presId="urn:microsoft.com/office/officeart/2005/8/layout/gear1"/>
    <dgm:cxn modelId="{74445427-E463-4134-8B9F-1784A7117B96}" type="presOf" srcId="{A2144FD4-2CBA-46C2-A131-61989799204B}" destId="{3FCE3DB0-FD25-40AD-8BE3-F5FBAA744F14}" srcOrd="0" destOrd="0" presId="urn:microsoft.com/office/officeart/2005/8/layout/gear1"/>
    <dgm:cxn modelId="{C11A4CCF-4A49-4333-8FFA-D2D04BE07A30}" type="presOf" srcId="{997A9B6E-EE97-4463-ABBF-35539B71666B}" destId="{B761C166-765E-4BBD-A791-55A29FFAAD9B}" srcOrd="0" destOrd="0" presId="urn:microsoft.com/office/officeart/2005/8/layout/gear1"/>
    <dgm:cxn modelId="{5B9D6376-CABB-4D28-9356-C768920A5395}" type="presOf" srcId="{27D6C687-E6DD-43D7-A061-37DA0D0851F8}" destId="{2AFE2F64-1A11-4DD6-8FB4-E83A08AE32B5}" srcOrd="0" destOrd="0" presId="urn:microsoft.com/office/officeart/2005/8/layout/gear1"/>
    <dgm:cxn modelId="{D0E8F4E4-925D-4A6C-ADF0-D93DF8C116E4}" type="presOf" srcId="{B1FF829D-6F5E-4538-AE70-AE15A88C5130}" destId="{483299FB-56BD-4152-8C8D-290EE3FE7A10}" srcOrd="2" destOrd="0" presId="urn:microsoft.com/office/officeart/2005/8/layout/gear1"/>
    <dgm:cxn modelId="{12BF6938-A899-48C1-8CC7-25072884E061}" type="presOf" srcId="{4E4AD38A-8BAF-439F-B59C-8DF043DF8E46}" destId="{38E21D16-9E0E-44C8-A78C-C28FEA0C7F25}" srcOrd="0" destOrd="0" presId="urn:microsoft.com/office/officeart/2005/8/layout/gear1"/>
    <dgm:cxn modelId="{D7EC1377-4C9D-43CA-8BAC-DE7453112567}" type="presOf" srcId="{36059CA3-C1E4-4EB5-B487-51F9B811EEAE}" destId="{C1ABF356-59EE-4E7E-B092-CA95BD3E7F1D}" srcOrd="2" destOrd="0" presId="urn:microsoft.com/office/officeart/2005/8/layout/gear1"/>
    <dgm:cxn modelId="{21098132-A2BA-4590-8DD5-1F88280628C2}" srcId="{4E4AD38A-8BAF-439F-B59C-8DF043DF8E46}" destId="{27D6C687-E6DD-43D7-A061-37DA0D0851F8}" srcOrd="0" destOrd="0" parTransId="{C788FACE-94C5-4E92-B38D-8E8F042B291A}" sibTransId="{A2144FD4-2CBA-46C2-A131-61989799204B}"/>
    <dgm:cxn modelId="{95525323-5134-4B64-BFB2-3818535DE6EE}" type="presOf" srcId="{36059CA3-C1E4-4EB5-B487-51F9B811EEAE}" destId="{26555780-95DE-4442-805E-95866B680E20}" srcOrd="3" destOrd="0" presId="urn:microsoft.com/office/officeart/2005/8/layout/gear1"/>
    <dgm:cxn modelId="{63E2CAC8-83EE-48FC-BC92-91E0C45688A2}" srcId="{4E4AD38A-8BAF-439F-B59C-8DF043DF8E46}" destId="{B1FF829D-6F5E-4538-AE70-AE15A88C5130}" srcOrd="1" destOrd="0" parTransId="{6140D238-5C02-4946-9F6F-0E8583440918}" sibTransId="{997A9B6E-EE97-4463-ABBF-35539B71666B}"/>
    <dgm:cxn modelId="{45E33C50-6310-49ED-8A6F-494FC44A95E9}" type="presParOf" srcId="{38E21D16-9E0E-44C8-A78C-C28FEA0C7F25}" destId="{2AFE2F64-1A11-4DD6-8FB4-E83A08AE32B5}" srcOrd="0" destOrd="0" presId="urn:microsoft.com/office/officeart/2005/8/layout/gear1"/>
    <dgm:cxn modelId="{1F8CA033-5DDD-4226-935B-56D1C34EA942}" type="presParOf" srcId="{38E21D16-9E0E-44C8-A78C-C28FEA0C7F25}" destId="{358B55AB-891E-490C-9763-15491E06F55F}" srcOrd="1" destOrd="0" presId="urn:microsoft.com/office/officeart/2005/8/layout/gear1"/>
    <dgm:cxn modelId="{CDC36DA8-8C9A-4EA8-A48E-D86FD4E0A408}" type="presParOf" srcId="{38E21D16-9E0E-44C8-A78C-C28FEA0C7F25}" destId="{8A39642F-C170-445D-9DAA-54118755C31B}" srcOrd="2" destOrd="0" presId="urn:microsoft.com/office/officeart/2005/8/layout/gear1"/>
    <dgm:cxn modelId="{3E3369D2-B1B9-499D-9284-526750D6CCEC}" type="presParOf" srcId="{38E21D16-9E0E-44C8-A78C-C28FEA0C7F25}" destId="{C6165AB1-B8C0-4E53-B260-FE7D7881A18E}" srcOrd="3" destOrd="0" presId="urn:microsoft.com/office/officeart/2005/8/layout/gear1"/>
    <dgm:cxn modelId="{D6F75208-31FA-4AC2-8AD8-0C92A59E48E0}" type="presParOf" srcId="{38E21D16-9E0E-44C8-A78C-C28FEA0C7F25}" destId="{3A71EEC2-3180-450A-94AC-10D26A002B5A}" srcOrd="4" destOrd="0" presId="urn:microsoft.com/office/officeart/2005/8/layout/gear1"/>
    <dgm:cxn modelId="{85557609-8D80-478F-BD27-B4953E50D314}" type="presParOf" srcId="{38E21D16-9E0E-44C8-A78C-C28FEA0C7F25}" destId="{483299FB-56BD-4152-8C8D-290EE3FE7A10}" srcOrd="5" destOrd="0" presId="urn:microsoft.com/office/officeart/2005/8/layout/gear1"/>
    <dgm:cxn modelId="{CD9F3E48-A322-4AB4-90AE-CE3BF6C7561F}" type="presParOf" srcId="{38E21D16-9E0E-44C8-A78C-C28FEA0C7F25}" destId="{E280AE29-694C-4C4C-BD6E-D3640ED199E4}" srcOrd="6" destOrd="0" presId="urn:microsoft.com/office/officeart/2005/8/layout/gear1"/>
    <dgm:cxn modelId="{C6E53F4E-DC16-4EB7-9195-B30B243E70D9}" type="presParOf" srcId="{38E21D16-9E0E-44C8-A78C-C28FEA0C7F25}" destId="{4FA6F6C1-1808-4217-B4F9-1E94AD7669C7}" srcOrd="7" destOrd="0" presId="urn:microsoft.com/office/officeart/2005/8/layout/gear1"/>
    <dgm:cxn modelId="{D909BE30-6E25-4274-9179-00645E1F5E11}" type="presParOf" srcId="{38E21D16-9E0E-44C8-A78C-C28FEA0C7F25}" destId="{C1ABF356-59EE-4E7E-B092-CA95BD3E7F1D}" srcOrd="8" destOrd="0" presId="urn:microsoft.com/office/officeart/2005/8/layout/gear1"/>
    <dgm:cxn modelId="{9C938D79-01DF-4A87-9020-153AB91A7BDC}" type="presParOf" srcId="{38E21D16-9E0E-44C8-A78C-C28FEA0C7F25}" destId="{26555780-95DE-4442-805E-95866B680E20}" srcOrd="9" destOrd="0" presId="urn:microsoft.com/office/officeart/2005/8/layout/gear1"/>
    <dgm:cxn modelId="{BAD03A3A-B74B-4EA0-A059-9D58E3E25CC4}" type="presParOf" srcId="{38E21D16-9E0E-44C8-A78C-C28FEA0C7F25}" destId="{3FCE3DB0-FD25-40AD-8BE3-F5FBAA744F14}" srcOrd="10" destOrd="0" presId="urn:microsoft.com/office/officeart/2005/8/layout/gear1"/>
    <dgm:cxn modelId="{9ACF9FAA-2805-486E-8A09-1705F4286961}" type="presParOf" srcId="{38E21D16-9E0E-44C8-A78C-C28FEA0C7F25}" destId="{B761C166-765E-4BBD-A791-55A29FFAAD9B}" srcOrd="11" destOrd="0" presId="urn:microsoft.com/office/officeart/2005/8/layout/gear1"/>
    <dgm:cxn modelId="{78F9EFDE-F1BF-45D7-ABDE-D3800286B4A6}" type="presParOf" srcId="{38E21D16-9E0E-44C8-A78C-C28FEA0C7F25}" destId="{B4A0D51E-DBA7-4741-B8FA-5A7624CC77DB}"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E2F64-1A11-4DD6-8FB4-E83A08AE32B5}">
      <dsp:nvSpPr>
        <dsp:cNvPr id="0" name=""/>
        <dsp:cNvSpPr/>
      </dsp:nvSpPr>
      <dsp:spPr>
        <a:xfrm>
          <a:off x="3117049" y="1640145"/>
          <a:ext cx="2004621" cy="2004621"/>
        </a:xfrm>
        <a:prstGeom prst="gear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TW" altLang="en-US" sz="1400" kern="1200" dirty="0" smtClean="0">
              <a:latin typeface="微軟正黑體" panose="020B0604030504040204" pitchFamily="34" charset="-120"/>
              <a:ea typeface="微軟正黑體" panose="020B0604030504040204" pitchFamily="34" charset="-120"/>
            </a:rPr>
            <a:t>老舊廁所改造</a:t>
          </a:r>
          <a:endParaRPr lang="zh-TW" altLang="en-US" sz="1400" kern="1200" dirty="0">
            <a:latin typeface="微軟正黑體" panose="020B0604030504040204" pitchFamily="34" charset="-120"/>
            <a:ea typeface="微軟正黑體" panose="020B0604030504040204" pitchFamily="34" charset="-120"/>
          </a:endParaRPr>
        </a:p>
      </dsp:txBody>
      <dsp:txXfrm>
        <a:off x="3520067" y="2109718"/>
        <a:ext cx="1198585" cy="1030416"/>
      </dsp:txXfrm>
    </dsp:sp>
    <dsp:sp modelId="{C6165AB1-B8C0-4E53-B260-FE7D7881A18E}">
      <dsp:nvSpPr>
        <dsp:cNvPr id="0" name=""/>
        <dsp:cNvSpPr/>
      </dsp:nvSpPr>
      <dsp:spPr>
        <a:xfrm>
          <a:off x="1950724" y="1166325"/>
          <a:ext cx="1457906" cy="1457906"/>
        </a:xfrm>
        <a:prstGeom prst="gear6">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TW" altLang="en-US" sz="1400" kern="1200" dirty="0" smtClean="0">
              <a:latin typeface="微軟正黑體" panose="020B0604030504040204" pitchFamily="34" charset="-120"/>
              <a:ea typeface="微軟正黑體" panose="020B0604030504040204" pitchFamily="34" charset="-120"/>
            </a:rPr>
            <a:t>在地特色廁所</a:t>
          </a:r>
          <a:endParaRPr lang="zh-TW" altLang="en-US" sz="1400" kern="1200" dirty="0">
            <a:latin typeface="微軟正黑體" panose="020B0604030504040204" pitchFamily="34" charset="-120"/>
            <a:ea typeface="微軟正黑體" panose="020B0604030504040204" pitchFamily="34" charset="-120"/>
          </a:endParaRPr>
        </a:p>
      </dsp:txBody>
      <dsp:txXfrm>
        <a:off x="2317756" y="1535576"/>
        <a:ext cx="723842" cy="719404"/>
      </dsp:txXfrm>
    </dsp:sp>
    <dsp:sp modelId="{E280AE29-694C-4C4C-BD6E-D3640ED199E4}">
      <dsp:nvSpPr>
        <dsp:cNvPr id="0" name=""/>
        <dsp:cNvSpPr/>
      </dsp:nvSpPr>
      <dsp:spPr>
        <a:xfrm rot="20700000">
          <a:off x="2767300" y="160518"/>
          <a:ext cx="1428451" cy="1428451"/>
        </a:xfrm>
        <a:prstGeom prst="gear6">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TW" altLang="en-US" sz="1400" kern="1200" dirty="0" smtClean="0">
              <a:latin typeface="微軟正黑體" panose="020B0604030504040204" pitchFamily="34" charset="-120"/>
              <a:ea typeface="微軟正黑體" panose="020B0604030504040204" pitchFamily="34" charset="-120"/>
            </a:rPr>
            <a:t>廁所美學教育與推廣</a:t>
          </a:r>
          <a:endParaRPr lang="zh-TW" altLang="en-US" sz="1400" kern="1200" dirty="0">
            <a:latin typeface="微軟正黑體" panose="020B0604030504040204" pitchFamily="34" charset="-120"/>
            <a:ea typeface="微軟正黑體" panose="020B0604030504040204" pitchFamily="34" charset="-120"/>
          </a:endParaRPr>
        </a:p>
      </dsp:txBody>
      <dsp:txXfrm rot="-20700000">
        <a:off x="3080601" y="473819"/>
        <a:ext cx="801848" cy="801848"/>
      </dsp:txXfrm>
    </dsp:sp>
    <dsp:sp modelId="{3FCE3DB0-FD25-40AD-8BE3-F5FBAA744F14}">
      <dsp:nvSpPr>
        <dsp:cNvPr id="0" name=""/>
        <dsp:cNvSpPr/>
      </dsp:nvSpPr>
      <dsp:spPr>
        <a:xfrm>
          <a:off x="2956969" y="1341013"/>
          <a:ext cx="2565915" cy="2565915"/>
        </a:xfrm>
        <a:prstGeom prst="circularArrow">
          <a:avLst>
            <a:gd name="adj1" fmla="val 4687"/>
            <a:gd name="adj2" fmla="val 299029"/>
            <a:gd name="adj3" fmla="val 2501597"/>
            <a:gd name="adj4" fmla="val 15893025"/>
            <a:gd name="adj5" fmla="val 546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61C166-765E-4BBD-A791-55A29FFAAD9B}">
      <dsp:nvSpPr>
        <dsp:cNvPr id="0" name=""/>
        <dsp:cNvSpPr/>
      </dsp:nvSpPr>
      <dsp:spPr>
        <a:xfrm>
          <a:off x="1692531" y="846104"/>
          <a:ext cx="1864298" cy="1864298"/>
        </a:xfrm>
        <a:prstGeom prst="leftCircularArrow">
          <a:avLst>
            <a:gd name="adj1" fmla="val 6452"/>
            <a:gd name="adj2" fmla="val 429999"/>
            <a:gd name="adj3" fmla="val 10489124"/>
            <a:gd name="adj4" fmla="val 14837806"/>
            <a:gd name="adj5" fmla="val 7527"/>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A0D51E-DBA7-4741-B8FA-5A7624CC77DB}">
      <dsp:nvSpPr>
        <dsp:cNvPr id="0" name=""/>
        <dsp:cNvSpPr/>
      </dsp:nvSpPr>
      <dsp:spPr>
        <a:xfrm>
          <a:off x="2436885" y="-150007"/>
          <a:ext cx="2010089" cy="2010089"/>
        </a:xfrm>
        <a:prstGeom prst="circularArrow">
          <a:avLst>
            <a:gd name="adj1" fmla="val 5984"/>
            <a:gd name="adj2" fmla="val 394124"/>
            <a:gd name="adj3" fmla="val 13313824"/>
            <a:gd name="adj4" fmla="val 10508221"/>
            <a:gd name="adj5" fmla="val 6981"/>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6281595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3574622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83016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1CE8916C-9FF7-4F47-98B6-16C20FF922FC}" type="datetimeFigureOut">
              <a:rPr lang="zh-TW" altLang="en-US"/>
              <a:pPr>
                <a:defRPr/>
              </a:pPr>
              <a:t>2016/5/4</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FB0CC24B-E64E-428F-9164-AAF2BA06FFEF}" type="slidenum">
              <a:rPr lang="zh-TW" altLang="en-US"/>
              <a:pPr>
                <a:defRPr/>
              </a:pPr>
              <a:t>‹#›</a:t>
            </a:fld>
            <a:endParaRPr lang="zh-TW" altLang="en-US"/>
          </a:p>
        </p:txBody>
      </p:sp>
    </p:spTree>
    <p:extLst>
      <p:ext uri="{BB962C8B-B14F-4D97-AF65-F5344CB8AC3E}">
        <p14:creationId xmlns:p14="http://schemas.microsoft.com/office/powerpoint/2010/main" val="2173045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342B02F8-408F-4C71-A81F-C22CCE99B7A4}" type="datetimeFigureOut">
              <a:rPr lang="zh-TW" altLang="en-US"/>
              <a:pPr>
                <a:defRPr/>
              </a:pPr>
              <a:t>2016/5/4</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1B719032-59F6-4A97-B815-32AD3D0CEE6D}" type="slidenum">
              <a:rPr lang="zh-TW" altLang="en-US"/>
              <a:pPr>
                <a:defRPr/>
              </a:pPr>
              <a:t>‹#›</a:t>
            </a:fld>
            <a:endParaRPr lang="zh-TW" altLang="en-US"/>
          </a:p>
        </p:txBody>
      </p:sp>
    </p:spTree>
    <p:extLst>
      <p:ext uri="{BB962C8B-B14F-4D97-AF65-F5344CB8AC3E}">
        <p14:creationId xmlns:p14="http://schemas.microsoft.com/office/powerpoint/2010/main" val="4288141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2619E9AF-213D-44F7-B8B9-56555F3BD6B5}" type="datetimeFigureOut">
              <a:rPr lang="zh-TW" altLang="en-US"/>
              <a:pPr>
                <a:defRPr/>
              </a:pPr>
              <a:t>2016/5/4</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36AF7D8A-2357-454D-AA67-7AEC15FA623C}" type="slidenum">
              <a:rPr lang="zh-TW" altLang="en-US"/>
              <a:pPr>
                <a:defRPr/>
              </a:pPr>
              <a:t>‹#›</a:t>
            </a:fld>
            <a:endParaRPr lang="zh-TW" altLang="en-US"/>
          </a:p>
        </p:txBody>
      </p:sp>
    </p:spTree>
    <p:extLst>
      <p:ext uri="{BB962C8B-B14F-4D97-AF65-F5344CB8AC3E}">
        <p14:creationId xmlns:p14="http://schemas.microsoft.com/office/powerpoint/2010/main" val="822317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8F005814-6D3E-4381-B0FD-49DFA4FE3EC9}" type="datetimeFigureOut">
              <a:rPr lang="zh-TW" altLang="en-US"/>
              <a:pPr>
                <a:defRPr/>
              </a:pPr>
              <a:t>2016/5/4</a:t>
            </a:fld>
            <a:endParaRPr lang="zh-TW" altLang="en-US"/>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EBE7C525-F91C-4686-942D-FCD4FBF2CD4C}" type="slidenum">
              <a:rPr lang="zh-TW" altLang="en-US"/>
              <a:pPr>
                <a:defRPr/>
              </a:pPr>
              <a:t>‹#›</a:t>
            </a:fld>
            <a:endParaRPr lang="zh-TW" altLang="en-US"/>
          </a:p>
        </p:txBody>
      </p:sp>
    </p:spTree>
    <p:extLst>
      <p:ext uri="{BB962C8B-B14F-4D97-AF65-F5344CB8AC3E}">
        <p14:creationId xmlns:p14="http://schemas.microsoft.com/office/powerpoint/2010/main" val="718613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C3FA6A22-F479-4882-B6A9-EC213EE78E99}" type="datetimeFigureOut">
              <a:rPr lang="zh-TW" altLang="en-US"/>
              <a:pPr>
                <a:defRPr/>
              </a:pPr>
              <a:t>2016/5/4</a:t>
            </a:fld>
            <a:endParaRPr lang="zh-TW" altLang="en-US"/>
          </a:p>
        </p:txBody>
      </p:sp>
      <p:sp>
        <p:nvSpPr>
          <p:cNvPr id="8" name="頁尾版面配置區 7"/>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9" name="投影片編號版面配置區 8"/>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6C77D3DF-DF54-4C96-B176-FF7E63D64306}" type="slidenum">
              <a:rPr lang="zh-TW" altLang="en-US"/>
              <a:pPr>
                <a:defRPr/>
              </a:pPr>
              <a:t>‹#›</a:t>
            </a:fld>
            <a:endParaRPr lang="zh-TW" altLang="en-US"/>
          </a:p>
        </p:txBody>
      </p:sp>
    </p:spTree>
    <p:extLst>
      <p:ext uri="{BB962C8B-B14F-4D97-AF65-F5344CB8AC3E}">
        <p14:creationId xmlns:p14="http://schemas.microsoft.com/office/powerpoint/2010/main" val="1717524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E3B5E052-4D72-4BEE-9DAC-B9C5E51C7117}" type="datetimeFigureOut">
              <a:rPr lang="zh-TW" altLang="en-US"/>
              <a:pPr>
                <a:defRPr/>
              </a:pPr>
              <a:t>2016/5/4</a:t>
            </a:fld>
            <a:endParaRPr lang="zh-TW" altLang="en-US"/>
          </a:p>
        </p:txBody>
      </p:sp>
      <p:sp>
        <p:nvSpPr>
          <p:cNvPr id="4" name="頁尾版面配置區 3"/>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BE4C5981-A143-49F3-BD75-5514A6DE1DE2}" type="slidenum">
              <a:rPr lang="zh-TW" altLang="en-US"/>
              <a:pPr>
                <a:defRPr/>
              </a:pPr>
              <a:t>‹#›</a:t>
            </a:fld>
            <a:endParaRPr lang="zh-TW" altLang="en-US"/>
          </a:p>
        </p:txBody>
      </p:sp>
    </p:spTree>
    <p:extLst>
      <p:ext uri="{BB962C8B-B14F-4D97-AF65-F5344CB8AC3E}">
        <p14:creationId xmlns:p14="http://schemas.microsoft.com/office/powerpoint/2010/main" val="1718150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05EC003A-1C22-4E66-9AC7-0BB5D2777A6B}" type="datetimeFigureOut">
              <a:rPr lang="zh-TW" altLang="en-US"/>
              <a:pPr>
                <a:defRPr/>
              </a:pPr>
              <a:t>2016/5/4</a:t>
            </a:fld>
            <a:endParaRPr lang="zh-TW" altLang="en-US"/>
          </a:p>
        </p:txBody>
      </p:sp>
      <p:sp>
        <p:nvSpPr>
          <p:cNvPr id="3" name="頁尾版面配置區 2"/>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CFEBA313-553D-4B0E-8BE4-269DC0A83956}" type="slidenum">
              <a:rPr lang="zh-TW" altLang="en-US"/>
              <a:pPr>
                <a:defRPr/>
              </a:pPr>
              <a:t>‹#›</a:t>
            </a:fld>
            <a:endParaRPr lang="zh-TW" altLang="en-US"/>
          </a:p>
        </p:txBody>
      </p:sp>
    </p:spTree>
    <p:extLst>
      <p:ext uri="{BB962C8B-B14F-4D97-AF65-F5344CB8AC3E}">
        <p14:creationId xmlns:p14="http://schemas.microsoft.com/office/powerpoint/2010/main" val="3455357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81E5E9B0-9785-4F04-8321-10A1543D03B7}" type="datetimeFigureOut">
              <a:rPr lang="zh-TW" altLang="en-US"/>
              <a:pPr>
                <a:defRPr/>
              </a:pPr>
              <a:t>2016/5/4</a:t>
            </a:fld>
            <a:endParaRPr lang="zh-TW" altLang="en-US"/>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C6BE60BC-6135-4005-B4F8-3BAE3915D175}" type="slidenum">
              <a:rPr lang="zh-TW" altLang="en-US"/>
              <a:pPr>
                <a:defRPr/>
              </a:pPr>
              <a:t>‹#›</a:t>
            </a:fld>
            <a:endParaRPr lang="zh-TW" altLang="en-US"/>
          </a:p>
        </p:txBody>
      </p:sp>
    </p:spTree>
    <p:extLst>
      <p:ext uri="{BB962C8B-B14F-4D97-AF65-F5344CB8AC3E}">
        <p14:creationId xmlns:p14="http://schemas.microsoft.com/office/powerpoint/2010/main" val="377731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35815099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969A6452-758D-4641-B802-6C263E9F5C8F}" type="datetimeFigureOut">
              <a:rPr lang="zh-TW" altLang="en-US"/>
              <a:pPr>
                <a:defRPr/>
              </a:pPr>
              <a:t>2016/5/4</a:t>
            </a:fld>
            <a:endParaRPr lang="zh-TW" altLang="en-US"/>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FD4E071B-DCDF-4EA4-830C-B305586A5560}" type="slidenum">
              <a:rPr lang="zh-TW" altLang="en-US"/>
              <a:pPr>
                <a:defRPr/>
              </a:pPr>
              <a:t>‹#›</a:t>
            </a:fld>
            <a:endParaRPr lang="zh-TW" altLang="en-US"/>
          </a:p>
        </p:txBody>
      </p:sp>
    </p:spTree>
    <p:extLst>
      <p:ext uri="{BB962C8B-B14F-4D97-AF65-F5344CB8AC3E}">
        <p14:creationId xmlns:p14="http://schemas.microsoft.com/office/powerpoint/2010/main" val="647369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656D95F1-8870-4F10-9F45-654C0983A99C}" type="datetimeFigureOut">
              <a:rPr lang="zh-TW" altLang="en-US"/>
              <a:pPr>
                <a:defRPr/>
              </a:pPr>
              <a:t>2016/5/4</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A0327661-31CB-426B-966B-4E27CD464799}" type="slidenum">
              <a:rPr lang="zh-TW" altLang="en-US"/>
              <a:pPr>
                <a:defRPr/>
              </a:pPr>
              <a:t>‹#›</a:t>
            </a:fld>
            <a:endParaRPr lang="zh-TW" altLang="en-US"/>
          </a:p>
        </p:txBody>
      </p:sp>
    </p:spTree>
    <p:extLst>
      <p:ext uri="{BB962C8B-B14F-4D97-AF65-F5344CB8AC3E}">
        <p14:creationId xmlns:p14="http://schemas.microsoft.com/office/powerpoint/2010/main" val="1819042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9B82240E-2C3B-4349-A8B3-20235F889CA7}" type="datetimeFigureOut">
              <a:rPr lang="zh-TW" altLang="en-US"/>
              <a:pPr>
                <a:defRPr/>
              </a:pPr>
              <a:t>2016/5/4</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a:latin typeface="Franklin Gothic Book" pitchFamily="34" charset="0"/>
                <a:ea typeface="新細明體" pitchFamily="18" charset="-120"/>
              </a:defRPr>
            </a:lvl1pPr>
          </a:lstStyle>
          <a:p>
            <a:pPr>
              <a:defRPr/>
            </a:pPr>
            <a:fld id="{7700C64D-8467-426B-9968-E00E1A1AA05D}" type="slidenum">
              <a:rPr lang="zh-TW" altLang="en-US"/>
              <a:pPr>
                <a:defRPr/>
              </a:pPr>
              <a:t>‹#›</a:t>
            </a:fld>
            <a:endParaRPr lang="zh-TW" altLang="en-US"/>
          </a:p>
        </p:txBody>
      </p:sp>
    </p:spTree>
    <p:extLst>
      <p:ext uri="{BB962C8B-B14F-4D97-AF65-F5344CB8AC3E}">
        <p14:creationId xmlns:p14="http://schemas.microsoft.com/office/powerpoint/2010/main" val="1066385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zh-TW" altLang="en-US" smtClean="0"/>
              <a:t>按一下以編輯母片標題樣式</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zh-TW" altLang="en-US" smtClean="0"/>
              <a:t>按一下以編輯母片副標題樣式</a:t>
            </a:r>
            <a:endParaRPr lang="en-US" dirty="0"/>
          </a:p>
        </p:txBody>
      </p:sp>
      <p:sp>
        <p:nvSpPr>
          <p:cNvPr id="6" name="Date Placeholder 3"/>
          <p:cNvSpPr>
            <a:spLocks noGrp="1"/>
          </p:cNvSpPr>
          <p:nvPr>
            <p:ph type="dt" sz="half" idx="10"/>
          </p:nvPr>
        </p:nvSpPr>
        <p:spPr/>
        <p:txBody>
          <a:bodyPr/>
          <a:lstStyle>
            <a:lvl1pPr>
              <a:defRPr/>
            </a:lvl1pPr>
          </a:lstStyle>
          <a:p>
            <a:pPr>
              <a:defRPr/>
            </a:pPr>
            <a:fld id="{FC7BA5DC-5B4C-44A1-A074-0FC7B28166AB}" type="datetimeFigureOut">
              <a:rPr lang="zh-TW" altLang="en-US"/>
              <a:pPr>
                <a:defRPr/>
              </a:pPr>
              <a:t>2016/5/4</a:t>
            </a:fld>
            <a:endParaRPr lang="zh-TW" altLang="en-US"/>
          </a:p>
        </p:txBody>
      </p:sp>
      <p:sp>
        <p:nvSpPr>
          <p:cNvPr id="7" name="Footer Placeholder 4"/>
          <p:cNvSpPr>
            <a:spLocks noGrp="1"/>
          </p:cNvSpPr>
          <p:nvPr>
            <p:ph type="ftr" sz="quarter" idx="11"/>
          </p:nvPr>
        </p:nvSpPr>
        <p:spPr/>
        <p:txBody>
          <a:bodyPr/>
          <a:lstStyle>
            <a:lvl1pPr>
              <a:defRPr/>
            </a:lvl1pPr>
          </a:lstStyle>
          <a:p>
            <a:pPr>
              <a:defRPr/>
            </a:pPr>
            <a:endParaRPr lang="zh-TW" altLang="en-US"/>
          </a:p>
        </p:txBody>
      </p:sp>
      <p:sp>
        <p:nvSpPr>
          <p:cNvPr id="8" name="Slide Number Placeholder 5"/>
          <p:cNvSpPr>
            <a:spLocks noGrp="1"/>
          </p:cNvSpPr>
          <p:nvPr>
            <p:ph type="sldNum" sz="quarter" idx="12"/>
          </p:nvPr>
        </p:nvSpPr>
        <p:spPr/>
        <p:txBody>
          <a:bodyPr/>
          <a:lstStyle>
            <a:lvl1pPr>
              <a:defRPr/>
            </a:lvl1pPr>
          </a:lstStyle>
          <a:p>
            <a:pPr>
              <a:defRPr/>
            </a:pPr>
            <a:fld id="{39444C16-9F2B-4475-9714-E8FF98E17766}" type="slidenum">
              <a:rPr lang="zh-TW" altLang="en-US"/>
              <a:pPr>
                <a:defRPr/>
              </a:pPr>
              <a:t>‹#›</a:t>
            </a:fld>
            <a:endParaRPr lang="zh-TW" altLang="en-US"/>
          </a:p>
        </p:txBody>
      </p:sp>
    </p:spTree>
    <p:extLst>
      <p:ext uri="{BB962C8B-B14F-4D97-AF65-F5344CB8AC3E}">
        <p14:creationId xmlns:p14="http://schemas.microsoft.com/office/powerpoint/2010/main" val="3717454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E76D4A44-1F9A-46B9-99CB-8756FB80BC97}" type="datetimeFigureOut">
              <a:rPr lang="zh-TW" altLang="en-US"/>
              <a:pPr>
                <a:defRPr/>
              </a:pPr>
              <a:t>2016/5/4</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a:ln/>
        </p:spPr>
        <p:txBody>
          <a:bodyPr/>
          <a:lstStyle>
            <a:lvl1pPr>
              <a:defRPr/>
            </a:lvl1pPr>
          </a:lstStyle>
          <a:p>
            <a:pPr>
              <a:defRPr/>
            </a:pPr>
            <a:fld id="{68E6A841-CCF9-4624-A12D-2266DAB7C0DF}" type="slidenum">
              <a:rPr lang="zh-TW" altLang="en-US"/>
              <a:pPr>
                <a:defRPr/>
              </a:pPr>
              <a:t>‹#›</a:t>
            </a:fld>
            <a:endParaRPr lang="zh-TW" altLang="en-US"/>
          </a:p>
        </p:txBody>
      </p:sp>
    </p:spTree>
    <p:extLst>
      <p:ext uri="{BB962C8B-B14F-4D97-AF65-F5344CB8AC3E}">
        <p14:creationId xmlns:p14="http://schemas.microsoft.com/office/powerpoint/2010/main" val="1796316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4"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zh-TW" altLang="en-US" smtClean="0"/>
              <a:t>按一下以編輯母片標題樣式</a:t>
            </a:r>
            <a:endParaRPr lang="en-US" dirty="0"/>
          </a:p>
        </p:txBody>
      </p:sp>
      <p:sp>
        <p:nvSpPr>
          <p:cNvPr id="3" name="Text Placeholder 2"/>
          <p:cNvSpPr>
            <a:spLocks noGrp="1"/>
          </p:cNvSpPr>
          <p:nvPr>
            <p:ph type="body" idx="1"/>
          </p:nvPr>
        </p:nvSpPr>
        <p:spPr>
          <a:xfrm rot="19140000">
            <a:off x="1216152" y="2468304"/>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6" name="Date Placeholder 3"/>
          <p:cNvSpPr>
            <a:spLocks noGrp="1"/>
          </p:cNvSpPr>
          <p:nvPr>
            <p:ph type="dt" sz="half" idx="10"/>
          </p:nvPr>
        </p:nvSpPr>
        <p:spPr/>
        <p:txBody>
          <a:bodyPr/>
          <a:lstStyle>
            <a:lvl1pPr>
              <a:defRPr/>
            </a:lvl1pPr>
          </a:lstStyle>
          <a:p>
            <a:pPr>
              <a:defRPr/>
            </a:pPr>
            <a:fld id="{6142F26B-7979-4EAD-83A3-03A523EBB964}" type="datetimeFigureOut">
              <a:rPr lang="zh-TW" altLang="en-US"/>
              <a:pPr>
                <a:defRPr/>
              </a:pPr>
              <a:t>2016/5/4</a:t>
            </a:fld>
            <a:endParaRPr lang="zh-TW" altLang="en-US"/>
          </a:p>
        </p:txBody>
      </p:sp>
      <p:sp>
        <p:nvSpPr>
          <p:cNvPr id="7" name="Footer Placeholder 4"/>
          <p:cNvSpPr>
            <a:spLocks noGrp="1"/>
          </p:cNvSpPr>
          <p:nvPr>
            <p:ph type="ftr" sz="quarter" idx="11"/>
          </p:nvPr>
        </p:nvSpPr>
        <p:spPr/>
        <p:txBody>
          <a:bodyPr/>
          <a:lstStyle>
            <a:lvl1pPr>
              <a:defRPr/>
            </a:lvl1pPr>
          </a:lstStyle>
          <a:p>
            <a:pPr>
              <a:defRPr/>
            </a:pPr>
            <a:endParaRPr lang="zh-TW" altLang="en-US"/>
          </a:p>
        </p:txBody>
      </p:sp>
      <p:sp>
        <p:nvSpPr>
          <p:cNvPr id="8" name="Slide Number Placeholder 5"/>
          <p:cNvSpPr>
            <a:spLocks noGrp="1"/>
          </p:cNvSpPr>
          <p:nvPr>
            <p:ph type="sldNum" sz="quarter" idx="12"/>
          </p:nvPr>
        </p:nvSpPr>
        <p:spPr/>
        <p:txBody>
          <a:bodyPr/>
          <a:lstStyle>
            <a:lvl1pPr>
              <a:defRPr/>
            </a:lvl1pPr>
          </a:lstStyle>
          <a:p>
            <a:pPr>
              <a:defRPr/>
            </a:pPr>
            <a:fld id="{4D0DF77F-AE05-424E-8382-2F7DB4749F30}" type="slidenum">
              <a:rPr lang="zh-TW" altLang="en-US"/>
              <a:pPr>
                <a:defRPr/>
              </a:pPr>
              <a:t>‹#›</a:t>
            </a:fld>
            <a:endParaRPr lang="zh-TW" altLang="en-US"/>
          </a:p>
        </p:txBody>
      </p:sp>
    </p:spTree>
    <p:extLst>
      <p:ext uri="{BB962C8B-B14F-4D97-AF65-F5344CB8AC3E}">
        <p14:creationId xmlns:p14="http://schemas.microsoft.com/office/powerpoint/2010/main" val="3666170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Title 7"/>
          <p:cNvSpPr>
            <a:spLocks noGrp="1"/>
          </p:cNvSpPr>
          <p:nvPr>
            <p:ph type="title"/>
          </p:nvPr>
        </p:nvSpPr>
        <p:spPr/>
        <p:txBody>
          <a:bodyPr/>
          <a:lstStyle/>
          <a:p>
            <a:r>
              <a:rPr lang="zh-TW" altLang="en-US" smtClean="0"/>
              <a:t>按一下以編輯母片標題樣式</a:t>
            </a:r>
            <a:endParaRPr lang="en-US"/>
          </a:p>
        </p:txBody>
      </p:sp>
      <p:sp>
        <p:nvSpPr>
          <p:cNvPr id="5" name="Date Placeholder 3"/>
          <p:cNvSpPr>
            <a:spLocks noGrp="1"/>
          </p:cNvSpPr>
          <p:nvPr>
            <p:ph type="dt" sz="half" idx="10"/>
          </p:nvPr>
        </p:nvSpPr>
        <p:spPr/>
        <p:txBody>
          <a:bodyPr/>
          <a:lstStyle>
            <a:lvl1pPr>
              <a:defRPr/>
            </a:lvl1pPr>
          </a:lstStyle>
          <a:p>
            <a:pPr>
              <a:defRPr/>
            </a:pPr>
            <a:fld id="{B828173D-DC28-4E77-9305-E5D839B8BCBD}" type="datetimeFigureOut">
              <a:rPr lang="zh-TW" altLang="en-US"/>
              <a:pPr>
                <a:defRPr/>
              </a:pPr>
              <a:t>2016/5/4</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ln/>
        </p:spPr>
        <p:txBody>
          <a:bodyPr/>
          <a:lstStyle>
            <a:lvl1pPr>
              <a:defRPr/>
            </a:lvl1pPr>
          </a:lstStyle>
          <a:p>
            <a:pPr>
              <a:defRPr/>
            </a:pPr>
            <a:fld id="{3042F924-AE5F-4F92-BDA6-63C9AD4C41CA}" type="slidenum">
              <a:rPr lang="zh-TW" altLang="en-US"/>
              <a:pPr>
                <a:defRPr/>
              </a:pPr>
              <a:t>‹#›</a:t>
            </a:fld>
            <a:endParaRPr lang="zh-TW" altLang="en-US"/>
          </a:p>
        </p:txBody>
      </p:sp>
    </p:spTree>
    <p:extLst>
      <p:ext uri="{BB962C8B-B14F-4D97-AF65-F5344CB8AC3E}">
        <p14:creationId xmlns:p14="http://schemas.microsoft.com/office/powerpoint/2010/main" val="734397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A6D63F54-7576-45D4-ABFE-69DB2B8C9B21}" type="datetimeFigureOut">
              <a:rPr lang="zh-TW" altLang="en-US"/>
              <a:pPr>
                <a:defRPr/>
              </a:pPr>
              <a:t>2016/5/4</a:t>
            </a:fld>
            <a:endParaRPr lang="zh-TW" altLang="en-US"/>
          </a:p>
        </p:txBody>
      </p:sp>
      <p:sp>
        <p:nvSpPr>
          <p:cNvPr id="8" name="Footer Placeholder 4"/>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a:ln/>
        </p:spPr>
        <p:txBody>
          <a:bodyPr/>
          <a:lstStyle>
            <a:lvl1pPr>
              <a:defRPr/>
            </a:lvl1pPr>
          </a:lstStyle>
          <a:p>
            <a:pPr>
              <a:defRPr/>
            </a:pPr>
            <a:fld id="{A2EC4353-6918-4DD0-93F5-56708A70AE45}" type="slidenum">
              <a:rPr lang="zh-TW" altLang="en-US"/>
              <a:pPr>
                <a:defRPr/>
              </a:pPr>
              <a:t>‹#›</a:t>
            </a:fld>
            <a:endParaRPr lang="zh-TW" altLang="en-US"/>
          </a:p>
        </p:txBody>
      </p:sp>
    </p:spTree>
    <p:extLst>
      <p:ext uri="{BB962C8B-B14F-4D97-AF65-F5344CB8AC3E}">
        <p14:creationId xmlns:p14="http://schemas.microsoft.com/office/powerpoint/2010/main" val="277572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3"/>
          <p:cNvSpPr>
            <a:spLocks noGrp="1"/>
          </p:cNvSpPr>
          <p:nvPr>
            <p:ph type="dt" sz="half" idx="10"/>
          </p:nvPr>
        </p:nvSpPr>
        <p:spPr/>
        <p:txBody>
          <a:bodyPr/>
          <a:lstStyle>
            <a:lvl1pPr>
              <a:defRPr/>
            </a:lvl1pPr>
          </a:lstStyle>
          <a:p>
            <a:pPr>
              <a:defRPr/>
            </a:pPr>
            <a:fld id="{54147806-2640-4AA7-A31E-A4A68D69CECF}" type="datetimeFigureOut">
              <a:rPr lang="zh-TW" altLang="en-US"/>
              <a:pPr>
                <a:defRPr/>
              </a:pPr>
              <a:t>2016/5/4</a:t>
            </a:fld>
            <a:endParaRPr lang="zh-TW" altLang="en-US"/>
          </a:p>
        </p:txBody>
      </p:sp>
      <p:sp>
        <p:nvSpPr>
          <p:cNvPr id="4" name="Footer Placeholder 4"/>
          <p:cNvSpPr>
            <a:spLocks noGrp="1"/>
          </p:cNvSpPr>
          <p:nvPr>
            <p:ph type="ftr" sz="quarter" idx="11"/>
          </p:nvPr>
        </p:nvSpPr>
        <p:spPr/>
        <p:txBody>
          <a:bodyPr/>
          <a:lstStyle>
            <a:lvl1pPr>
              <a:defRPr/>
            </a:lvl1pPr>
          </a:lstStyle>
          <a:p>
            <a:pPr>
              <a:defRPr/>
            </a:pPr>
            <a:endParaRPr lang="zh-TW" altLang="en-US"/>
          </a:p>
        </p:txBody>
      </p:sp>
      <p:sp>
        <p:nvSpPr>
          <p:cNvPr id="5" name="Slide Number Placeholder 5"/>
          <p:cNvSpPr>
            <a:spLocks noGrp="1"/>
          </p:cNvSpPr>
          <p:nvPr>
            <p:ph type="sldNum" sz="quarter" idx="12"/>
          </p:nvPr>
        </p:nvSpPr>
        <p:spPr>
          <a:ln/>
        </p:spPr>
        <p:txBody>
          <a:bodyPr/>
          <a:lstStyle>
            <a:lvl1pPr>
              <a:defRPr/>
            </a:lvl1pPr>
          </a:lstStyle>
          <a:p>
            <a:pPr>
              <a:defRPr/>
            </a:pPr>
            <a:fld id="{53E236C0-531C-48E7-B253-26C6C7D83A9F}" type="slidenum">
              <a:rPr lang="zh-TW" altLang="en-US"/>
              <a:pPr>
                <a:defRPr/>
              </a:pPr>
              <a:t>‹#›</a:t>
            </a:fld>
            <a:endParaRPr lang="zh-TW" altLang="en-US"/>
          </a:p>
        </p:txBody>
      </p:sp>
    </p:spTree>
    <p:extLst>
      <p:ext uri="{BB962C8B-B14F-4D97-AF65-F5344CB8AC3E}">
        <p14:creationId xmlns:p14="http://schemas.microsoft.com/office/powerpoint/2010/main" val="3969781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05971F-13DB-46A1-99E2-8989A3945BFE}" type="datetimeFigureOut">
              <a:rPr lang="zh-TW" altLang="en-US"/>
              <a:pPr>
                <a:defRPr/>
              </a:pPr>
              <a:t>2016/5/4</a:t>
            </a:fld>
            <a:endParaRPr lang="zh-TW" altLang="en-US"/>
          </a:p>
        </p:txBody>
      </p:sp>
      <p:sp>
        <p:nvSpPr>
          <p:cNvPr id="3" name="Footer Placeholder 4"/>
          <p:cNvSpPr>
            <a:spLocks noGrp="1"/>
          </p:cNvSpPr>
          <p:nvPr>
            <p:ph type="ftr" sz="quarter" idx="11"/>
          </p:nvPr>
        </p:nvSpPr>
        <p:spPr/>
        <p:txBody>
          <a:bodyPr/>
          <a:lstStyle>
            <a:lvl1pPr>
              <a:defRPr/>
            </a:lvl1pPr>
          </a:lstStyle>
          <a:p>
            <a:pPr>
              <a:defRPr/>
            </a:pPr>
            <a:endParaRPr lang="zh-TW" altLang="en-US"/>
          </a:p>
        </p:txBody>
      </p:sp>
      <p:sp>
        <p:nvSpPr>
          <p:cNvPr id="4" name="Slide Number Placeholder 5"/>
          <p:cNvSpPr>
            <a:spLocks noGrp="1"/>
          </p:cNvSpPr>
          <p:nvPr>
            <p:ph type="sldNum" sz="quarter" idx="12"/>
          </p:nvPr>
        </p:nvSpPr>
        <p:spPr>
          <a:ln/>
        </p:spPr>
        <p:txBody>
          <a:bodyPr/>
          <a:lstStyle>
            <a:lvl1pPr>
              <a:defRPr/>
            </a:lvl1pPr>
          </a:lstStyle>
          <a:p>
            <a:pPr>
              <a:defRPr/>
            </a:pPr>
            <a:fld id="{0155ED31-FD45-4C72-B242-0579A5E8DF5D}" type="slidenum">
              <a:rPr lang="zh-TW" altLang="en-US"/>
              <a:pPr>
                <a:defRPr/>
              </a:pPr>
              <a:t>‹#›</a:t>
            </a:fld>
            <a:endParaRPr lang="zh-TW" altLang="en-US"/>
          </a:p>
        </p:txBody>
      </p:sp>
    </p:spTree>
    <p:extLst>
      <p:ext uri="{BB962C8B-B14F-4D97-AF65-F5344CB8AC3E}">
        <p14:creationId xmlns:p14="http://schemas.microsoft.com/office/powerpoint/2010/main" val="397746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1285113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17"/>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zh-TW" altLang="en-US" smtClean="0"/>
              <a:t>按一下以編輯母片標題樣式</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7" name="Date Placeholder 4"/>
          <p:cNvSpPr>
            <a:spLocks noGrp="1"/>
          </p:cNvSpPr>
          <p:nvPr>
            <p:ph type="dt" sz="half" idx="10"/>
          </p:nvPr>
        </p:nvSpPr>
        <p:spPr/>
        <p:txBody>
          <a:bodyPr/>
          <a:lstStyle>
            <a:lvl1pPr>
              <a:defRPr/>
            </a:lvl1pPr>
          </a:lstStyle>
          <a:p>
            <a:pPr>
              <a:defRPr/>
            </a:pPr>
            <a:fld id="{BD890BE5-F7EE-4A77-AB67-DE6D2491FFA6}" type="datetimeFigureOut">
              <a:rPr lang="zh-TW" altLang="en-US"/>
              <a:pPr>
                <a:defRPr/>
              </a:pPr>
              <a:t>2016/5/4</a:t>
            </a:fld>
            <a:endParaRPr lang="zh-TW" altLang="en-US"/>
          </a:p>
        </p:txBody>
      </p:sp>
      <p:sp>
        <p:nvSpPr>
          <p:cNvPr id="8" name="Footer Placeholder 5"/>
          <p:cNvSpPr>
            <a:spLocks noGrp="1"/>
          </p:cNvSpPr>
          <p:nvPr>
            <p:ph type="ftr" sz="quarter" idx="11"/>
          </p:nvPr>
        </p:nvSpPr>
        <p:spPr/>
        <p:txBody>
          <a:bodyPr/>
          <a:lstStyle>
            <a:lvl1pPr>
              <a:defRPr>
                <a:solidFill>
                  <a:srgbClr val="646B86"/>
                </a:solidFill>
              </a:defRPr>
            </a:lvl1pPr>
          </a:lstStyle>
          <a:p>
            <a:pPr>
              <a:defRPr/>
            </a:pPr>
            <a:endParaRPr lang="zh-TW" altLang="en-US"/>
          </a:p>
        </p:txBody>
      </p:sp>
      <p:sp>
        <p:nvSpPr>
          <p:cNvPr id="9" name="Slide Number Placeholder 6"/>
          <p:cNvSpPr>
            <a:spLocks noGrp="1"/>
          </p:cNvSpPr>
          <p:nvPr>
            <p:ph type="sldNum" sz="quarter" idx="12"/>
          </p:nvPr>
        </p:nvSpPr>
        <p:spPr>
          <a:ln>
            <a:solidFill>
              <a:schemeClr val="tx2"/>
            </a:solidFill>
          </a:ln>
        </p:spPr>
        <p:txBody>
          <a:bodyPr/>
          <a:lstStyle>
            <a:lvl1pPr>
              <a:defRPr>
                <a:solidFill>
                  <a:srgbClr val="646B86"/>
                </a:solidFill>
              </a:defRPr>
            </a:lvl1pPr>
          </a:lstStyle>
          <a:p>
            <a:pPr>
              <a:defRPr/>
            </a:pPr>
            <a:fld id="{8E18036A-3AB1-4A7D-8149-A4D7E3E46290}" type="slidenum">
              <a:rPr lang="zh-TW" altLang="en-US"/>
              <a:pPr>
                <a:defRPr/>
              </a:pPr>
              <a:t>‹#›</a:t>
            </a:fld>
            <a:endParaRPr lang="zh-TW" altLang="en-US"/>
          </a:p>
        </p:txBody>
      </p:sp>
    </p:spTree>
    <p:extLst>
      <p:ext uri="{BB962C8B-B14F-4D97-AF65-F5344CB8AC3E}">
        <p14:creationId xmlns:p14="http://schemas.microsoft.com/office/powerpoint/2010/main" val="2598510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zh-TW" altLang="en-US" noProof="0" smtClean="0"/>
              <a:t>按一下圖示以新增圖片</a:t>
            </a:r>
            <a:endParaRPr lang="en-US" noProof="0"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7" name="Date Placeholder 4"/>
          <p:cNvSpPr>
            <a:spLocks noGrp="1"/>
          </p:cNvSpPr>
          <p:nvPr>
            <p:ph type="dt" sz="half" idx="15"/>
          </p:nvPr>
        </p:nvSpPr>
        <p:spPr/>
        <p:txBody>
          <a:bodyPr/>
          <a:lstStyle>
            <a:lvl1pPr>
              <a:defRPr/>
            </a:lvl1pPr>
          </a:lstStyle>
          <a:p>
            <a:pPr>
              <a:defRPr/>
            </a:pPr>
            <a:fld id="{D13AF2EF-DADF-4565-80A8-862EF134A2C2}" type="datetimeFigureOut">
              <a:rPr lang="zh-TW" altLang="en-US"/>
              <a:pPr>
                <a:defRPr/>
              </a:pPr>
              <a:t>2016/5/4</a:t>
            </a:fld>
            <a:endParaRPr lang="zh-TW" altLang="en-US"/>
          </a:p>
        </p:txBody>
      </p:sp>
      <p:sp>
        <p:nvSpPr>
          <p:cNvPr id="8" name="Footer Placeholder 5"/>
          <p:cNvSpPr>
            <a:spLocks noGrp="1"/>
          </p:cNvSpPr>
          <p:nvPr>
            <p:ph type="ftr" sz="quarter" idx="16"/>
          </p:nvPr>
        </p:nvSpPr>
        <p:spPr/>
        <p:txBody>
          <a:bodyPr/>
          <a:lstStyle>
            <a:lvl1pPr>
              <a:defRPr/>
            </a:lvl1pPr>
          </a:lstStyle>
          <a:p>
            <a:pPr>
              <a:defRPr/>
            </a:pPr>
            <a:endParaRPr lang="zh-TW" altLang="en-US"/>
          </a:p>
        </p:txBody>
      </p:sp>
      <p:sp>
        <p:nvSpPr>
          <p:cNvPr id="9" name="Slide Number Placeholder 6"/>
          <p:cNvSpPr>
            <a:spLocks noGrp="1"/>
          </p:cNvSpPr>
          <p:nvPr>
            <p:ph type="sldNum" sz="quarter" idx="17"/>
          </p:nvPr>
        </p:nvSpPr>
        <p:spPr/>
        <p:txBody>
          <a:bodyPr/>
          <a:lstStyle>
            <a:lvl1pPr>
              <a:defRPr/>
            </a:lvl1pPr>
          </a:lstStyle>
          <a:p>
            <a:pPr>
              <a:defRPr/>
            </a:pPr>
            <a:fld id="{419C929E-D40C-4EEE-B6D1-0FAA19708EF0}" type="slidenum">
              <a:rPr lang="zh-TW" altLang="en-US"/>
              <a:pPr>
                <a:defRPr/>
              </a:pPr>
              <a:t>‹#›</a:t>
            </a:fld>
            <a:endParaRPr lang="zh-TW" altLang="en-US"/>
          </a:p>
        </p:txBody>
      </p:sp>
    </p:spTree>
    <p:extLst>
      <p:ext uri="{BB962C8B-B14F-4D97-AF65-F5344CB8AC3E}">
        <p14:creationId xmlns:p14="http://schemas.microsoft.com/office/powerpoint/2010/main" val="1859209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fld id="{A267C305-826A-48A9-983D-E93341F4308D}" type="datetimeFigureOut">
              <a:rPr lang="zh-TW" altLang="en-US"/>
              <a:pPr>
                <a:defRPr/>
              </a:pPr>
              <a:t>2016/5/4</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a:ln/>
        </p:spPr>
        <p:txBody>
          <a:bodyPr/>
          <a:lstStyle>
            <a:lvl1pPr>
              <a:defRPr/>
            </a:lvl1pPr>
          </a:lstStyle>
          <a:p>
            <a:pPr>
              <a:defRPr/>
            </a:pPr>
            <a:fld id="{ED6265F7-BBDC-4E69-B20D-6E9EACCFEC1B}" type="slidenum">
              <a:rPr lang="zh-TW" altLang="en-US"/>
              <a:pPr>
                <a:defRPr/>
              </a:pPr>
              <a:t>‹#›</a:t>
            </a:fld>
            <a:endParaRPr lang="zh-TW" altLang="en-US"/>
          </a:p>
        </p:txBody>
      </p:sp>
    </p:spTree>
    <p:extLst>
      <p:ext uri="{BB962C8B-B14F-4D97-AF65-F5344CB8AC3E}">
        <p14:creationId xmlns:p14="http://schemas.microsoft.com/office/powerpoint/2010/main" val="3202398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fld id="{8DCE5A56-8CDE-48F9-9C09-0C41007056A1}" type="datetimeFigureOut">
              <a:rPr lang="zh-TW" altLang="en-US"/>
              <a:pPr>
                <a:defRPr/>
              </a:pPr>
              <a:t>2016/5/4</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a:ln/>
        </p:spPr>
        <p:txBody>
          <a:bodyPr/>
          <a:lstStyle>
            <a:lvl1pPr>
              <a:defRPr/>
            </a:lvl1pPr>
          </a:lstStyle>
          <a:p>
            <a:pPr>
              <a:defRPr/>
            </a:pPr>
            <a:fld id="{2EE808C1-5F40-47AD-A199-E1A7C9CE3F04}" type="slidenum">
              <a:rPr lang="zh-TW" altLang="en-US"/>
              <a:pPr>
                <a:defRPr/>
              </a:pPr>
              <a:t>‹#›</a:t>
            </a:fld>
            <a:endParaRPr lang="zh-TW" altLang="en-US"/>
          </a:p>
        </p:txBody>
      </p:sp>
    </p:spTree>
    <p:extLst>
      <p:ext uri="{BB962C8B-B14F-4D97-AF65-F5344CB8AC3E}">
        <p14:creationId xmlns:p14="http://schemas.microsoft.com/office/powerpoint/2010/main" val="1131622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3530940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2577167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390707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234706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242086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D6F421EA-20BC-46BB-880D-7C2DED9BD53B}" type="datetimeFigureOut">
              <a:rPr lang="zh-TW" altLang="en-US" smtClean="0"/>
              <a:t>2016/5/4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7503BFE-DEAC-4A4B-A657-E18D9BD5E989}" type="slidenum">
              <a:rPr lang="zh-TW" altLang="en-US" smtClean="0"/>
              <a:t>‹#›</a:t>
            </a:fld>
            <a:endParaRPr lang="zh-TW" altLang="en-US"/>
          </a:p>
        </p:txBody>
      </p:sp>
    </p:spTree>
    <p:extLst>
      <p:ext uri="{BB962C8B-B14F-4D97-AF65-F5344CB8AC3E}">
        <p14:creationId xmlns:p14="http://schemas.microsoft.com/office/powerpoint/2010/main" val="1041274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1" descr="C:\Users\Administrator\Desktop\廁所\Amwell-1.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t="38065" r="3363" b="45209"/>
          <a:stretch/>
        </p:blipFill>
        <p:spPr bwMode="auto">
          <a:xfrm>
            <a:off x="-1588" y="0"/>
            <a:ext cx="9145588" cy="92964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421EA-20BC-46BB-880D-7C2DED9BD53B}" type="datetimeFigureOut">
              <a:rPr lang="zh-TW" altLang="en-US" smtClean="0"/>
              <a:t>2016/5/4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03BFE-DEAC-4A4B-A657-E18D9BD5E989}" type="slidenum">
              <a:rPr lang="zh-TW" altLang="en-US" smtClean="0"/>
              <a:t>‹#›</a:t>
            </a:fld>
            <a:endParaRPr lang="zh-TW" altLang="en-US"/>
          </a:p>
        </p:txBody>
      </p:sp>
      <p:sp>
        <p:nvSpPr>
          <p:cNvPr id="7" name="矩形 6"/>
          <p:cNvSpPr/>
          <p:nvPr userDrawn="1"/>
        </p:nvSpPr>
        <p:spPr>
          <a:xfrm>
            <a:off x="0" y="908719"/>
            <a:ext cx="9131816" cy="550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 name="矩形 7"/>
          <p:cNvSpPr/>
          <p:nvPr userDrawn="1"/>
        </p:nvSpPr>
        <p:spPr>
          <a:xfrm>
            <a:off x="0" y="260060"/>
            <a:ext cx="3707904"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2"/>
          <p:cNvGrpSpPr>
            <a:grpSpLocks/>
          </p:cNvGrpSpPr>
          <p:nvPr/>
        </p:nvGrpSpPr>
        <p:grpSpPr bwMode="auto">
          <a:xfrm>
            <a:off x="2772352" y="6501857"/>
            <a:ext cx="3706901" cy="282169"/>
            <a:chOff x="2923654" y="6245589"/>
            <a:chExt cx="5155193" cy="425482"/>
          </a:xfrm>
        </p:grpSpPr>
        <p:pic>
          <p:nvPicPr>
            <p:cNvPr id="12" name="圖片 1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60483" y="6329353"/>
              <a:ext cx="2518364" cy="27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23654" y="6245589"/>
              <a:ext cx="2275832" cy="42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投影片編號版面配置區 5"/>
          <p:cNvSpPr txBox="1">
            <a:spLocks/>
          </p:cNvSpPr>
          <p:nvPr userDrawn="1"/>
        </p:nvSpPr>
        <p:spPr bwMode="auto">
          <a:xfrm>
            <a:off x="6902450" y="652534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algn="r" eaLnBrk="1" hangingPunct="1">
              <a:defRPr/>
            </a:pPr>
            <a:fld id="{65EA2EE1-D194-45D8-A14B-F29A74020C38}" type="slidenum">
              <a:rPr lang="zh-TW" altLang="en-US" sz="1200" smtClean="0">
                <a:solidFill>
                  <a:srgbClr val="7F7F7F"/>
                </a:solidFill>
                <a:latin typeface="Arial" pitchFamily="34" charset="0"/>
                <a:cs typeface="Arial" pitchFamily="34" charset="0"/>
              </a:rPr>
              <a:pPr algn="r" eaLnBrk="1" hangingPunct="1">
                <a:defRPr/>
              </a:pPr>
              <a:t>‹#›</a:t>
            </a:fld>
            <a:endParaRPr lang="zh-TW" altLang="en-US" sz="1200" dirty="0" smtClean="0">
              <a:solidFill>
                <a:srgbClr val="7F7F7F"/>
              </a:solidFill>
              <a:latin typeface="Arial" pitchFamily="34" charset="0"/>
              <a:cs typeface="Arial" pitchFamily="34" charset="0"/>
            </a:endParaRPr>
          </a:p>
        </p:txBody>
      </p:sp>
    </p:spTree>
    <p:extLst>
      <p:ext uri="{BB962C8B-B14F-4D97-AF65-F5344CB8AC3E}">
        <p14:creationId xmlns:p14="http://schemas.microsoft.com/office/powerpoint/2010/main" val="3742527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C:\Users\Administrator\Desktop\廁所\Amwell-1.jpg"/>
          <p:cNvPicPr>
            <a:picLocks noChangeAspect="1" noChangeArrowheads="1"/>
          </p:cNvPicPr>
          <p:nvPr userDrawn="1"/>
        </p:nvPicPr>
        <p:blipFill>
          <a:blip r:embed="rId13">
            <a:extLst>
              <a:ext uri="{28A0092B-C50C-407E-A947-70E740481C1C}">
                <a14:useLocalDpi xmlns:a14="http://schemas.microsoft.com/office/drawing/2010/main" val="0"/>
              </a:ext>
            </a:extLst>
          </a:blip>
          <a:srcRect t="38065" r="3363" b="45209"/>
          <a:stretch>
            <a:fillRect/>
          </a:stretch>
        </p:blipFill>
        <p:spPr bwMode="auto">
          <a:xfrm>
            <a:off x="-1588" y="0"/>
            <a:ext cx="91455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2"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新細明體"/>
              </a:defRPr>
            </a:lvl1pPr>
          </a:lstStyle>
          <a:p>
            <a:pPr>
              <a:defRPr/>
            </a:pPr>
            <a:fld id="{21428DFC-54C1-41A9-8E75-53F267060CA9}" type="datetimeFigureOut">
              <a:rPr lang="zh-TW" altLang="en-US"/>
              <a:pPr>
                <a:defRPr/>
              </a:pPr>
              <a:t>2016/5/4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新細明體"/>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新細明體"/>
              </a:defRPr>
            </a:lvl1pPr>
          </a:lstStyle>
          <a:p>
            <a:pPr>
              <a:defRPr/>
            </a:pPr>
            <a:fld id="{5A46613C-6528-4A7A-9758-4815F4B6518D}" type="slidenum">
              <a:rPr lang="zh-TW" altLang="en-US"/>
              <a:pPr>
                <a:defRPr/>
              </a:pPr>
              <a:t>‹#›</a:t>
            </a:fld>
            <a:endParaRPr lang="zh-TW" altLang="en-US"/>
          </a:p>
        </p:txBody>
      </p:sp>
      <p:sp>
        <p:nvSpPr>
          <p:cNvPr id="7" name="矩形 6"/>
          <p:cNvSpPr/>
          <p:nvPr userDrawn="1"/>
        </p:nvSpPr>
        <p:spPr>
          <a:xfrm>
            <a:off x="0" y="908050"/>
            <a:ext cx="9131300" cy="55086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8" name="矩形 7"/>
          <p:cNvSpPr/>
          <p:nvPr userDrawn="1"/>
        </p:nvSpPr>
        <p:spPr>
          <a:xfrm>
            <a:off x="0" y="260350"/>
            <a:ext cx="3708400" cy="5032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nvGrpSpPr>
          <p:cNvPr id="2058" name="群組 12"/>
          <p:cNvGrpSpPr>
            <a:grpSpLocks/>
          </p:cNvGrpSpPr>
          <p:nvPr/>
        </p:nvGrpSpPr>
        <p:grpSpPr bwMode="auto">
          <a:xfrm>
            <a:off x="2771775" y="6502400"/>
            <a:ext cx="3706813" cy="280988"/>
            <a:chOff x="2923654" y="6245589"/>
            <a:chExt cx="5155193" cy="425482"/>
          </a:xfrm>
        </p:grpSpPr>
        <p:pic>
          <p:nvPicPr>
            <p:cNvPr id="2060" name="圖片 1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60483" y="6329353"/>
              <a:ext cx="2518364" cy="27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6" descr="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923654" y="6245589"/>
              <a:ext cx="2275832" cy="42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投影片編號版面配置區 5"/>
          <p:cNvSpPr txBox="1">
            <a:spLocks/>
          </p:cNvSpPr>
          <p:nvPr userDrawn="1"/>
        </p:nvSpPr>
        <p:spPr bwMode="auto">
          <a:xfrm>
            <a:off x="6902450" y="65246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algn="r">
              <a:defRPr/>
            </a:pPr>
            <a:fld id="{A10F5509-9D18-4A60-B413-2E741AACE228}" type="slidenum">
              <a:rPr lang="zh-TW" altLang="en-US" sz="1200" smtClean="0">
                <a:solidFill>
                  <a:srgbClr val="7F7F7F"/>
                </a:solidFill>
                <a:latin typeface="Arial" pitchFamily="34" charset="0"/>
                <a:cs typeface="Arial" pitchFamily="34" charset="0"/>
              </a:rPr>
              <a:pPr algn="r">
                <a:defRPr/>
              </a:pPr>
              <a:t>‹#›</a:t>
            </a:fld>
            <a:endParaRPr lang="zh-TW" altLang="en-US" sz="1200" dirty="0" smtClean="0">
              <a:solidFill>
                <a:srgbClr val="7F7F7F"/>
              </a:solidFill>
              <a:latin typeface="Arial" pitchFamily="34" charset="0"/>
              <a:cs typeface="Arial" pitchFamily="34" charset="0"/>
            </a:endParaRPr>
          </a:p>
        </p:txBody>
      </p:sp>
    </p:spTree>
    <p:extLst>
      <p:ext uri="{BB962C8B-B14F-4D97-AF65-F5344CB8AC3E}">
        <p14:creationId xmlns:p14="http://schemas.microsoft.com/office/powerpoint/2010/main" val="3425188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群組 8"/>
          <p:cNvGrpSpPr>
            <a:grpSpLocks/>
          </p:cNvGrpSpPr>
          <p:nvPr/>
        </p:nvGrpSpPr>
        <p:grpSpPr bwMode="auto">
          <a:xfrm flipH="1">
            <a:off x="0" y="-4763"/>
            <a:ext cx="9144000" cy="769938"/>
            <a:chOff x="-2382" y="-5060"/>
            <a:chExt cx="9146382" cy="769764"/>
          </a:xfrm>
        </p:grpSpPr>
        <p:sp>
          <p:nvSpPr>
            <p:cNvPr id="7" name="Freeform 6"/>
            <p:cNvSpPr/>
            <p:nvPr/>
          </p:nvSpPr>
          <p:spPr>
            <a:xfrm>
              <a:off x="-2382" y="-5060"/>
              <a:ext cx="3574393" cy="769764"/>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B5C20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Freeform 7"/>
            <p:cNvSpPr/>
            <p:nvPr/>
          </p:nvSpPr>
          <p:spPr>
            <a:xfrm>
              <a:off x="-2382" y="-5060"/>
              <a:ext cx="9146382" cy="76976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 name="Title Placeholder 1"/>
          <p:cNvSpPr>
            <a:spLocks noGrp="1"/>
          </p:cNvSpPr>
          <p:nvPr>
            <p:ph type="title"/>
          </p:nvPr>
        </p:nvSpPr>
        <p:spPr>
          <a:xfrm>
            <a:off x="822325" y="365125"/>
            <a:ext cx="7521575" cy="549275"/>
          </a:xfrm>
          <a:prstGeom prst="rect">
            <a:avLst/>
          </a:prstGeom>
        </p:spPr>
        <p:txBody>
          <a:bodyPr vert="horz" lIns="91440" tIns="45720" rIns="91440" bIns="45720" rtlCol="0" anchor="ctr">
            <a:noAutofit/>
          </a:bodyPr>
          <a:lstStyle/>
          <a:p>
            <a:r>
              <a:rPr lang="zh-TW" altLang="en-US" smtClean="0"/>
              <a:t>按一下以編輯母片標題樣式</a:t>
            </a:r>
            <a:endParaRPr lang="en-US" dirty="0"/>
          </a:p>
        </p:txBody>
      </p:sp>
      <p:sp>
        <p:nvSpPr>
          <p:cNvPr id="3076" name="Text Placeholder 2"/>
          <p:cNvSpPr>
            <a:spLocks noGrp="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4" name="Date Placeholder 3"/>
          <p:cNvSpPr>
            <a:spLocks noGrp="1"/>
          </p:cNvSpPr>
          <p:nvPr>
            <p:ph type="dt" sz="half" idx="2"/>
          </p:nvPr>
        </p:nvSpPr>
        <p:spPr>
          <a:xfrm rot="19140000">
            <a:off x="201613" y="5870575"/>
            <a:ext cx="2176462" cy="20161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FFFFFF"/>
                </a:solidFill>
                <a:latin typeface="+mn-lt"/>
                <a:ea typeface="+mn-ea"/>
              </a:defRPr>
            </a:lvl1pPr>
          </a:lstStyle>
          <a:p>
            <a:pPr>
              <a:defRPr/>
            </a:pPr>
            <a:fld id="{4876260D-40D7-4A79-AACC-C3990F10FDC8}" type="datetimeFigureOut">
              <a:rPr lang="zh-TW" altLang="en-US"/>
              <a:pPr>
                <a:defRPr/>
              </a:pPr>
              <a:t>2016/5/4</a:t>
            </a:fld>
            <a:endParaRPr lang="zh-TW" altLang="en-US"/>
          </a:p>
        </p:txBody>
      </p:sp>
      <p:sp>
        <p:nvSpPr>
          <p:cNvPr id="5" name="Footer Placeholder 4"/>
          <p:cNvSpPr>
            <a:spLocks noGrp="1"/>
          </p:cNvSpPr>
          <p:nvPr>
            <p:ph type="ftr" sz="quarter" idx="3"/>
          </p:nvPr>
        </p:nvSpPr>
        <p:spPr>
          <a:xfrm>
            <a:off x="3517900" y="6284913"/>
            <a:ext cx="4724400" cy="274637"/>
          </a:xfrm>
          <a:prstGeom prst="rect">
            <a:avLst/>
          </a:prstGeom>
        </p:spPr>
        <p:txBody>
          <a:bodyPr vert="horz" lIns="91440" tIns="45720" rIns="91440" bIns="45720" rtlCol="0" anchor="ctr"/>
          <a:lstStyle>
            <a:lvl1pPr algn="r" eaLnBrk="1" fontAlgn="auto" hangingPunct="1">
              <a:spcBef>
                <a:spcPts val="0"/>
              </a:spcBef>
              <a:spcAft>
                <a:spcPts val="0"/>
              </a:spcAft>
              <a:defRPr sz="1000" cap="all" spc="200" baseline="0">
                <a:solidFill>
                  <a:srgbClr val="FFFFFF"/>
                </a:solidFill>
                <a:latin typeface="+mn-lt"/>
                <a:ea typeface="+mn-ea"/>
              </a:defRPr>
            </a:lvl1pPr>
          </a:lstStyle>
          <a:p>
            <a:pPr>
              <a:defRPr/>
            </a:pPr>
            <a:endParaRPr lang="zh-TW" altLang="en-US"/>
          </a:p>
        </p:txBody>
      </p:sp>
      <p:sp>
        <p:nvSpPr>
          <p:cNvPr id="6" name="Slide Number Placeholder 5"/>
          <p:cNvSpPr>
            <a:spLocks noGrp="1"/>
          </p:cNvSpPr>
          <p:nvPr>
            <p:ph type="sldNum" sz="quarter" idx="4"/>
          </p:nvPr>
        </p:nvSpPr>
        <p:spPr>
          <a:xfrm>
            <a:off x="8401050" y="6170613"/>
            <a:ext cx="503238" cy="503237"/>
          </a:xfrm>
          <a:prstGeom prst="ellipse">
            <a:avLst/>
          </a:prstGeom>
          <a:ln w="19050">
            <a:solidFill>
              <a:srgbClr val="FFFFFF"/>
            </a:solidFill>
          </a:ln>
        </p:spPr>
        <p:txBody>
          <a:bodyPr vert="horz" wrap="square" lIns="9144" tIns="9144" rIns="9144" bIns="9144" numCol="1" anchor="ctr" anchorCtr="0" compatLnSpc="1">
            <a:prstTxWarp prst="textNoShape">
              <a:avLst/>
            </a:prstTxWarp>
            <a:normAutofit/>
          </a:bodyPr>
          <a:lstStyle>
            <a:lvl1pPr algn="ctr" eaLnBrk="1" hangingPunct="1">
              <a:defRPr sz="1600">
                <a:solidFill>
                  <a:srgbClr val="FFFFFF"/>
                </a:solidFill>
              </a:defRPr>
            </a:lvl1pPr>
          </a:lstStyle>
          <a:p>
            <a:pPr fontAlgn="base">
              <a:spcBef>
                <a:spcPct val="0"/>
              </a:spcBef>
              <a:spcAft>
                <a:spcPct val="0"/>
              </a:spcAft>
              <a:defRPr/>
            </a:pPr>
            <a:fld id="{97D2A17F-2002-414F-8F50-1845EE31B1B1}" type="slidenum">
              <a:rPr lang="zh-TW" altLang="en-US"/>
              <a:pPr fontAlgn="base">
                <a:spcBef>
                  <a:spcPct val="0"/>
                </a:spcBef>
                <a:spcAft>
                  <a:spcPct val="0"/>
                </a:spcAft>
                <a:defRPr/>
              </a:pPr>
              <a:t>‹#›</a:t>
            </a:fld>
            <a:endParaRPr lang="zh-TW" altLang="en-US"/>
          </a:p>
        </p:txBody>
      </p:sp>
      <p:grpSp>
        <p:nvGrpSpPr>
          <p:cNvPr id="3080" name="群組 10"/>
          <p:cNvGrpSpPr>
            <a:grpSpLocks/>
          </p:cNvGrpSpPr>
          <p:nvPr/>
        </p:nvGrpSpPr>
        <p:grpSpPr bwMode="auto">
          <a:xfrm>
            <a:off x="-1588" y="6435725"/>
            <a:ext cx="9145588" cy="422275"/>
            <a:chOff x="-2380" y="6435693"/>
            <a:chExt cx="9146380" cy="457900"/>
          </a:xfrm>
        </p:grpSpPr>
        <p:sp>
          <p:nvSpPr>
            <p:cNvPr id="12" name="矩形 11"/>
            <p:cNvSpPr/>
            <p:nvPr/>
          </p:nvSpPr>
          <p:spPr>
            <a:xfrm>
              <a:off x="-2380" y="6435693"/>
              <a:ext cx="9146380" cy="457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nvGrpSpPr>
            <p:cNvPr id="3083" name="群組 12"/>
            <p:cNvGrpSpPr>
              <a:grpSpLocks/>
            </p:cNvGrpSpPr>
            <p:nvPr/>
          </p:nvGrpSpPr>
          <p:grpSpPr bwMode="auto">
            <a:xfrm>
              <a:off x="2771800" y="6507404"/>
              <a:ext cx="3707222" cy="305974"/>
              <a:chOff x="2923654" y="6245589"/>
              <a:chExt cx="5155193" cy="425482"/>
            </a:xfrm>
          </p:grpSpPr>
          <p:pic>
            <p:nvPicPr>
              <p:cNvPr id="3084" name="圖片 1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60483" y="6329352"/>
                <a:ext cx="2518364" cy="27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6" descr="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23654" y="6245589"/>
                <a:ext cx="2275832" cy="42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3" name="投影片編號版面配置區 5"/>
          <p:cNvSpPr txBox="1">
            <a:spLocks/>
          </p:cNvSpPr>
          <p:nvPr userDrawn="1"/>
        </p:nvSpPr>
        <p:spPr bwMode="auto">
          <a:xfrm>
            <a:off x="6902450" y="659288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algn="r" fontAlgn="base">
              <a:spcBef>
                <a:spcPct val="0"/>
              </a:spcBef>
              <a:spcAft>
                <a:spcPct val="0"/>
              </a:spcAft>
              <a:defRPr/>
            </a:pPr>
            <a:fld id="{8C27F378-0434-419C-B301-E96D627E4844}" type="slidenum">
              <a:rPr lang="zh-TW" altLang="en-US" sz="1200" smtClean="0">
                <a:solidFill>
                  <a:srgbClr val="7F7F7F"/>
                </a:solidFill>
                <a:latin typeface="Arial" pitchFamily="34" charset="0"/>
                <a:cs typeface="Arial" pitchFamily="34" charset="0"/>
              </a:rPr>
              <a:pPr algn="r" fontAlgn="base">
                <a:spcBef>
                  <a:spcPct val="0"/>
                </a:spcBef>
                <a:spcAft>
                  <a:spcPct val="0"/>
                </a:spcAft>
                <a:defRPr/>
              </a:pPr>
              <a:t>‹#›</a:t>
            </a:fld>
            <a:endParaRPr lang="zh-TW" altLang="en-US" sz="1200" smtClean="0">
              <a:solidFill>
                <a:srgbClr val="7F7F7F"/>
              </a:solidFill>
              <a:latin typeface="Arial" pitchFamily="34" charset="0"/>
              <a:cs typeface="Arial" pitchFamily="34" charset="0"/>
            </a:endParaRPr>
          </a:p>
        </p:txBody>
      </p:sp>
    </p:spTree>
    <p:extLst>
      <p:ext uri="{BB962C8B-B14F-4D97-AF65-F5344CB8AC3E}">
        <p14:creationId xmlns:p14="http://schemas.microsoft.com/office/powerpoint/2010/main" val="3831509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anose="020B0603020102020204" pitchFamily="34" charset="0"/>
          <a:ea typeface="微軟正黑體" panose="020B0604030504040204" pitchFamily="34" charset="-120"/>
        </a:defRPr>
      </a:lvl2pPr>
      <a:lvl3pPr algn="l" rtl="0" eaLnBrk="0" fontAlgn="base" hangingPunct="0">
        <a:spcBef>
          <a:spcPct val="0"/>
        </a:spcBef>
        <a:spcAft>
          <a:spcPct val="0"/>
        </a:spcAft>
        <a:defRPr sz="2800">
          <a:solidFill>
            <a:schemeClr val="tx1"/>
          </a:solidFill>
          <a:latin typeface="Franklin Gothic Medium" panose="020B0603020102020204" pitchFamily="34" charset="0"/>
          <a:ea typeface="微軟正黑體" panose="020B0604030504040204" pitchFamily="34" charset="-120"/>
        </a:defRPr>
      </a:lvl3pPr>
      <a:lvl4pPr algn="l" rtl="0" eaLnBrk="0" fontAlgn="base" hangingPunct="0">
        <a:spcBef>
          <a:spcPct val="0"/>
        </a:spcBef>
        <a:spcAft>
          <a:spcPct val="0"/>
        </a:spcAft>
        <a:defRPr sz="2800">
          <a:solidFill>
            <a:schemeClr val="tx1"/>
          </a:solidFill>
          <a:latin typeface="Franklin Gothic Medium" panose="020B0603020102020204" pitchFamily="34" charset="0"/>
          <a:ea typeface="微軟正黑體" panose="020B0604030504040204" pitchFamily="34" charset="-120"/>
        </a:defRPr>
      </a:lvl4pPr>
      <a:lvl5pPr algn="l" rtl="0" eaLnBrk="0" fontAlgn="base" hangingPunct="0">
        <a:spcBef>
          <a:spcPct val="0"/>
        </a:spcBef>
        <a:spcAft>
          <a:spcPct val="0"/>
        </a:spcAft>
        <a:defRPr sz="2800">
          <a:solidFill>
            <a:schemeClr val="tx1"/>
          </a:solidFill>
          <a:latin typeface="Franklin Gothic Medium" panose="020B0603020102020204" pitchFamily="34" charset="0"/>
          <a:ea typeface="微軟正黑體" panose="020B0604030504040204" pitchFamily="34" charset="-120"/>
        </a:defRPr>
      </a:lvl5pPr>
      <a:lvl6pPr marL="457200" algn="l" rtl="0" fontAlgn="base">
        <a:spcBef>
          <a:spcPct val="0"/>
        </a:spcBef>
        <a:spcAft>
          <a:spcPct val="0"/>
        </a:spcAft>
        <a:defRPr sz="2800">
          <a:solidFill>
            <a:schemeClr val="tx1"/>
          </a:solidFill>
          <a:latin typeface="Franklin Gothic Medium" panose="020B0603020102020204" pitchFamily="34" charset="0"/>
          <a:ea typeface="微軟正黑體" panose="020B0604030504040204" pitchFamily="34" charset="-120"/>
        </a:defRPr>
      </a:lvl6pPr>
      <a:lvl7pPr marL="914400" algn="l" rtl="0" fontAlgn="base">
        <a:spcBef>
          <a:spcPct val="0"/>
        </a:spcBef>
        <a:spcAft>
          <a:spcPct val="0"/>
        </a:spcAft>
        <a:defRPr sz="2800">
          <a:solidFill>
            <a:schemeClr val="tx1"/>
          </a:solidFill>
          <a:latin typeface="Franklin Gothic Medium" panose="020B0603020102020204" pitchFamily="34" charset="0"/>
          <a:ea typeface="微軟正黑體" panose="020B0604030504040204" pitchFamily="34" charset="-120"/>
        </a:defRPr>
      </a:lvl7pPr>
      <a:lvl8pPr marL="1371600" algn="l" rtl="0" fontAlgn="base">
        <a:spcBef>
          <a:spcPct val="0"/>
        </a:spcBef>
        <a:spcAft>
          <a:spcPct val="0"/>
        </a:spcAft>
        <a:defRPr sz="2800">
          <a:solidFill>
            <a:schemeClr val="tx1"/>
          </a:solidFill>
          <a:latin typeface="Franklin Gothic Medium" panose="020B0603020102020204" pitchFamily="34" charset="0"/>
          <a:ea typeface="微軟正黑體" panose="020B0604030504040204" pitchFamily="34" charset="-120"/>
        </a:defRPr>
      </a:lvl8pPr>
      <a:lvl9pPr marL="1828800" algn="l" rtl="0" fontAlgn="base">
        <a:spcBef>
          <a:spcPct val="0"/>
        </a:spcBef>
        <a:spcAft>
          <a:spcPct val="0"/>
        </a:spcAft>
        <a:defRPr sz="2800">
          <a:solidFill>
            <a:schemeClr val="tx1"/>
          </a:solidFill>
          <a:latin typeface="Franklin Gothic Medium" panose="020B0603020102020204" pitchFamily="34" charset="0"/>
          <a:ea typeface="微軟正黑體" panose="020B0604030504040204" pitchFamily="34" charset="-120"/>
        </a:defRPr>
      </a:lvl9pPr>
    </p:titleStyle>
    <p:bodyStyle>
      <a:lvl1pPr marL="342900" indent="-342900" algn="l" rtl="0" eaLnBrk="0" fontAlgn="base" hangingPunct="0">
        <a:spcBef>
          <a:spcPts val="800"/>
        </a:spcBef>
        <a:spcAft>
          <a:spcPct val="0"/>
        </a:spcAft>
        <a:buFont typeface="Arial" pitchFamily="34" charset="0"/>
        <a:defRPr sz="1600" b="1" kern="1200">
          <a:solidFill>
            <a:schemeClr val="tx1"/>
          </a:solidFill>
          <a:latin typeface="+mn-lt"/>
          <a:ea typeface="+mn-ea"/>
          <a:cs typeface="+mn-cs"/>
        </a:defRPr>
      </a:lvl1pPr>
      <a:lvl2pPr marL="1730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2pPr>
      <a:lvl3pPr marL="4016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3pPr>
      <a:lvl4pPr marL="6302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4pPr>
      <a:lvl5pPr marL="8588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2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www.schoololdwc.tw/"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schoololdwc.tw/"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5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 Id="rId5" Type="http://schemas.openxmlformats.org/officeDocument/2006/relationships/image" Target="../media/image109.jpg"/><Relationship Id="rId4" Type="http://schemas.openxmlformats.org/officeDocument/2006/relationships/image" Target="../media/image108.jp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24.jpg"/></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facebook.com/schoololdwc"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www.schoololdwc.tw/"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6988"/>
            <a:ext cx="9144000" cy="6831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p>
        </p:txBody>
      </p:sp>
      <p:pic>
        <p:nvPicPr>
          <p:cNvPr id="15" name="Picture 11" descr="C:\Users\Administrator\Desktop\廁所\Amwell-1.jpg"/>
          <p:cNvPicPr>
            <a:picLocks noChangeAspect="1" noChangeArrowheads="1"/>
          </p:cNvPicPr>
          <p:nvPr/>
        </p:nvPicPr>
        <p:blipFill rotWithShape="1">
          <a:blip r:embed="rId2">
            <a:extLst>
              <a:ext uri="{28A0092B-C50C-407E-A947-70E740481C1C}">
                <a14:useLocalDpi xmlns:a14="http://schemas.microsoft.com/office/drawing/2010/main" val="0"/>
              </a:ext>
            </a:extLst>
          </a:blip>
          <a:srcRect t="38064" r="3363" b="28744"/>
          <a:stretch/>
        </p:blipFill>
        <p:spPr bwMode="auto">
          <a:xfrm>
            <a:off x="-1588" y="0"/>
            <a:ext cx="9145588" cy="184482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1588" y="1925538"/>
            <a:ext cx="9145588" cy="33671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 name="文字方塊 3"/>
          <p:cNvSpPr txBox="1">
            <a:spLocks noChangeArrowheads="1"/>
          </p:cNvSpPr>
          <p:nvPr/>
        </p:nvSpPr>
        <p:spPr bwMode="auto">
          <a:xfrm>
            <a:off x="504824" y="2894164"/>
            <a:ext cx="8243639"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eaLnBrk="1" hangingPunct="1"/>
            <a:r>
              <a:rPr lang="zh-TW" altLang="zh-TW" sz="3000" b="1" dirty="0" smtClean="0">
                <a:solidFill>
                  <a:srgbClr val="595959"/>
                </a:solidFill>
                <a:latin typeface="微軟正黑體" pitchFamily="34" charset="-120"/>
                <a:ea typeface="微軟正黑體" pitchFamily="34" charset="-120"/>
              </a:rPr>
              <a:t>教育部</a:t>
            </a:r>
            <a:r>
              <a:rPr lang="zh-TW" altLang="zh-TW" sz="3000" b="1" dirty="0">
                <a:solidFill>
                  <a:srgbClr val="595959"/>
                </a:solidFill>
                <a:latin typeface="微軟正黑體" pitchFamily="34" charset="-120"/>
                <a:ea typeface="微軟正黑體" pitchFamily="34" charset="-120"/>
              </a:rPr>
              <a:t>國民及學前教育署補助</a:t>
            </a:r>
            <a:endParaRPr lang="en-US" altLang="zh-TW" sz="3000" b="1" dirty="0">
              <a:solidFill>
                <a:srgbClr val="595959"/>
              </a:solidFill>
              <a:latin typeface="微軟正黑體" pitchFamily="34" charset="-120"/>
              <a:ea typeface="微軟正黑體" pitchFamily="34" charset="-120"/>
            </a:endParaRPr>
          </a:p>
          <a:p>
            <a:r>
              <a:rPr lang="en-US" altLang="zh-TW" sz="3000" b="1" dirty="0" smtClean="0">
                <a:solidFill>
                  <a:srgbClr val="595959"/>
                </a:solidFill>
                <a:latin typeface="微軟正黑體" pitchFamily="34" charset="-120"/>
                <a:ea typeface="微軟正黑體" pitchFamily="34" charset="-120"/>
              </a:rPr>
              <a:t>105</a:t>
            </a:r>
            <a:r>
              <a:rPr lang="zh-TW" altLang="zh-TW" sz="3000" b="1" dirty="0" smtClean="0">
                <a:solidFill>
                  <a:srgbClr val="595959"/>
                </a:solidFill>
                <a:latin typeface="微軟正黑體" pitchFamily="34" charset="-120"/>
                <a:ea typeface="微軟正黑體" pitchFamily="34" charset="-120"/>
              </a:rPr>
              <a:t>年度</a:t>
            </a:r>
            <a:r>
              <a:rPr lang="zh-TW" altLang="zh-TW" sz="3000" b="1" dirty="0">
                <a:solidFill>
                  <a:srgbClr val="595959"/>
                </a:solidFill>
                <a:latin typeface="微軟正黑體" pitchFamily="34" charset="-120"/>
                <a:ea typeface="微軟正黑體" pitchFamily="34" charset="-120"/>
              </a:rPr>
              <a:t>公立國民中小學老舊廁所整修工程</a:t>
            </a:r>
            <a:r>
              <a:rPr lang="zh-TW" altLang="zh-TW" sz="3000" b="1" dirty="0" smtClean="0">
                <a:solidFill>
                  <a:srgbClr val="595959"/>
                </a:solidFill>
                <a:latin typeface="微軟正黑體" pitchFamily="34" charset="-120"/>
                <a:ea typeface="微軟正黑體" pitchFamily="34" charset="-120"/>
              </a:rPr>
              <a:t>計畫</a:t>
            </a:r>
            <a:endParaRPr lang="en-US" altLang="zh-TW" sz="3000" b="1" dirty="0" smtClean="0">
              <a:solidFill>
                <a:srgbClr val="595959"/>
              </a:solidFill>
              <a:latin typeface="微軟正黑體" pitchFamily="34" charset="-120"/>
              <a:ea typeface="微軟正黑體" pitchFamily="34" charset="-120"/>
            </a:endParaRPr>
          </a:p>
          <a:p>
            <a:r>
              <a:rPr lang="zh-TW" altLang="en-US" sz="3000" b="1" dirty="0" smtClean="0">
                <a:solidFill>
                  <a:srgbClr val="595959"/>
                </a:solidFill>
                <a:latin typeface="微軟正黑體" pitchFamily="34" charset="-120"/>
                <a:ea typeface="微軟正黑體" pitchFamily="34" charset="-120"/>
              </a:rPr>
              <a:t>第一次補</a:t>
            </a:r>
            <a:r>
              <a:rPr lang="zh-TW" altLang="en-US" sz="3000" b="1" dirty="0">
                <a:solidFill>
                  <a:srgbClr val="595959"/>
                </a:solidFill>
                <a:latin typeface="微軟正黑體" pitchFamily="34" charset="-120"/>
                <a:ea typeface="微軟正黑體" pitchFamily="34" charset="-120"/>
              </a:rPr>
              <a:t>助</a:t>
            </a:r>
            <a:endParaRPr lang="en-US" altLang="zh-TW" sz="3000" b="1" dirty="0">
              <a:solidFill>
                <a:srgbClr val="595959"/>
              </a:solidFill>
              <a:latin typeface="微軟正黑體" pitchFamily="34" charset="-120"/>
              <a:ea typeface="微軟正黑體" pitchFamily="34" charset="-120"/>
            </a:endParaRPr>
          </a:p>
          <a:p>
            <a:endParaRPr lang="en-US" altLang="zh-TW" sz="3000" b="1" dirty="0">
              <a:solidFill>
                <a:srgbClr val="595959"/>
              </a:solidFill>
              <a:latin typeface="微軟正黑體" pitchFamily="34" charset="-120"/>
              <a:ea typeface="微軟正黑體" pitchFamily="34" charset="-120"/>
            </a:endParaRPr>
          </a:p>
          <a:p>
            <a:pPr eaLnBrk="1" hangingPunct="1"/>
            <a:endParaRPr lang="zh-TW" altLang="en-US" sz="3000" b="1" dirty="0">
              <a:solidFill>
                <a:srgbClr val="595959"/>
              </a:solidFill>
              <a:latin typeface="微軟正黑體" pitchFamily="34" charset="-120"/>
              <a:ea typeface="微軟正黑體" pitchFamily="34" charset="-120"/>
            </a:endParaRPr>
          </a:p>
        </p:txBody>
      </p:sp>
      <p:sp>
        <p:nvSpPr>
          <p:cNvPr id="8" name="矩形 7"/>
          <p:cNvSpPr/>
          <p:nvPr/>
        </p:nvSpPr>
        <p:spPr>
          <a:xfrm>
            <a:off x="5684838" y="5292725"/>
            <a:ext cx="3208337" cy="584200"/>
          </a:xfrm>
          <a:prstGeom prst="rect">
            <a:avLst/>
          </a:prstGeom>
        </p:spPr>
        <p:txBody>
          <a:bodyPr>
            <a:spAutoFit/>
          </a:bodyPr>
          <a:lstStyle/>
          <a:p>
            <a:pPr eaLnBrk="1" fontAlgn="auto" hangingPunct="1">
              <a:spcBef>
                <a:spcPts val="0"/>
              </a:spcBef>
              <a:spcAft>
                <a:spcPts val="0"/>
              </a:spcAft>
              <a:defRPr/>
            </a:pPr>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國立雲林科技大學</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創意生活設計系   鍾松晉主任</a:t>
            </a:r>
            <a:endParaRPr lang="en-US" altLang="zh-TW" sz="16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9" name="群組 2"/>
          <p:cNvGrpSpPr>
            <a:grpSpLocks/>
          </p:cNvGrpSpPr>
          <p:nvPr/>
        </p:nvGrpSpPr>
        <p:grpSpPr bwMode="auto">
          <a:xfrm>
            <a:off x="1917700" y="6242050"/>
            <a:ext cx="5308600" cy="454025"/>
            <a:chOff x="2771800" y="6241882"/>
            <a:chExt cx="5307047" cy="453872"/>
          </a:xfrm>
        </p:grpSpPr>
        <p:pic>
          <p:nvPicPr>
            <p:cNvPr id="10" name="圖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0483" y="6329352"/>
              <a:ext cx="2518364" cy="27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6241882"/>
              <a:ext cx="2427686" cy="45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文字方塊 11"/>
          <p:cNvSpPr txBox="1"/>
          <p:nvPr/>
        </p:nvSpPr>
        <p:spPr>
          <a:xfrm>
            <a:off x="579438" y="5400159"/>
            <a:ext cx="1178528" cy="369332"/>
          </a:xfrm>
          <a:prstGeom prst="rect">
            <a:avLst/>
          </a:prstGeom>
          <a:noFill/>
        </p:spPr>
        <p:txBody>
          <a:bodyPr wrap="none">
            <a:spAutoFit/>
          </a:bodyPr>
          <a:lstStyle/>
          <a:p>
            <a:pPr eaLnBrk="1" fontAlgn="auto" hangingPunct="1">
              <a:spcBef>
                <a:spcPts val="0"/>
              </a:spcBef>
              <a:spcAft>
                <a:spcPts val="0"/>
              </a:spcAft>
              <a:defRPr/>
            </a:pPr>
            <a:r>
              <a:rPr lang="en-US" altLang="zh-TW" dirty="0" smtClean="0">
                <a:solidFill>
                  <a:schemeClr val="tx1">
                    <a:lumMod val="50000"/>
                    <a:lumOff val="50000"/>
                  </a:schemeClr>
                </a:solidFill>
                <a:latin typeface="微軟正黑體" panose="020B0604030504040204" pitchFamily="34" charset="-120"/>
                <a:ea typeface="微軟正黑體" panose="020B0604030504040204" pitchFamily="34" charset="-120"/>
              </a:rPr>
              <a:t>105</a:t>
            </a:r>
            <a:r>
              <a:rPr lang="zh-TW" altLang="en-US" dirty="0" smtClean="0">
                <a:solidFill>
                  <a:schemeClr val="tx1">
                    <a:lumMod val="50000"/>
                    <a:lumOff val="50000"/>
                  </a:schemeClr>
                </a:solidFill>
                <a:latin typeface="微軟正黑體" panose="020B0604030504040204" pitchFamily="34" charset="-120"/>
                <a:ea typeface="微軟正黑體" panose="020B0604030504040204" pitchFamily="34" charset="-120"/>
              </a:rPr>
              <a:t>年</a:t>
            </a:r>
            <a:r>
              <a:rPr lang="en-US" altLang="zh-TW" dirty="0" smtClean="0">
                <a:solidFill>
                  <a:schemeClr val="tx1">
                    <a:lumMod val="50000"/>
                    <a:lumOff val="50000"/>
                  </a:schemeClr>
                </a:solidFill>
                <a:latin typeface="微軟正黑體" panose="020B0604030504040204" pitchFamily="34" charset="-120"/>
                <a:ea typeface="微軟正黑體" panose="020B0604030504040204" pitchFamily="34" charset="-120"/>
              </a:rPr>
              <a:t>5</a:t>
            </a:r>
            <a:r>
              <a:rPr lang="zh-TW" altLang="en-US" dirty="0" smtClean="0">
                <a:solidFill>
                  <a:schemeClr val="tx1">
                    <a:lumMod val="50000"/>
                    <a:lumOff val="50000"/>
                  </a:schemeClr>
                </a:solidFill>
                <a:latin typeface="微軟正黑體" panose="020B0604030504040204" pitchFamily="34" charset="-120"/>
                <a:ea typeface="微軟正黑體" panose="020B0604030504040204" pitchFamily="34" charset="-120"/>
              </a:rPr>
              <a:t>月</a:t>
            </a:r>
            <a:endParaRPr lang="zh-TW" altLang="en-US"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651446" y="4437112"/>
            <a:ext cx="3416498"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1728753" y="4444936"/>
            <a:ext cx="1261884" cy="523220"/>
          </a:xfrm>
          <a:prstGeom prst="rect">
            <a:avLst/>
          </a:prstGeom>
          <a:noFill/>
        </p:spPr>
        <p:txBody>
          <a:bodyPr wrap="none" rtlCol="0">
            <a:spAutoFit/>
          </a:bodyPr>
          <a:lstStyle/>
          <a:p>
            <a:r>
              <a:rPr lang="zh-TW" altLang="en-US" sz="2800" b="1" dirty="0" smtClean="0">
                <a:solidFill>
                  <a:schemeClr val="bg1"/>
                </a:solidFill>
                <a:latin typeface="微軟正黑體" panose="020B0604030504040204" pitchFamily="34" charset="-120"/>
                <a:ea typeface="微軟正黑體" panose="020B0604030504040204" pitchFamily="34" charset="-120"/>
              </a:rPr>
              <a:t>說明會</a:t>
            </a:r>
            <a:endParaRPr lang="zh-TW" altLang="en-US" sz="28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59117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260350"/>
            <a:ext cx="4762500" cy="5032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9155" name="文字方塊 30"/>
          <p:cNvSpPr txBox="1">
            <a:spLocks noChangeArrowheads="1"/>
          </p:cNvSpPr>
          <p:nvPr/>
        </p:nvSpPr>
        <p:spPr bwMode="auto">
          <a:xfrm>
            <a:off x="395288" y="260350"/>
            <a:ext cx="24939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3000" b="1" smtClean="0">
                <a:solidFill>
                  <a:srgbClr val="FFFFFF"/>
                </a:solidFill>
                <a:latin typeface="微軟正黑體" pitchFamily="34" charset="-120"/>
                <a:ea typeface="微軟正黑體" pitchFamily="34" charset="-120"/>
              </a:rPr>
              <a:t>計畫執行成果</a:t>
            </a:r>
          </a:p>
        </p:txBody>
      </p:sp>
      <p:sp>
        <p:nvSpPr>
          <p:cNvPr id="4" name="矩形 3"/>
          <p:cNvSpPr/>
          <p:nvPr/>
        </p:nvSpPr>
        <p:spPr>
          <a:xfrm>
            <a:off x="0" y="908050"/>
            <a:ext cx="8712200" cy="1785938"/>
          </a:xfrm>
          <a:prstGeom prst="rect">
            <a:avLst/>
          </a:prstGeom>
        </p:spPr>
        <p:txBody>
          <a:bodyPr>
            <a:spAutoFit/>
          </a:bodyPr>
          <a:lstStyle/>
          <a:p>
            <a:pPr marL="285750" indent="-285750">
              <a:lnSpc>
                <a:spcPts val="3000"/>
              </a:lnSpc>
              <a:buFont typeface="Arial" panose="020B0604020202020204" pitchFamily="34" charset="0"/>
              <a:buChar char="•"/>
              <a:defRPr/>
            </a:pPr>
            <a:r>
              <a:rPr lang="en-US" altLang="zh-TW" sz="2000" b="1" dirty="0">
                <a:solidFill>
                  <a:srgbClr val="C0504D"/>
                </a:solidFill>
                <a:latin typeface="微軟正黑體" panose="020B0604030504040204" pitchFamily="34" charset="-120"/>
                <a:ea typeface="微軟正黑體" panose="020B0604030504040204" pitchFamily="34" charset="-120"/>
              </a:rPr>
              <a:t>104</a:t>
            </a:r>
            <a:r>
              <a:rPr lang="zh-TW" altLang="en-US" sz="2000" b="1" dirty="0">
                <a:solidFill>
                  <a:srgbClr val="C0504D"/>
                </a:solidFill>
                <a:latin typeface="微軟正黑體" panose="020B0604030504040204" pitchFamily="34" charset="-120"/>
                <a:ea typeface="微軟正黑體" panose="020B0604030504040204" pitchFamily="34" charset="-120"/>
              </a:rPr>
              <a:t>年計畫推動成果</a:t>
            </a:r>
            <a:r>
              <a:rPr lang="zh-TW" altLang="zh-TW" sz="2000" b="1" dirty="0">
                <a:solidFill>
                  <a:srgbClr val="C0504D"/>
                </a:solidFill>
                <a:latin typeface="微軟正黑體" panose="020B0604030504040204" pitchFamily="34" charset="-120"/>
                <a:ea typeface="微軟正黑體" panose="020B0604030504040204" pitchFamily="34" charset="-120"/>
              </a:rPr>
              <a:t>：</a:t>
            </a:r>
            <a:endParaRPr lang="en-US" altLang="zh-TW" sz="2000" b="1" dirty="0">
              <a:solidFill>
                <a:srgbClr val="C0504D"/>
              </a:solidFill>
              <a:latin typeface="微軟正黑體" panose="020B0604030504040204" pitchFamily="34" charset="-120"/>
              <a:ea typeface="微軟正黑體" panose="020B0604030504040204" pitchFamily="34" charset="-120"/>
            </a:endParaRPr>
          </a:p>
          <a:p>
            <a:pPr marL="631825" indent="-631825">
              <a:lnSpc>
                <a:spcPts val="3000"/>
              </a:lnSpc>
              <a:spcBef>
                <a:spcPts val="1200"/>
              </a:spcBef>
              <a:defRPr/>
            </a:pP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en-US" altLang="zh-TW" b="1" dirty="0">
                <a:solidFill>
                  <a:srgbClr val="F79646">
                    <a:lumMod val="75000"/>
                  </a:srgbClr>
                </a:solidFill>
                <a:latin typeface="微軟正黑體" panose="020B0604030504040204" pitchFamily="34" charset="-120"/>
                <a:ea typeface="微軟正黑體" panose="020B0604030504040204" pitchFamily="34" charset="-120"/>
              </a:rPr>
              <a:t>3</a:t>
            </a: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zh-TW" altLang="en-US" b="1" dirty="0">
                <a:solidFill>
                  <a:srgbClr val="F79646">
                    <a:lumMod val="75000"/>
                  </a:srgbClr>
                </a:solidFill>
                <a:latin typeface="微軟正黑體" panose="020B0604030504040204" pitchFamily="34" charset="-120"/>
                <a:ea typeface="微軟正黑體" panose="020B0604030504040204" pitchFamily="34" charset="-120"/>
              </a:rPr>
              <a:t>牆面或磁磚破損</a:t>
            </a:r>
            <a:endParaRPr lang="en-US" altLang="zh-TW" b="1" dirty="0">
              <a:solidFill>
                <a:srgbClr val="F79646">
                  <a:lumMod val="75000"/>
                </a:srgbClr>
              </a:solidFill>
              <a:latin typeface="微軟正黑體" panose="020B0604030504040204" pitchFamily="34" charset="-120"/>
              <a:ea typeface="微軟正黑體" panose="020B0604030504040204" pitchFamily="34" charset="-120"/>
            </a:endParaRPr>
          </a:p>
          <a:p>
            <a:pPr marL="265113">
              <a:lnSpc>
                <a:spcPts val="3000"/>
              </a:lnSpc>
              <a:defRPr/>
            </a:pPr>
            <a:r>
              <a:rPr lang="zh-TW" altLang="zh-TW" dirty="0">
                <a:solidFill>
                  <a:prstClr val="black"/>
                </a:solidFill>
                <a:latin typeface="微軟正黑體" panose="020B0604030504040204" pitchFamily="34" charset="-120"/>
                <a:ea typeface="微軟正黑體" panose="020B0604030504040204" pitchFamily="34" charset="-120"/>
              </a:rPr>
              <a:t>本計畫也要求學校在牆面磁磚的換新時，也能一併融入美學設計，利用磁磚計畫以達到廁所的美學設計。</a:t>
            </a:r>
          </a:p>
        </p:txBody>
      </p:sp>
      <p:sp>
        <p:nvSpPr>
          <p:cNvPr id="49157" name="矩形 8"/>
          <p:cNvSpPr>
            <a:spLocks noChangeArrowheads="1"/>
          </p:cNvSpPr>
          <p:nvPr/>
        </p:nvSpPr>
        <p:spPr bwMode="auto">
          <a:xfrm>
            <a:off x="2630488" y="377507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改善前</a:t>
            </a:r>
            <a:r>
              <a:rPr lang="zh-TW" altLang="en-US" sz="1800" b="1" smtClean="0">
                <a:solidFill>
                  <a:srgbClr val="77933C"/>
                </a:solidFill>
              </a:rPr>
              <a:t>	</a:t>
            </a:r>
          </a:p>
        </p:txBody>
      </p:sp>
      <p:sp>
        <p:nvSpPr>
          <p:cNvPr id="49158" name="矩形 9"/>
          <p:cNvSpPr>
            <a:spLocks noChangeArrowheads="1"/>
          </p:cNvSpPr>
          <p:nvPr/>
        </p:nvSpPr>
        <p:spPr bwMode="auto">
          <a:xfrm>
            <a:off x="6804025" y="2733675"/>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改善後</a:t>
            </a:r>
            <a:r>
              <a:rPr lang="zh-TW" altLang="en-US" sz="1800" b="1" smtClean="0">
                <a:solidFill>
                  <a:srgbClr val="77933C"/>
                </a:solidFill>
              </a:rPr>
              <a:t>	</a:t>
            </a:r>
          </a:p>
        </p:txBody>
      </p:sp>
      <p:pic>
        <p:nvPicPr>
          <p:cNvPr id="18" name="圖片 17" descr="IMG_5003"/>
          <p:cNvPicPr/>
          <p:nvPr/>
        </p:nvPicPr>
        <p:blipFill rotWithShape="1">
          <a:blip r:embed="rId2"/>
          <a:srcRect t="23540"/>
          <a:stretch/>
        </p:blipFill>
        <p:spPr bwMode="auto">
          <a:xfrm>
            <a:off x="171450" y="2917825"/>
            <a:ext cx="2441575" cy="1919288"/>
          </a:xfrm>
          <a:prstGeom prst="rect">
            <a:avLst/>
          </a:prstGeom>
          <a:ln>
            <a:noFill/>
          </a:ln>
          <a:effectLst>
            <a:outerShdw blurRad="292100" dist="139700" dir="2700000" algn="tl" rotWithShape="0">
              <a:srgbClr val="333333">
                <a:alpha val="65000"/>
              </a:srgbClr>
            </a:outerShdw>
          </a:effectLst>
        </p:spPr>
      </p:pic>
      <p:pic>
        <p:nvPicPr>
          <p:cNvPr id="17" name="圖片 16" descr="CIMG0325"/>
          <p:cNvPicPr/>
          <p:nvPr/>
        </p:nvPicPr>
        <p:blipFill>
          <a:blip r:embed="rId3"/>
          <a:srcRect/>
          <a:stretch>
            <a:fillRect/>
          </a:stretch>
        </p:blipFill>
        <p:spPr bwMode="auto">
          <a:xfrm>
            <a:off x="1003300" y="4289425"/>
            <a:ext cx="2751138" cy="2049463"/>
          </a:xfrm>
          <a:prstGeom prst="rect">
            <a:avLst/>
          </a:prstGeom>
          <a:ln>
            <a:noFill/>
          </a:ln>
          <a:effectLst>
            <a:outerShdw blurRad="292100" dist="139700" dir="2700000" algn="tl" rotWithShape="0">
              <a:srgbClr val="333333">
                <a:alpha val="65000"/>
              </a:srgbClr>
            </a:outerShdw>
          </a:effectLst>
        </p:spPr>
      </p:pic>
      <p:pic>
        <p:nvPicPr>
          <p:cNvPr id="20" name="圖片 19" descr="https://scontent-tpe1-1.xx.fbcdn.net/hphotos-xlp1/v/t1.0-9/12274494_1698970066989067_5062539518633767445_n.jpg?oh=9401361c1fa4b6b58ed147c72cdf0bfd&amp;oe=56DA8557"/>
          <p:cNvPicPr/>
          <p:nvPr/>
        </p:nvPicPr>
        <p:blipFill>
          <a:blip r:embed="rId4"/>
          <a:srcRect/>
          <a:stretch>
            <a:fillRect/>
          </a:stretch>
        </p:blipFill>
        <p:spPr bwMode="auto">
          <a:xfrm>
            <a:off x="7235825" y="3222625"/>
            <a:ext cx="1738313" cy="3084513"/>
          </a:xfrm>
          <a:prstGeom prst="rect">
            <a:avLst/>
          </a:prstGeom>
          <a:ln>
            <a:noFill/>
          </a:ln>
          <a:effectLst>
            <a:outerShdw blurRad="292100" dist="139700" dir="2700000" algn="tl" rotWithShape="0">
              <a:srgbClr val="333333">
                <a:alpha val="65000"/>
              </a:srgbClr>
            </a:outerShdw>
          </a:effectLst>
        </p:spPr>
      </p:pic>
      <p:pic>
        <p:nvPicPr>
          <p:cNvPr id="19" name="圖片 18" descr="https://scontent-tpe1-1.xx.fbcdn.net/hphotos-xfp1/v/t1.0-9/12316402_1698970076989066_1856014937683691866_n.jpg?oh=9ae74157d33d3c0846e08faf7b5d2136&amp;oe=571BD178"/>
          <p:cNvPicPr/>
          <p:nvPr/>
        </p:nvPicPr>
        <p:blipFill>
          <a:blip r:embed="rId5"/>
          <a:srcRect/>
          <a:stretch>
            <a:fillRect/>
          </a:stretch>
        </p:blipFill>
        <p:spPr bwMode="auto">
          <a:xfrm>
            <a:off x="5384800" y="3138488"/>
            <a:ext cx="1782763" cy="3168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9013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260350"/>
            <a:ext cx="4762500" cy="5032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50179" name="文字方塊 30"/>
          <p:cNvSpPr txBox="1">
            <a:spLocks noChangeArrowheads="1"/>
          </p:cNvSpPr>
          <p:nvPr/>
        </p:nvSpPr>
        <p:spPr bwMode="auto">
          <a:xfrm>
            <a:off x="395288" y="260350"/>
            <a:ext cx="24939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3000" b="1" smtClean="0">
                <a:solidFill>
                  <a:srgbClr val="FFFFFF"/>
                </a:solidFill>
                <a:latin typeface="微軟正黑體" pitchFamily="34" charset="-120"/>
                <a:ea typeface="微軟正黑體" pitchFamily="34" charset="-120"/>
              </a:rPr>
              <a:t>計畫執行成果</a:t>
            </a:r>
          </a:p>
        </p:txBody>
      </p:sp>
      <p:sp>
        <p:nvSpPr>
          <p:cNvPr id="4" name="矩形 3"/>
          <p:cNvSpPr/>
          <p:nvPr/>
        </p:nvSpPr>
        <p:spPr>
          <a:xfrm>
            <a:off x="0" y="908050"/>
            <a:ext cx="8712200" cy="2170113"/>
          </a:xfrm>
          <a:prstGeom prst="rect">
            <a:avLst/>
          </a:prstGeom>
        </p:spPr>
        <p:txBody>
          <a:bodyPr>
            <a:spAutoFit/>
          </a:bodyPr>
          <a:lstStyle/>
          <a:p>
            <a:pPr marL="285750" indent="-285750">
              <a:lnSpc>
                <a:spcPts val="3000"/>
              </a:lnSpc>
              <a:buFont typeface="Arial" panose="020B0604020202020204" pitchFamily="34" charset="0"/>
              <a:buChar char="•"/>
              <a:defRPr/>
            </a:pPr>
            <a:r>
              <a:rPr lang="en-US" altLang="zh-TW" sz="2000" b="1" dirty="0">
                <a:solidFill>
                  <a:srgbClr val="C0504D"/>
                </a:solidFill>
                <a:latin typeface="微軟正黑體" panose="020B0604030504040204" pitchFamily="34" charset="-120"/>
                <a:ea typeface="微軟正黑體" panose="020B0604030504040204" pitchFamily="34" charset="-120"/>
              </a:rPr>
              <a:t>104</a:t>
            </a:r>
            <a:r>
              <a:rPr lang="zh-TW" altLang="en-US" sz="2000" b="1" dirty="0">
                <a:solidFill>
                  <a:srgbClr val="C0504D"/>
                </a:solidFill>
                <a:latin typeface="微軟正黑體" panose="020B0604030504040204" pitchFamily="34" charset="-120"/>
                <a:ea typeface="微軟正黑體" panose="020B0604030504040204" pitchFamily="34" charset="-120"/>
              </a:rPr>
              <a:t>年計畫推動成果</a:t>
            </a:r>
            <a:r>
              <a:rPr lang="zh-TW" altLang="zh-TW" sz="2000" b="1" dirty="0">
                <a:solidFill>
                  <a:srgbClr val="C0504D"/>
                </a:solidFill>
                <a:latin typeface="微軟正黑體" panose="020B0604030504040204" pitchFamily="34" charset="-120"/>
                <a:ea typeface="微軟正黑體" panose="020B0604030504040204" pitchFamily="34" charset="-120"/>
              </a:rPr>
              <a:t>：</a:t>
            </a:r>
            <a:endParaRPr lang="en-US" altLang="zh-TW" sz="2000" b="1" dirty="0">
              <a:solidFill>
                <a:srgbClr val="C0504D"/>
              </a:solidFill>
              <a:latin typeface="微軟正黑體" panose="020B0604030504040204" pitchFamily="34" charset="-120"/>
              <a:ea typeface="微軟正黑體" panose="020B0604030504040204" pitchFamily="34" charset="-120"/>
            </a:endParaRPr>
          </a:p>
          <a:p>
            <a:pPr marL="631825" indent="-631825">
              <a:lnSpc>
                <a:spcPts val="3000"/>
              </a:lnSpc>
              <a:spcBef>
                <a:spcPts val="1200"/>
              </a:spcBef>
              <a:defRPr/>
            </a:pP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en-US" altLang="zh-TW" b="1" dirty="0">
                <a:solidFill>
                  <a:srgbClr val="F79646">
                    <a:lumMod val="75000"/>
                  </a:srgbClr>
                </a:solidFill>
                <a:latin typeface="微軟正黑體" panose="020B0604030504040204" pitchFamily="34" charset="-120"/>
                <a:ea typeface="微軟正黑體" panose="020B0604030504040204" pitchFamily="34" charset="-120"/>
              </a:rPr>
              <a:t>4</a:t>
            </a:r>
            <a:r>
              <a:rPr lang="zh-TW" altLang="zh-TW" b="1" dirty="0">
                <a:solidFill>
                  <a:srgbClr val="F79646">
                    <a:lumMod val="75000"/>
                  </a:srgbClr>
                </a:solidFill>
                <a:latin typeface="微軟正黑體" panose="020B0604030504040204" pitchFamily="34" charset="-120"/>
                <a:ea typeface="微軟正黑體" panose="020B0604030504040204" pitchFamily="34" charset="-120"/>
              </a:rPr>
              <a:t>）天花板管線老舊破損</a:t>
            </a:r>
            <a:endParaRPr lang="en-US" altLang="zh-TW" b="1" dirty="0">
              <a:solidFill>
                <a:srgbClr val="F79646">
                  <a:lumMod val="75000"/>
                </a:srgbClr>
              </a:solidFill>
              <a:latin typeface="微軟正黑體" panose="020B0604030504040204" pitchFamily="34" charset="-120"/>
              <a:ea typeface="微軟正黑體" panose="020B0604030504040204" pitchFamily="34" charset="-120"/>
            </a:endParaRPr>
          </a:p>
          <a:p>
            <a:pPr marL="265113">
              <a:lnSpc>
                <a:spcPts val="3000"/>
              </a:lnSpc>
              <a:defRPr/>
            </a:pPr>
            <a:r>
              <a:rPr lang="zh-TW" altLang="zh-TW" dirty="0">
                <a:solidFill>
                  <a:prstClr val="black"/>
                </a:solidFill>
                <a:latin typeface="微軟正黑體" panose="020B0604030504040204" pitchFamily="34" charset="-120"/>
                <a:ea typeface="微軟正黑體" panose="020B0604030504040204" pitchFamily="34" charset="-120"/>
              </a:rPr>
              <a:t>本計畫均向學校建議使用明管設計除了省去天花板的施作花費以外也能方便管線的檢查與置換，並且建議中水管使用綠色</a:t>
            </a:r>
            <a:r>
              <a:rPr lang="en-US" altLang="zh-TW" dirty="0">
                <a:solidFill>
                  <a:prstClr val="black"/>
                </a:solidFill>
                <a:latin typeface="微軟正黑體" panose="020B0604030504040204" pitchFamily="34" charset="-120"/>
                <a:ea typeface="微軟正黑體" panose="020B0604030504040204" pitchFamily="34" charset="-120"/>
              </a:rPr>
              <a:t>15</a:t>
            </a:r>
            <a:r>
              <a:rPr lang="zh-TW" altLang="zh-TW" dirty="0">
                <a:solidFill>
                  <a:prstClr val="black"/>
                </a:solidFill>
                <a:latin typeface="微軟正黑體" panose="020B0604030504040204" pitchFamily="34" charset="-120"/>
                <a:ea typeface="微軟正黑體" panose="020B0604030504040204" pitchFamily="34" charset="-120"/>
              </a:rPr>
              <a:t>號，自來水用藍色，污水用橘色，能給學生良好的機會教育。</a:t>
            </a:r>
          </a:p>
        </p:txBody>
      </p:sp>
      <p:sp>
        <p:nvSpPr>
          <p:cNvPr id="50181" name="矩形 8"/>
          <p:cNvSpPr>
            <a:spLocks noChangeArrowheads="1"/>
          </p:cNvSpPr>
          <p:nvPr/>
        </p:nvSpPr>
        <p:spPr bwMode="auto">
          <a:xfrm>
            <a:off x="2605088" y="395605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改善前</a:t>
            </a:r>
            <a:r>
              <a:rPr lang="zh-TW" altLang="en-US" sz="1800" b="1" smtClean="0">
                <a:solidFill>
                  <a:srgbClr val="77933C"/>
                </a:solidFill>
              </a:rPr>
              <a:t>	</a:t>
            </a:r>
          </a:p>
        </p:txBody>
      </p:sp>
      <p:sp>
        <p:nvSpPr>
          <p:cNvPr id="50182" name="矩形 9"/>
          <p:cNvSpPr>
            <a:spLocks noChangeArrowheads="1"/>
          </p:cNvSpPr>
          <p:nvPr/>
        </p:nvSpPr>
        <p:spPr bwMode="auto">
          <a:xfrm>
            <a:off x="5770563" y="3587750"/>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改善後</a:t>
            </a:r>
            <a:r>
              <a:rPr lang="zh-TW" altLang="en-US" sz="1800" b="1" smtClean="0">
                <a:solidFill>
                  <a:srgbClr val="77933C"/>
                </a:solidFill>
              </a:rPr>
              <a:t>	</a:t>
            </a:r>
          </a:p>
        </p:txBody>
      </p:sp>
      <p:sp>
        <p:nvSpPr>
          <p:cNvPr id="50183" name="Rectangle 2"/>
          <p:cNvSpPr>
            <a:spLocks noChangeArrowheads="1"/>
          </p:cNvSpPr>
          <p:nvPr/>
        </p:nvSpPr>
        <p:spPr bwMode="auto">
          <a:xfrm>
            <a:off x="250825" y="324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endParaRPr lang="zh-TW" altLang="en-US" sz="1800" smtClean="0">
              <a:solidFill>
                <a:srgbClr val="000000"/>
              </a:solidFill>
            </a:endParaRPr>
          </a:p>
        </p:txBody>
      </p:sp>
      <p:graphicFrame>
        <p:nvGraphicFramePr>
          <p:cNvPr id="50184" name="物件 2"/>
          <p:cNvGraphicFramePr>
            <a:graphicFrameLocks noChangeAspect="1"/>
          </p:cNvGraphicFramePr>
          <p:nvPr/>
        </p:nvGraphicFramePr>
        <p:xfrm>
          <a:off x="250825" y="3122613"/>
          <a:ext cx="2200275" cy="1666875"/>
        </p:xfrm>
        <a:graphic>
          <a:graphicData uri="http://schemas.openxmlformats.org/presentationml/2006/ole">
            <mc:AlternateContent xmlns:mc="http://schemas.openxmlformats.org/markup-compatibility/2006">
              <mc:Choice xmlns:v="urn:schemas-microsoft-com:vml" Requires="v">
                <p:oleObj spid="_x0000_s1027" name="點陣圖影像" r:id="rId3" imgW="8542857" imgH="6447619" progId="Paint.Picture">
                  <p:embed/>
                </p:oleObj>
              </mc:Choice>
              <mc:Fallback>
                <p:oleObj name="點陣圖影像" r:id="rId3" imgW="8542857" imgH="644761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122613"/>
                        <a:ext cx="22002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 name="圖片 20" descr="20150311_084152072_iOS"/>
          <p:cNvPicPr/>
          <p:nvPr/>
        </p:nvPicPr>
        <p:blipFill>
          <a:blip r:embed="rId5"/>
          <a:srcRect/>
          <a:stretch>
            <a:fillRect/>
          </a:stretch>
        </p:blipFill>
        <p:spPr bwMode="auto">
          <a:xfrm>
            <a:off x="1312863" y="4375150"/>
            <a:ext cx="2586037" cy="1933575"/>
          </a:xfrm>
          <a:prstGeom prst="rect">
            <a:avLst/>
          </a:prstGeom>
          <a:ln>
            <a:noFill/>
          </a:ln>
          <a:effectLst>
            <a:outerShdw blurRad="292100" dist="139700" dir="2700000" algn="tl" rotWithShape="0">
              <a:srgbClr val="333333">
                <a:alpha val="65000"/>
              </a:srgbClr>
            </a:outerShdw>
          </a:effectLst>
        </p:spPr>
      </p:pic>
      <p:pic>
        <p:nvPicPr>
          <p:cNvPr id="22" name="圖片 21" descr="12249858_1702357323317008_6654265033244206244_n"/>
          <p:cNvPicPr/>
          <p:nvPr/>
        </p:nvPicPr>
        <p:blipFill>
          <a:blip r:embed="rId6"/>
          <a:srcRect/>
          <a:stretch>
            <a:fillRect/>
          </a:stretch>
        </p:blipFill>
        <p:spPr bwMode="auto">
          <a:xfrm>
            <a:off x="6878638" y="2876550"/>
            <a:ext cx="1924050" cy="2535238"/>
          </a:xfrm>
          <a:prstGeom prst="rect">
            <a:avLst/>
          </a:prstGeom>
          <a:ln>
            <a:noFill/>
          </a:ln>
          <a:effectLst>
            <a:outerShdw blurRad="292100" dist="139700" dir="2700000" algn="tl" rotWithShape="0">
              <a:srgbClr val="333333">
                <a:alpha val="65000"/>
              </a:srgbClr>
            </a:outerShdw>
          </a:effectLst>
        </p:spPr>
      </p:pic>
      <p:pic>
        <p:nvPicPr>
          <p:cNvPr id="23" name="圖片 22" descr="12391221_1702357356650338_1787083318554141603_n"/>
          <p:cNvPicPr/>
          <p:nvPr/>
        </p:nvPicPr>
        <p:blipFill>
          <a:blip r:embed="rId7"/>
          <a:srcRect/>
          <a:stretch>
            <a:fillRect/>
          </a:stretch>
        </p:blipFill>
        <p:spPr bwMode="auto">
          <a:xfrm>
            <a:off x="5205413" y="4076700"/>
            <a:ext cx="2292350"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4446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260350"/>
            <a:ext cx="4762500" cy="5032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51203" name="文字方塊 30"/>
          <p:cNvSpPr txBox="1">
            <a:spLocks noChangeArrowheads="1"/>
          </p:cNvSpPr>
          <p:nvPr/>
        </p:nvSpPr>
        <p:spPr bwMode="auto">
          <a:xfrm>
            <a:off x="395288" y="260350"/>
            <a:ext cx="24939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3000" b="1" smtClean="0">
                <a:solidFill>
                  <a:srgbClr val="FFFFFF"/>
                </a:solidFill>
                <a:latin typeface="微軟正黑體" pitchFamily="34" charset="-120"/>
                <a:ea typeface="微軟正黑體" pitchFamily="34" charset="-120"/>
              </a:rPr>
              <a:t>計畫執行成果</a:t>
            </a:r>
          </a:p>
        </p:txBody>
      </p:sp>
      <p:sp>
        <p:nvSpPr>
          <p:cNvPr id="4" name="矩形 3"/>
          <p:cNvSpPr/>
          <p:nvPr/>
        </p:nvSpPr>
        <p:spPr>
          <a:xfrm>
            <a:off x="0" y="908050"/>
            <a:ext cx="8712200" cy="1401763"/>
          </a:xfrm>
          <a:prstGeom prst="rect">
            <a:avLst/>
          </a:prstGeom>
        </p:spPr>
        <p:txBody>
          <a:bodyPr>
            <a:spAutoFit/>
          </a:bodyPr>
          <a:lstStyle/>
          <a:p>
            <a:pPr marL="285750" indent="-285750">
              <a:lnSpc>
                <a:spcPts val="3000"/>
              </a:lnSpc>
              <a:buFont typeface="Arial" panose="020B0604020202020204" pitchFamily="34" charset="0"/>
              <a:buChar char="•"/>
              <a:defRPr/>
            </a:pPr>
            <a:r>
              <a:rPr lang="en-US" altLang="zh-TW" sz="2000" b="1" dirty="0">
                <a:solidFill>
                  <a:srgbClr val="C0504D"/>
                </a:solidFill>
                <a:latin typeface="微軟正黑體" panose="020B0604030504040204" pitchFamily="34" charset="-120"/>
                <a:ea typeface="微軟正黑體" panose="020B0604030504040204" pitchFamily="34" charset="-120"/>
              </a:rPr>
              <a:t>104</a:t>
            </a:r>
            <a:r>
              <a:rPr lang="zh-TW" altLang="en-US" sz="2000" b="1" dirty="0">
                <a:solidFill>
                  <a:srgbClr val="C0504D"/>
                </a:solidFill>
                <a:latin typeface="微軟正黑體" panose="020B0604030504040204" pitchFamily="34" charset="-120"/>
                <a:ea typeface="微軟正黑體" panose="020B0604030504040204" pitchFamily="34" charset="-120"/>
              </a:rPr>
              <a:t>年計畫推動成果</a:t>
            </a:r>
            <a:r>
              <a:rPr lang="zh-TW" altLang="zh-TW" sz="2000" b="1" dirty="0">
                <a:solidFill>
                  <a:srgbClr val="C0504D"/>
                </a:solidFill>
                <a:latin typeface="微軟正黑體" panose="020B0604030504040204" pitchFamily="34" charset="-120"/>
                <a:ea typeface="微軟正黑體" panose="020B0604030504040204" pitchFamily="34" charset="-120"/>
              </a:rPr>
              <a:t>：</a:t>
            </a:r>
            <a:endParaRPr lang="en-US" altLang="zh-TW" sz="2000" b="1" dirty="0">
              <a:solidFill>
                <a:srgbClr val="C0504D"/>
              </a:solidFill>
              <a:latin typeface="微軟正黑體" panose="020B0604030504040204" pitchFamily="34" charset="-120"/>
              <a:ea typeface="微軟正黑體" panose="020B0604030504040204" pitchFamily="34" charset="-120"/>
            </a:endParaRPr>
          </a:p>
          <a:p>
            <a:pPr marL="631825" indent="-631825">
              <a:lnSpc>
                <a:spcPts val="3000"/>
              </a:lnSpc>
              <a:spcBef>
                <a:spcPts val="1200"/>
              </a:spcBef>
              <a:defRPr/>
            </a:pP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en-US" altLang="zh-TW" b="1" dirty="0">
                <a:solidFill>
                  <a:srgbClr val="F79646">
                    <a:lumMod val="75000"/>
                  </a:srgbClr>
                </a:solidFill>
                <a:latin typeface="微軟正黑體" panose="020B0604030504040204" pitchFamily="34" charset="-120"/>
                <a:ea typeface="微軟正黑體" panose="020B0604030504040204" pitchFamily="34" charset="-120"/>
              </a:rPr>
              <a:t>5</a:t>
            </a: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zh-TW" altLang="en-US" b="1" dirty="0">
                <a:solidFill>
                  <a:srgbClr val="F79646">
                    <a:lumMod val="75000"/>
                  </a:srgbClr>
                </a:solidFill>
                <a:latin typeface="微軟正黑體" panose="020B0604030504040204" pitchFamily="34" charset="-120"/>
                <a:ea typeface="微軟正黑體" panose="020B0604030504040204" pitchFamily="34" charset="-120"/>
              </a:rPr>
              <a:t>洗手台設計不良</a:t>
            </a:r>
            <a:endParaRPr lang="en-US" altLang="zh-TW" b="1" dirty="0">
              <a:solidFill>
                <a:srgbClr val="F79646">
                  <a:lumMod val="75000"/>
                </a:srgbClr>
              </a:solidFill>
              <a:latin typeface="微軟正黑體" panose="020B0604030504040204" pitchFamily="34" charset="-120"/>
              <a:ea typeface="微軟正黑體" panose="020B0604030504040204" pitchFamily="34" charset="-120"/>
            </a:endParaRPr>
          </a:p>
          <a:p>
            <a:pPr marL="265113">
              <a:lnSpc>
                <a:spcPts val="3000"/>
              </a:lnSpc>
              <a:defRPr/>
            </a:pPr>
            <a:r>
              <a:rPr lang="zh-TW" altLang="zh-TW" dirty="0">
                <a:solidFill>
                  <a:prstClr val="black"/>
                </a:solidFill>
                <a:latin typeface="微軟正黑體" panose="020B0604030504040204" pitchFamily="34" charset="-120"/>
                <a:ea typeface="微軟正黑體" panose="020B0604030504040204" pitchFamily="34" charset="-120"/>
              </a:rPr>
              <a:t>學校將洗手台改善加入許多巧思，營造活潑可愛的廁所。</a:t>
            </a:r>
          </a:p>
        </p:txBody>
      </p:sp>
      <p:sp>
        <p:nvSpPr>
          <p:cNvPr id="51205" name="矩形 8"/>
          <p:cNvSpPr>
            <a:spLocks noChangeArrowheads="1"/>
          </p:cNvSpPr>
          <p:nvPr/>
        </p:nvSpPr>
        <p:spPr bwMode="auto">
          <a:xfrm>
            <a:off x="3251200" y="371475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改善前</a:t>
            </a:r>
            <a:r>
              <a:rPr lang="zh-TW" altLang="en-US" sz="1800" b="1" smtClean="0">
                <a:solidFill>
                  <a:srgbClr val="77933C"/>
                </a:solidFill>
              </a:rPr>
              <a:t>	</a:t>
            </a:r>
          </a:p>
        </p:txBody>
      </p:sp>
      <p:sp>
        <p:nvSpPr>
          <p:cNvPr id="51206" name="矩形 9"/>
          <p:cNvSpPr>
            <a:spLocks noChangeArrowheads="1"/>
          </p:cNvSpPr>
          <p:nvPr/>
        </p:nvSpPr>
        <p:spPr bwMode="auto">
          <a:xfrm>
            <a:off x="5561013" y="387032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改善後</a:t>
            </a:r>
            <a:r>
              <a:rPr lang="zh-TW" altLang="en-US" sz="1800" b="1" smtClean="0">
                <a:solidFill>
                  <a:srgbClr val="77933C"/>
                </a:solidFill>
              </a:rPr>
              <a:t>	</a:t>
            </a:r>
          </a:p>
        </p:txBody>
      </p:sp>
      <p:sp>
        <p:nvSpPr>
          <p:cNvPr id="51207" name="Rectangle 2"/>
          <p:cNvSpPr>
            <a:spLocks noChangeArrowheads="1"/>
          </p:cNvSpPr>
          <p:nvPr/>
        </p:nvSpPr>
        <p:spPr bwMode="auto">
          <a:xfrm>
            <a:off x="250825" y="324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endParaRPr lang="zh-TW" altLang="en-US" sz="1800" smtClean="0">
              <a:solidFill>
                <a:srgbClr val="000000"/>
              </a:solidFill>
            </a:endParaRPr>
          </a:p>
        </p:txBody>
      </p:sp>
      <p:pic>
        <p:nvPicPr>
          <p:cNvPr id="14" name="圖片 13" descr="DSC08940"/>
          <p:cNvPicPr/>
          <p:nvPr/>
        </p:nvPicPr>
        <p:blipFill>
          <a:blip r:embed="rId2"/>
          <a:srcRect/>
          <a:stretch>
            <a:fillRect/>
          </a:stretch>
        </p:blipFill>
        <p:spPr bwMode="auto">
          <a:xfrm>
            <a:off x="249238" y="2701925"/>
            <a:ext cx="2735262" cy="2055813"/>
          </a:xfrm>
          <a:prstGeom prst="rect">
            <a:avLst/>
          </a:prstGeom>
          <a:ln>
            <a:noFill/>
          </a:ln>
          <a:effectLst>
            <a:outerShdw blurRad="292100" dist="139700" dir="2700000" algn="tl" rotWithShape="0">
              <a:srgbClr val="333333">
                <a:alpha val="65000"/>
              </a:srgbClr>
            </a:outerShdw>
          </a:effectLst>
        </p:spPr>
      </p:pic>
      <p:pic>
        <p:nvPicPr>
          <p:cNvPr id="15" name="圖片 14" descr="IMG_6551"/>
          <p:cNvPicPr/>
          <p:nvPr/>
        </p:nvPicPr>
        <p:blipFill>
          <a:blip r:embed="rId3"/>
          <a:srcRect/>
          <a:stretch>
            <a:fillRect/>
          </a:stretch>
        </p:blipFill>
        <p:spPr bwMode="auto">
          <a:xfrm>
            <a:off x="1366838" y="4213225"/>
            <a:ext cx="2600325" cy="1955800"/>
          </a:xfrm>
          <a:prstGeom prst="rect">
            <a:avLst/>
          </a:prstGeom>
          <a:ln>
            <a:noFill/>
          </a:ln>
          <a:effectLst>
            <a:outerShdw blurRad="292100" dist="139700" dir="2700000" algn="tl" rotWithShape="0">
              <a:srgbClr val="333333">
                <a:alpha val="65000"/>
              </a:srgbClr>
            </a:outerShdw>
          </a:effectLst>
        </p:spPr>
      </p:pic>
      <p:pic>
        <p:nvPicPr>
          <p:cNvPr id="17" name="圖片 16"/>
          <p:cNvPicPr/>
          <p:nvPr/>
        </p:nvPicPr>
        <p:blipFill>
          <a:blip r:embed="rId4"/>
          <a:stretch>
            <a:fillRect/>
          </a:stretch>
        </p:blipFill>
        <p:spPr>
          <a:xfrm>
            <a:off x="6542088" y="3152775"/>
            <a:ext cx="2455862" cy="1841500"/>
          </a:xfrm>
          <a:prstGeom prst="rect">
            <a:avLst/>
          </a:prstGeom>
          <a:ln>
            <a:noFill/>
          </a:ln>
          <a:effectLst>
            <a:outerShdw blurRad="292100" dist="139700" dir="2700000" algn="tl" rotWithShape="0">
              <a:srgbClr val="333333">
                <a:alpha val="65000"/>
              </a:srgbClr>
            </a:outerShdw>
          </a:effectLst>
        </p:spPr>
      </p:pic>
      <p:pic>
        <p:nvPicPr>
          <p:cNvPr id="16" name="圖片 15" descr="12316362_1528119027504531_927424684662619482_n"/>
          <p:cNvPicPr/>
          <p:nvPr/>
        </p:nvPicPr>
        <p:blipFill>
          <a:blip r:embed="rId5"/>
          <a:srcRect/>
          <a:stretch>
            <a:fillRect/>
          </a:stretch>
        </p:blipFill>
        <p:spPr bwMode="auto">
          <a:xfrm>
            <a:off x="5110163" y="4297363"/>
            <a:ext cx="3117850" cy="2011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4156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260350"/>
            <a:ext cx="4762500" cy="5032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52227" name="文字方塊 30"/>
          <p:cNvSpPr txBox="1">
            <a:spLocks noChangeArrowheads="1"/>
          </p:cNvSpPr>
          <p:nvPr/>
        </p:nvSpPr>
        <p:spPr bwMode="auto">
          <a:xfrm>
            <a:off x="395288" y="260350"/>
            <a:ext cx="24939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3000" b="1" smtClean="0">
                <a:solidFill>
                  <a:srgbClr val="FFFFFF"/>
                </a:solidFill>
                <a:latin typeface="微軟正黑體" pitchFamily="34" charset="-120"/>
                <a:ea typeface="微軟正黑體" pitchFamily="34" charset="-120"/>
              </a:rPr>
              <a:t>計畫執行成果</a:t>
            </a:r>
          </a:p>
        </p:txBody>
      </p:sp>
      <p:sp>
        <p:nvSpPr>
          <p:cNvPr id="4" name="矩形 3"/>
          <p:cNvSpPr/>
          <p:nvPr/>
        </p:nvSpPr>
        <p:spPr>
          <a:xfrm>
            <a:off x="0" y="908050"/>
            <a:ext cx="8712200" cy="1785938"/>
          </a:xfrm>
          <a:prstGeom prst="rect">
            <a:avLst/>
          </a:prstGeom>
        </p:spPr>
        <p:txBody>
          <a:bodyPr>
            <a:spAutoFit/>
          </a:bodyPr>
          <a:lstStyle/>
          <a:p>
            <a:pPr marL="285750" indent="-285750">
              <a:lnSpc>
                <a:spcPts val="3000"/>
              </a:lnSpc>
              <a:buFont typeface="Arial" panose="020B0604020202020204" pitchFamily="34" charset="0"/>
              <a:buChar char="•"/>
              <a:defRPr/>
            </a:pPr>
            <a:r>
              <a:rPr lang="en-US" altLang="zh-TW" sz="2000" b="1" dirty="0">
                <a:solidFill>
                  <a:srgbClr val="C0504D"/>
                </a:solidFill>
                <a:latin typeface="微軟正黑體" panose="020B0604030504040204" pitchFamily="34" charset="-120"/>
                <a:ea typeface="微軟正黑體" panose="020B0604030504040204" pitchFamily="34" charset="-120"/>
              </a:rPr>
              <a:t>104</a:t>
            </a:r>
            <a:r>
              <a:rPr lang="zh-TW" altLang="en-US" sz="2000" b="1" dirty="0">
                <a:solidFill>
                  <a:srgbClr val="C0504D"/>
                </a:solidFill>
                <a:latin typeface="微軟正黑體" panose="020B0604030504040204" pitchFamily="34" charset="-120"/>
                <a:ea typeface="微軟正黑體" panose="020B0604030504040204" pitchFamily="34" charset="-120"/>
              </a:rPr>
              <a:t>年計畫推動成果</a:t>
            </a:r>
            <a:r>
              <a:rPr lang="zh-TW" altLang="zh-TW" sz="2000" b="1" dirty="0">
                <a:solidFill>
                  <a:srgbClr val="C0504D"/>
                </a:solidFill>
                <a:latin typeface="微軟正黑體" panose="020B0604030504040204" pitchFamily="34" charset="-120"/>
                <a:ea typeface="微軟正黑體" panose="020B0604030504040204" pitchFamily="34" charset="-120"/>
              </a:rPr>
              <a:t>：</a:t>
            </a:r>
            <a:endParaRPr lang="en-US" altLang="zh-TW" sz="2000" b="1" dirty="0">
              <a:solidFill>
                <a:srgbClr val="C0504D"/>
              </a:solidFill>
              <a:latin typeface="微軟正黑體" panose="020B0604030504040204" pitchFamily="34" charset="-120"/>
              <a:ea typeface="微軟正黑體" panose="020B0604030504040204" pitchFamily="34" charset="-120"/>
            </a:endParaRPr>
          </a:p>
          <a:p>
            <a:pPr marL="631825" indent="-631825">
              <a:lnSpc>
                <a:spcPts val="3000"/>
              </a:lnSpc>
              <a:spcBef>
                <a:spcPts val="1200"/>
              </a:spcBef>
              <a:defRPr/>
            </a:pP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en-US" altLang="zh-TW" b="1" dirty="0">
                <a:solidFill>
                  <a:srgbClr val="F79646">
                    <a:lumMod val="75000"/>
                  </a:srgbClr>
                </a:solidFill>
                <a:latin typeface="微軟正黑體" panose="020B0604030504040204" pitchFamily="34" charset="-120"/>
                <a:ea typeface="微軟正黑體" panose="020B0604030504040204" pitchFamily="34" charset="-120"/>
              </a:rPr>
              <a:t>6</a:t>
            </a: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zh-TW" altLang="en-US" b="1" dirty="0">
                <a:solidFill>
                  <a:srgbClr val="F79646">
                    <a:lumMod val="75000"/>
                  </a:srgbClr>
                </a:solidFill>
                <a:latin typeface="微軟正黑體" panose="020B0604030504040204" pitchFamily="34" charset="-120"/>
                <a:ea typeface="微軟正黑體" panose="020B0604030504040204" pitchFamily="34" charset="-120"/>
              </a:rPr>
              <a:t>排水不良，地板潮濕</a:t>
            </a:r>
            <a:endParaRPr lang="en-US" altLang="zh-TW" b="1" dirty="0">
              <a:solidFill>
                <a:srgbClr val="F79646">
                  <a:lumMod val="75000"/>
                </a:srgbClr>
              </a:solidFill>
              <a:latin typeface="微軟正黑體" panose="020B0604030504040204" pitchFamily="34" charset="-120"/>
              <a:ea typeface="微軟正黑體" panose="020B0604030504040204" pitchFamily="34" charset="-120"/>
            </a:endParaRPr>
          </a:p>
          <a:p>
            <a:pPr marL="265113">
              <a:lnSpc>
                <a:spcPts val="3000"/>
              </a:lnSpc>
              <a:defRPr/>
            </a:pPr>
            <a:r>
              <a:rPr lang="zh-TW" altLang="zh-TW" dirty="0">
                <a:solidFill>
                  <a:prstClr val="black"/>
                </a:solidFill>
                <a:latin typeface="微軟正黑體" panose="020B0604030504040204" pitchFamily="34" charset="-120"/>
                <a:ea typeface="微軟正黑體" panose="020B0604030504040204" pitchFamily="34" charset="-120"/>
              </a:rPr>
              <a:t>本計畫均建議地磚使用小片磁磚，以能達到良好洩水坡度，並且也增加摩擦力，降低學童跌倒機率。</a:t>
            </a:r>
          </a:p>
        </p:txBody>
      </p:sp>
      <p:sp>
        <p:nvSpPr>
          <p:cNvPr id="52229" name="矩形 8"/>
          <p:cNvSpPr>
            <a:spLocks noChangeArrowheads="1"/>
          </p:cNvSpPr>
          <p:nvPr/>
        </p:nvSpPr>
        <p:spPr bwMode="auto">
          <a:xfrm>
            <a:off x="3148013" y="403225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改善前</a:t>
            </a:r>
            <a:r>
              <a:rPr lang="zh-TW" altLang="en-US" sz="1800" b="1" smtClean="0">
                <a:solidFill>
                  <a:srgbClr val="77933C"/>
                </a:solidFill>
              </a:rPr>
              <a:t>	</a:t>
            </a:r>
          </a:p>
        </p:txBody>
      </p:sp>
      <p:sp>
        <p:nvSpPr>
          <p:cNvPr id="52230" name="矩形 9"/>
          <p:cNvSpPr>
            <a:spLocks noChangeArrowheads="1"/>
          </p:cNvSpPr>
          <p:nvPr/>
        </p:nvSpPr>
        <p:spPr bwMode="auto">
          <a:xfrm>
            <a:off x="5057775" y="403225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改善後</a:t>
            </a:r>
            <a:r>
              <a:rPr lang="zh-TW" altLang="en-US" sz="1800" b="1" smtClean="0">
                <a:solidFill>
                  <a:srgbClr val="77933C"/>
                </a:solidFill>
              </a:rPr>
              <a:t>	</a:t>
            </a:r>
          </a:p>
        </p:txBody>
      </p:sp>
      <p:sp>
        <p:nvSpPr>
          <p:cNvPr id="52231" name="Rectangle 2"/>
          <p:cNvSpPr>
            <a:spLocks noChangeArrowheads="1"/>
          </p:cNvSpPr>
          <p:nvPr/>
        </p:nvSpPr>
        <p:spPr bwMode="auto">
          <a:xfrm>
            <a:off x="250825" y="3246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endParaRPr lang="zh-TW" altLang="en-US" sz="1800" smtClean="0">
              <a:solidFill>
                <a:srgbClr val="000000"/>
              </a:solidFill>
            </a:endParaRPr>
          </a:p>
        </p:txBody>
      </p:sp>
      <p:pic>
        <p:nvPicPr>
          <p:cNvPr id="19" name="圖片 18" descr="DSCF7209"/>
          <p:cNvPicPr/>
          <p:nvPr/>
        </p:nvPicPr>
        <p:blipFill>
          <a:blip r:embed="rId2"/>
          <a:srcRect/>
          <a:stretch>
            <a:fillRect/>
          </a:stretch>
        </p:blipFill>
        <p:spPr bwMode="auto">
          <a:xfrm>
            <a:off x="161925" y="2909888"/>
            <a:ext cx="2986088" cy="1981200"/>
          </a:xfrm>
          <a:prstGeom prst="rect">
            <a:avLst/>
          </a:prstGeom>
          <a:ln>
            <a:noFill/>
          </a:ln>
          <a:effectLst>
            <a:outerShdw blurRad="292100" dist="139700" dir="2700000" algn="tl" rotWithShape="0">
              <a:srgbClr val="333333">
                <a:alpha val="65000"/>
              </a:srgbClr>
            </a:outerShdw>
          </a:effectLst>
        </p:spPr>
      </p:pic>
      <p:pic>
        <p:nvPicPr>
          <p:cNvPr id="18" name="圖片 17" descr="DSC_4192"/>
          <p:cNvPicPr/>
          <p:nvPr/>
        </p:nvPicPr>
        <p:blipFill rotWithShape="1">
          <a:blip r:embed="rId3"/>
          <a:srcRect t="20767"/>
          <a:stretch/>
        </p:blipFill>
        <p:spPr bwMode="auto">
          <a:xfrm>
            <a:off x="1258888" y="4402138"/>
            <a:ext cx="2733675" cy="1914525"/>
          </a:xfrm>
          <a:prstGeom prst="rect">
            <a:avLst/>
          </a:prstGeom>
          <a:ln>
            <a:noFill/>
          </a:ln>
          <a:effectLst>
            <a:outerShdw blurRad="292100" dist="139700" dir="2700000" algn="tl" rotWithShape="0">
              <a:srgbClr val="333333">
                <a:alpha val="65000"/>
              </a:srgbClr>
            </a:outerShdw>
          </a:effectLst>
        </p:spPr>
      </p:pic>
      <p:pic>
        <p:nvPicPr>
          <p:cNvPr id="21" name="圖片 20"/>
          <p:cNvPicPr/>
          <p:nvPr/>
        </p:nvPicPr>
        <p:blipFill>
          <a:blip r:embed="rId4"/>
          <a:stretch>
            <a:fillRect/>
          </a:stretch>
        </p:blipFill>
        <p:spPr>
          <a:xfrm>
            <a:off x="5902325" y="2986088"/>
            <a:ext cx="3113088" cy="1749425"/>
          </a:xfrm>
          <a:prstGeom prst="rect">
            <a:avLst/>
          </a:prstGeom>
          <a:ln>
            <a:noFill/>
          </a:ln>
          <a:effectLst>
            <a:outerShdw blurRad="292100" dist="139700" dir="2700000" algn="tl" rotWithShape="0">
              <a:srgbClr val="333333">
                <a:alpha val="65000"/>
              </a:srgbClr>
            </a:outerShdw>
          </a:effectLst>
        </p:spPr>
      </p:pic>
      <p:pic>
        <p:nvPicPr>
          <p:cNvPr id="20" name="圖片 19"/>
          <p:cNvPicPr/>
          <p:nvPr/>
        </p:nvPicPr>
        <p:blipFill>
          <a:blip r:embed="rId5"/>
          <a:stretch>
            <a:fillRect/>
          </a:stretch>
        </p:blipFill>
        <p:spPr>
          <a:xfrm>
            <a:off x="5294313" y="4419600"/>
            <a:ext cx="2906712" cy="1936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5537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260350"/>
            <a:ext cx="4762500" cy="5032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53251" name="文字方塊 30"/>
          <p:cNvSpPr txBox="1">
            <a:spLocks noChangeArrowheads="1"/>
          </p:cNvSpPr>
          <p:nvPr/>
        </p:nvSpPr>
        <p:spPr bwMode="auto">
          <a:xfrm>
            <a:off x="395288" y="260350"/>
            <a:ext cx="24939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3000" b="1" smtClean="0">
                <a:solidFill>
                  <a:srgbClr val="FFFFFF"/>
                </a:solidFill>
                <a:latin typeface="微軟正黑體" pitchFamily="34" charset="-120"/>
                <a:ea typeface="微軟正黑體" pitchFamily="34" charset="-120"/>
              </a:rPr>
              <a:t>計畫執行成果</a:t>
            </a:r>
          </a:p>
        </p:txBody>
      </p:sp>
      <p:sp>
        <p:nvSpPr>
          <p:cNvPr id="4" name="矩形 3"/>
          <p:cNvSpPr/>
          <p:nvPr/>
        </p:nvSpPr>
        <p:spPr>
          <a:xfrm>
            <a:off x="0" y="908050"/>
            <a:ext cx="8712200" cy="1785938"/>
          </a:xfrm>
          <a:prstGeom prst="rect">
            <a:avLst/>
          </a:prstGeom>
        </p:spPr>
        <p:txBody>
          <a:bodyPr>
            <a:spAutoFit/>
          </a:bodyPr>
          <a:lstStyle/>
          <a:p>
            <a:pPr marL="285750" indent="-285750">
              <a:lnSpc>
                <a:spcPts val="3000"/>
              </a:lnSpc>
              <a:buFont typeface="Arial" panose="020B0604020202020204" pitchFamily="34" charset="0"/>
              <a:buChar char="•"/>
              <a:defRPr/>
            </a:pPr>
            <a:r>
              <a:rPr lang="en-US" altLang="zh-TW" sz="2000" b="1" dirty="0">
                <a:solidFill>
                  <a:srgbClr val="C0504D"/>
                </a:solidFill>
                <a:latin typeface="微軟正黑體" panose="020B0604030504040204" pitchFamily="34" charset="-120"/>
                <a:ea typeface="微軟正黑體" panose="020B0604030504040204" pitchFamily="34" charset="-120"/>
              </a:rPr>
              <a:t>104</a:t>
            </a:r>
            <a:r>
              <a:rPr lang="zh-TW" altLang="en-US" sz="2000" b="1" dirty="0">
                <a:solidFill>
                  <a:srgbClr val="C0504D"/>
                </a:solidFill>
                <a:latin typeface="微軟正黑體" panose="020B0604030504040204" pitchFamily="34" charset="-120"/>
                <a:ea typeface="微軟正黑體" panose="020B0604030504040204" pitchFamily="34" charset="-120"/>
              </a:rPr>
              <a:t>年計畫推動成果</a:t>
            </a:r>
            <a:r>
              <a:rPr lang="zh-TW" altLang="zh-TW" sz="2000" b="1" dirty="0">
                <a:solidFill>
                  <a:srgbClr val="C0504D"/>
                </a:solidFill>
                <a:latin typeface="微軟正黑體" panose="020B0604030504040204" pitchFamily="34" charset="-120"/>
                <a:ea typeface="微軟正黑體" panose="020B0604030504040204" pitchFamily="34" charset="-120"/>
              </a:rPr>
              <a:t>：</a:t>
            </a:r>
            <a:endParaRPr lang="en-US" altLang="zh-TW" sz="2000" b="1" dirty="0">
              <a:solidFill>
                <a:srgbClr val="C0504D"/>
              </a:solidFill>
              <a:latin typeface="微軟正黑體" panose="020B0604030504040204" pitchFamily="34" charset="-120"/>
              <a:ea typeface="微軟正黑體" panose="020B0604030504040204" pitchFamily="34" charset="-120"/>
            </a:endParaRPr>
          </a:p>
          <a:p>
            <a:pPr marL="631825" indent="-631825">
              <a:lnSpc>
                <a:spcPts val="3000"/>
              </a:lnSpc>
              <a:spcBef>
                <a:spcPts val="1200"/>
              </a:spcBef>
              <a:defRPr/>
            </a:pP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en-US" altLang="zh-TW" b="1" dirty="0">
                <a:solidFill>
                  <a:srgbClr val="F79646">
                    <a:lumMod val="75000"/>
                  </a:srgbClr>
                </a:solidFill>
                <a:latin typeface="微軟正黑體" panose="020B0604030504040204" pitchFamily="34" charset="-120"/>
                <a:ea typeface="微軟正黑體" panose="020B0604030504040204" pitchFamily="34" charset="-120"/>
              </a:rPr>
              <a:t>7</a:t>
            </a: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zh-TW" altLang="en-US" b="1" dirty="0">
                <a:solidFill>
                  <a:srgbClr val="F79646">
                    <a:lumMod val="75000"/>
                  </a:srgbClr>
                </a:solidFill>
                <a:latin typeface="微軟正黑體" panose="020B0604030504040204" pitchFamily="34" charset="-120"/>
                <a:ea typeface="微軟正黑體" panose="020B0604030504040204" pitchFamily="34" charset="-120"/>
              </a:rPr>
              <a:t>便器破損</a:t>
            </a:r>
            <a:endParaRPr lang="en-US" altLang="zh-TW" b="1" dirty="0">
              <a:solidFill>
                <a:srgbClr val="F79646">
                  <a:lumMod val="75000"/>
                </a:srgbClr>
              </a:solidFill>
              <a:latin typeface="微軟正黑體" panose="020B0604030504040204" pitchFamily="34" charset="-120"/>
              <a:ea typeface="微軟正黑體" panose="020B0604030504040204" pitchFamily="34" charset="-120"/>
            </a:endParaRPr>
          </a:p>
          <a:p>
            <a:pPr marL="265113">
              <a:lnSpc>
                <a:spcPts val="3000"/>
              </a:lnSpc>
              <a:defRPr/>
            </a:pPr>
            <a:r>
              <a:rPr lang="zh-TW" altLang="zh-TW" dirty="0">
                <a:solidFill>
                  <a:prstClr val="black"/>
                </a:solidFill>
                <a:latin typeface="微軟正黑體" panose="020B0604030504040204" pitchFamily="34" charset="-120"/>
                <a:ea typeface="微軟正黑體" panose="020B0604030504040204" pitchFamily="34" charset="-120"/>
              </a:rPr>
              <a:t>除了更新破損、不敷使用的便器，本計畫也一併建議能適量增加有扶手的便器，讓有身體不便的學生能更方便使用。</a:t>
            </a:r>
          </a:p>
        </p:txBody>
      </p:sp>
      <p:sp>
        <p:nvSpPr>
          <p:cNvPr id="53253" name="矩形 8"/>
          <p:cNvSpPr>
            <a:spLocks noChangeArrowheads="1"/>
          </p:cNvSpPr>
          <p:nvPr/>
        </p:nvSpPr>
        <p:spPr bwMode="auto">
          <a:xfrm>
            <a:off x="2484438" y="369411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改善前</a:t>
            </a:r>
            <a:r>
              <a:rPr lang="zh-TW" altLang="en-US" sz="1800" b="1" smtClean="0">
                <a:solidFill>
                  <a:srgbClr val="77933C"/>
                </a:solidFill>
              </a:rPr>
              <a:t>	</a:t>
            </a:r>
          </a:p>
        </p:txBody>
      </p:sp>
      <p:sp>
        <p:nvSpPr>
          <p:cNvPr id="53254" name="矩形 9"/>
          <p:cNvSpPr>
            <a:spLocks noChangeArrowheads="1"/>
          </p:cNvSpPr>
          <p:nvPr/>
        </p:nvSpPr>
        <p:spPr bwMode="auto">
          <a:xfrm>
            <a:off x="5580063" y="369411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改善後</a:t>
            </a:r>
            <a:r>
              <a:rPr lang="zh-TW" altLang="en-US" sz="1800" b="1" smtClean="0">
                <a:solidFill>
                  <a:srgbClr val="77933C"/>
                </a:solidFill>
              </a:rPr>
              <a:t>	</a:t>
            </a:r>
          </a:p>
        </p:txBody>
      </p:sp>
      <p:pic>
        <p:nvPicPr>
          <p:cNvPr id="15" name="圖片 14" descr="IMG_1511"/>
          <p:cNvPicPr/>
          <p:nvPr/>
        </p:nvPicPr>
        <p:blipFill rotWithShape="1">
          <a:blip r:embed="rId2"/>
          <a:srcRect t="17414"/>
          <a:stretch/>
        </p:blipFill>
        <p:spPr bwMode="auto">
          <a:xfrm>
            <a:off x="120650" y="2789238"/>
            <a:ext cx="2238375" cy="2462212"/>
          </a:xfrm>
          <a:prstGeom prst="rect">
            <a:avLst/>
          </a:prstGeom>
          <a:ln>
            <a:noFill/>
          </a:ln>
          <a:effectLst>
            <a:outerShdw blurRad="292100" dist="139700" dir="2700000" algn="tl" rotWithShape="0">
              <a:srgbClr val="333333">
                <a:alpha val="65000"/>
              </a:srgbClr>
            </a:outerShdw>
          </a:effectLst>
        </p:spPr>
      </p:pic>
      <p:pic>
        <p:nvPicPr>
          <p:cNvPr id="14" name="圖片 13" descr="DSCN0525"/>
          <p:cNvPicPr/>
          <p:nvPr/>
        </p:nvPicPr>
        <p:blipFill rotWithShape="1">
          <a:blip r:embed="rId3"/>
          <a:srcRect l="18056" t="19164" r="19445"/>
          <a:stretch/>
        </p:blipFill>
        <p:spPr bwMode="auto">
          <a:xfrm>
            <a:off x="1565275" y="4165600"/>
            <a:ext cx="2365375" cy="229393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圖片 16"/>
          <p:cNvPicPr/>
          <p:nvPr/>
        </p:nvPicPr>
        <p:blipFill rotWithShape="1">
          <a:blip r:embed="rId4"/>
          <a:srcRect l="47264" t="19790"/>
          <a:stretch/>
        </p:blipFill>
        <p:spPr bwMode="auto">
          <a:xfrm>
            <a:off x="6578600" y="2693988"/>
            <a:ext cx="2266950" cy="229711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圖片 15"/>
          <p:cNvPicPr/>
          <p:nvPr/>
        </p:nvPicPr>
        <p:blipFill rotWithShape="1">
          <a:blip r:embed="rId5"/>
          <a:srcRect r="37527"/>
          <a:stretch/>
        </p:blipFill>
        <p:spPr bwMode="auto">
          <a:xfrm>
            <a:off x="5287963" y="4211638"/>
            <a:ext cx="2444750" cy="22018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66024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292100" y="128588"/>
            <a:ext cx="6080125" cy="549275"/>
          </a:xfrm>
          <a:prstGeom prst="rect">
            <a:avLst/>
          </a:prstGeom>
          <a:effectLst>
            <a:outerShdw blurRad="50800" dist="38100" dir="2700000" algn="tl" rotWithShape="0">
              <a:prstClr val="black">
                <a:alpha val="40000"/>
              </a:prstClr>
            </a:outerShdw>
          </a:effectLst>
        </p:spPr>
        <p:txBody>
          <a:bodyPr anchor="ctr"/>
          <a:lstStyle>
            <a:defPPr>
              <a:defRPr lang="zh-TW"/>
            </a:defPPr>
            <a:lvl1pPr>
              <a:spcBef>
                <a:spcPct val="0"/>
              </a:spcBef>
              <a:buNone/>
              <a:defRPr sz="3000" b="1" cap="all" spc="300" baseline="0">
                <a:solidFill>
                  <a:schemeClr val="tx1">
                    <a:lumMod val="75000"/>
                    <a:lumOff val="25000"/>
                  </a:schemeClr>
                </a:solidFill>
                <a:latin typeface="+mj-ea"/>
                <a:ea typeface="+mj-ea"/>
                <a:cs typeface="+mj-cs"/>
              </a:defRPr>
            </a:lvl1pPr>
          </a:lstStyle>
          <a:p>
            <a:pPr>
              <a:defRPr/>
            </a:pPr>
            <a:r>
              <a:rPr lang="zh-TW" altLang="en-US" dirty="0" smtClean="0">
                <a:solidFill>
                  <a:prstClr val="black">
                    <a:lumMod val="75000"/>
                    <a:lumOff val="25000"/>
                  </a:prstClr>
                </a:solidFill>
              </a:rPr>
              <a:t>執行成果</a:t>
            </a:r>
            <a:endParaRPr lang="zh-TW" altLang="en-US" dirty="0">
              <a:solidFill>
                <a:prstClr val="black">
                  <a:lumMod val="75000"/>
                  <a:lumOff val="25000"/>
                </a:prstClr>
              </a:solidFill>
            </a:endParaRPr>
          </a:p>
        </p:txBody>
      </p:sp>
      <p:sp>
        <p:nvSpPr>
          <p:cNvPr id="54275" name="文字方塊 13"/>
          <p:cNvSpPr txBox="1">
            <a:spLocks noChangeArrowheads="1"/>
          </p:cNvSpPr>
          <p:nvPr/>
        </p:nvSpPr>
        <p:spPr bwMode="auto">
          <a:xfrm>
            <a:off x="3614738" y="6021388"/>
            <a:ext cx="551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en-US" altLang="zh-TW" smtClean="0">
                <a:solidFill>
                  <a:srgbClr val="000000"/>
                </a:solidFill>
                <a:latin typeface="微軟正黑體" pitchFamily="34" charset="-120"/>
                <a:ea typeface="微軟正黑體" pitchFamily="34" charset="-120"/>
              </a:rPr>
              <a:t>※</a:t>
            </a:r>
            <a:r>
              <a:rPr lang="zh-TW" altLang="en-US" smtClean="0">
                <a:solidFill>
                  <a:srgbClr val="000000"/>
                </a:solidFill>
                <a:latin typeface="微軟正黑體" pitchFamily="34" charset="-120"/>
                <a:ea typeface="微軟正黑體" pitchFamily="34" charset="-120"/>
              </a:rPr>
              <a:t> 優先補強廁所嚴重需整修地方，美化為加值運用。</a:t>
            </a:r>
          </a:p>
        </p:txBody>
      </p:sp>
      <p:sp>
        <p:nvSpPr>
          <p:cNvPr id="13" name="矩形 12"/>
          <p:cNvSpPr/>
          <p:nvPr/>
        </p:nvSpPr>
        <p:spPr>
          <a:xfrm>
            <a:off x="2124075" y="271463"/>
            <a:ext cx="1255713" cy="40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案例</a:t>
            </a:r>
            <a:endParaRPr lang="en-US" altLang="zh-TW" b="1" dirty="0">
              <a:solidFill>
                <a:prstClr val="black"/>
              </a:solidFill>
              <a:latin typeface="微軟正黑體"/>
              <a:ea typeface="微軟正黑體"/>
            </a:endParaRPr>
          </a:p>
        </p:txBody>
      </p:sp>
      <p:sp>
        <p:nvSpPr>
          <p:cNvPr id="15" name="矩形 14"/>
          <p:cNvSpPr/>
          <p:nvPr/>
        </p:nvSpPr>
        <p:spPr>
          <a:xfrm>
            <a:off x="292100" y="842963"/>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埔墘國小</a:t>
            </a:r>
            <a:endParaRPr lang="en-US" altLang="zh-TW" b="1" dirty="0">
              <a:solidFill>
                <a:prstClr val="black"/>
              </a:solidFill>
              <a:latin typeface="微軟正黑體"/>
              <a:ea typeface="微軟正黑體"/>
            </a:endParaRPr>
          </a:p>
        </p:txBody>
      </p:sp>
      <p:pic>
        <p:nvPicPr>
          <p:cNvPr id="54278"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38" y="1446213"/>
            <a:ext cx="4054475"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文字方塊 15"/>
          <p:cNvSpPr txBox="1">
            <a:spLocks noChangeArrowheads="1"/>
          </p:cNvSpPr>
          <p:nvPr/>
        </p:nvSpPr>
        <p:spPr bwMode="auto">
          <a:xfrm>
            <a:off x="292100" y="1409700"/>
            <a:ext cx="79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改造前</a:t>
            </a:r>
            <a:endParaRPr lang="en-US" altLang="zh-TW" sz="1400" b="1" smtClean="0">
              <a:solidFill>
                <a:srgbClr val="404040"/>
              </a:solidFill>
              <a:latin typeface="微軟正黑體" pitchFamily="34" charset="-120"/>
              <a:ea typeface="微軟正黑體" pitchFamily="34" charset="-120"/>
            </a:endParaRPr>
          </a:p>
        </p:txBody>
      </p:sp>
      <p:pic>
        <p:nvPicPr>
          <p:cNvPr id="54280"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2588" y="1712913"/>
            <a:ext cx="298767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圖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1717675"/>
            <a:ext cx="17843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6588" y="3463925"/>
            <a:ext cx="146367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圖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3538" y="3451225"/>
            <a:ext cx="1484312"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文字方塊 20"/>
          <p:cNvSpPr txBox="1">
            <a:spLocks noChangeArrowheads="1"/>
          </p:cNvSpPr>
          <p:nvPr/>
        </p:nvSpPr>
        <p:spPr bwMode="auto">
          <a:xfrm>
            <a:off x="4151313" y="1403350"/>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改造後</a:t>
            </a:r>
            <a:endParaRPr lang="en-US" altLang="zh-TW" sz="1400" b="1" smtClean="0">
              <a:solidFill>
                <a:srgbClr val="404040"/>
              </a:solidFill>
              <a:latin typeface="微軟正黑體" pitchFamily="34" charset="-120"/>
              <a:ea typeface="微軟正黑體" pitchFamily="34" charset="-120"/>
            </a:endParaRPr>
          </a:p>
        </p:txBody>
      </p:sp>
    </p:spTree>
    <p:extLst>
      <p:ext uri="{BB962C8B-B14F-4D97-AF65-F5344CB8AC3E}">
        <p14:creationId xmlns:p14="http://schemas.microsoft.com/office/powerpoint/2010/main" val="1871805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文字方塊 13"/>
          <p:cNvSpPr txBox="1">
            <a:spLocks noChangeArrowheads="1"/>
          </p:cNvSpPr>
          <p:nvPr/>
        </p:nvSpPr>
        <p:spPr bwMode="auto">
          <a:xfrm>
            <a:off x="3614738" y="6091238"/>
            <a:ext cx="551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en-US" altLang="zh-TW" smtClean="0">
                <a:solidFill>
                  <a:srgbClr val="000000"/>
                </a:solidFill>
                <a:latin typeface="微軟正黑體" pitchFamily="34" charset="-120"/>
                <a:ea typeface="微軟正黑體" pitchFamily="34" charset="-120"/>
              </a:rPr>
              <a:t>※</a:t>
            </a:r>
            <a:r>
              <a:rPr lang="zh-TW" altLang="en-US" smtClean="0">
                <a:solidFill>
                  <a:srgbClr val="000000"/>
                </a:solidFill>
                <a:latin typeface="微軟正黑體" pitchFamily="34" charset="-120"/>
                <a:ea typeface="微軟正黑體" pitchFamily="34" charset="-120"/>
              </a:rPr>
              <a:t> 優先補強廁所嚴重需整修地方，美化為加值運用。</a:t>
            </a:r>
          </a:p>
        </p:txBody>
      </p:sp>
      <p:sp>
        <p:nvSpPr>
          <p:cNvPr id="13" name="矩形 12"/>
          <p:cNvSpPr/>
          <p:nvPr/>
        </p:nvSpPr>
        <p:spPr>
          <a:xfrm>
            <a:off x="2124075" y="271463"/>
            <a:ext cx="1255713" cy="40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案例</a:t>
            </a:r>
            <a:endParaRPr lang="en-US" altLang="zh-TW" b="1" dirty="0">
              <a:solidFill>
                <a:prstClr val="black"/>
              </a:solidFill>
              <a:latin typeface="微軟正黑體"/>
              <a:ea typeface="微軟正黑體"/>
            </a:endParaRPr>
          </a:p>
        </p:txBody>
      </p:sp>
      <p:sp>
        <p:nvSpPr>
          <p:cNvPr id="15" name="矩形 14"/>
          <p:cNvSpPr/>
          <p:nvPr/>
        </p:nvSpPr>
        <p:spPr>
          <a:xfrm>
            <a:off x="292100" y="842963"/>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臺中國小</a:t>
            </a:r>
            <a:endParaRPr lang="en-US" altLang="zh-TW" b="1" dirty="0">
              <a:solidFill>
                <a:prstClr val="black"/>
              </a:solidFill>
              <a:latin typeface="微軟正黑體"/>
              <a:ea typeface="微軟正黑體"/>
            </a:endParaRPr>
          </a:p>
        </p:txBody>
      </p:sp>
      <p:sp>
        <p:nvSpPr>
          <p:cNvPr id="55301" name="文字方塊 15"/>
          <p:cNvSpPr txBox="1">
            <a:spLocks noChangeArrowheads="1"/>
          </p:cNvSpPr>
          <p:nvPr/>
        </p:nvSpPr>
        <p:spPr bwMode="auto">
          <a:xfrm>
            <a:off x="292100" y="1270000"/>
            <a:ext cx="7921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改造前</a:t>
            </a:r>
            <a:endParaRPr lang="en-US" altLang="zh-TW" sz="1400" b="1" smtClean="0">
              <a:solidFill>
                <a:srgbClr val="404040"/>
              </a:solidFill>
              <a:latin typeface="微軟正黑體" pitchFamily="34" charset="-120"/>
              <a:ea typeface="微軟正黑體" pitchFamily="34" charset="-120"/>
            </a:endParaRPr>
          </a:p>
        </p:txBody>
      </p:sp>
      <p:sp>
        <p:nvSpPr>
          <p:cNvPr id="55302" name="文字方塊 20"/>
          <p:cNvSpPr txBox="1">
            <a:spLocks noChangeArrowheads="1"/>
          </p:cNvSpPr>
          <p:nvPr/>
        </p:nvSpPr>
        <p:spPr bwMode="auto">
          <a:xfrm>
            <a:off x="3063875" y="893763"/>
            <a:ext cx="79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改造後</a:t>
            </a:r>
            <a:endParaRPr lang="en-US" altLang="zh-TW" sz="1400" b="1" smtClean="0">
              <a:solidFill>
                <a:srgbClr val="404040"/>
              </a:solidFill>
              <a:latin typeface="微軟正黑體" pitchFamily="34" charset="-120"/>
              <a:ea typeface="微軟正黑體" pitchFamily="34" charset="-120"/>
            </a:endParaRPr>
          </a:p>
        </p:txBody>
      </p:sp>
      <p:pic>
        <p:nvPicPr>
          <p:cNvPr id="55303" name="Picture 2" descr="CIMG38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566863"/>
            <a:ext cx="21939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3" descr="CIMG38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3284538"/>
            <a:ext cx="219392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4" descr="CIMG38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5021263"/>
            <a:ext cx="223202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圖片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3088" y="1268413"/>
            <a:ext cx="4249737"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圖片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1663" y="3725863"/>
            <a:ext cx="4249737"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標題 1"/>
          <p:cNvSpPr txBox="1">
            <a:spLocks/>
          </p:cNvSpPr>
          <p:nvPr/>
        </p:nvSpPr>
        <p:spPr>
          <a:xfrm>
            <a:off x="292100" y="128588"/>
            <a:ext cx="6080125" cy="549275"/>
          </a:xfrm>
          <a:prstGeom prst="rect">
            <a:avLst/>
          </a:prstGeom>
          <a:effectLst>
            <a:outerShdw blurRad="50800" dist="38100" dir="2700000" algn="tl" rotWithShape="0">
              <a:prstClr val="black">
                <a:alpha val="40000"/>
              </a:prstClr>
            </a:outerShdw>
          </a:effectLst>
        </p:spPr>
        <p:txBody>
          <a:bodyPr anchor="ctr"/>
          <a:lstStyle>
            <a:defPPr>
              <a:defRPr lang="zh-TW"/>
            </a:defPPr>
            <a:lvl1pPr>
              <a:spcBef>
                <a:spcPct val="0"/>
              </a:spcBef>
              <a:buNone/>
              <a:defRPr sz="3000" b="1" cap="all" spc="300" baseline="0">
                <a:solidFill>
                  <a:schemeClr val="tx1">
                    <a:lumMod val="75000"/>
                    <a:lumOff val="25000"/>
                  </a:schemeClr>
                </a:solidFill>
                <a:latin typeface="+mj-ea"/>
                <a:ea typeface="+mj-ea"/>
                <a:cs typeface="+mj-cs"/>
              </a:defRPr>
            </a:lvl1pPr>
          </a:lstStyle>
          <a:p>
            <a:pPr>
              <a:defRPr/>
            </a:pPr>
            <a:r>
              <a:rPr lang="zh-TW" altLang="en-US" dirty="0" smtClean="0">
                <a:solidFill>
                  <a:prstClr val="black">
                    <a:lumMod val="75000"/>
                    <a:lumOff val="25000"/>
                  </a:prstClr>
                </a:solidFill>
              </a:rPr>
              <a:t>執行成果</a:t>
            </a:r>
            <a:endParaRPr lang="zh-TW" altLang="en-US" dirty="0">
              <a:solidFill>
                <a:prstClr val="black">
                  <a:lumMod val="75000"/>
                  <a:lumOff val="25000"/>
                </a:prstClr>
              </a:solidFill>
            </a:endParaRPr>
          </a:p>
        </p:txBody>
      </p:sp>
    </p:spTree>
    <p:extLst>
      <p:ext uri="{BB962C8B-B14F-4D97-AF65-F5344CB8AC3E}">
        <p14:creationId xmlns:p14="http://schemas.microsoft.com/office/powerpoint/2010/main" val="831093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文字方塊 13"/>
          <p:cNvSpPr txBox="1">
            <a:spLocks noChangeArrowheads="1"/>
          </p:cNvSpPr>
          <p:nvPr/>
        </p:nvSpPr>
        <p:spPr bwMode="auto">
          <a:xfrm>
            <a:off x="3614738" y="6091238"/>
            <a:ext cx="551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en-US" altLang="zh-TW" smtClean="0">
                <a:solidFill>
                  <a:srgbClr val="000000"/>
                </a:solidFill>
                <a:latin typeface="微軟正黑體" pitchFamily="34" charset="-120"/>
                <a:ea typeface="微軟正黑體" pitchFamily="34" charset="-120"/>
              </a:rPr>
              <a:t>※</a:t>
            </a:r>
            <a:r>
              <a:rPr lang="zh-TW" altLang="en-US" smtClean="0">
                <a:solidFill>
                  <a:srgbClr val="000000"/>
                </a:solidFill>
                <a:latin typeface="微軟正黑體" pitchFamily="34" charset="-120"/>
                <a:ea typeface="微軟正黑體" pitchFamily="34" charset="-120"/>
              </a:rPr>
              <a:t> 優先補強廁所嚴重需整修地方，美化為加值運用。</a:t>
            </a:r>
          </a:p>
        </p:txBody>
      </p:sp>
      <p:sp>
        <p:nvSpPr>
          <p:cNvPr id="13" name="矩形 12"/>
          <p:cNvSpPr/>
          <p:nvPr/>
        </p:nvSpPr>
        <p:spPr>
          <a:xfrm>
            <a:off x="2124075" y="271463"/>
            <a:ext cx="1255713" cy="40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案例</a:t>
            </a:r>
            <a:endParaRPr lang="en-US" altLang="zh-TW" b="1" dirty="0">
              <a:solidFill>
                <a:prstClr val="black"/>
              </a:solidFill>
              <a:latin typeface="微軟正黑體"/>
              <a:ea typeface="微軟正黑體"/>
            </a:endParaRPr>
          </a:p>
        </p:txBody>
      </p:sp>
      <p:sp>
        <p:nvSpPr>
          <p:cNvPr id="15" name="矩形 14"/>
          <p:cNvSpPr/>
          <p:nvPr/>
        </p:nvSpPr>
        <p:spPr>
          <a:xfrm>
            <a:off x="292100" y="842963"/>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光復國小</a:t>
            </a:r>
            <a:endParaRPr lang="en-US" altLang="zh-TW" b="1" dirty="0">
              <a:solidFill>
                <a:prstClr val="black"/>
              </a:solidFill>
              <a:latin typeface="微軟正黑體"/>
              <a:ea typeface="微軟正黑體"/>
            </a:endParaRPr>
          </a:p>
        </p:txBody>
      </p:sp>
      <p:sp>
        <p:nvSpPr>
          <p:cNvPr id="56325" name="文字方塊 15"/>
          <p:cNvSpPr txBox="1">
            <a:spLocks noChangeArrowheads="1"/>
          </p:cNvSpPr>
          <p:nvPr/>
        </p:nvSpPr>
        <p:spPr bwMode="auto">
          <a:xfrm>
            <a:off x="292100" y="1270000"/>
            <a:ext cx="7921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改造前</a:t>
            </a:r>
            <a:endParaRPr lang="en-US" altLang="zh-TW" sz="1400" b="1" smtClean="0">
              <a:solidFill>
                <a:srgbClr val="404040"/>
              </a:solidFill>
              <a:latin typeface="微軟正黑體" pitchFamily="34" charset="-120"/>
              <a:ea typeface="微軟正黑體" pitchFamily="34" charset="-120"/>
            </a:endParaRPr>
          </a:p>
        </p:txBody>
      </p:sp>
      <p:sp>
        <p:nvSpPr>
          <p:cNvPr id="56326" name="文字方塊 20"/>
          <p:cNvSpPr txBox="1">
            <a:spLocks noChangeArrowheads="1"/>
          </p:cNvSpPr>
          <p:nvPr/>
        </p:nvSpPr>
        <p:spPr bwMode="auto">
          <a:xfrm>
            <a:off x="3600450" y="2744788"/>
            <a:ext cx="79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改造後</a:t>
            </a:r>
            <a:endParaRPr lang="en-US" altLang="zh-TW" sz="1400" b="1" smtClean="0">
              <a:solidFill>
                <a:srgbClr val="404040"/>
              </a:solidFill>
              <a:latin typeface="微軟正黑體" pitchFamily="34" charset="-120"/>
              <a:ea typeface="微軟正黑體" pitchFamily="34" charset="-120"/>
            </a:endParaRPr>
          </a:p>
        </p:txBody>
      </p:sp>
      <p:pic>
        <p:nvPicPr>
          <p:cNvPr id="56327"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0563" y="1301750"/>
            <a:ext cx="2124075"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6713" y="1301750"/>
            <a:ext cx="2124075"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4271963"/>
            <a:ext cx="212407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圖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4271963"/>
            <a:ext cx="212407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2" descr="IMG_82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00" y="1592263"/>
            <a:ext cx="21923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3" descr="IMG_81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1463" y="3316288"/>
            <a:ext cx="22129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4" descr="IMG_814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100" y="5053013"/>
            <a:ext cx="2192338"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圖片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22800" y="4271963"/>
            <a:ext cx="21240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標題 1"/>
          <p:cNvSpPr txBox="1">
            <a:spLocks/>
          </p:cNvSpPr>
          <p:nvPr/>
        </p:nvSpPr>
        <p:spPr>
          <a:xfrm>
            <a:off x="292100" y="128588"/>
            <a:ext cx="6080125" cy="549275"/>
          </a:xfrm>
          <a:prstGeom prst="rect">
            <a:avLst/>
          </a:prstGeom>
          <a:effectLst>
            <a:outerShdw blurRad="50800" dist="38100" dir="2700000" algn="tl" rotWithShape="0">
              <a:prstClr val="black">
                <a:alpha val="40000"/>
              </a:prstClr>
            </a:outerShdw>
          </a:effectLst>
        </p:spPr>
        <p:txBody>
          <a:bodyPr anchor="ctr"/>
          <a:lstStyle>
            <a:defPPr>
              <a:defRPr lang="zh-TW"/>
            </a:defPPr>
            <a:lvl1pPr>
              <a:spcBef>
                <a:spcPct val="0"/>
              </a:spcBef>
              <a:buNone/>
              <a:defRPr sz="3000" b="1" cap="all" spc="300" baseline="0">
                <a:solidFill>
                  <a:schemeClr val="tx1">
                    <a:lumMod val="75000"/>
                    <a:lumOff val="25000"/>
                  </a:schemeClr>
                </a:solidFill>
                <a:latin typeface="+mj-ea"/>
                <a:ea typeface="+mj-ea"/>
                <a:cs typeface="+mj-cs"/>
              </a:defRPr>
            </a:lvl1pPr>
          </a:lstStyle>
          <a:p>
            <a:pPr>
              <a:defRPr/>
            </a:pPr>
            <a:r>
              <a:rPr lang="zh-TW" altLang="en-US" dirty="0" smtClean="0">
                <a:solidFill>
                  <a:prstClr val="black">
                    <a:lumMod val="75000"/>
                    <a:lumOff val="25000"/>
                  </a:prstClr>
                </a:solidFill>
              </a:rPr>
              <a:t>執行成果</a:t>
            </a:r>
            <a:endParaRPr lang="zh-TW" altLang="en-US" dirty="0">
              <a:solidFill>
                <a:prstClr val="black">
                  <a:lumMod val="75000"/>
                  <a:lumOff val="25000"/>
                </a:prstClr>
              </a:solidFill>
            </a:endParaRPr>
          </a:p>
        </p:txBody>
      </p:sp>
    </p:spTree>
    <p:extLst>
      <p:ext uri="{BB962C8B-B14F-4D97-AF65-F5344CB8AC3E}">
        <p14:creationId xmlns:p14="http://schemas.microsoft.com/office/powerpoint/2010/main" val="3078789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文字方塊 13"/>
          <p:cNvSpPr txBox="1">
            <a:spLocks noChangeArrowheads="1"/>
          </p:cNvSpPr>
          <p:nvPr/>
        </p:nvSpPr>
        <p:spPr bwMode="auto">
          <a:xfrm>
            <a:off x="3614738" y="6091238"/>
            <a:ext cx="551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en-US" altLang="zh-TW" smtClean="0">
                <a:solidFill>
                  <a:srgbClr val="000000"/>
                </a:solidFill>
                <a:latin typeface="微軟正黑體" pitchFamily="34" charset="-120"/>
                <a:ea typeface="微軟正黑體" pitchFamily="34" charset="-120"/>
              </a:rPr>
              <a:t>※</a:t>
            </a:r>
            <a:r>
              <a:rPr lang="zh-TW" altLang="en-US" smtClean="0">
                <a:solidFill>
                  <a:srgbClr val="000000"/>
                </a:solidFill>
                <a:latin typeface="微軟正黑體" pitchFamily="34" charset="-120"/>
                <a:ea typeface="微軟正黑體" pitchFamily="34" charset="-120"/>
              </a:rPr>
              <a:t> 優先補強廁所嚴重需整修地方，美化為加值運用。</a:t>
            </a:r>
          </a:p>
        </p:txBody>
      </p:sp>
      <p:sp>
        <p:nvSpPr>
          <p:cNvPr id="13" name="矩形 12"/>
          <p:cNvSpPr/>
          <p:nvPr/>
        </p:nvSpPr>
        <p:spPr>
          <a:xfrm>
            <a:off x="2124075" y="271463"/>
            <a:ext cx="1255713" cy="40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案例</a:t>
            </a:r>
            <a:endParaRPr lang="en-US" altLang="zh-TW" b="1" dirty="0">
              <a:solidFill>
                <a:prstClr val="black"/>
              </a:solidFill>
              <a:latin typeface="微軟正黑體"/>
              <a:ea typeface="微軟正黑體"/>
            </a:endParaRPr>
          </a:p>
        </p:txBody>
      </p:sp>
      <p:sp>
        <p:nvSpPr>
          <p:cNvPr id="15" name="矩形 14"/>
          <p:cNvSpPr/>
          <p:nvPr/>
        </p:nvSpPr>
        <p:spPr>
          <a:xfrm>
            <a:off x="292100" y="842963"/>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銅門國小</a:t>
            </a:r>
            <a:endParaRPr lang="en-US" altLang="zh-TW" b="1" dirty="0">
              <a:solidFill>
                <a:prstClr val="black"/>
              </a:solidFill>
              <a:latin typeface="微軟正黑體"/>
              <a:ea typeface="微軟正黑體"/>
            </a:endParaRPr>
          </a:p>
        </p:txBody>
      </p:sp>
      <p:sp>
        <p:nvSpPr>
          <p:cNvPr id="57349" name="文字方塊 15"/>
          <p:cNvSpPr txBox="1">
            <a:spLocks noChangeArrowheads="1"/>
          </p:cNvSpPr>
          <p:nvPr/>
        </p:nvSpPr>
        <p:spPr bwMode="auto">
          <a:xfrm>
            <a:off x="292100" y="1270000"/>
            <a:ext cx="7921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改造前</a:t>
            </a:r>
            <a:endParaRPr lang="en-US" altLang="zh-TW" sz="1400" b="1" smtClean="0">
              <a:solidFill>
                <a:srgbClr val="404040"/>
              </a:solidFill>
              <a:latin typeface="微軟正黑體" pitchFamily="34" charset="-120"/>
              <a:ea typeface="微軟正黑體" pitchFamily="34" charset="-120"/>
            </a:endParaRPr>
          </a:p>
        </p:txBody>
      </p:sp>
      <p:sp>
        <p:nvSpPr>
          <p:cNvPr id="57350" name="文字方塊 20"/>
          <p:cNvSpPr txBox="1">
            <a:spLocks noChangeArrowheads="1"/>
          </p:cNvSpPr>
          <p:nvPr/>
        </p:nvSpPr>
        <p:spPr bwMode="auto">
          <a:xfrm>
            <a:off x="2355850" y="1273175"/>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改造後</a:t>
            </a:r>
            <a:endParaRPr lang="en-US" altLang="zh-TW" sz="1400" b="1" smtClean="0">
              <a:solidFill>
                <a:srgbClr val="404040"/>
              </a:solidFill>
              <a:latin typeface="微軟正黑體" pitchFamily="34" charset="-120"/>
              <a:ea typeface="微軟正黑體" pitchFamily="34" charset="-120"/>
            </a:endParaRPr>
          </a:p>
        </p:txBody>
      </p:sp>
      <p:pic>
        <p:nvPicPr>
          <p:cNvPr id="57351" name="圖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611313"/>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圖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5975" y="1611313"/>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圖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0938" y="3130550"/>
            <a:ext cx="2233612"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圖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8950" y="3130550"/>
            <a:ext cx="22320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圖片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0263" y="3135313"/>
            <a:ext cx="2224087"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圖片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8950" y="1611313"/>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圖片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28875" y="4657725"/>
            <a:ext cx="224631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圖片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29150" y="4657725"/>
            <a:ext cx="224631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圖片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75463" y="4648200"/>
            <a:ext cx="22415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Picture 2" descr="DSC_018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325" y="1611313"/>
            <a:ext cx="2038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Picture 3" descr="DSC_017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8913" y="2924175"/>
            <a:ext cx="203676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4" descr="DSC_018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8913" y="4210050"/>
            <a:ext cx="2036762"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3" name="Picture 5" descr="DSC_018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8913" y="5521325"/>
            <a:ext cx="2036762"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標題 1"/>
          <p:cNvSpPr txBox="1">
            <a:spLocks/>
          </p:cNvSpPr>
          <p:nvPr/>
        </p:nvSpPr>
        <p:spPr>
          <a:xfrm>
            <a:off x="292100" y="128588"/>
            <a:ext cx="6080125" cy="549275"/>
          </a:xfrm>
          <a:prstGeom prst="rect">
            <a:avLst/>
          </a:prstGeom>
          <a:effectLst>
            <a:outerShdw blurRad="50800" dist="38100" dir="2700000" algn="tl" rotWithShape="0">
              <a:prstClr val="black">
                <a:alpha val="40000"/>
              </a:prstClr>
            </a:outerShdw>
          </a:effectLst>
        </p:spPr>
        <p:txBody>
          <a:bodyPr anchor="ctr"/>
          <a:lstStyle>
            <a:defPPr>
              <a:defRPr lang="zh-TW"/>
            </a:defPPr>
            <a:lvl1pPr>
              <a:spcBef>
                <a:spcPct val="0"/>
              </a:spcBef>
              <a:buNone/>
              <a:defRPr sz="3000" b="1" cap="all" spc="300" baseline="0">
                <a:solidFill>
                  <a:schemeClr val="tx1">
                    <a:lumMod val="75000"/>
                    <a:lumOff val="25000"/>
                  </a:schemeClr>
                </a:solidFill>
                <a:latin typeface="+mj-ea"/>
                <a:ea typeface="+mj-ea"/>
                <a:cs typeface="+mj-cs"/>
              </a:defRPr>
            </a:lvl1pPr>
          </a:lstStyle>
          <a:p>
            <a:pPr>
              <a:defRPr/>
            </a:pPr>
            <a:r>
              <a:rPr lang="zh-TW" altLang="en-US" dirty="0" smtClean="0">
                <a:solidFill>
                  <a:prstClr val="black">
                    <a:lumMod val="75000"/>
                    <a:lumOff val="25000"/>
                  </a:prstClr>
                </a:solidFill>
              </a:rPr>
              <a:t>執行成果</a:t>
            </a:r>
            <a:endParaRPr lang="zh-TW" altLang="en-US" dirty="0">
              <a:solidFill>
                <a:prstClr val="black">
                  <a:lumMod val="75000"/>
                  <a:lumOff val="25000"/>
                </a:prstClr>
              </a:solidFill>
            </a:endParaRPr>
          </a:p>
        </p:txBody>
      </p:sp>
    </p:spTree>
    <p:extLst>
      <p:ext uri="{BB962C8B-B14F-4D97-AF65-F5344CB8AC3E}">
        <p14:creationId xmlns:p14="http://schemas.microsoft.com/office/powerpoint/2010/main" val="2885576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文字方塊 13"/>
          <p:cNvSpPr txBox="1">
            <a:spLocks noChangeArrowheads="1"/>
          </p:cNvSpPr>
          <p:nvPr/>
        </p:nvSpPr>
        <p:spPr bwMode="auto">
          <a:xfrm>
            <a:off x="3614738" y="6091238"/>
            <a:ext cx="551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en-US" altLang="zh-TW" smtClean="0">
                <a:solidFill>
                  <a:srgbClr val="000000"/>
                </a:solidFill>
                <a:latin typeface="微軟正黑體" pitchFamily="34" charset="-120"/>
                <a:ea typeface="微軟正黑體" pitchFamily="34" charset="-120"/>
              </a:rPr>
              <a:t>※</a:t>
            </a:r>
            <a:r>
              <a:rPr lang="zh-TW" altLang="en-US" smtClean="0">
                <a:solidFill>
                  <a:srgbClr val="000000"/>
                </a:solidFill>
                <a:latin typeface="微軟正黑體" pitchFamily="34" charset="-120"/>
                <a:ea typeface="微軟正黑體" pitchFamily="34" charset="-120"/>
              </a:rPr>
              <a:t> 優先補強廁所嚴重需整修地方，美化為加值運用。</a:t>
            </a:r>
          </a:p>
        </p:txBody>
      </p:sp>
      <p:sp>
        <p:nvSpPr>
          <p:cNvPr id="13" name="矩形 12"/>
          <p:cNvSpPr/>
          <p:nvPr/>
        </p:nvSpPr>
        <p:spPr>
          <a:xfrm>
            <a:off x="2124075" y="271463"/>
            <a:ext cx="1255713" cy="40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案例</a:t>
            </a:r>
            <a:endParaRPr lang="en-US" altLang="zh-TW" b="1" dirty="0">
              <a:solidFill>
                <a:prstClr val="black"/>
              </a:solidFill>
              <a:latin typeface="微軟正黑體"/>
              <a:ea typeface="微軟正黑體"/>
            </a:endParaRPr>
          </a:p>
        </p:txBody>
      </p:sp>
      <p:sp>
        <p:nvSpPr>
          <p:cNvPr id="15" name="矩形 14"/>
          <p:cNvSpPr/>
          <p:nvPr/>
        </p:nvSpPr>
        <p:spPr>
          <a:xfrm>
            <a:off x="292100" y="842963"/>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草屯國小</a:t>
            </a:r>
            <a:endParaRPr lang="en-US" altLang="zh-TW" b="1" dirty="0">
              <a:solidFill>
                <a:prstClr val="black"/>
              </a:solidFill>
              <a:latin typeface="微軟正黑體"/>
              <a:ea typeface="微軟正黑體"/>
            </a:endParaRPr>
          </a:p>
        </p:txBody>
      </p:sp>
      <p:sp>
        <p:nvSpPr>
          <p:cNvPr id="58373" name="文字方塊 15"/>
          <p:cNvSpPr txBox="1">
            <a:spLocks noChangeArrowheads="1"/>
          </p:cNvSpPr>
          <p:nvPr/>
        </p:nvSpPr>
        <p:spPr bwMode="auto">
          <a:xfrm>
            <a:off x="292100" y="1492250"/>
            <a:ext cx="79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改造前</a:t>
            </a:r>
            <a:endParaRPr lang="en-US" altLang="zh-TW" sz="1400" b="1" smtClean="0">
              <a:solidFill>
                <a:srgbClr val="404040"/>
              </a:solidFill>
              <a:latin typeface="微軟正黑體" pitchFamily="34" charset="-120"/>
              <a:ea typeface="微軟正黑體" pitchFamily="34" charset="-120"/>
            </a:endParaRPr>
          </a:p>
        </p:txBody>
      </p:sp>
      <p:sp>
        <p:nvSpPr>
          <p:cNvPr id="58374" name="文字方塊 20"/>
          <p:cNvSpPr txBox="1">
            <a:spLocks noChangeArrowheads="1"/>
          </p:cNvSpPr>
          <p:nvPr/>
        </p:nvSpPr>
        <p:spPr bwMode="auto">
          <a:xfrm>
            <a:off x="3178175" y="1514475"/>
            <a:ext cx="79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改造後</a:t>
            </a:r>
            <a:endParaRPr lang="en-US" altLang="zh-TW" sz="1400" b="1" smtClean="0">
              <a:solidFill>
                <a:srgbClr val="404040"/>
              </a:solidFill>
              <a:latin typeface="微軟正黑體" pitchFamily="34" charset="-120"/>
              <a:ea typeface="微軟正黑體" pitchFamily="34" charset="-120"/>
            </a:endParaRPr>
          </a:p>
        </p:txBody>
      </p:sp>
      <p:pic>
        <p:nvPicPr>
          <p:cNvPr id="58375"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9613" y="1811338"/>
            <a:ext cx="27717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圖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811338"/>
            <a:ext cx="27717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圖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9613" y="3573463"/>
            <a:ext cx="277018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圖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3573463"/>
            <a:ext cx="277971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3" desc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00" y="1800225"/>
            <a:ext cx="23780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descr="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3213100"/>
            <a:ext cx="23780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5" descr="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575" y="4625975"/>
            <a:ext cx="23876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標題 1"/>
          <p:cNvSpPr txBox="1">
            <a:spLocks/>
          </p:cNvSpPr>
          <p:nvPr/>
        </p:nvSpPr>
        <p:spPr>
          <a:xfrm>
            <a:off x="292100" y="128588"/>
            <a:ext cx="6080125" cy="549275"/>
          </a:xfrm>
          <a:prstGeom prst="rect">
            <a:avLst/>
          </a:prstGeom>
          <a:effectLst>
            <a:outerShdw blurRad="50800" dist="38100" dir="2700000" algn="tl" rotWithShape="0">
              <a:prstClr val="black">
                <a:alpha val="40000"/>
              </a:prstClr>
            </a:outerShdw>
          </a:effectLst>
        </p:spPr>
        <p:txBody>
          <a:bodyPr anchor="ctr"/>
          <a:lstStyle>
            <a:defPPr>
              <a:defRPr lang="zh-TW"/>
            </a:defPPr>
            <a:lvl1pPr>
              <a:spcBef>
                <a:spcPct val="0"/>
              </a:spcBef>
              <a:buNone/>
              <a:defRPr sz="3000" b="1" cap="all" spc="300" baseline="0">
                <a:solidFill>
                  <a:schemeClr val="tx1">
                    <a:lumMod val="75000"/>
                    <a:lumOff val="25000"/>
                  </a:schemeClr>
                </a:solidFill>
                <a:latin typeface="+mj-ea"/>
                <a:ea typeface="+mj-ea"/>
                <a:cs typeface="+mj-cs"/>
              </a:defRPr>
            </a:lvl1pPr>
          </a:lstStyle>
          <a:p>
            <a:pPr>
              <a:defRPr/>
            </a:pPr>
            <a:r>
              <a:rPr lang="zh-TW" altLang="en-US" dirty="0" smtClean="0">
                <a:solidFill>
                  <a:prstClr val="black">
                    <a:lumMod val="75000"/>
                    <a:lumOff val="25000"/>
                  </a:prstClr>
                </a:solidFill>
              </a:rPr>
              <a:t>執行成果</a:t>
            </a:r>
            <a:endParaRPr lang="zh-TW" altLang="en-US" dirty="0">
              <a:solidFill>
                <a:prstClr val="black">
                  <a:lumMod val="75000"/>
                  <a:lumOff val="25000"/>
                </a:prstClr>
              </a:solidFill>
            </a:endParaRPr>
          </a:p>
        </p:txBody>
      </p:sp>
    </p:spTree>
    <p:extLst>
      <p:ext uri="{BB962C8B-B14F-4D97-AF65-F5344CB8AC3E}">
        <p14:creationId xmlns:p14="http://schemas.microsoft.com/office/powerpoint/2010/main" val="2641699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67543" y="1052735"/>
            <a:ext cx="8364037" cy="17657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4" name="文字方塊 3"/>
          <p:cNvSpPr txBox="1"/>
          <p:nvPr/>
        </p:nvSpPr>
        <p:spPr>
          <a:xfrm>
            <a:off x="395536" y="260060"/>
            <a:ext cx="172354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補助說明</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10" name="文字方塊 9"/>
          <p:cNvSpPr txBox="1"/>
          <p:nvPr/>
        </p:nvSpPr>
        <p:spPr>
          <a:xfrm>
            <a:off x="662632" y="996511"/>
            <a:ext cx="8136904" cy="1754326"/>
          </a:xfrm>
          <a:prstGeom prst="rect">
            <a:avLst/>
          </a:prstGeom>
          <a:noFill/>
        </p:spPr>
        <p:txBody>
          <a:bodyPr wrap="square" rtlCol="0">
            <a:spAutoFit/>
          </a:bodyPr>
          <a:lstStyle/>
          <a:p>
            <a:pPr marL="342900" indent="-342900">
              <a:lnSpc>
                <a:spcPct val="200000"/>
              </a:lnSpc>
              <a:buFont typeface="+mj-lt"/>
              <a:buAutoNum type="arabicPeriod"/>
            </a:pPr>
            <a:r>
              <a:rPr lang="zh-TW" altLang="zh-TW" dirty="0">
                <a:solidFill>
                  <a:schemeClr val="tx1">
                    <a:lumMod val="75000"/>
                    <a:lumOff val="25000"/>
                  </a:schemeClr>
                </a:solidFill>
                <a:latin typeface="微軟正黑體" panose="020B0604030504040204" pitchFamily="34" charset="-120"/>
                <a:ea typeface="微軟正黑體" panose="020B0604030504040204" pitchFamily="34" charset="-120"/>
              </a:rPr>
              <a:t>各校辦理期程自獲本署補助之日起至</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105</a:t>
            </a:r>
            <a:r>
              <a:rPr lang="zh-TW" altLang="zh-TW" dirty="0">
                <a:solidFill>
                  <a:schemeClr val="tx1">
                    <a:lumMod val="75000"/>
                    <a:lumOff val="25000"/>
                  </a:schemeClr>
                </a:solidFill>
                <a:latin typeface="微軟正黑體" panose="020B0604030504040204" pitchFamily="34" charset="-120"/>
                <a:ea typeface="微軟正黑體" panose="020B0604030504040204" pitchFamily="34" charset="-120"/>
              </a:rPr>
              <a:t>年</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12</a:t>
            </a:r>
            <a:r>
              <a:rPr lang="zh-TW"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31</a:t>
            </a:r>
            <a:r>
              <a:rPr lang="zh-TW"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日</a:t>
            </a:r>
            <a:r>
              <a:rPr lang="zh-TW" altLang="zh-TW" dirty="0">
                <a:solidFill>
                  <a:schemeClr val="tx1">
                    <a:lumMod val="75000"/>
                    <a:lumOff val="25000"/>
                  </a:schemeClr>
                </a:solidFill>
                <a:latin typeface="微軟正黑體" panose="020B0604030504040204" pitchFamily="34" charset="-120"/>
                <a:ea typeface="微軟正黑體" panose="020B0604030504040204" pitchFamily="34" charset="-120"/>
              </a:rPr>
              <a:t>止。</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lnSpc>
                <a:spcPct val="200000"/>
              </a:lnSpc>
              <a:buFont typeface="+mj-lt"/>
              <a:buAutoNum type="arabicPeriod"/>
            </a:pP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各校獲補助</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經費應以</a:t>
            </a:r>
            <a:r>
              <a:rPr lang="zh-TW" altLang="zh-TW" dirty="0">
                <a:solidFill>
                  <a:schemeClr val="tx1">
                    <a:lumMod val="75000"/>
                    <a:lumOff val="25000"/>
                  </a:schemeClr>
                </a:solidFill>
                <a:latin typeface="微軟正黑體" panose="020B0604030504040204" pitchFamily="34" charset="-120"/>
                <a:ea typeface="微軟正黑體" panose="020B0604030504040204" pitchFamily="34" charset="-120"/>
              </a:rPr>
              <a:t>同棟樓、同側</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zh-TW" dirty="0">
                <a:solidFill>
                  <a:schemeClr val="tx1">
                    <a:lumMod val="75000"/>
                    <a:lumOff val="25000"/>
                  </a:schemeClr>
                </a:solidFill>
                <a:latin typeface="微軟正黑體" panose="020B0604030504040204" pitchFamily="34" charset="-120"/>
                <a:ea typeface="微軟正黑體" panose="020B0604030504040204" pitchFamily="34" charset="-120"/>
              </a:rPr>
              <a:t>邊</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補助整修</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lnSpc>
                <a:spcPct val="200000"/>
              </a:lnSpc>
              <a:buFont typeface="+mj-lt"/>
              <a:buAutoNum type="arabicPeriod"/>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本計劃案牽涉專業項目，故</a:t>
            </a:r>
            <a:r>
              <a:rPr lang="zh-TW" altLang="en-US" b="1" dirty="0" smtClean="0">
                <a:solidFill>
                  <a:srgbClr val="C00000"/>
                </a:solidFill>
                <a:latin typeface="微軟正黑體" panose="020B0604030504040204" pitchFamily="34" charset="-120"/>
                <a:ea typeface="微軟正黑體" panose="020B0604030504040204" pitchFamily="34" charset="-120"/>
              </a:rPr>
              <a:t>建築師</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較顧問</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公司或是室內設計</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公司為合適。</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pSp>
        <p:nvGrpSpPr>
          <p:cNvPr id="5" name="群組 3"/>
          <p:cNvGrpSpPr>
            <a:grpSpLocks/>
          </p:cNvGrpSpPr>
          <p:nvPr/>
        </p:nvGrpSpPr>
        <p:grpSpPr bwMode="auto">
          <a:xfrm>
            <a:off x="308477" y="2818524"/>
            <a:ext cx="9493842" cy="3644767"/>
            <a:chOff x="35953" y="764704"/>
            <a:chExt cx="12379833" cy="5736299"/>
          </a:xfrm>
        </p:grpSpPr>
        <p:graphicFrame>
          <p:nvGraphicFramePr>
            <p:cNvPr id="6" name="資料庫圖表 5"/>
            <p:cNvGraphicFramePr/>
            <p:nvPr>
              <p:extLst>
                <p:ext uri="{D42A27DB-BD31-4B8C-83A1-F6EECF244321}">
                  <p14:modId xmlns:p14="http://schemas.microsoft.com/office/powerpoint/2010/main" val="1850003477"/>
                </p:ext>
              </p:extLst>
            </p:nvPr>
          </p:nvGraphicFramePr>
          <p:xfrm>
            <a:off x="539552" y="764704"/>
            <a:ext cx="8604448" cy="5736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p:cNvSpPr txBox="1"/>
            <p:nvPr/>
          </p:nvSpPr>
          <p:spPr>
            <a:xfrm>
              <a:off x="6013813" y="1530082"/>
              <a:ext cx="2692274" cy="913184"/>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融入美感教育</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eaLnBrk="1" fontAlgn="auto" hangingPunct="1">
                <a:spcBef>
                  <a:spcPts val="0"/>
                </a:spcBef>
                <a:spcAft>
                  <a:spcPts val="0"/>
                </a:spcAft>
                <a:buFont typeface="Arial" panose="020B0604020202020204" pitchFamily="34" charset="0"/>
                <a:buChar char="•"/>
                <a:defRPr/>
              </a:pPr>
              <a:r>
                <a:rPr lang="zh-TW" altLang="zh-TW" sz="1600" dirty="0">
                  <a:solidFill>
                    <a:schemeClr val="tx1">
                      <a:lumMod val="75000"/>
                      <a:lumOff val="25000"/>
                    </a:schemeClr>
                  </a:solidFill>
                  <a:latin typeface="微軟正黑體" panose="020B0604030504040204" pitchFamily="34" charset="-120"/>
                  <a:ea typeface="微軟正黑體" panose="020B0604030504040204" pitchFamily="34" charset="-120"/>
                </a:rPr>
                <a:t>深化人文素養</a:t>
              </a:r>
              <a:endPar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35953" y="3260063"/>
              <a:ext cx="2984578" cy="913185"/>
            </a:xfrm>
            <a:prstGeom prst="rect">
              <a:avLst/>
            </a:prstGeom>
            <a:noFill/>
          </p:spPr>
          <p:txBody>
            <a:bodyPr wrap="square">
              <a:spAutoFit/>
            </a:bodyPr>
            <a:lstStyle/>
            <a:p>
              <a:pPr marL="285750" indent="-285750" eaLnBrk="1" fontAlgn="auto" hangingPunct="1">
                <a:spcBef>
                  <a:spcPts val="0"/>
                </a:spcBef>
                <a:spcAft>
                  <a:spcPts val="0"/>
                </a:spcAft>
                <a:buFont typeface="Arial" panose="020B0604020202020204" pitchFamily="34" charset="0"/>
                <a:buChar char="•"/>
                <a:defRPr/>
              </a:pPr>
              <a:r>
                <a:rPr lang="zh-TW" altLang="zh-TW" sz="1600" dirty="0">
                  <a:solidFill>
                    <a:schemeClr val="tx1">
                      <a:lumMod val="75000"/>
                      <a:lumOff val="25000"/>
                    </a:schemeClr>
                  </a:solidFill>
                  <a:latin typeface="微軟正黑體" panose="020B0604030504040204" pitchFamily="34" charset="-120"/>
                  <a:ea typeface="微軟正黑體" panose="020B0604030504040204" pitchFamily="34" charset="-120"/>
                </a:rPr>
                <a:t>融入校園議題和社區特性</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，發展在地特色</a:t>
              </a:r>
            </a:p>
          </p:txBody>
        </p:sp>
        <p:sp>
          <p:nvSpPr>
            <p:cNvPr id="9" name="文字方塊 8"/>
            <p:cNvSpPr txBox="1"/>
            <p:nvPr/>
          </p:nvSpPr>
          <p:spPr>
            <a:xfrm>
              <a:off x="7641642" y="4133354"/>
              <a:ext cx="4774144" cy="1289201"/>
            </a:xfrm>
            <a:prstGeom prst="rect">
              <a:avLst/>
            </a:prstGeom>
            <a:noFill/>
          </p:spPr>
          <p:txBody>
            <a:bodyPr>
              <a:spAutoFit/>
            </a:bodyPr>
            <a:lstStyle/>
            <a:p>
              <a:pPr marL="285750" indent="-285750" algn="just" eaLnBrk="1" fontAlgn="auto" hangingPunct="1">
                <a:spcBef>
                  <a:spcPts val="0"/>
                </a:spcBef>
                <a:spcAft>
                  <a:spcPts val="0"/>
                </a:spcAft>
                <a:buFont typeface="Arial" panose="020B0604020202020204" pitchFamily="34" charset="0"/>
                <a:buChar char="•"/>
                <a:defRPr/>
              </a:pP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永續發展規劃</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eaLnBrk="1" fontAlgn="auto" hangingPunct="1">
                <a:spcBef>
                  <a:spcPts val="0"/>
                </a:spcBef>
                <a:spcAft>
                  <a:spcPts val="0"/>
                </a:spcAft>
                <a:buFont typeface="Arial" panose="020B0604020202020204" pitchFamily="34" charset="0"/>
                <a:buChar char="•"/>
                <a:defRPr/>
              </a:pP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通用設計</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eaLnBrk="1" fontAlgn="auto" hangingPunct="1">
                <a:spcBef>
                  <a:spcPts val="0"/>
                </a:spcBef>
                <a:spcAft>
                  <a:spcPts val="0"/>
                </a:spcAft>
                <a:buFont typeface="Arial" panose="020B0604020202020204" pitchFamily="34" charset="0"/>
                <a:buChar char="•"/>
                <a:defRPr/>
              </a:pP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安全、舒適、優質學習環境</a:t>
              </a:r>
            </a:p>
          </p:txBody>
        </p:sp>
      </p:grpSp>
    </p:spTree>
    <p:extLst>
      <p:ext uri="{BB962C8B-B14F-4D97-AF65-F5344CB8AC3E}">
        <p14:creationId xmlns:p14="http://schemas.microsoft.com/office/powerpoint/2010/main" val="1259907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10402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 y="1516063"/>
            <a:ext cx="218757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1"/>
          <p:cNvSpPr txBox="1">
            <a:spLocks/>
          </p:cNvSpPr>
          <p:nvPr/>
        </p:nvSpPr>
        <p:spPr>
          <a:xfrm>
            <a:off x="292100" y="128588"/>
            <a:ext cx="6080125" cy="549275"/>
          </a:xfrm>
          <a:prstGeom prst="rect">
            <a:avLst/>
          </a:prstGeom>
          <a:effectLst>
            <a:outerShdw blurRad="50800" dist="38100" dir="2700000" algn="tl" rotWithShape="0">
              <a:prstClr val="black">
                <a:alpha val="40000"/>
              </a:prstClr>
            </a:outerShdw>
          </a:effectLst>
        </p:spPr>
        <p:txBody>
          <a:bodyPr anchor="ctr"/>
          <a:lstStyle>
            <a:defPPr>
              <a:defRPr lang="zh-TW"/>
            </a:defPPr>
            <a:lvl1pPr>
              <a:spcBef>
                <a:spcPct val="0"/>
              </a:spcBef>
              <a:buNone/>
              <a:defRPr sz="3000" b="1" cap="all" spc="300" baseline="0">
                <a:solidFill>
                  <a:schemeClr val="tx1">
                    <a:lumMod val="75000"/>
                    <a:lumOff val="25000"/>
                  </a:schemeClr>
                </a:solidFill>
                <a:latin typeface="+mj-ea"/>
                <a:ea typeface="+mj-ea"/>
                <a:cs typeface="+mj-cs"/>
              </a:defRPr>
            </a:lvl1pPr>
          </a:lstStyle>
          <a:p>
            <a:pPr>
              <a:defRPr/>
            </a:pPr>
            <a:r>
              <a:rPr lang="zh-TW" altLang="en-US" dirty="0" smtClean="0">
                <a:solidFill>
                  <a:prstClr val="black">
                    <a:lumMod val="75000"/>
                    <a:lumOff val="25000"/>
                  </a:prstClr>
                </a:solidFill>
              </a:rPr>
              <a:t>執行成果</a:t>
            </a:r>
            <a:endParaRPr lang="zh-TW" altLang="en-US" dirty="0">
              <a:solidFill>
                <a:prstClr val="black">
                  <a:lumMod val="75000"/>
                  <a:lumOff val="25000"/>
                </a:prstClr>
              </a:solidFill>
            </a:endParaRPr>
          </a:p>
        </p:txBody>
      </p:sp>
      <p:sp>
        <p:nvSpPr>
          <p:cNvPr id="7" name="矩形 6"/>
          <p:cNvSpPr/>
          <p:nvPr/>
        </p:nvSpPr>
        <p:spPr>
          <a:xfrm>
            <a:off x="2090738" y="211138"/>
            <a:ext cx="1255712" cy="40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案例</a:t>
            </a:r>
            <a:endParaRPr lang="en-US" altLang="zh-TW" b="1" dirty="0">
              <a:solidFill>
                <a:prstClr val="black"/>
              </a:solidFill>
              <a:latin typeface="微軟正黑體"/>
              <a:ea typeface="微軟正黑體"/>
            </a:endParaRPr>
          </a:p>
        </p:txBody>
      </p:sp>
      <p:sp>
        <p:nvSpPr>
          <p:cNvPr id="8" name="矩形 7"/>
          <p:cNvSpPr/>
          <p:nvPr/>
        </p:nvSpPr>
        <p:spPr>
          <a:xfrm>
            <a:off x="258763" y="782638"/>
            <a:ext cx="1255712"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TW" altLang="en-US" b="1" dirty="0">
                <a:solidFill>
                  <a:prstClr val="black"/>
                </a:solidFill>
                <a:latin typeface="微軟正黑體"/>
                <a:ea typeface="微軟正黑體"/>
              </a:rPr>
              <a:t>光華國小</a:t>
            </a:r>
            <a:endParaRPr lang="en-US" altLang="zh-TW" b="1" dirty="0">
              <a:solidFill>
                <a:prstClr val="black"/>
              </a:solidFill>
              <a:latin typeface="微軟正黑體"/>
              <a:ea typeface="微軟正黑體"/>
            </a:endParaRPr>
          </a:p>
        </p:txBody>
      </p:sp>
      <p:sp>
        <p:nvSpPr>
          <p:cNvPr id="59398" name="文字方塊 8"/>
          <p:cNvSpPr txBox="1">
            <a:spLocks noChangeArrowheads="1"/>
          </p:cNvSpPr>
          <p:nvPr/>
        </p:nvSpPr>
        <p:spPr bwMode="auto">
          <a:xfrm>
            <a:off x="258763" y="1209675"/>
            <a:ext cx="7921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改造前</a:t>
            </a:r>
            <a:endParaRPr lang="en-US" altLang="zh-TW" sz="1400" b="1" smtClean="0">
              <a:solidFill>
                <a:srgbClr val="404040"/>
              </a:solidFill>
              <a:latin typeface="微軟正黑體" pitchFamily="34" charset="-120"/>
              <a:ea typeface="微軟正黑體" pitchFamily="34" charset="-120"/>
            </a:endParaRPr>
          </a:p>
        </p:txBody>
      </p:sp>
      <p:sp>
        <p:nvSpPr>
          <p:cNvPr id="59399" name="文字方塊 9"/>
          <p:cNvSpPr txBox="1">
            <a:spLocks noChangeArrowheads="1"/>
          </p:cNvSpPr>
          <p:nvPr/>
        </p:nvSpPr>
        <p:spPr bwMode="auto">
          <a:xfrm>
            <a:off x="2322513" y="1212850"/>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itchFamily="34" charset="0"/>
                <a:ea typeface="新細明體" pitchFamily="18" charset="-120"/>
              </a:defRPr>
            </a:lvl1pPr>
            <a:lvl2pPr marL="742950" indent="-285750">
              <a:defRPr>
                <a:solidFill>
                  <a:schemeClr val="tx1"/>
                </a:solidFill>
                <a:latin typeface="Franklin Gothic Book" pitchFamily="34" charset="0"/>
                <a:ea typeface="新細明體" pitchFamily="18" charset="-120"/>
              </a:defRPr>
            </a:lvl2pPr>
            <a:lvl3pPr marL="1143000" indent="-228600">
              <a:defRPr>
                <a:solidFill>
                  <a:schemeClr val="tx1"/>
                </a:solidFill>
                <a:latin typeface="Franklin Gothic Book" pitchFamily="34" charset="0"/>
                <a:ea typeface="新細明體" pitchFamily="18" charset="-120"/>
              </a:defRPr>
            </a:lvl3pPr>
            <a:lvl4pPr marL="1600200" indent="-228600">
              <a:defRPr>
                <a:solidFill>
                  <a:schemeClr val="tx1"/>
                </a:solidFill>
                <a:latin typeface="Franklin Gothic Book" pitchFamily="34" charset="0"/>
                <a:ea typeface="新細明體" pitchFamily="18" charset="-120"/>
              </a:defRPr>
            </a:lvl4pPr>
            <a:lvl5pPr marL="2057400" indent="-228600">
              <a:defRPr>
                <a:solidFill>
                  <a:schemeClr val="tx1"/>
                </a:solidFill>
                <a:latin typeface="Franklin Gothic Book"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Franklin Gothic Book"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Franklin Gothic Book"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Franklin Gothic Book"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Franklin Gothic Book" pitchFamily="34" charset="0"/>
                <a:ea typeface="新細明體" pitchFamily="18" charset="-120"/>
              </a:defRPr>
            </a:lvl9pPr>
          </a:lstStyle>
          <a:p>
            <a:pPr fontAlgn="base">
              <a:spcBef>
                <a:spcPct val="0"/>
              </a:spcBef>
              <a:spcAft>
                <a:spcPct val="0"/>
              </a:spcAft>
            </a:pPr>
            <a:r>
              <a:rPr lang="zh-TW" altLang="en-US" sz="1400" b="1" smtClean="0">
                <a:solidFill>
                  <a:srgbClr val="404040"/>
                </a:solidFill>
                <a:latin typeface="微軟正黑體" pitchFamily="34" charset="-120"/>
                <a:ea typeface="微軟正黑體" pitchFamily="34" charset="-120"/>
              </a:rPr>
              <a:t>改造後</a:t>
            </a:r>
            <a:endParaRPr lang="en-US" altLang="zh-TW" sz="1400" b="1" smtClean="0">
              <a:solidFill>
                <a:srgbClr val="404040"/>
              </a:solidFill>
              <a:latin typeface="微軟正黑體" pitchFamily="34" charset="-120"/>
              <a:ea typeface="微軟正黑體" pitchFamily="34" charset="-120"/>
            </a:endParaRPr>
          </a:p>
        </p:txBody>
      </p:sp>
      <p:sp>
        <p:nvSpPr>
          <p:cNvPr id="4" name="標題 3"/>
          <p:cNvSpPr>
            <a:spLocks noGrp="1"/>
          </p:cNvSpPr>
          <p:nvPr>
            <p:ph type="title"/>
          </p:nvPr>
        </p:nvSpPr>
        <p:spPr/>
        <p:txBody>
          <a:bodyPr/>
          <a:lstStyle/>
          <a:p>
            <a:pPr>
              <a:defRPr/>
            </a:pPr>
            <a:endParaRPr lang="zh-TW" altLang="en-US" dirty="0"/>
          </a:p>
        </p:txBody>
      </p:sp>
      <p:pic>
        <p:nvPicPr>
          <p:cNvPr id="59401" name="Picture 3" descr="P10403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3284538"/>
            <a:ext cx="2195513"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4" descr="P10403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525" y="5013325"/>
            <a:ext cx="2189163"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2" descr="https://scontent-tpe1-1.xx.fbcdn.net/hphotos-xpf1/v/t1.0-9/12549132_1711877565698317_2609266861854765594_n.jpg?oh=b0ac77807477af976db2c36dc6ada559&amp;oe=575AFE64"/>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2717800" y="1495425"/>
            <a:ext cx="1935163" cy="3438525"/>
          </a:xfrm>
          <a:noFill/>
        </p:spPr>
      </p:pic>
      <p:pic>
        <p:nvPicPr>
          <p:cNvPr id="59404" name="Picture 8" descr="https://scontent-tpe1-1.xx.fbcdn.net/hphotos-xtp1/v/t1.0-9/12541089_1711877572364983_1123116417570421091_n.jpg?oh=454de1501ee95d6504b52db86aff3d80&amp;oe=575CB77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5070475"/>
            <a:ext cx="295592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0" descr="https://scontent-tpe1-1.xx.fbcdn.net/hphotos-xpf1/v/t1.0-9/12552705_1711877592364981_257669934421280108_n.jpg?oh=830ef21fdbb8630b178b031f768f6734&amp;oe=575D1DC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8213" y="1516063"/>
            <a:ext cx="192405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6" descr="https://scontent-tpe1-1.xx.fbcdn.net/hphotos-xlp1/v/t1.0-9/12548902_1711877635698310_5832606005974169960_n.jpg?oh=335af6f53101da8380fc22977e60bed7&amp;oe=5797E2A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2875" y="5013325"/>
            <a:ext cx="291465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20" descr="https://scontent-tpe1-1.xx.fbcdn.net/hphotos-xpa1/v/t1.0-9/12400680_1711877619031645_7022518067480542920_n.jpg?oh=b51fa3d6c4823264b4e89d0f1da1bfdf&amp;oe=578F4DE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4025" y="1520825"/>
            <a:ext cx="1919288"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113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6988"/>
            <a:ext cx="9144000" cy="6831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pic>
        <p:nvPicPr>
          <p:cNvPr id="60419" name="Picture 11" descr="C:\Users\Administrator\Desktop\廁所\Amwell-1.jpg"/>
          <p:cNvPicPr>
            <a:picLocks noChangeAspect="1" noChangeArrowheads="1"/>
          </p:cNvPicPr>
          <p:nvPr/>
        </p:nvPicPr>
        <p:blipFill>
          <a:blip r:embed="rId2">
            <a:extLst>
              <a:ext uri="{28A0092B-C50C-407E-A947-70E740481C1C}">
                <a14:useLocalDpi xmlns:a14="http://schemas.microsoft.com/office/drawing/2010/main" val="0"/>
              </a:ext>
            </a:extLst>
          </a:blip>
          <a:srcRect t="38065" r="3363"/>
          <a:stretch>
            <a:fillRect/>
          </a:stretch>
        </p:blipFill>
        <p:spPr bwMode="auto">
          <a:xfrm>
            <a:off x="-1588" y="0"/>
            <a:ext cx="9145588"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588" y="2708275"/>
            <a:ext cx="9145588" cy="24987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0421" name="文字方塊 3"/>
          <p:cNvSpPr txBox="1">
            <a:spLocks noChangeArrowheads="1"/>
          </p:cNvSpPr>
          <p:nvPr/>
        </p:nvSpPr>
        <p:spPr bwMode="auto">
          <a:xfrm>
            <a:off x="546100" y="4071938"/>
            <a:ext cx="8243888"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en-US" altLang="zh-TW" b="1" smtClean="0">
                <a:solidFill>
                  <a:srgbClr val="000000"/>
                </a:solidFill>
                <a:latin typeface="Microsoft JhengHei UI"/>
                <a:ea typeface="Microsoft JhengHei UI"/>
                <a:cs typeface="Microsoft JhengHei UI"/>
              </a:rPr>
              <a:t>104</a:t>
            </a:r>
            <a:r>
              <a:rPr lang="zh-TW" altLang="en-US" b="1" smtClean="0">
                <a:solidFill>
                  <a:srgbClr val="000000"/>
                </a:solidFill>
                <a:latin typeface="Microsoft JhengHei UI"/>
                <a:ea typeface="Microsoft JhengHei UI"/>
                <a:cs typeface="Microsoft JhengHei UI"/>
              </a:rPr>
              <a:t>年度</a:t>
            </a:r>
            <a:r>
              <a:rPr lang="en-US" altLang="zh-TW" b="1" smtClean="0">
                <a:solidFill>
                  <a:srgbClr val="000000"/>
                </a:solidFill>
                <a:latin typeface="Microsoft JhengHei UI"/>
                <a:ea typeface="Microsoft JhengHei UI"/>
                <a:cs typeface="Microsoft JhengHei UI"/>
              </a:rPr>
              <a:t/>
            </a:r>
            <a:br>
              <a:rPr lang="en-US" altLang="zh-TW" b="1" smtClean="0">
                <a:solidFill>
                  <a:srgbClr val="000000"/>
                </a:solidFill>
                <a:latin typeface="Microsoft JhengHei UI"/>
                <a:ea typeface="Microsoft JhengHei UI"/>
                <a:cs typeface="Microsoft JhengHei UI"/>
              </a:rPr>
            </a:br>
            <a:r>
              <a:rPr lang="zh-TW" altLang="en-US" b="1" smtClean="0">
                <a:solidFill>
                  <a:srgbClr val="000000"/>
                </a:solidFill>
                <a:latin typeface="Microsoft JhengHei UI"/>
                <a:ea typeface="Microsoft JhengHei UI"/>
                <a:cs typeface="Microsoft JhengHei UI"/>
              </a:rPr>
              <a:t>校園廁所績優學校大會師評選說明</a:t>
            </a:r>
            <a:endParaRPr lang="en-US" altLang="zh-TW" sz="3000" b="1" smtClean="0">
              <a:solidFill>
                <a:srgbClr val="595959"/>
              </a:solidFill>
              <a:latin typeface="微軟正黑體" pitchFamily="34" charset="-120"/>
              <a:ea typeface="微軟正黑體" pitchFamily="34" charset="-120"/>
            </a:endParaRPr>
          </a:p>
          <a:p>
            <a:pPr fontAlgn="base">
              <a:spcBef>
                <a:spcPct val="0"/>
              </a:spcBef>
              <a:spcAft>
                <a:spcPct val="0"/>
              </a:spcAft>
              <a:buFontTx/>
              <a:buNone/>
            </a:pPr>
            <a:endParaRPr lang="zh-TW" altLang="en-US" sz="3000" b="1" smtClean="0">
              <a:solidFill>
                <a:srgbClr val="595959"/>
              </a:solidFill>
              <a:latin typeface="微軟正黑體" pitchFamily="34" charset="-120"/>
              <a:ea typeface="微軟正黑體" pitchFamily="34" charset="-120"/>
            </a:endParaRPr>
          </a:p>
        </p:txBody>
      </p:sp>
      <p:grpSp>
        <p:nvGrpSpPr>
          <p:cNvPr id="60422" name="群組 2"/>
          <p:cNvGrpSpPr>
            <a:grpSpLocks/>
          </p:cNvGrpSpPr>
          <p:nvPr/>
        </p:nvGrpSpPr>
        <p:grpSpPr bwMode="auto">
          <a:xfrm>
            <a:off x="1917700" y="6242050"/>
            <a:ext cx="5308600" cy="454025"/>
            <a:chOff x="2771800" y="6241882"/>
            <a:chExt cx="5307047" cy="453872"/>
          </a:xfrm>
        </p:grpSpPr>
        <p:pic>
          <p:nvPicPr>
            <p:cNvPr id="60423" name="圖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0483" y="6329352"/>
              <a:ext cx="2518364" cy="27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6"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6241882"/>
              <a:ext cx="2427686" cy="45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83494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0350"/>
            <a:ext cx="5940425" cy="5048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1443" name="文字方塊 3"/>
          <p:cNvSpPr txBox="1">
            <a:spLocks noChangeArrowheads="1"/>
          </p:cNvSpPr>
          <p:nvPr/>
        </p:nvSpPr>
        <p:spPr bwMode="auto">
          <a:xfrm>
            <a:off x="395288" y="260350"/>
            <a:ext cx="5545137"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b="1" smtClean="0">
                <a:solidFill>
                  <a:srgbClr val="FFFFFF"/>
                </a:solidFill>
                <a:latin typeface="微軟正黑體" pitchFamily="34" charset="-120"/>
                <a:ea typeface="微軟正黑體" pitchFamily="34" charset="-120"/>
              </a:rPr>
              <a:t>評選指標</a:t>
            </a:r>
            <a:endParaRPr lang="zh-TW" altLang="en-US" smtClean="0">
              <a:solidFill>
                <a:srgbClr val="FFFFFF"/>
              </a:solidFill>
            </a:endParaRPr>
          </a:p>
          <a:p>
            <a:pPr fontAlgn="base">
              <a:spcBef>
                <a:spcPct val="0"/>
              </a:spcBef>
              <a:spcAft>
                <a:spcPct val="0"/>
              </a:spcAft>
              <a:buFontTx/>
              <a:buNone/>
            </a:pPr>
            <a:endParaRPr lang="zh-TW" altLang="en-US" sz="3000" b="1" smtClean="0">
              <a:solidFill>
                <a:srgbClr val="FFFFFF"/>
              </a:solidFill>
              <a:latin typeface="微軟正黑體" pitchFamily="34" charset="-120"/>
              <a:ea typeface="微軟正黑體" pitchFamily="34" charset="-120"/>
            </a:endParaRPr>
          </a:p>
        </p:txBody>
      </p:sp>
      <p:graphicFrame>
        <p:nvGraphicFramePr>
          <p:cNvPr id="11" name="表格 10"/>
          <p:cNvGraphicFramePr>
            <a:graphicFrameLocks noGrp="1"/>
          </p:cNvGraphicFramePr>
          <p:nvPr/>
        </p:nvGraphicFramePr>
        <p:xfrm>
          <a:off x="611188" y="1341438"/>
          <a:ext cx="7848600" cy="4679950"/>
        </p:xfrm>
        <a:graphic>
          <a:graphicData uri="http://schemas.openxmlformats.org/drawingml/2006/table">
            <a:tbl>
              <a:tblPr firstRow="1" bandRow="1">
                <a:tableStyleId>{912C8C85-51F0-491E-9774-3900AFEF0FD7}</a:tableStyleId>
              </a:tblPr>
              <a:tblGrid>
                <a:gridCol w="2147600"/>
                <a:gridCol w="3396824"/>
                <a:gridCol w="2304176"/>
              </a:tblGrid>
              <a:tr h="386751">
                <a:tc>
                  <a:txBody>
                    <a:bodyPr/>
                    <a:lstStyle/>
                    <a:p>
                      <a:pPr algn="ctr"/>
                      <a:r>
                        <a:rPr lang="zh-TW" altLang="en-US" sz="1600" dirty="0" smtClean="0">
                          <a:latin typeface="微軟正黑體" panose="020B0604030504040204" pitchFamily="34" charset="-120"/>
                          <a:ea typeface="微軟正黑體" panose="020B0604030504040204" pitchFamily="34" charset="-120"/>
                        </a:rPr>
                        <a:t>類別</a:t>
                      </a:r>
                      <a:endParaRPr lang="zh-TW" altLang="en-US" sz="1600" dirty="0">
                        <a:latin typeface="微軟正黑體" panose="020B0604030504040204" pitchFamily="34" charset="-120"/>
                        <a:ea typeface="微軟正黑體" panose="020B0604030504040204" pitchFamily="34" charset="-120"/>
                      </a:endParaRPr>
                    </a:p>
                  </a:txBody>
                  <a:tcPr marL="91437" marR="91437" marT="45714" marB="45714" anchor="ctr">
                    <a:lnR w="19050" cap="flat" cmpd="sng" algn="ctr">
                      <a:solidFill>
                        <a:schemeClr val="accent6">
                          <a:lumMod val="60000"/>
                          <a:lumOff val="40000"/>
                        </a:schemeClr>
                      </a:solidFill>
                      <a:prstDash val="solid"/>
                      <a:round/>
                      <a:headEnd type="none" w="med" len="med"/>
                      <a:tailEnd type="none" w="med" len="med"/>
                    </a:lnR>
                    <a:lnB w="19050" cap="flat" cmpd="sng" algn="ctr">
                      <a:solidFill>
                        <a:schemeClr val="accent6">
                          <a:lumMod val="60000"/>
                          <a:lumOff val="40000"/>
                        </a:schemeClr>
                      </a:solidFill>
                      <a:prstDash val="solid"/>
                      <a:round/>
                      <a:headEnd type="none" w="med" len="med"/>
                      <a:tailEnd type="none" w="med" len="med"/>
                    </a:lnB>
                  </a:tcPr>
                </a:tc>
                <a:tc>
                  <a:txBody>
                    <a:bodyPr/>
                    <a:lstStyle/>
                    <a:p>
                      <a:pPr algn="ctr"/>
                      <a:r>
                        <a:rPr lang="zh-TW" altLang="en-US" sz="1600" dirty="0" smtClean="0">
                          <a:latin typeface="微軟正黑體" panose="020B0604030504040204" pitchFamily="34" charset="-120"/>
                          <a:ea typeface="微軟正黑體" panose="020B0604030504040204" pitchFamily="34" charset="-120"/>
                        </a:rPr>
                        <a:t>項目</a:t>
                      </a:r>
                      <a:endParaRPr lang="zh-TW" altLang="en-US" sz="1600" dirty="0">
                        <a:latin typeface="微軟正黑體" panose="020B0604030504040204" pitchFamily="34" charset="-120"/>
                        <a:ea typeface="微軟正黑體" panose="020B0604030504040204" pitchFamily="34" charset="-120"/>
                      </a:endParaRPr>
                    </a:p>
                  </a:txBody>
                  <a:tcPr marL="91437" marR="91437" marT="45714" marB="45714" anchor="ct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B w="19050" cap="flat" cmpd="sng" algn="ctr">
                      <a:solidFill>
                        <a:schemeClr val="accent6">
                          <a:lumMod val="60000"/>
                          <a:lumOff val="40000"/>
                        </a:schemeClr>
                      </a:solidFill>
                      <a:prstDash val="solid"/>
                      <a:round/>
                      <a:headEnd type="none" w="med" len="med"/>
                      <a:tailEnd type="none" w="med" len="med"/>
                    </a:lnB>
                  </a:tcPr>
                </a:tc>
                <a:tc>
                  <a:txBody>
                    <a:bodyPr/>
                    <a:lstStyle/>
                    <a:p>
                      <a:pPr algn="ctr"/>
                      <a:r>
                        <a:rPr lang="zh-TW" altLang="en-US" sz="1600" dirty="0" smtClean="0">
                          <a:latin typeface="微軟正黑體" panose="020B0604030504040204" pitchFamily="34" charset="-120"/>
                          <a:ea typeface="微軟正黑體" panose="020B0604030504040204" pitchFamily="34" charset="-120"/>
                        </a:rPr>
                        <a:t>概說</a:t>
                      </a:r>
                      <a:endParaRPr lang="zh-TW" altLang="en-US" sz="1600" dirty="0">
                        <a:latin typeface="微軟正黑體" panose="020B0604030504040204" pitchFamily="34" charset="-120"/>
                        <a:ea typeface="微軟正黑體" panose="020B0604030504040204" pitchFamily="34" charset="-120"/>
                      </a:endParaRPr>
                    </a:p>
                  </a:txBody>
                  <a:tcPr marL="91437" marR="91437" marT="45714" marB="45714" anchor="ctr">
                    <a:lnL w="19050" cap="flat" cmpd="sng" algn="ctr">
                      <a:solidFill>
                        <a:schemeClr val="accent6">
                          <a:lumMod val="60000"/>
                          <a:lumOff val="40000"/>
                        </a:schemeClr>
                      </a:solidFill>
                      <a:prstDash val="solid"/>
                      <a:round/>
                      <a:headEnd type="none" w="med" len="med"/>
                      <a:tailEnd type="none" w="med" len="med"/>
                    </a:lnL>
                    <a:lnB w="19050" cap="flat" cmpd="sng" algn="ctr">
                      <a:solidFill>
                        <a:schemeClr val="accent6">
                          <a:lumMod val="60000"/>
                          <a:lumOff val="40000"/>
                        </a:schemeClr>
                      </a:solidFill>
                      <a:prstDash val="solid"/>
                      <a:round/>
                      <a:headEnd type="none" w="med" len="med"/>
                      <a:tailEnd type="none" w="med" len="med"/>
                    </a:lnB>
                  </a:tcPr>
                </a:tc>
              </a:tr>
              <a:tr h="2337326">
                <a:tc>
                  <a:txBody>
                    <a:bodyPr/>
                    <a:lstStyle/>
                    <a:p>
                      <a:pPr algn="ctr"/>
                      <a:r>
                        <a:rPr lang="zh-TW" altLang="en-US" sz="1600" kern="1200" dirty="0" smtClean="0">
                          <a:latin typeface="微軟正黑體" panose="020B0604030504040204" pitchFamily="34" charset="-120"/>
                          <a:ea typeface="微軟正黑體" panose="020B0604030504040204" pitchFamily="34" charset="-120"/>
                        </a:rPr>
                        <a:t>執行改善成果</a:t>
                      </a:r>
                      <a:endParaRPr lang="en-US" altLang="zh-TW" sz="1600" kern="1200" dirty="0" smtClean="0">
                        <a:latin typeface="微軟正黑體" panose="020B0604030504040204" pitchFamily="34" charset="-120"/>
                        <a:ea typeface="微軟正黑體" panose="020B0604030504040204" pitchFamily="34" charset="-120"/>
                      </a:endParaRPr>
                    </a:p>
                    <a:p>
                      <a:pPr algn="ctr"/>
                      <a:r>
                        <a:rPr lang="en-US" altLang="zh-TW" sz="1600" kern="1200" dirty="0" smtClean="0">
                          <a:latin typeface="微軟正黑體" panose="020B0604030504040204" pitchFamily="34" charset="-120"/>
                          <a:ea typeface="微軟正黑體" panose="020B0604030504040204" pitchFamily="34" charset="-120"/>
                        </a:rPr>
                        <a:t>70%</a:t>
                      </a:r>
                      <a:endParaRPr lang="zh-TW" altLang="en-US" sz="1600" kern="1200" dirty="0">
                        <a:solidFill>
                          <a:schemeClr val="dk1"/>
                        </a:solidFill>
                        <a:latin typeface="微軟正黑體" panose="020B0604030504040204" pitchFamily="34" charset="-120"/>
                        <a:ea typeface="微軟正黑體" panose="020B0604030504040204" pitchFamily="34" charset="-120"/>
                        <a:cs typeface="+mn-cs"/>
                      </a:endParaRPr>
                    </a:p>
                  </a:txBody>
                  <a:tcPr marL="91437" marR="91437" marT="45714" marB="45714" anchor="ctr">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tcPr>
                </a:tc>
                <a:tc>
                  <a:txBody>
                    <a:bodyPr/>
                    <a:lstStyle/>
                    <a:p>
                      <a:pPr marL="342900" indent="-342900">
                        <a:lnSpc>
                          <a:spcPct val="150000"/>
                        </a:lnSpc>
                        <a:buFont typeface="+mj-lt"/>
                        <a:buAutoNum type="arabicPeriod"/>
                      </a:pP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格局及動線改善</a:t>
                      </a:r>
                      <a:endParaRPr lang="en-US" altLang="zh-TW" sz="1600" kern="1200" dirty="0" smtClean="0">
                        <a:solidFill>
                          <a:schemeClr val="tx1"/>
                        </a:solidFill>
                        <a:latin typeface="微軟正黑體" panose="020B0604030504040204" pitchFamily="34" charset="-120"/>
                        <a:ea typeface="微軟正黑體" panose="020B0604030504040204" pitchFamily="34" charset="-120"/>
                        <a:cs typeface="+mn-cs"/>
                      </a:endParaRPr>
                    </a:p>
                    <a:p>
                      <a:pPr marL="342900" indent="-342900">
                        <a:lnSpc>
                          <a:spcPct val="150000"/>
                        </a:lnSpc>
                        <a:buFont typeface="+mj-lt"/>
                        <a:buAutoNum type="arabicPeriod"/>
                      </a:pP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降板及樓板結構安全改善</a:t>
                      </a:r>
                    </a:p>
                    <a:p>
                      <a:pPr marL="342900" indent="-342900">
                        <a:lnSpc>
                          <a:spcPct val="150000"/>
                        </a:lnSpc>
                        <a:buFont typeface="+mj-lt"/>
                        <a:buAutoNum type="arabicPeriod"/>
                      </a:pP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使用者安全及平權改善</a:t>
                      </a:r>
                      <a:endParaRPr lang="en-US" altLang="zh-TW" sz="1600" kern="1200" dirty="0" smtClean="0">
                        <a:solidFill>
                          <a:schemeClr val="tx1"/>
                        </a:solidFill>
                        <a:latin typeface="微軟正黑體" panose="020B0604030504040204" pitchFamily="34" charset="-120"/>
                        <a:ea typeface="微軟正黑體" panose="020B0604030504040204" pitchFamily="34" charset="-120"/>
                        <a:cs typeface="+mn-cs"/>
                      </a:endParaRPr>
                    </a:p>
                    <a:p>
                      <a:pPr marL="342900" indent="-342900">
                        <a:lnSpc>
                          <a:spcPct val="150000"/>
                        </a:lnSpc>
                        <a:buFont typeface="+mj-lt"/>
                        <a:buAutoNum type="arabicPeriod"/>
                      </a:pP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通風、採光及照明改善</a:t>
                      </a:r>
                      <a:endParaRPr lang="en-US" altLang="zh-TW" sz="1600" kern="1200" dirty="0" smtClean="0">
                        <a:solidFill>
                          <a:schemeClr val="tx1"/>
                        </a:solidFill>
                        <a:latin typeface="微軟正黑體" panose="020B0604030504040204" pitchFamily="34" charset="-120"/>
                        <a:ea typeface="微軟正黑體" panose="020B0604030504040204" pitchFamily="34" charset="-120"/>
                        <a:cs typeface="+mn-cs"/>
                      </a:endParaRPr>
                    </a:p>
                    <a:p>
                      <a:pPr marL="342900" indent="-342900">
                        <a:lnSpc>
                          <a:spcPct val="150000"/>
                        </a:lnSpc>
                        <a:buFont typeface="+mj-lt"/>
                        <a:buAutoNum type="arabicPeriod"/>
                      </a:pP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管線器具及臭氣改善</a:t>
                      </a:r>
                      <a:endParaRPr lang="en-US" altLang="zh-TW" sz="1600" kern="1200" dirty="0" smtClean="0">
                        <a:solidFill>
                          <a:schemeClr val="tx1"/>
                        </a:solidFill>
                        <a:latin typeface="微軟正黑體" panose="020B0604030504040204" pitchFamily="34" charset="-120"/>
                        <a:ea typeface="微軟正黑體" panose="020B0604030504040204" pitchFamily="34" charset="-120"/>
                        <a:cs typeface="+mn-cs"/>
                      </a:endParaRPr>
                    </a:p>
                    <a:p>
                      <a:pPr marL="342900" indent="-342900">
                        <a:lnSpc>
                          <a:spcPct val="150000"/>
                        </a:lnSpc>
                        <a:buFont typeface="+mj-lt"/>
                        <a:buAutoNum type="arabicPeriod"/>
                      </a:pP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永續性考量</a:t>
                      </a:r>
                    </a:p>
                  </a:txBody>
                  <a:tcPr marL="91437" marR="91437" marT="45714" marB="45714">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tcPr>
                </a:tc>
                <a:tc>
                  <a:txBody>
                    <a:bodyPr/>
                    <a:lstStyle/>
                    <a:p>
                      <a:r>
                        <a:rPr lang="zh-TW" altLang="en-US" sz="1600" dirty="0" smtClean="0">
                          <a:latin typeface="微軟正黑體" panose="020B0604030504040204" pitchFamily="34" charset="-120"/>
                          <a:ea typeface="微軟正黑體" panose="020B0604030504040204" pitchFamily="34" charset="-120"/>
                        </a:rPr>
                        <a:t>評比各改善項目改善前後成效，獲補助學校是否對於既有問題進行實質改善。</a:t>
                      </a:r>
                      <a:endParaRPr lang="zh-TW" altLang="en-US" sz="1600" dirty="0">
                        <a:latin typeface="微軟正黑體" panose="020B0604030504040204" pitchFamily="34" charset="-120"/>
                        <a:ea typeface="微軟正黑體" panose="020B0604030504040204" pitchFamily="34" charset="-120"/>
                      </a:endParaRPr>
                    </a:p>
                  </a:txBody>
                  <a:tcPr marL="91437" marR="91437" marT="45714" marB="45714" anchor="ctr">
                    <a:lnL w="19050" cap="flat" cmpd="sng" algn="ctr">
                      <a:solidFill>
                        <a:schemeClr val="accent6">
                          <a:lumMod val="60000"/>
                          <a:lumOff val="40000"/>
                        </a:schemeClr>
                      </a:solidFill>
                      <a:prstDash val="solid"/>
                      <a:round/>
                      <a:headEnd type="none" w="med" len="med"/>
                      <a:tailEnd type="none" w="med" len="med"/>
                    </a:lnL>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tcPr>
                </a:tc>
              </a:tr>
              <a:tr h="1955873">
                <a:tc>
                  <a:txBody>
                    <a:bodyPr/>
                    <a:lstStyle/>
                    <a:p>
                      <a:pPr algn="ctr"/>
                      <a:r>
                        <a:rPr lang="zh-TW" altLang="en-US" sz="1600" kern="1200" dirty="0" smtClean="0">
                          <a:latin typeface="微軟正黑體" panose="020B0604030504040204" pitchFamily="34" charset="-120"/>
                          <a:ea typeface="微軟正黑體" panose="020B0604030504040204" pitchFamily="34" charset="-120"/>
                        </a:rPr>
                        <a:t>美學推動成果</a:t>
                      </a:r>
                      <a:endParaRPr lang="en-US" altLang="zh-TW" sz="1600" kern="1200" dirty="0" smtClean="0">
                        <a:latin typeface="微軟正黑體" panose="020B0604030504040204" pitchFamily="34" charset="-120"/>
                        <a:ea typeface="微軟正黑體" panose="020B0604030504040204" pitchFamily="34" charset="-120"/>
                      </a:endParaRPr>
                    </a:p>
                    <a:p>
                      <a:pPr algn="ctr"/>
                      <a:r>
                        <a:rPr lang="en-US" altLang="zh-TW" sz="1600" kern="1200" dirty="0" smtClean="0">
                          <a:latin typeface="微軟正黑體" panose="020B0604030504040204" pitchFamily="34" charset="-120"/>
                          <a:ea typeface="微軟正黑體" panose="020B0604030504040204" pitchFamily="34" charset="-120"/>
                        </a:rPr>
                        <a:t>30%</a:t>
                      </a:r>
                      <a:endParaRPr lang="zh-TW" altLang="en-US" sz="1600" kern="1200" dirty="0">
                        <a:solidFill>
                          <a:schemeClr val="dk1"/>
                        </a:solidFill>
                        <a:latin typeface="微軟正黑體" panose="020B0604030504040204" pitchFamily="34" charset="-120"/>
                        <a:ea typeface="微軟正黑體" panose="020B0604030504040204" pitchFamily="34" charset="-120"/>
                        <a:cs typeface="+mn-cs"/>
                      </a:endParaRPr>
                    </a:p>
                  </a:txBody>
                  <a:tcPr marL="91437" marR="91437" marT="45714" marB="45714" anchor="ctr">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tcPr>
                </a:tc>
                <a:tc>
                  <a:txBody>
                    <a:bodyPr/>
                    <a:lstStyle/>
                    <a:p>
                      <a:pPr marL="342900" indent="-342900">
                        <a:lnSpc>
                          <a:spcPct val="150000"/>
                        </a:lnSpc>
                        <a:buFont typeface="+mj-lt"/>
                        <a:buAutoNum type="arabicPeriod"/>
                      </a:pPr>
                      <a:r>
                        <a:rPr lang="zh-TW" altLang="zh-TW" sz="1600" kern="1200" dirty="0" smtClean="0">
                          <a:solidFill>
                            <a:schemeClr val="tx1"/>
                          </a:solidFill>
                          <a:latin typeface="微軟正黑體" panose="020B0604030504040204" pitchFamily="34" charset="-120"/>
                          <a:ea typeface="微軟正黑體" panose="020B0604030504040204" pitchFamily="34" charset="-120"/>
                          <a:cs typeface="+mn-cs"/>
                        </a:rPr>
                        <a:t>校園廁所美學</a:t>
                      </a: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對外宣導</a:t>
                      </a:r>
                      <a:endParaRPr lang="en-US" altLang="zh-TW" sz="1600" kern="1200" dirty="0" smtClean="0">
                        <a:solidFill>
                          <a:schemeClr val="tx1"/>
                        </a:solidFill>
                        <a:latin typeface="微軟正黑體" panose="020B0604030504040204" pitchFamily="34" charset="-120"/>
                        <a:ea typeface="微軟正黑體" panose="020B0604030504040204" pitchFamily="34" charset="-120"/>
                        <a:cs typeface="+mn-cs"/>
                      </a:endParaRPr>
                    </a:p>
                    <a:p>
                      <a:pPr marL="342900" indent="-342900">
                        <a:lnSpc>
                          <a:spcPct val="150000"/>
                        </a:lnSpc>
                        <a:buFont typeface="+mj-lt"/>
                        <a:buAutoNum type="arabicPeriod"/>
                      </a:pPr>
                      <a:r>
                        <a:rPr lang="zh-TW" altLang="en-US" sz="1600" kern="1200" dirty="0" smtClean="0">
                          <a:solidFill>
                            <a:schemeClr val="tx1"/>
                          </a:solidFill>
                          <a:latin typeface="微軟正黑體" panose="020B0604030504040204" pitchFamily="34" charset="-120"/>
                          <a:ea typeface="微軟正黑體" panose="020B0604030504040204" pitchFamily="34" charset="-120"/>
                          <a:cs typeface="+mn-cs"/>
                        </a:rPr>
                        <a:t>設計</a:t>
                      </a:r>
                      <a:r>
                        <a:rPr lang="zh-TW" altLang="zh-TW" sz="1600" kern="1200" dirty="0" smtClean="0">
                          <a:solidFill>
                            <a:schemeClr val="tx1"/>
                          </a:solidFill>
                          <a:latin typeface="微軟正黑體" panose="020B0604030504040204" pitchFamily="34" charset="-120"/>
                          <a:ea typeface="微軟正黑體" panose="020B0604030504040204" pitchFamily="34" charset="-120"/>
                          <a:cs typeface="+mn-cs"/>
                        </a:rPr>
                        <a:t>美學展現</a:t>
                      </a:r>
                    </a:p>
                    <a:p>
                      <a:pPr marL="342900" indent="-342900">
                        <a:lnSpc>
                          <a:spcPct val="150000"/>
                        </a:lnSpc>
                        <a:buFont typeface="+mj-lt"/>
                        <a:buAutoNum type="arabicPeriod"/>
                      </a:pPr>
                      <a:r>
                        <a:rPr lang="zh-TW" altLang="zh-TW" sz="1600" kern="1200" dirty="0" smtClean="0">
                          <a:solidFill>
                            <a:schemeClr val="tx1"/>
                          </a:solidFill>
                          <a:latin typeface="微軟正黑體" panose="020B0604030504040204" pitchFamily="34" charset="-120"/>
                          <a:ea typeface="微軟正黑體" panose="020B0604030504040204" pitchFamily="34" charset="-120"/>
                          <a:cs typeface="+mn-cs"/>
                        </a:rPr>
                        <a:t>結合在地元素、建立特色廁所</a:t>
                      </a:r>
                    </a:p>
                    <a:p>
                      <a:pPr marL="342900" indent="-342900">
                        <a:lnSpc>
                          <a:spcPct val="150000"/>
                        </a:lnSpc>
                        <a:buFont typeface="+mj-lt"/>
                        <a:buAutoNum type="arabicPeriod"/>
                      </a:pPr>
                      <a:r>
                        <a:rPr lang="zh-TW" altLang="zh-TW" sz="1600" kern="1200" dirty="0" smtClean="0">
                          <a:solidFill>
                            <a:schemeClr val="tx1"/>
                          </a:solidFill>
                          <a:latin typeface="微軟正黑體" panose="020B0604030504040204" pitchFamily="34" charset="-120"/>
                          <a:ea typeface="微軟正黑體" panose="020B0604030504040204" pitchFamily="34" charset="-120"/>
                          <a:cs typeface="+mn-cs"/>
                        </a:rPr>
                        <a:t>國內外廁所案例分享課程</a:t>
                      </a:r>
                    </a:p>
                    <a:p>
                      <a:pPr marL="342900" indent="-342900">
                        <a:lnSpc>
                          <a:spcPct val="150000"/>
                        </a:lnSpc>
                        <a:buFont typeface="+mj-lt"/>
                        <a:buAutoNum type="arabicPeriod"/>
                      </a:pPr>
                      <a:r>
                        <a:rPr lang="zh-TW" altLang="zh-TW" sz="1600" kern="1200" dirty="0" smtClean="0">
                          <a:solidFill>
                            <a:schemeClr val="tx1"/>
                          </a:solidFill>
                          <a:latin typeface="微軟正黑體" panose="020B0604030504040204" pitchFamily="34" charset="-120"/>
                          <a:ea typeface="微軟正黑體" panose="020B0604030504040204" pitchFamily="34" charset="-120"/>
                          <a:cs typeface="+mn-cs"/>
                        </a:rPr>
                        <a:t>廁所使用禮儀及教育</a:t>
                      </a:r>
                    </a:p>
                  </a:txBody>
                  <a:tcPr marL="91437" marR="91437" marT="45714" marB="45714">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tcPr>
                </a:tc>
                <a:tc>
                  <a:txBody>
                    <a:bodyPr/>
                    <a:lstStyle/>
                    <a:p>
                      <a:r>
                        <a:rPr lang="zh-TW" altLang="en-US" sz="1600" dirty="0" smtClean="0">
                          <a:latin typeface="微軟正黑體" panose="020B0604030504040204" pitchFamily="34" charset="-120"/>
                          <a:ea typeface="微軟正黑體" panose="020B0604030504040204" pitchFamily="34" charset="-120"/>
                        </a:rPr>
                        <a:t>分為廁所美學及教育推動兩大部分進行評比。</a:t>
                      </a:r>
                      <a:endParaRPr lang="zh-TW" altLang="en-US" sz="1600" dirty="0">
                        <a:latin typeface="微軟正黑體" panose="020B0604030504040204" pitchFamily="34" charset="-120"/>
                        <a:ea typeface="微軟正黑體" panose="020B0604030504040204" pitchFamily="34" charset="-120"/>
                      </a:endParaRPr>
                    </a:p>
                  </a:txBody>
                  <a:tcPr marL="91437" marR="91437" marT="45714" marB="45714" anchor="ctr">
                    <a:lnL w="19050" cap="flat" cmpd="sng" algn="ctr">
                      <a:solidFill>
                        <a:schemeClr val="accent6">
                          <a:lumMod val="60000"/>
                          <a:lumOff val="40000"/>
                        </a:schemeClr>
                      </a:solidFill>
                      <a:prstDash val="solid"/>
                      <a:round/>
                      <a:headEnd type="none" w="med" len="med"/>
                      <a:tailEnd type="none" w="med" len="med"/>
                    </a:lnL>
                    <a:lnT w="19050" cap="flat" cmpd="sng" algn="ctr">
                      <a:solidFill>
                        <a:schemeClr val="accent6">
                          <a:lumMod val="60000"/>
                          <a:lumOff val="40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3439046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0350"/>
            <a:ext cx="5940425" cy="5048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2467" name="文字方塊 3"/>
          <p:cNvSpPr txBox="1">
            <a:spLocks noChangeArrowheads="1"/>
          </p:cNvSpPr>
          <p:nvPr/>
        </p:nvSpPr>
        <p:spPr bwMode="auto">
          <a:xfrm>
            <a:off x="395288" y="260350"/>
            <a:ext cx="5545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mtClean="0">
                <a:solidFill>
                  <a:srgbClr val="FFFFFF"/>
                </a:solidFill>
                <a:latin typeface="微軟正黑體" pitchFamily="34" charset="-120"/>
                <a:ea typeface="微軟正黑體" pitchFamily="34" charset="-120"/>
              </a:rPr>
              <a:t>參賽對象與資格</a:t>
            </a:r>
            <a:endParaRPr lang="zh-TW" altLang="en-US" sz="3000" b="1" smtClean="0">
              <a:solidFill>
                <a:srgbClr val="FFFFFF"/>
              </a:solidFill>
              <a:latin typeface="微軟正黑體" pitchFamily="34" charset="-120"/>
              <a:ea typeface="微軟正黑體" pitchFamily="34" charset="-120"/>
            </a:endParaRPr>
          </a:p>
        </p:txBody>
      </p:sp>
      <p:sp>
        <p:nvSpPr>
          <p:cNvPr id="6" name="文字方塊 5"/>
          <p:cNvSpPr txBox="1"/>
          <p:nvPr/>
        </p:nvSpPr>
        <p:spPr>
          <a:xfrm>
            <a:off x="298450" y="1130300"/>
            <a:ext cx="3986213" cy="1662113"/>
          </a:xfrm>
          <a:prstGeom prst="rect">
            <a:avLst/>
          </a:prstGeom>
          <a:noFill/>
        </p:spPr>
        <p:txBody>
          <a:bodyPr>
            <a:spAutoFit/>
          </a:bodyPr>
          <a:lstStyle/>
          <a:p>
            <a:pPr marL="285750" indent="-285750">
              <a:lnSpc>
                <a:spcPct val="150000"/>
              </a:lnSpc>
              <a:buFont typeface="Arial" panose="020B0604020202020204" pitchFamily="34" charset="0"/>
              <a:buChar char="•"/>
              <a:defRPr/>
            </a:pPr>
            <a:r>
              <a:rPr lang="zh-TW" altLang="en-US" sz="2000" b="1" dirty="0">
                <a:solidFill>
                  <a:srgbClr val="8064A2"/>
                </a:solidFill>
                <a:latin typeface="微軟正黑體" panose="020B0604030504040204" pitchFamily="34" charset="-120"/>
                <a:ea typeface="微軟正黑體" panose="020B0604030504040204" pitchFamily="34" charset="-120"/>
              </a:rPr>
              <a:t>參賽對象：</a:t>
            </a:r>
            <a:endParaRPr lang="en-US" altLang="zh-TW" sz="2000" b="1" dirty="0">
              <a:solidFill>
                <a:srgbClr val="8064A2"/>
              </a:solidFill>
              <a:latin typeface="微軟正黑體" panose="020B0604030504040204" pitchFamily="34" charset="-120"/>
              <a:ea typeface="微軟正黑體" panose="020B0604030504040204" pitchFamily="34" charset="-120"/>
            </a:endParaRPr>
          </a:p>
          <a:p>
            <a:pPr marL="265113">
              <a:lnSpc>
                <a:spcPct val="150000"/>
              </a:lnSpc>
              <a:defRPr/>
            </a:pPr>
            <a:r>
              <a:rPr lang="zh-TW" altLang="zh-TW" sz="1600" dirty="0">
                <a:solidFill>
                  <a:prstClr val="black"/>
                </a:solidFill>
                <a:latin typeface="微軟正黑體" panose="020B0604030504040204" pitchFamily="34" charset="-120"/>
                <a:ea typeface="微軟正黑體" panose="020B0604030504040204" pitchFamily="34" charset="-120"/>
              </a:rPr>
              <a:t>申請</a:t>
            </a:r>
            <a:r>
              <a:rPr lang="en-US" altLang="zh-TW" sz="1600" dirty="0">
                <a:solidFill>
                  <a:prstClr val="black"/>
                </a:solidFill>
                <a:latin typeface="微軟正黑體" panose="020B0604030504040204" pitchFamily="34" charset="-120"/>
                <a:ea typeface="微軟正黑體" panose="020B0604030504040204" pitchFamily="34" charset="-120"/>
              </a:rPr>
              <a:t>104</a:t>
            </a:r>
            <a:r>
              <a:rPr lang="zh-TW" altLang="zh-TW" sz="1600" dirty="0">
                <a:solidFill>
                  <a:prstClr val="black"/>
                </a:solidFill>
                <a:latin typeface="微軟正黑體" panose="020B0604030504040204" pitchFamily="34" charset="-120"/>
                <a:ea typeface="微軟正黑體" panose="020B0604030504040204" pitchFamily="34" charset="-120"/>
              </a:rPr>
              <a:t>年度「教育部國民及學前教育署補助公立國民中小學老舊廁所整修工程實施計畫」通過之學校。</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20675" y="3016250"/>
            <a:ext cx="4230688" cy="969963"/>
          </a:xfrm>
          <a:prstGeom prst="rect">
            <a:avLst/>
          </a:prstGeom>
          <a:noFill/>
        </p:spPr>
        <p:txBody>
          <a:bodyPr>
            <a:spAutoFit/>
          </a:bodyPr>
          <a:lstStyle/>
          <a:p>
            <a:pPr marL="285750" indent="-285750">
              <a:lnSpc>
                <a:spcPct val="150000"/>
              </a:lnSpc>
              <a:buFont typeface="Arial" panose="020B0604020202020204" pitchFamily="34" charset="0"/>
              <a:buChar char="•"/>
              <a:defRPr/>
            </a:pPr>
            <a:r>
              <a:rPr lang="zh-TW" altLang="en-US" sz="2000" b="1" dirty="0">
                <a:solidFill>
                  <a:srgbClr val="8064A2"/>
                </a:solidFill>
                <a:latin typeface="微軟正黑體" panose="020B0604030504040204" pitchFamily="34" charset="-120"/>
                <a:ea typeface="微軟正黑體" panose="020B0604030504040204" pitchFamily="34" charset="-120"/>
              </a:rPr>
              <a:t>參賽資格：</a:t>
            </a:r>
            <a:endParaRPr lang="en-US" altLang="zh-TW" sz="2000" b="1" dirty="0">
              <a:solidFill>
                <a:srgbClr val="8064A2"/>
              </a:solidFill>
              <a:latin typeface="微軟正黑體" panose="020B0604030504040204" pitchFamily="34" charset="-120"/>
              <a:ea typeface="微軟正黑體" panose="020B0604030504040204" pitchFamily="34" charset="-120"/>
            </a:endParaRPr>
          </a:p>
          <a:p>
            <a:pPr marL="265113">
              <a:lnSpc>
                <a:spcPct val="150000"/>
              </a:lnSpc>
              <a:defRPr/>
            </a:pPr>
            <a:r>
              <a:rPr lang="zh-TW" altLang="en-US" sz="1600" dirty="0">
                <a:solidFill>
                  <a:prstClr val="black"/>
                </a:solidFill>
                <a:latin typeface="微軟正黑體" panose="020B0604030504040204" pitchFamily="34" charset="-120"/>
                <a:ea typeface="微軟正黑體" panose="020B0604030504040204" pitchFamily="34" charset="-120"/>
              </a:rPr>
              <a:t>於</a:t>
            </a:r>
            <a:r>
              <a:rPr lang="en-US" altLang="zh-TW" b="1" dirty="0">
                <a:solidFill>
                  <a:prstClr val="black"/>
                </a:solidFill>
                <a:latin typeface="微軟正黑體" panose="020B0604030504040204" pitchFamily="34" charset="-120"/>
                <a:ea typeface="微軟正黑體" panose="020B0604030504040204" pitchFamily="34" charset="-120"/>
              </a:rPr>
              <a:t>105</a:t>
            </a:r>
            <a:r>
              <a:rPr lang="zh-TW" altLang="en-US" b="1" dirty="0">
                <a:solidFill>
                  <a:prstClr val="black"/>
                </a:solidFill>
                <a:latin typeface="微軟正黑體" panose="020B0604030504040204" pitchFamily="34" charset="-120"/>
                <a:ea typeface="微軟正黑體" panose="020B0604030504040204" pitchFamily="34" charset="-120"/>
              </a:rPr>
              <a:t>年</a:t>
            </a:r>
            <a:r>
              <a:rPr lang="en-US" altLang="zh-TW" b="1" dirty="0">
                <a:solidFill>
                  <a:prstClr val="black"/>
                </a:solidFill>
                <a:latin typeface="微軟正黑體" panose="020B0604030504040204" pitchFamily="34" charset="-120"/>
                <a:ea typeface="微軟正黑體" panose="020B0604030504040204" pitchFamily="34" charset="-120"/>
              </a:rPr>
              <a:t>4</a:t>
            </a:r>
            <a:r>
              <a:rPr lang="zh-TW" altLang="en-US" b="1" dirty="0">
                <a:solidFill>
                  <a:prstClr val="black"/>
                </a:solidFill>
                <a:latin typeface="微軟正黑體" panose="020B0604030504040204" pitchFamily="34" charset="-120"/>
                <a:ea typeface="微軟正黑體" panose="020B0604030504040204" pitchFamily="34" charset="-120"/>
              </a:rPr>
              <a:t>月</a:t>
            </a:r>
            <a:r>
              <a:rPr lang="en-US" altLang="zh-TW" b="1" dirty="0">
                <a:solidFill>
                  <a:prstClr val="black"/>
                </a:solidFill>
                <a:latin typeface="微軟正黑體" panose="020B0604030504040204" pitchFamily="34" charset="-120"/>
                <a:ea typeface="微軟正黑體" panose="020B0604030504040204" pitchFamily="34" charset="-120"/>
              </a:rPr>
              <a:t>20</a:t>
            </a:r>
            <a:r>
              <a:rPr lang="zh-TW" altLang="en-US" b="1" dirty="0">
                <a:solidFill>
                  <a:prstClr val="black"/>
                </a:solidFill>
                <a:latin typeface="微軟正黑體" panose="020B0604030504040204" pitchFamily="34" charset="-120"/>
                <a:ea typeface="微軟正黑體" panose="020B0604030504040204" pitchFamily="34" charset="-120"/>
              </a:rPr>
              <a:t>日</a:t>
            </a:r>
            <a:r>
              <a:rPr lang="zh-TW" altLang="zh-TW" sz="1600" dirty="0">
                <a:solidFill>
                  <a:prstClr val="black"/>
                </a:solidFill>
                <a:latin typeface="微軟正黑體" panose="020B0604030504040204" pitchFamily="34" charset="-120"/>
                <a:ea typeface="微軟正黑體" panose="020B0604030504040204" pitchFamily="34" charset="-120"/>
              </a:rPr>
              <a:t>前完工之學校皆可參加。</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320675" y="4164013"/>
            <a:ext cx="4230688" cy="1662112"/>
          </a:xfrm>
          <a:prstGeom prst="rect">
            <a:avLst/>
          </a:prstGeom>
          <a:noFill/>
        </p:spPr>
        <p:txBody>
          <a:bodyPr>
            <a:spAutoFit/>
          </a:bodyPr>
          <a:lstStyle/>
          <a:p>
            <a:pPr marL="285750" indent="-285750">
              <a:lnSpc>
                <a:spcPct val="150000"/>
              </a:lnSpc>
              <a:buFont typeface="Arial" panose="020B0604020202020204" pitchFamily="34" charset="0"/>
              <a:buChar char="•"/>
              <a:defRPr/>
            </a:pPr>
            <a:r>
              <a:rPr lang="zh-TW" altLang="zh-TW" sz="2000" b="1" dirty="0">
                <a:solidFill>
                  <a:srgbClr val="8064A2"/>
                </a:solidFill>
                <a:latin typeface="微軟正黑體" panose="020B0604030504040204" pitchFamily="34" charset="-120"/>
                <a:ea typeface="微軟正黑體" panose="020B0604030504040204" pitchFamily="34" charset="-120"/>
              </a:rPr>
              <a:t>各縣市政府函報提送</a:t>
            </a:r>
            <a:r>
              <a:rPr lang="zh-TW" altLang="en-US" sz="2000" b="1" dirty="0">
                <a:solidFill>
                  <a:srgbClr val="8064A2"/>
                </a:solidFill>
                <a:latin typeface="微軟正黑體" panose="020B0604030504040204" pitchFamily="34" charset="-120"/>
                <a:ea typeface="微軟正黑體" panose="020B0604030504040204" pitchFamily="34" charset="-120"/>
              </a:rPr>
              <a:t>名單：</a:t>
            </a:r>
            <a:endParaRPr lang="en-US" altLang="zh-TW" sz="2000" b="1" dirty="0">
              <a:solidFill>
                <a:srgbClr val="8064A2"/>
              </a:solidFill>
              <a:latin typeface="微軟正黑體" panose="020B0604030504040204" pitchFamily="34" charset="-120"/>
              <a:ea typeface="微軟正黑體" panose="020B0604030504040204" pitchFamily="34" charset="-120"/>
            </a:endParaRPr>
          </a:p>
          <a:p>
            <a:pPr marL="265113">
              <a:lnSpc>
                <a:spcPct val="150000"/>
              </a:lnSpc>
              <a:defRPr/>
            </a:pPr>
            <a:r>
              <a:rPr lang="zh-TW" altLang="zh-TW" sz="1600" dirty="0">
                <a:solidFill>
                  <a:prstClr val="black"/>
                </a:solidFill>
                <a:latin typeface="微軟正黑體" panose="020B0604030504040204" pitchFamily="34" charset="-120"/>
                <a:ea typeface="微軟正黑體" panose="020B0604030504040204" pitchFamily="34" charset="-120"/>
              </a:rPr>
              <a:t>由獲補助學校所屬</a:t>
            </a:r>
            <a:r>
              <a:rPr lang="zh-TW" altLang="zh-TW" sz="1600" b="1" dirty="0">
                <a:solidFill>
                  <a:srgbClr val="8064A2">
                    <a:lumMod val="75000"/>
                  </a:srgbClr>
                </a:solidFill>
                <a:latin typeface="微軟正黑體" panose="020B0604030504040204" pitchFamily="34" charset="-120"/>
                <a:ea typeface="微軟正黑體" panose="020B0604030504040204" pitchFamily="34" charset="-120"/>
              </a:rPr>
              <a:t>縣市政府</a:t>
            </a:r>
            <a:r>
              <a:rPr lang="zh-TW" altLang="zh-TW" sz="1600" b="1" u="sng" dirty="0">
                <a:solidFill>
                  <a:srgbClr val="8064A2">
                    <a:lumMod val="75000"/>
                  </a:srgbClr>
                </a:solidFill>
                <a:latin typeface="微軟正黑體" panose="020B0604030504040204" pitchFamily="34" charset="-120"/>
                <a:ea typeface="微軟正黑體" panose="020B0604030504040204" pitchFamily="34" charset="-120"/>
              </a:rPr>
              <a:t>自行決定名單</a:t>
            </a:r>
            <a:r>
              <a:rPr lang="zh-TW" altLang="zh-TW" sz="1600" b="1" dirty="0">
                <a:solidFill>
                  <a:srgbClr val="8064A2">
                    <a:lumMod val="75000"/>
                  </a:srgbClr>
                </a:solidFill>
                <a:latin typeface="微軟正黑體" panose="020B0604030504040204" pitchFamily="34" charset="-120"/>
                <a:ea typeface="微軟正黑體" panose="020B0604030504040204" pitchFamily="34" charset="-120"/>
              </a:rPr>
              <a:t>，</a:t>
            </a:r>
            <a:r>
              <a:rPr lang="zh-TW" altLang="en-US" sz="1600" b="1" dirty="0">
                <a:solidFill>
                  <a:srgbClr val="8064A2">
                    <a:lumMod val="75000"/>
                  </a:srgbClr>
                </a:solidFill>
                <a:latin typeface="微軟正黑體" panose="020B0604030504040204" pitchFamily="34" charset="-120"/>
                <a:ea typeface="微軟正黑體" panose="020B0604030504040204" pitchFamily="34" charset="-120"/>
              </a:rPr>
              <a:t>並且</a:t>
            </a:r>
            <a:r>
              <a:rPr lang="zh-TW" altLang="en-US" sz="1600" b="1" u="sng" dirty="0">
                <a:solidFill>
                  <a:srgbClr val="8064A2">
                    <a:lumMod val="75000"/>
                  </a:srgbClr>
                </a:solidFill>
                <a:latin typeface="微軟正黑體" panose="020B0604030504040204" pitchFamily="34" charset="-120"/>
                <a:ea typeface="微軟正黑體" panose="020B0604030504040204" pitchFamily="34" charset="-120"/>
              </a:rPr>
              <a:t>實際走訪後進行排序</a:t>
            </a:r>
            <a:r>
              <a:rPr lang="zh-TW" altLang="en-US" sz="1600" dirty="0">
                <a:solidFill>
                  <a:prstClr val="black"/>
                </a:solidFill>
                <a:latin typeface="微軟正黑體" panose="020B0604030504040204" pitchFamily="34" charset="-120"/>
                <a:ea typeface="微軟正黑體" panose="020B0604030504040204" pitchFamily="34" charset="-120"/>
              </a:rPr>
              <a:t>，</a:t>
            </a:r>
            <a:r>
              <a:rPr lang="zh-TW" altLang="zh-TW" sz="1600" dirty="0">
                <a:solidFill>
                  <a:prstClr val="black"/>
                </a:solidFill>
                <a:latin typeface="微軟正黑體" panose="020B0604030504040204" pitchFamily="34" charset="-120"/>
                <a:ea typeface="微軟正黑體" panose="020B0604030504040204" pitchFamily="34" charset="-120"/>
              </a:rPr>
              <a:t>請各縣市函報學校名單參加績優學校評選。</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sp>
        <p:nvSpPr>
          <p:cNvPr id="62471" name="矩形 2"/>
          <p:cNvSpPr>
            <a:spLocks noChangeArrowheads="1"/>
          </p:cNvSpPr>
          <p:nvPr/>
        </p:nvSpPr>
        <p:spPr bwMode="auto">
          <a:xfrm>
            <a:off x="4284663" y="6005513"/>
            <a:ext cx="475138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lnSpc>
                <a:spcPct val="150000"/>
              </a:lnSpc>
              <a:spcBef>
                <a:spcPct val="0"/>
              </a:spcBef>
              <a:spcAft>
                <a:spcPct val="0"/>
              </a:spcAft>
              <a:buFontTx/>
              <a:buNone/>
            </a:pPr>
            <a:r>
              <a:rPr lang="zh-TW" altLang="en-US" sz="1400" b="1" smtClean="0">
                <a:solidFill>
                  <a:srgbClr val="7F7F7F"/>
                </a:solidFill>
                <a:latin typeface="微軟正黑體" pitchFamily="34" charset="-120"/>
                <a:ea typeface="微軟正黑體" pitchFamily="34" charset="-120"/>
              </a:rPr>
              <a:t>（提送名額</a:t>
            </a:r>
            <a:r>
              <a:rPr lang="zh-TW" altLang="zh-TW" sz="1400" b="1" smtClean="0">
                <a:solidFill>
                  <a:srgbClr val="7F7F7F"/>
                </a:solidFill>
                <a:latin typeface="微軟正黑體" pitchFamily="34" charset="-120"/>
                <a:ea typeface="微軟正黑體" pitchFamily="34" charset="-120"/>
              </a:rPr>
              <a:t>依</a:t>
            </a:r>
            <a:r>
              <a:rPr lang="zh-TW" altLang="en-US" sz="1400" b="1" smtClean="0">
                <a:solidFill>
                  <a:srgbClr val="7F7F7F"/>
                </a:solidFill>
                <a:latin typeface="微軟正黑體" pitchFamily="34" charset="-120"/>
                <a:ea typeface="微軟正黑體" pitchFamily="34" charset="-120"/>
              </a:rPr>
              <a:t>各縣市補助金額，若有特殊情形再行調整）</a:t>
            </a:r>
            <a:endParaRPr lang="en-US" altLang="zh-TW" sz="1400" b="1" smtClean="0">
              <a:solidFill>
                <a:srgbClr val="7F7F7F"/>
              </a:solidFill>
              <a:latin typeface="微軟正黑體" pitchFamily="34" charset="-120"/>
              <a:ea typeface="微軟正黑體" pitchFamily="34" charset="-120"/>
            </a:endParaRPr>
          </a:p>
        </p:txBody>
      </p:sp>
      <p:graphicFrame>
        <p:nvGraphicFramePr>
          <p:cNvPr id="3" name="表格 2"/>
          <p:cNvGraphicFramePr>
            <a:graphicFrameLocks noGrp="1"/>
          </p:cNvGraphicFramePr>
          <p:nvPr/>
        </p:nvGraphicFramePr>
        <p:xfrm>
          <a:off x="4560888" y="1017588"/>
          <a:ext cx="4319587" cy="4810125"/>
        </p:xfrm>
        <a:graphic>
          <a:graphicData uri="http://schemas.openxmlformats.org/drawingml/2006/table">
            <a:tbl>
              <a:tblPr/>
              <a:tblGrid>
                <a:gridCol w="1090612"/>
                <a:gridCol w="1068388"/>
                <a:gridCol w="855662"/>
                <a:gridCol w="1304925"/>
              </a:tblGrid>
              <a:tr h="996950">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縣市別</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0EC"/>
                    </a:solid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可提報校數</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0EC"/>
                    </a:solid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縣市別</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0EC"/>
                    </a:solid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可提報校數</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0EC"/>
                    </a:solid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宜蘭縣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1</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3</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雲林縣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2</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4</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基隆市</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1</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嘉義市</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1</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新北市</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3</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5</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嘉義縣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2</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4</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桃園市</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3</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5</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臺南市</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3</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6</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新竹市</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1</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高雄市</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4</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7</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新竹縣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1</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2</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屏東縣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3</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5</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苗栗縣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2</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4</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花蓮縣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1</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3</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臺中市</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3</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5</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臺東縣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2</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3</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彰化縣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3</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5</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金門縣</a:t>
                      </a:r>
                      <a:endPar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1</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南投縣</a:t>
                      </a: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2</a:t>
                      </a: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a:t>
                      </a: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4</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smtClean="0">
                          <a:ln>
                            <a:noFill/>
                          </a:ln>
                          <a:solidFill>
                            <a:srgbClr val="000000"/>
                          </a:solidFill>
                          <a:effectLst/>
                          <a:latin typeface="Calibri" pitchFamily="34" charset="0"/>
                          <a:ea typeface="標楷體" pitchFamily="65" charset="-120"/>
                          <a:cs typeface="Times New Roman" pitchFamily="18" charset="0"/>
                        </a:rPr>
                        <a:t>澎湖縣</a:t>
                      </a:r>
                      <a:endParaRPr kumimoji="0" lang="zh-TW" altLang="zh-TW" sz="12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000000"/>
                          </a:solidFill>
                          <a:effectLst/>
                          <a:latin typeface="標楷體" pitchFamily="65" charset="-120"/>
                          <a:ea typeface="新細明體" pitchFamily="18" charset="-120"/>
                          <a:cs typeface="Times New Roman" pitchFamily="18" charset="0"/>
                        </a:rPr>
                        <a:t>1~2</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3425">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國立學校</a:t>
                      </a:r>
                      <a:endParaRPr kumimoji="0" lang="en-US" alt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附設中小學</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chemeClr val="tx1"/>
                          </a:solidFill>
                          <a:effectLst/>
                          <a:latin typeface="標楷體" pitchFamily="65" charset="-120"/>
                          <a:ea typeface="新細明體" pitchFamily="18" charset="-120"/>
                          <a:cs typeface="Times New Roman" pitchFamily="18" charset="0"/>
                        </a:rPr>
                        <a:t>4</a:t>
                      </a:r>
                      <a:endParaRPr kumimoji="0" lang="zh-TW" altLang="zh-TW" sz="1400" b="1"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smtClean="0">
                          <a:ln>
                            <a:noFill/>
                          </a:ln>
                          <a:solidFill>
                            <a:srgbClr val="FF0000"/>
                          </a:solidFill>
                          <a:effectLst/>
                          <a:latin typeface="Calibri" pitchFamily="34" charset="0"/>
                          <a:ea typeface="標楷體" pitchFamily="65" charset="-120"/>
                          <a:cs typeface="Times New Roman" pitchFamily="18" charset="0"/>
                        </a:rPr>
                        <a:t>預計</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smtClean="0">
                          <a:ln>
                            <a:noFill/>
                          </a:ln>
                          <a:solidFill>
                            <a:srgbClr val="FF0000"/>
                          </a:solidFill>
                          <a:effectLst/>
                          <a:latin typeface="Calibri" pitchFamily="34" charset="0"/>
                          <a:ea typeface="標楷體" pitchFamily="65" charset="-120"/>
                          <a:cs typeface="Times New Roman" pitchFamily="18" charset="0"/>
                        </a:rPr>
                        <a:t>參加校數</a:t>
                      </a:r>
                      <a:endParaRPr kumimoji="0" lang="zh-TW" altLang="zh-TW" sz="1400" b="1" i="0" u="none" strike="noStrike" cap="none" normalizeH="0" baseline="0" smtClean="0">
                        <a:ln>
                          <a:noFill/>
                        </a:ln>
                        <a:solidFill>
                          <a:srgbClr val="FF0000"/>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a:solidFill>
                            <a:schemeClr val="tx1"/>
                          </a:solidFill>
                          <a:latin typeface="Calibri" pitchFamily="34" charset="0"/>
                          <a:ea typeface="新細明體" pitchFamily="18" charset="-120"/>
                        </a:defRPr>
                      </a:lvl4pPr>
                      <a:lvl5pPr marL="2057400" indent="-22860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smtClean="0">
                          <a:ln>
                            <a:noFill/>
                          </a:ln>
                          <a:solidFill>
                            <a:srgbClr val="FF0000"/>
                          </a:solidFill>
                          <a:effectLst/>
                          <a:latin typeface="標楷體" pitchFamily="65" charset="-120"/>
                          <a:ea typeface="新細明體" pitchFamily="18" charset="-120"/>
                          <a:cs typeface="Times New Roman" pitchFamily="18" charset="0"/>
                        </a:rPr>
                        <a:t>38~71</a:t>
                      </a:r>
                      <a:endParaRPr kumimoji="0" lang="zh-TW" altLang="zh-TW" sz="1400" b="1" i="0" u="none" strike="noStrike" cap="none" normalizeH="0" baseline="0" smtClean="0">
                        <a:ln>
                          <a:noFill/>
                        </a:ln>
                        <a:solidFill>
                          <a:srgbClr val="FF0000"/>
                        </a:solidFill>
                        <a:effectLst/>
                        <a:latin typeface="Calibri" pitchFamily="34" charset="0"/>
                        <a:ea typeface="新細明體" pitchFamily="18" charset="-120"/>
                        <a:cs typeface="Times New Roman" pitchFamily="18" charset="0"/>
                      </a:endParaRPr>
                    </a:p>
                  </a:txBody>
                  <a:tcPr marL="68580" marR="68580"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46549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0350"/>
            <a:ext cx="5940425" cy="5048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5539" name="文字方塊 3"/>
          <p:cNvSpPr txBox="1">
            <a:spLocks noChangeArrowheads="1"/>
          </p:cNvSpPr>
          <p:nvPr/>
        </p:nvSpPr>
        <p:spPr bwMode="auto">
          <a:xfrm>
            <a:off x="395288" y="260350"/>
            <a:ext cx="5545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b="1" smtClean="0">
                <a:solidFill>
                  <a:srgbClr val="FFFFFF"/>
                </a:solidFill>
                <a:latin typeface="微軟正黑體" pitchFamily="34" charset="-120"/>
                <a:ea typeface="微軟正黑體" pitchFamily="34" charset="-120"/>
              </a:rPr>
              <a:t>評分方式</a:t>
            </a:r>
          </a:p>
        </p:txBody>
      </p:sp>
      <p:sp>
        <p:nvSpPr>
          <p:cNvPr id="5" name="文字方塊 4"/>
          <p:cNvSpPr txBox="1"/>
          <p:nvPr/>
        </p:nvSpPr>
        <p:spPr>
          <a:xfrm>
            <a:off x="427038" y="1125538"/>
            <a:ext cx="4332287" cy="3784600"/>
          </a:xfrm>
          <a:prstGeom prst="rect">
            <a:avLst/>
          </a:prstGeom>
          <a:noFill/>
        </p:spPr>
        <p:txBody>
          <a:bodyPr>
            <a:spAutoFit/>
          </a:bodyPr>
          <a:lstStyle/>
          <a:p>
            <a:pPr>
              <a:lnSpc>
                <a:spcPct val="150000"/>
              </a:lnSpc>
              <a:defRPr/>
            </a:pPr>
            <a:r>
              <a:rPr lang="zh-TW" altLang="en-US" sz="1600" b="1" dirty="0">
                <a:solidFill>
                  <a:srgbClr val="F79646">
                    <a:lumMod val="75000"/>
                  </a:srgbClr>
                </a:solidFill>
                <a:latin typeface="微軟正黑體" panose="020B0604030504040204" pitchFamily="34" charset="-120"/>
                <a:ea typeface="微軟正黑體" panose="020B0604030504040204" pitchFamily="34" charset="-120"/>
              </a:rPr>
              <a:t>計分方式：</a:t>
            </a:r>
            <a:endParaRPr lang="en-US" altLang="zh-TW" sz="1600" b="1" dirty="0">
              <a:solidFill>
                <a:srgbClr val="F79646">
                  <a:lumMod val="75000"/>
                </a:srgbClr>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defRPr/>
            </a:pPr>
            <a:r>
              <a:rPr lang="zh-TW" altLang="en-US" sz="1600" b="1" dirty="0">
                <a:solidFill>
                  <a:prstClr val="black"/>
                </a:solidFill>
                <a:latin typeface="微軟正黑體" panose="020B0604030504040204" pitchFamily="34" charset="-120"/>
                <a:ea typeface="微軟正黑體" panose="020B0604030504040204" pitchFamily="34" charset="-120"/>
              </a:rPr>
              <a:t>初選成績</a:t>
            </a:r>
            <a:r>
              <a:rPr lang="en-US" altLang="zh-TW" sz="1600" b="1" dirty="0">
                <a:solidFill>
                  <a:prstClr val="black"/>
                </a:solidFill>
                <a:latin typeface="微軟正黑體" panose="020B0604030504040204" pitchFamily="34" charset="-120"/>
                <a:ea typeface="微軟正黑體" panose="020B0604030504040204" pitchFamily="34" charset="-120"/>
              </a:rPr>
              <a:t>(30%)</a:t>
            </a:r>
          </a:p>
          <a:p>
            <a:pPr>
              <a:lnSpc>
                <a:spcPct val="150000"/>
              </a:lnSpc>
              <a:defRPr/>
            </a:pPr>
            <a:r>
              <a:rPr lang="zh-TW" altLang="en-US" sz="1600" b="1" dirty="0">
                <a:solidFill>
                  <a:prstClr val="black"/>
                </a:solidFill>
                <a:latin typeface="微軟正黑體" panose="020B0604030504040204" pitchFamily="34" charset="-120"/>
                <a:ea typeface="微軟正黑體" panose="020B0604030504040204" pitchFamily="34" charset="-120"/>
              </a:rPr>
              <a:t>       </a:t>
            </a:r>
            <a:r>
              <a:rPr lang="zh-TW" altLang="en-US" sz="1600" dirty="0">
                <a:solidFill>
                  <a:prstClr val="black"/>
                </a:solidFill>
                <a:latin typeface="微軟正黑體" panose="020B0604030504040204" pitchFamily="34" charset="-120"/>
                <a:ea typeface="微軟正黑體" panose="020B0604030504040204" pitchFamily="34" charset="-120"/>
              </a:rPr>
              <a:t>縣市排序第一者得</a:t>
            </a:r>
            <a:r>
              <a:rPr lang="en-US" altLang="zh-TW" sz="1600" dirty="0">
                <a:solidFill>
                  <a:srgbClr val="C00000"/>
                </a:solidFill>
                <a:latin typeface="微軟正黑體" panose="020B0604030504040204" pitchFamily="34" charset="-120"/>
                <a:ea typeface="微軟正黑體" panose="020B0604030504040204" pitchFamily="34" charset="-120"/>
              </a:rPr>
              <a:t>90</a:t>
            </a:r>
            <a:r>
              <a:rPr lang="zh-TW" altLang="en-US" sz="1600" dirty="0">
                <a:solidFill>
                  <a:prstClr val="black"/>
                </a:solidFill>
                <a:latin typeface="微軟正黑體" panose="020B0604030504040204" pitchFamily="34" charset="-120"/>
                <a:ea typeface="微軟正黑體" panose="020B0604030504040204" pitchFamily="34" charset="-120"/>
              </a:rPr>
              <a:t>分</a:t>
            </a:r>
            <a:endParaRPr lang="en-US" altLang="zh-TW" sz="1600" dirty="0">
              <a:solidFill>
                <a:prstClr val="black"/>
              </a:solidFill>
              <a:latin typeface="微軟正黑體" panose="020B0604030504040204" pitchFamily="34" charset="-120"/>
              <a:ea typeface="微軟正黑體" panose="020B0604030504040204" pitchFamily="34" charset="-120"/>
            </a:endParaRPr>
          </a:p>
          <a:p>
            <a:pPr indent="358775">
              <a:lnSpc>
                <a:spcPct val="150000"/>
              </a:lnSpc>
              <a:defRPr/>
            </a:pPr>
            <a:r>
              <a:rPr lang="zh-TW" altLang="en-US" sz="1600" dirty="0">
                <a:solidFill>
                  <a:prstClr val="black"/>
                </a:solidFill>
                <a:latin typeface="微軟正黑體" panose="020B0604030504040204" pitchFamily="34" charset="-120"/>
                <a:ea typeface="微軟正黑體" panose="020B0604030504040204" pitchFamily="34" charset="-120"/>
              </a:rPr>
              <a:t>縣市排序第二者得</a:t>
            </a:r>
            <a:r>
              <a:rPr lang="en-US" altLang="zh-TW" sz="1600" dirty="0">
                <a:solidFill>
                  <a:srgbClr val="C00000"/>
                </a:solidFill>
                <a:latin typeface="微軟正黑體" panose="020B0604030504040204" pitchFamily="34" charset="-120"/>
                <a:ea typeface="微軟正黑體" panose="020B0604030504040204" pitchFamily="34" charset="-120"/>
              </a:rPr>
              <a:t>87</a:t>
            </a:r>
            <a:r>
              <a:rPr lang="zh-TW" altLang="en-US" sz="1600" dirty="0">
                <a:solidFill>
                  <a:prstClr val="black"/>
                </a:solidFill>
                <a:latin typeface="微軟正黑體" panose="020B0604030504040204" pitchFamily="34" charset="-120"/>
                <a:ea typeface="微軟正黑體" panose="020B0604030504040204" pitchFamily="34" charset="-120"/>
              </a:rPr>
              <a:t>分</a:t>
            </a:r>
            <a:endParaRPr lang="en-US" altLang="zh-TW" sz="1600" dirty="0">
              <a:solidFill>
                <a:prstClr val="black"/>
              </a:solidFill>
              <a:latin typeface="微軟正黑體" panose="020B0604030504040204" pitchFamily="34" charset="-120"/>
              <a:ea typeface="微軟正黑體" panose="020B0604030504040204" pitchFamily="34" charset="-120"/>
            </a:endParaRPr>
          </a:p>
          <a:p>
            <a:pPr indent="358775">
              <a:lnSpc>
                <a:spcPct val="150000"/>
              </a:lnSpc>
              <a:defRPr/>
            </a:pPr>
            <a:r>
              <a:rPr lang="zh-TW" altLang="en-US" sz="1600" dirty="0">
                <a:solidFill>
                  <a:prstClr val="black"/>
                </a:solidFill>
                <a:latin typeface="微軟正黑體" panose="020B0604030504040204" pitchFamily="34" charset="-120"/>
                <a:ea typeface="微軟正黑體" panose="020B0604030504040204" pitchFamily="34" charset="-120"/>
              </a:rPr>
              <a:t>縣市排序第三者含以下皆得</a:t>
            </a:r>
            <a:r>
              <a:rPr lang="en-US" altLang="zh-TW" sz="1600" dirty="0">
                <a:solidFill>
                  <a:srgbClr val="C00000"/>
                </a:solidFill>
                <a:latin typeface="微軟正黑體" panose="020B0604030504040204" pitchFamily="34" charset="-120"/>
                <a:ea typeface="微軟正黑體" panose="020B0604030504040204" pitchFamily="34" charset="-120"/>
              </a:rPr>
              <a:t>85</a:t>
            </a:r>
            <a:r>
              <a:rPr lang="zh-TW" altLang="en-US" sz="1600" dirty="0">
                <a:solidFill>
                  <a:prstClr val="black"/>
                </a:solidFill>
                <a:latin typeface="微軟正黑體" panose="020B0604030504040204" pitchFamily="34" charset="-120"/>
                <a:ea typeface="微軟正黑體" panose="020B0604030504040204" pitchFamily="34" charset="-120"/>
              </a:rPr>
              <a:t>分</a:t>
            </a:r>
            <a:endParaRPr lang="en-US" altLang="zh-TW" sz="1600" dirty="0">
              <a:solidFill>
                <a:prstClr val="black"/>
              </a:solidFill>
              <a:latin typeface="微軟正黑體" panose="020B0604030504040204" pitchFamily="34" charset="-120"/>
              <a:ea typeface="微軟正黑體" panose="020B0604030504040204" pitchFamily="34" charset="-120"/>
            </a:endParaRPr>
          </a:p>
          <a:p>
            <a:pPr indent="358775">
              <a:lnSpc>
                <a:spcPct val="150000"/>
              </a:lnSpc>
              <a:defRPr/>
            </a:pPr>
            <a:r>
              <a:rPr lang="zh-TW" altLang="en-US" sz="1600" dirty="0">
                <a:solidFill>
                  <a:prstClr val="black"/>
                </a:solidFill>
                <a:latin typeface="微軟正黑體" panose="020B0604030504040204" pitchFamily="34" charset="-120"/>
                <a:ea typeface="微軟正黑體" panose="020B0604030504040204" pitchFamily="34" charset="-120"/>
              </a:rPr>
              <a:t>縣市提送校數不足</a:t>
            </a:r>
            <a:r>
              <a:rPr lang="en-US" altLang="zh-TW" sz="1600" dirty="0">
                <a:solidFill>
                  <a:prstClr val="black"/>
                </a:solidFill>
                <a:latin typeface="微軟正黑體" panose="020B0604030504040204" pitchFamily="34" charset="-120"/>
                <a:ea typeface="微軟正黑體" panose="020B0604030504040204" pitchFamily="34" charset="-120"/>
              </a:rPr>
              <a:t>3</a:t>
            </a:r>
            <a:r>
              <a:rPr lang="zh-TW" altLang="en-US" sz="1600" dirty="0">
                <a:solidFill>
                  <a:prstClr val="black"/>
                </a:solidFill>
                <a:latin typeface="微軟正黑體" panose="020B0604030504040204" pitchFamily="34" charset="-120"/>
                <a:ea typeface="微軟正黑體" panose="020B0604030504040204" pitchFamily="34" charset="-120"/>
              </a:rPr>
              <a:t>校者皆以</a:t>
            </a:r>
            <a:r>
              <a:rPr lang="en-US" altLang="zh-TW" sz="1600" dirty="0">
                <a:solidFill>
                  <a:srgbClr val="C00000"/>
                </a:solidFill>
                <a:latin typeface="微軟正黑體" panose="020B0604030504040204" pitchFamily="34" charset="-120"/>
                <a:ea typeface="微軟正黑體" panose="020B0604030504040204" pitchFamily="34" charset="-120"/>
              </a:rPr>
              <a:t>87</a:t>
            </a:r>
            <a:r>
              <a:rPr lang="zh-TW" altLang="en-US" sz="1600" dirty="0">
                <a:solidFill>
                  <a:prstClr val="black"/>
                </a:solidFill>
                <a:latin typeface="微軟正黑體" panose="020B0604030504040204" pitchFamily="34" charset="-120"/>
                <a:ea typeface="微軟正黑體" panose="020B0604030504040204" pitchFamily="34" charset="-120"/>
              </a:rPr>
              <a:t>分計</a:t>
            </a:r>
            <a:endParaRPr lang="en-US" altLang="zh-TW" sz="1600" dirty="0">
              <a:solidFill>
                <a:prstClr val="black"/>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defRPr/>
            </a:pPr>
            <a:r>
              <a:rPr lang="zh-TW" altLang="en-US" sz="1600" b="1" dirty="0">
                <a:solidFill>
                  <a:prstClr val="black"/>
                </a:solidFill>
                <a:latin typeface="微軟正黑體" panose="020B0604030504040204" pitchFamily="34" charset="-120"/>
                <a:ea typeface="微軟正黑體" panose="020B0604030504040204" pitchFamily="34" charset="-120"/>
              </a:rPr>
              <a:t>大會師成績</a:t>
            </a:r>
            <a:r>
              <a:rPr lang="en-US" altLang="zh-TW" sz="1600" b="1" dirty="0">
                <a:solidFill>
                  <a:prstClr val="black"/>
                </a:solidFill>
                <a:latin typeface="微軟正黑體" panose="020B0604030504040204" pitchFamily="34" charset="-120"/>
                <a:ea typeface="微軟正黑體" panose="020B0604030504040204" pitchFamily="34" charset="-120"/>
              </a:rPr>
              <a:t>(70%)</a:t>
            </a:r>
          </a:p>
          <a:p>
            <a:pPr marL="265113">
              <a:lnSpc>
                <a:spcPct val="150000"/>
              </a:lnSpc>
              <a:defRPr/>
            </a:pPr>
            <a:r>
              <a:rPr lang="zh-TW" altLang="zh-TW" sz="1600" dirty="0">
                <a:solidFill>
                  <a:prstClr val="black"/>
                </a:solidFill>
                <a:latin typeface="微軟正黑體" panose="020B0604030504040204" pitchFamily="34" charset="-120"/>
                <a:ea typeface="微軟正黑體" panose="020B0604030504040204" pitchFamily="34" charset="-120"/>
              </a:rPr>
              <a:t>大會師現場</a:t>
            </a:r>
            <a:r>
              <a:rPr lang="en-US" altLang="zh-TW" sz="1600" dirty="0">
                <a:solidFill>
                  <a:prstClr val="black"/>
                </a:solidFill>
                <a:latin typeface="微軟正黑體" panose="020B0604030504040204" pitchFamily="34" charset="-120"/>
                <a:ea typeface="微軟正黑體" panose="020B0604030504040204" pitchFamily="34" charset="-120"/>
              </a:rPr>
              <a:t>3</a:t>
            </a:r>
            <a:r>
              <a:rPr lang="zh-TW" altLang="zh-TW" sz="1600" dirty="0">
                <a:solidFill>
                  <a:prstClr val="black"/>
                </a:solidFill>
                <a:latin typeface="微軟正黑體" panose="020B0604030504040204" pitchFamily="34" charset="-120"/>
                <a:ea typeface="微軟正黑體" panose="020B0604030504040204" pitchFamily="34" charset="-120"/>
              </a:rPr>
              <a:t>位評審老師給分成績加總</a:t>
            </a:r>
            <a:r>
              <a:rPr lang="zh-TW" altLang="en-US" sz="1600" dirty="0">
                <a:solidFill>
                  <a:prstClr val="black"/>
                </a:solidFill>
                <a:latin typeface="微軟正黑體" panose="020B0604030504040204" pitchFamily="34" charset="-120"/>
                <a:ea typeface="微軟正黑體" panose="020B0604030504040204" pitchFamily="34" charset="-120"/>
              </a:rPr>
              <a:t>平均。</a:t>
            </a:r>
            <a:endParaRPr lang="en-US" altLang="zh-TW" sz="1600" dirty="0">
              <a:solidFill>
                <a:prstClr val="black"/>
              </a:solidFill>
              <a:latin typeface="微軟正黑體" panose="020B0604030504040204" pitchFamily="34" charset="-120"/>
              <a:ea typeface="微軟正黑體" panose="020B0604030504040204" pitchFamily="34" charset="-120"/>
            </a:endParaRPr>
          </a:p>
          <a:p>
            <a:pPr marL="265113" indent="-265113">
              <a:lnSpc>
                <a:spcPct val="150000"/>
              </a:lnSpc>
              <a:buFont typeface="Arial" panose="020B0604020202020204" pitchFamily="34" charset="0"/>
              <a:buChar char="•"/>
              <a:defRPr/>
            </a:pPr>
            <a:r>
              <a:rPr lang="zh-TW" altLang="zh-TW" sz="1600" b="1" dirty="0">
                <a:solidFill>
                  <a:prstClr val="black"/>
                </a:solidFill>
                <a:latin typeface="微軟正黑體" panose="020B0604030504040204" pitchFamily="34" charset="-120"/>
                <a:ea typeface="微軟正黑體" panose="020B0604030504040204" pitchFamily="34" charset="-120"/>
              </a:rPr>
              <a:t>總分最高者為最高名次</a:t>
            </a:r>
            <a:r>
              <a:rPr lang="zh-TW" altLang="zh-TW" sz="1600" dirty="0">
                <a:solidFill>
                  <a:prstClr val="black"/>
                </a:solidFill>
                <a:latin typeface="微軟正黑體" panose="020B0604030504040204" pitchFamily="34" charset="-120"/>
                <a:ea typeface="微軟正黑體" panose="020B0604030504040204" pitchFamily="34" charset="-120"/>
              </a:rPr>
              <a:t>。</a:t>
            </a:r>
            <a:endParaRPr lang="en-US" altLang="zh-TW" sz="1600" dirty="0">
              <a:solidFill>
                <a:prstClr val="black"/>
              </a:solidFill>
              <a:latin typeface="微軟正黑體" panose="020B0604030504040204" pitchFamily="34" charset="-120"/>
              <a:ea typeface="微軟正黑體" panose="020B0604030504040204" pitchFamily="34" charset="-120"/>
            </a:endParaRPr>
          </a:p>
          <a:p>
            <a:pPr marL="265113">
              <a:lnSpc>
                <a:spcPct val="150000"/>
              </a:lnSpc>
              <a:defRPr/>
            </a:pPr>
            <a:r>
              <a:rPr lang="zh-TW" altLang="zh-TW" sz="1600" dirty="0">
                <a:solidFill>
                  <a:prstClr val="black"/>
                </a:solidFill>
                <a:latin typeface="微軟正黑體" panose="020B0604030504040204" pitchFamily="34" charset="-120"/>
                <a:ea typeface="微軟正黑體" panose="020B0604030504040204" pitchFamily="34" charset="-120"/>
              </a:rPr>
              <a:t>若遇同分狀況則以</a:t>
            </a:r>
            <a:r>
              <a:rPr lang="zh-TW" altLang="en-US" sz="1600" dirty="0">
                <a:solidFill>
                  <a:prstClr val="black"/>
                </a:solidFill>
                <a:latin typeface="微軟正黑體" panose="020B0604030504040204" pitchFamily="34" charset="-120"/>
                <a:ea typeface="微軟正黑體" panose="020B0604030504040204" pitchFamily="34" charset="-120"/>
              </a:rPr>
              <a:t>大會師成績較高者</a:t>
            </a:r>
            <a:r>
              <a:rPr lang="zh-TW" altLang="zh-TW" sz="1600" dirty="0">
                <a:solidFill>
                  <a:prstClr val="black"/>
                </a:solidFill>
                <a:latin typeface="微軟正黑體" panose="020B0604030504040204" pitchFamily="34" charset="-120"/>
                <a:ea typeface="微軟正黑體" panose="020B0604030504040204" pitchFamily="34" charset="-120"/>
              </a:rPr>
              <a:t>優先。</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95288" y="4910138"/>
            <a:ext cx="3963987" cy="1200150"/>
          </a:xfrm>
          <a:prstGeom prst="rect">
            <a:avLst/>
          </a:prstGeom>
          <a:noFill/>
        </p:spPr>
        <p:txBody>
          <a:bodyPr>
            <a:spAutoFit/>
          </a:bodyPr>
          <a:lstStyle/>
          <a:p>
            <a:pPr>
              <a:lnSpc>
                <a:spcPct val="150000"/>
              </a:lnSpc>
              <a:defRPr/>
            </a:pPr>
            <a:r>
              <a:rPr lang="zh-TW" altLang="zh-TW" sz="1600" b="1" dirty="0">
                <a:solidFill>
                  <a:srgbClr val="F79646">
                    <a:lumMod val="75000"/>
                  </a:srgbClr>
                </a:solidFill>
                <a:latin typeface="微軟正黑體" panose="020B0604030504040204" pitchFamily="34" charset="-120"/>
                <a:ea typeface="微軟正黑體" panose="020B0604030504040204" pitchFamily="34" charset="-120"/>
              </a:rPr>
              <a:t>評審委員</a:t>
            </a:r>
            <a:r>
              <a:rPr lang="zh-TW" altLang="en-US" sz="1600" b="1" dirty="0">
                <a:solidFill>
                  <a:srgbClr val="F79646">
                    <a:lumMod val="75000"/>
                  </a:srgbClr>
                </a:solidFill>
                <a:latin typeface="微軟正黑體" panose="020B0604030504040204" pitchFamily="34" charset="-120"/>
                <a:ea typeface="微軟正黑體" panose="020B0604030504040204" pitchFamily="34" charset="-120"/>
              </a:rPr>
              <a:t>：</a:t>
            </a:r>
            <a:endParaRPr lang="en-US" altLang="zh-TW" sz="1600" b="1" dirty="0">
              <a:solidFill>
                <a:srgbClr val="F79646">
                  <a:lumMod val="75000"/>
                </a:srgbClr>
              </a:solidFill>
              <a:latin typeface="微軟正黑體" panose="020B0604030504040204" pitchFamily="34" charset="-120"/>
              <a:ea typeface="微軟正黑體" panose="020B0604030504040204" pitchFamily="34" charset="-120"/>
            </a:endParaRPr>
          </a:p>
          <a:p>
            <a:pPr marL="265113">
              <a:lnSpc>
                <a:spcPct val="150000"/>
              </a:lnSpc>
              <a:defRPr/>
            </a:pPr>
            <a:r>
              <a:rPr lang="zh-TW" altLang="zh-TW" sz="1600" dirty="0">
                <a:solidFill>
                  <a:prstClr val="black"/>
                </a:solidFill>
                <a:latin typeface="微軟正黑體" panose="020B0604030504040204" pitchFamily="34" charset="-120"/>
                <a:ea typeface="微軟正黑體" panose="020B0604030504040204" pitchFamily="34" charset="-120"/>
              </a:rPr>
              <a:t>由本署委辦單位籌組評審委員。</a:t>
            </a:r>
            <a:endParaRPr lang="en-US" altLang="zh-TW" sz="1600" dirty="0">
              <a:solidFill>
                <a:prstClr val="black"/>
              </a:solidFill>
              <a:latin typeface="微軟正黑體" panose="020B0604030504040204" pitchFamily="34" charset="-120"/>
              <a:ea typeface="微軟正黑體" panose="020B0604030504040204" pitchFamily="34" charset="-120"/>
            </a:endParaRPr>
          </a:p>
          <a:p>
            <a:pPr marL="265113">
              <a:lnSpc>
                <a:spcPct val="150000"/>
              </a:lnSpc>
              <a:defRPr/>
            </a:pPr>
            <a:r>
              <a:rPr lang="zh-TW" altLang="zh-TW" sz="1600" dirty="0">
                <a:solidFill>
                  <a:prstClr val="black"/>
                </a:solidFill>
                <a:latin typeface="微軟正黑體" panose="020B0604030504040204" pitchFamily="34" charset="-120"/>
                <a:ea typeface="微軟正黑體" panose="020B0604030504040204" pitchFamily="34" charset="-120"/>
              </a:rPr>
              <a:t>每區學校由</a:t>
            </a:r>
            <a:r>
              <a:rPr lang="zh-TW" altLang="zh-TW" sz="1600" dirty="0">
                <a:solidFill>
                  <a:srgbClr val="C00000"/>
                </a:solidFill>
                <a:latin typeface="微軟正黑體" panose="020B0604030504040204" pitchFamily="34" charset="-120"/>
                <a:ea typeface="微軟正黑體" panose="020B0604030504040204" pitchFamily="34" charset="-120"/>
              </a:rPr>
              <a:t>相同</a:t>
            </a:r>
            <a:r>
              <a:rPr lang="en-US" altLang="zh-TW" sz="1600" dirty="0">
                <a:solidFill>
                  <a:srgbClr val="C00000"/>
                </a:solidFill>
                <a:latin typeface="微軟正黑體" panose="020B0604030504040204" pitchFamily="34" charset="-120"/>
                <a:ea typeface="微軟正黑體" panose="020B0604030504040204" pitchFamily="34" charset="-120"/>
              </a:rPr>
              <a:t>3</a:t>
            </a:r>
            <a:r>
              <a:rPr lang="zh-TW" altLang="zh-TW" sz="1600" dirty="0">
                <a:solidFill>
                  <a:srgbClr val="C00000"/>
                </a:solidFill>
                <a:latin typeface="微軟正黑體" panose="020B0604030504040204" pitchFamily="34" charset="-120"/>
                <a:ea typeface="微軟正黑體" panose="020B0604030504040204" pitchFamily="34" charset="-120"/>
              </a:rPr>
              <a:t>位評審</a:t>
            </a:r>
            <a:r>
              <a:rPr lang="zh-TW" altLang="zh-TW" sz="1600" dirty="0">
                <a:solidFill>
                  <a:prstClr val="black"/>
                </a:solidFill>
                <a:latin typeface="微軟正黑體" panose="020B0604030504040204" pitchFamily="34" charset="-120"/>
                <a:ea typeface="微軟正黑體" panose="020B0604030504040204" pitchFamily="34" charset="-120"/>
              </a:rPr>
              <a:t>進行審查。</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pic>
        <p:nvPicPr>
          <p:cNvPr id="65542" name="圖片 6" descr="File_005.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4775" y="1373188"/>
            <a:ext cx="34448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2958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0350"/>
            <a:ext cx="5940425" cy="5048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6563" name="文字方塊 3"/>
          <p:cNvSpPr txBox="1">
            <a:spLocks noChangeArrowheads="1"/>
          </p:cNvSpPr>
          <p:nvPr/>
        </p:nvSpPr>
        <p:spPr bwMode="auto">
          <a:xfrm>
            <a:off x="395288" y="260350"/>
            <a:ext cx="5545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b="1" smtClean="0">
                <a:solidFill>
                  <a:srgbClr val="FFFFFF"/>
                </a:solidFill>
                <a:latin typeface="微軟正黑體" pitchFamily="34" charset="-120"/>
                <a:ea typeface="微軟正黑體" pitchFamily="34" charset="-120"/>
              </a:rPr>
              <a:t>大會師評選</a:t>
            </a:r>
            <a:r>
              <a:rPr lang="zh-TW" altLang="zh-TW" b="1" smtClean="0">
                <a:solidFill>
                  <a:srgbClr val="FFFFFF"/>
                </a:solidFill>
                <a:latin typeface="微軟正黑體" pitchFamily="34" charset="-120"/>
                <a:ea typeface="微軟正黑體" pitchFamily="34" charset="-120"/>
              </a:rPr>
              <a:t>流程</a:t>
            </a:r>
            <a:endParaRPr lang="zh-TW" altLang="en-US" b="1" smtClean="0">
              <a:solidFill>
                <a:srgbClr val="FFFFFF"/>
              </a:solidFill>
              <a:latin typeface="微軟正黑體" pitchFamily="34" charset="-120"/>
              <a:ea typeface="微軟正黑體" pitchFamily="34" charset="-120"/>
            </a:endParaRPr>
          </a:p>
        </p:txBody>
      </p:sp>
      <p:sp>
        <p:nvSpPr>
          <p:cNvPr id="5" name="文字方塊 4"/>
          <p:cNvSpPr txBox="1"/>
          <p:nvPr/>
        </p:nvSpPr>
        <p:spPr>
          <a:xfrm>
            <a:off x="274638" y="1098550"/>
            <a:ext cx="3984625" cy="1200150"/>
          </a:xfrm>
          <a:prstGeom prst="rect">
            <a:avLst/>
          </a:prstGeom>
          <a:noFill/>
        </p:spPr>
        <p:txBody>
          <a:bodyPr>
            <a:spAutoFit/>
          </a:bodyPr>
          <a:lstStyle/>
          <a:p>
            <a:pPr marL="285750" indent="-285750">
              <a:lnSpc>
                <a:spcPct val="150000"/>
              </a:lnSpc>
              <a:buFont typeface="Arial" panose="020B0604020202020204" pitchFamily="34" charset="0"/>
              <a:buChar char="•"/>
              <a:defRPr/>
            </a:pPr>
            <a:r>
              <a:rPr lang="zh-TW" altLang="en-US" sz="1600" b="1" dirty="0">
                <a:solidFill>
                  <a:prstClr val="black"/>
                </a:solidFill>
                <a:latin typeface="微軟正黑體" panose="020B0604030504040204" pitchFamily="34" charset="-120"/>
                <a:ea typeface="微軟正黑體" panose="020B0604030504040204" pitchFamily="34" charset="-120"/>
              </a:rPr>
              <a:t>書面資料：</a:t>
            </a:r>
            <a:endParaRPr lang="en-US" altLang="zh-TW" sz="1600" b="1" dirty="0">
              <a:solidFill>
                <a:prstClr val="black"/>
              </a:solidFill>
              <a:latin typeface="微軟正黑體" panose="020B0604030504040204" pitchFamily="34" charset="-120"/>
              <a:ea typeface="微軟正黑體" panose="020B0604030504040204" pitchFamily="34" charset="-120"/>
            </a:endParaRPr>
          </a:p>
          <a:p>
            <a:pPr marL="265113">
              <a:lnSpc>
                <a:spcPct val="150000"/>
              </a:lnSpc>
              <a:defRPr/>
            </a:pPr>
            <a:r>
              <a:rPr lang="zh-TW" altLang="zh-TW" sz="1600" dirty="0">
                <a:solidFill>
                  <a:prstClr val="black"/>
                </a:solidFill>
                <a:latin typeface="微軟正黑體" panose="020B0604030504040204" pitchFamily="34" charset="-120"/>
                <a:ea typeface="微軟正黑體" panose="020B0604030504040204" pitchFamily="34" charset="-120"/>
              </a:rPr>
              <a:t>由本署計畫團隊彙整學校精簡報告寄予委員審查。</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74638" y="2344738"/>
            <a:ext cx="3963987" cy="1570037"/>
          </a:xfrm>
          <a:prstGeom prst="rect">
            <a:avLst/>
          </a:prstGeom>
          <a:noFill/>
        </p:spPr>
        <p:txBody>
          <a:bodyPr>
            <a:spAutoFit/>
          </a:bodyPr>
          <a:lstStyle/>
          <a:p>
            <a:pPr marL="285750" indent="-285750">
              <a:lnSpc>
                <a:spcPct val="150000"/>
              </a:lnSpc>
              <a:buFont typeface="Arial" panose="020B0604020202020204" pitchFamily="34" charset="0"/>
              <a:buChar char="•"/>
              <a:defRPr/>
            </a:pPr>
            <a:r>
              <a:rPr lang="zh-TW" altLang="zh-TW" sz="1600" b="1" dirty="0">
                <a:solidFill>
                  <a:prstClr val="black"/>
                </a:solidFill>
                <a:latin typeface="微軟正黑體" panose="020B0604030504040204" pitchFamily="34" charset="-120"/>
                <a:ea typeface="微軟正黑體" panose="020B0604030504040204" pitchFamily="34" charset="-120"/>
              </a:rPr>
              <a:t>績優學校大會師</a:t>
            </a:r>
            <a:r>
              <a:rPr lang="zh-TW" altLang="en-US" sz="1600" b="1" dirty="0">
                <a:solidFill>
                  <a:prstClr val="black"/>
                </a:solidFill>
                <a:latin typeface="微軟正黑體" panose="020B0604030504040204" pitchFamily="34" charset="-120"/>
                <a:ea typeface="微軟正黑體" panose="020B0604030504040204" pitchFamily="34" charset="-120"/>
              </a:rPr>
              <a:t>：</a:t>
            </a:r>
            <a:endParaRPr lang="en-US" altLang="zh-TW" sz="1600" b="1" dirty="0">
              <a:solidFill>
                <a:prstClr val="black"/>
              </a:solidFill>
              <a:latin typeface="微軟正黑體" panose="020B0604030504040204" pitchFamily="34" charset="-120"/>
              <a:ea typeface="微軟正黑體" panose="020B0604030504040204" pitchFamily="34" charset="-120"/>
            </a:endParaRPr>
          </a:p>
          <a:p>
            <a:pPr marL="265113">
              <a:lnSpc>
                <a:spcPct val="150000"/>
              </a:lnSpc>
              <a:defRPr/>
            </a:pPr>
            <a:r>
              <a:rPr lang="zh-TW" altLang="zh-TW" sz="1600" dirty="0">
                <a:solidFill>
                  <a:prstClr val="black"/>
                </a:solidFill>
                <a:latin typeface="微軟正黑體" panose="020B0604030504040204" pitchFamily="34" charset="-120"/>
                <a:ea typeface="微軟正黑體" panose="020B0604030504040204" pitchFamily="34" charset="-120"/>
              </a:rPr>
              <a:t>每一區有</a:t>
            </a:r>
            <a:r>
              <a:rPr lang="zh-TW" altLang="zh-TW" sz="1600" b="1" dirty="0">
                <a:solidFill>
                  <a:prstClr val="black"/>
                </a:solidFill>
                <a:latin typeface="微軟正黑體" panose="020B0604030504040204" pitchFamily="34" charset="-120"/>
                <a:ea typeface="微軟正黑體" panose="020B0604030504040204" pitchFamily="34" charset="-120"/>
              </a:rPr>
              <a:t>三名</a:t>
            </a:r>
            <a:r>
              <a:rPr lang="zh-TW" altLang="zh-TW" sz="1600" dirty="0">
                <a:solidFill>
                  <a:prstClr val="black"/>
                </a:solidFill>
                <a:latin typeface="微軟正黑體" panose="020B0604030504040204" pitchFamily="34" charset="-120"/>
                <a:ea typeface="微軟正黑體" panose="020B0604030504040204" pitchFamily="34" charset="-120"/>
              </a:rPr>
              <a:t>評審委員，評審委員將至學校攤位聽取報告並評分，呈現方式不限。</a:t>
            </a:r>
            <a:endParaRPr lang="en-US" altLang="zh-TW" sz="1600" dirty="0">
              <a:solidFill>
                <a:prstClr val="black"/>
              </a:solidFill>
              <a:latin typeface="微軟正黑體" panose="020B0604030504040204" pitchFamily="34" charset="-120"/>
              <a:ea typeface="微軟正黑體" panose="020B0604030504040204" pitchFamily="34" charset="-120"/>
            </a:endParaRPr>
          </a:p>
        </p:txBody>
      </p:sp>
      <p:sp>
        <p:nvSpPr>
          <p:cNvPr id="66566" name="文字方塊 6"/>
          <p:cNvSpPr txBox="1">
            <a:spLocks noChangeArrowheads="1"/>
          </p:cNvSpPr>
          <p:nvPr/>
        </p:nvSpPr>
        <p:spPr bwMode="auto">
          <a:xfrm>
            <a:off x="258763" y="3943350"/>
            <a:ext cx="39798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itchFamily="34" charset="0"/>
              <a:buChar char="•"/>
              <a:defRPr sz="3200">
                <a:solidFill>
                  <a:schemeClr val="tx1"/>
                </a:solidFill>
                <a:latin typeface="Calibri" pitchFamily="34" charset="0"/>
                <a:ea typeface="新細明體" pitchFamily="18" charset="-120"/>
              </a:defRPr>
            </a:lvl1pPr>
            <a:lvl2pPr marL="265113">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lnSpc>
                <a:spcPct val="150000"/>
              </a:lnSpc>
              <a:spcBef>
                <a:spcPct val="0"/>
              </a:spcBef>
              <a:spcAft>
                <a:spcPct val="0"/>
              </a:spcAft>
            </a:pPr>
            <a:r>
              <a:rPr lang="zh-TW" altLang="en-US" sz="1600" b="1" smtClean="0">
                <a:solidFill>
                  <a:srgbClr val="000000"/>
                </a:solidFill>
                <a:latin typeface="微軟正黑體" pitchFamily="34" charset="-120"/>
                <a:ea typeface="微軟正黑體" pitchFamily="34" charset="-120"/>
              </a:rPr>
              <a:t>報告時間：</a:t>
            </a:r>
            <a:endParaRPr lang="en-US" altLang="zh-TW" sz="1600" b="1" smtClean="0">
              <a:solidFill>
                <a:srgbClr val="000000"/>
              </a:solidFill>
              <a:latin typeface="微軟正黑體" pitchFamily="34" charset="-120"/>
              <a:ea typeface="微軟正黑體" pitchFamily="34" charset="-120"/>
            </a:endParaRPr>
          </a:p>
          <a:p>
            <a:pPr lvl="1" fontAlgn="base">
              <a:lnSpc>
                <a:spcPct val="150000"/>
              </a:lnSpc>
              <a:spcBef>
                <a:spcPct val="0"/>
              </a:spcBef>
              <a:spcAft>
                <a:spcPct val="0"/>
              </a:spcAft>
              <a:buFontTx/>
              <a:buNone/>
            </a:pPr>
            <a:r>
              <a:rPr lang="zh-TW" altLang="en-US" sz="1600" smtClean="0">
                <a:solidFill>
                  <a:srgbClr val="000000"/>
                </a:solidFill>
                <a:latin typeface="微軟正黑體" pitchFamily="34" charset="-120"/>
                <a:ea typeface="微軟正黑體" pitchFamily="34" charset="-120"/>
              </a:rPr>
              <a:t>每校報告時間１０分鐘</a:t>
            </a:r>
            <a:r>
              <a:rPr lang="zh-TW" altLang="zh-TW" sz="1600" smtClean="0">
                <a:solidFill>
                  <a:srgbClr val="000000"/>
                </a:solidFill>
                <a:latin typeface="微軟正黑體" pitchFamily="34" charset="-120"/>
                <a:ea typeface="微軟正黑體" pitchFamily="34" charset="-120"/>
              </a:rPr>
              <a:t>，不得逾時。</a:t>
            </a:r>
            <a:endParaRPr lang="en-US" altLang="zh-TW" sz="1600" smtClean="0">
              <a:solidFill>
                <a:srgbClr val="000000"/>
              </a:solidFill>
              <a:latin typeface="微軟正黑體" pitchFamily="34" charset="-120"/>
              <a:ea typeface="微軟正黑體" pitchFamily="34" charset="-120"/>
            </a:endParaRPr>
          </a:p>
          <a:p>
            <a:pPr lvl="1" fontAlgn="base">
              <a:lnSpc>
                <a:spcPct val="150000"/>
              </a:lnSpc>
              <a:spcBef>
                <a:spcPct val="0"/>
              </a:spcBef>
              <a:spcAft>
                <a:spcPct val="0"/>
              </a:spcAft>
              <a:buFontTx/>
              <a:buNone/>
            </a:pPr>
            <a:r>
              <a:rPr lang="zh-TW" altLang="en-US" sz="1600" smtClean="0">
                <a:solidFill>
                  <a:srgbClr val="000000"/>
                </a:solidFill>
                <a:latin typeface="微軟正黑體" pitchFamily="34" charset="-120"/>
                <a:ea typeface="微軟正黑體" pitchFamily="34" charset="-120"/>
              </a:rPr>
              <a:t>學校</a:t>
            </a:r>
            <a:r>
              <a:rPr lang="zh-TW" altLang="zh-TW" sz="1600" smtClean="0">
                <a:solidFill>
                  <a:srgbClr val="000000"/>
                </a:solidFill>
                <a:latin typeface="微軟正黑體" pitchFamily="34" charset="-120"/>
                <a:ea typeface="微軟正黑體" pitchFamily="34" charset="-120"/>
              </a:rPr>
              <a:t>報告</a:t>
            </a:r>
            <a:r>
              <a:rPr lang="zh-TW" altLang="en-US" sz="1600" smtClean="0">
                <a:solidFill>
                  <a:srgbClr val="000000"/>
                </a:solidFill>
                <a:latin typeface="微軟正黑體" pitchFamily="34" charset="-120"/>
                <a:ea typeface="微軟正黑體" pitchFamily="34" charset="-120"/>
              </a:rPr>
              <a:t>、展演方式</a:t>
            </a:r>
            <a:r>
              <a:rPr lang="zh-TW" altLang="zh-TW" sz="1600" smtClean="0">
                <a:solidFill>
                  <a:srgbClr val="000000"/>
                </a:solidFill>
                <a:latin typeface="微軟正黑體" pitchFamily="34" charset="-120"/>
                <a:ea typeface="微軟正黑體" pitchFamily="34" charset="-120"/>
              </a:rPr>
              <a:t>等不限</a:t>
            </a:r>
            <a:r>
              <a:rPr lang="zh-TW" altLang="en-US" sz="1600" smtClean="0">
                <a:solidFill>
                  <a:srgbClr val="000000"/>
                </a:solidFill>
                <a:latin typeface="微軟正黑體" pitchFamily="34" charset="-120"/>
                <a:ea typeface="微軟正黑體" pitchFamily="34" charset="-120"/>
              </a:rPr>
              <a:t>， 評審停留時間按既定時間</a:t>
            </a:r>
            <a:r>
              <a:rPr lang="zh-TW" altLang="zh-TW" sz="1600" smtClean="0">
                <a:solidFill>
                  <a:srgbClr val="000000"/>
                </a:solidFill>
                <a:latin typeface="微軟正黑體" pitchFamily="34" charset="-120"/>
                <a:ea typeface="微軟正黑體" pitchFamily="34" charset="-120"/>
              </a:rPr>
              <a:t>，</a:t>
            </a:r>
            <a:r>
              <a:rPr lang="zh-TW" altLang="en-US" sz="1600" smtClean="0">
                <a:solidFill>
                  <a:srgbClr val="000000"/>
                </a:solidFill>
                <a:latin typeface="微軟正黑體" pitchFamily="34" charset="-120"/>
                <a:ea typeface="微軟正黑體" pitchFamily="34" charset="-120"/>
              </a:rPr>
              <a:t>報告完後若</a:t>
            </a:r>
            <a:r>
              <a:rPr lang="zh-TW" altLang="zh-TW" sz="1600" smtClean="0">
                <a:solidFill>
                  <a:srgbClr val="000000"/>
                </a:solidFill>
                <a:latin typeface="微軟正黑體" pitchFamily="34" charset="-120"/>
                <a:ea typeface="微軟正黑體" pitchFamily="34" charset="-120"/>
              </a:rPr>
              <a:t>有</a:t>
            </a:r>
            <a:r>
              <a:rPr lang="zh-TW" altLang="en-US" sz="1600" smtClean="0">
                <a:solidFill>
                  <a:srgbClr val="000000"/>
                </a:solidFill>
                <a:latin typeface="微軟正黑體" pitchFamily="34" charset="-120"/>
                <a:ea typeface="微軟正黑體" pitchFamily="34" charset="-120"/>
              </a:rPr>
              <a:t>剩餘</a:t>
            </a:r>
            <a:r>
              <a:rPr lang="zh-TW" altLang="zh-TW" sz="1600" smtClean="0">
                <a:solidFill>
                  <a:srgbClr val="000000"/>
                </a:solidFill>
                <a:latin typeface="微軟正黑體" pitchFamily="34" charset="-120"/>
                <a:ea typeface="微軟正黑體" pitchFamily="34" charset="-120"/>
              </a:rPr>
              <a:t>時間</a:t>
            </a:r>
            <a:r>
              <a:rPr lang="zh-TW" altLang="en-US" sz="1600" smtClean="0">
                <a:solidFill>
                  <a:srgbClr val="000000"/>
                </a:solidFill>
                <a:latin typeface="微軟正黑體" pitchFamily="34" charset="-120"/>
                <a:ea typeface="微軟正黑體" pitchFamily="34" charset="-120"/>
              </a:rPr>
              <a:t>，</a:t>
            </a:r>
            <a:r>
              <a:rPr lang="zh-TW" altLang="zh-TW" sz="1600" smtClean="0">
                <a:solidFill>
                  <a:srgbClr val="000000"/>
                </a:solidFill>
                <a:latin typeface="微軟正黑體" pitchFamily="34" charset="-120"/>
                <a:ea typeface="微軟正黑體" pitchFamily="34" charset="-120"/>
              </a:rPr>
              <a:t>評審可提問詢答。</a:t>
            </a:r>
            <a:endParaRPr lang="zh-TW" altLang="en-US" sz="1600" smtClean="0">
              <a:solidFill>
                <a:srgbClr val="000000"/>
              </a:solidFill>
              <a:latin typeface="微軟正黑體" pitchFamily="34" charset="-120"/>
              <a:ea typeface="微軟正黑體" pitchFamily="34" charset="-120"/>
            </a:endParaRPr>
          </a:p>
        </p:txBody>
      </p:sp>
      <p:pic>
        <p:nvPicPr>
          <p:cNvPr id="66567" name="圖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731963"/>
            <a:ext cx="5608637"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607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0350"/>
            <a:ext cx="5940425" cy="5048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611" name="文字方塊 3"/>
          <p:cNvSpPr txBox="1">
            <a:spLocks noChangeArrowheads="1"/>
          </p:cNvSpPr>
          <p:nvPr/>
        </p:nvSpPr>
        <p:spPr bwMode="auto">
          <a:xfrm>
            <a:off x="395288" y="260350"/>
            <a:ext cx="5545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b="1" smtClean="0">
                <a:solidFill>
                  <a:srgbClr val="FFFFFF"/>
                </a:solidFill>
                <a:latin typeface="微軟正黑體" pitchFamily="34" charset="-120"/>
                <a:ea typeface="微軟正黑體" pitchFamily="34" charset="-120"/>
              </a:rPr>
              <a:t>獎勵方式</a:t>
            </a:r>
          </a:p>
        </p:txBody>
      </p:sp>
      <p:sp>
        <p:nvSpPr>
          <p:cNvPr id="5" name="文字方塊 4"/>
          <p:cNvSpPr txBox="1"/>
          <p:nvPr/>
        </p:nvSpPr>
        <p:spPr>
          <a:xfrm>
            <a:off x="6259513" y="804863"/>
            <a:ext cx="2530475" cy="2662237"/>
          </a:xfrm>
          <a:prstGeom prst="rect">
            <a:avLst/>
          </a:prstGeom>
          <a:noFill/>
        </p:spPr>
        <p:txBody>
          <a:bodyPr>
            <a:spAutoFit/>
          </a:bodyPr>
          <a:lstStyle/>
          <a:p>
            <a:pPr marL="285750" indent="-285750">
              <a:lnSpc>
                <a:spcPct val="150000"/>
              </a:lnSpc>
              <a:buFont typeface="Arial" panose="020B0604020202020204" pitchFamily="34" charset="0"/>
              <a:buChar char="•"/>
              <a:defRPr/>
            </a:pPr>
            <a:r>
              <a:rPr lang="zh-TW" altLang="en-US" b="1" dirty="0">
                <a:solidFill>
                  <a:prstClr val="black"/>
                </a:solidFill>
                <a:latin typeface="微軟正黑體" panose="020B0604030504040204" pitchFamily="34" charset="-120"/>
                <a:ea typeface="微軟正黑體" panose="020B0604030504040204" pitchFamily="34" charset="-120"/>
              </a:rPr>
              <a:t>獲選金銀銅獎者：</a:t>
            </a:r>
            <a:endParaRPr lang="en-US" altLang="zh-TW" b="1" dirty="0">
              <a:solidFill>
                <a:prstClr val="black"/>
              </a:solidFill>
              <a:latin typeface="微軟正黑體" panose="020B0604030504040204" pitchFamily="34" charset="-120"/>
              <a:ea typeface="微軟正黑體" panose="020B0604030504040204" pitchFamily="34" charset="-120"/>
            </a:endParaRPr>
          </a:p>
          <a:p>
            <a:pPr marL="84138" lvl="2" algn="just">
              <a:lnSpc>
                <a:spcPts val="2800"/>
              </a:lnSpc>
              <a:defRPr/>
            </a:pPr>
            <a:r>
              <a:rPr lang="zh-TW" altLang="en-US" kern="100" dirty="0">
                <a:solidFill>
                  <a:prstClr val="black"/>
                </a:solidFill>
                <a:latin typeface="微軟正黑體" panose="020B0604030504040204" pitchFamily="34" charset="-120"/>
                <a:ea typeface="微軟正黑體" panose="020B0604030504040204" pitchFamily="34" charset="-120"/>
              </a:rPr>
              <a:t>獲選金、銀、銅獎及優選之</a:t>
            </a:r>
            <a:r>
              <a:rPr lang="zh-TW" altLang="en-US" b="1" kern="100" dirty="0">
                <a:solidFill>
                  <a:srgbClr val="FF0000"/>
                </a:solidFill>
                <a:latin typeface="微軟正黑體" panose="020B0604030504040204" pitchFamily="34" charset="-120"/>
                <a:ea typeface="微軟正黑體" panose="020B0604030504040204" pitchFamily="34" charset="-120"/>
              </a:rPr>
              <a:t>學校</a:t>
            </a:r>
            <a:r>
              <a:rPr lang="zh-TW" altLang="en-US" kern="100" dirty="0">
                <a:solidFill>
                  <a:prstClr val="black"/>
                </a:solidFill>
                <a:latin typeface="微軟正黑體" panose="020B0604030504040204" pitchFamily="34" charset="-120"/>
                <a:ea typeface="微軟正黑體" panose="020B0604030504040204" pitchFamily="34" charset="-120"/>
              </a:rPr>
              <a:t>，可依序獲得新臺幣</a:t>
            </a:r>
            <a:r>
              <a:rPr lang="en-US" altLang="zh-TW" kern="100" dirty="0">
                <a:solidFill>
                  <a:prstClr val="black"/>
                </a:solidFill>
                <a:latin typeface="微軟正黑體" panose="020B0604030504040204" pitchFamily="34" charset="-120"/>
                <a:ea typeface="微軟正黑體" panose="020B0604030504040204" pitchFamily="34" charset="-120"/>
              </a:rPr>
              <a:t>(</a:t>
            </a:r>
            <a:r>
              <a:rPr lang="zh-TW" altLang="en-US" kern="100" dirty="0">
                <a:solidFill>
                  <a:prstClr val="black"/>
                </a:solidFill>
                <a:latin typeface="微軟正黑體" panose="020B0604030504040204" pitchFamily="34" charset="-120"/>
                <a:ea typeface="微軟正黑體" panose="020B0604030504040204" pitchFamily="34" charset="-120"/>
              </a:rPr>
              <a:t>以下同</a:t>
            </a:r>
            <a:r>
              <a:rPr lang="en-US" altLang="zh-TW" kern="100" dirty="0">
                <a:solidFill>
                  <a:prstClr val="black"/>
                </a:solidFill>
                <a:latin typeface="微軟正黑體" panose="020B0604030504040204" pitchFamily="34" charset="-120"/>
                <a:ea typeface="微軟正黑體" panose="020B0604030504040204" pitchFamily="34" charset="-120"/>
              </a:rPr>
              <a:t>)50</a:t>
            </a:r>
            <a:r>
              <a:rPr lang="zh-TW" altLang="en-US" kern="100" dirty="0">
                <a:solidFill>
                  <a:prstClr val="black"/>
                </a:solidFill>
                <a:latin typeface="微軟正黑體" panose="020B0604030504040204" pitchFamily="34" charset="-120"/>
                <a:ea typeface="微軟正黑體" panose="020B0604030504040204" pitchFamily="34" charset="-120"/>
              </a:rPr>
              <a:t>萬元、</a:t>
            </a:r>
            <a:r>
              <a:rPr lang="en-US" altLang="zh-TW" kern="100" dirty="0">
                <a:solidFill>
                  <a:prstClr val="black"/>
                </a:solidFill>
                <a:latin typeface="微軟正黑體" panose="020B0604030504040204" pitchFamily="34" charset="-120"/>
                <a:ea typeface="微軟正黑體" panose="020B0604030504040204" pitchFamily="34" charset="-120"/>
              </a:rPr>
              <a:t>40</a:t>
            </a:r>
            <a:r>
              <a:rPr lang="zh-TW" altLang="en-US" kern="100" dirty="0">
                <a:solidFill>
                  <a:prstClr val="black"/>
                </a:solidFill>
                <a:latin typeface="微軟正黑體" panose="020B0604030504040204" pitchFamily="34" charset="-120"/>
                <a:ea typeface="微軟正黑體" panose="020B0604030504040204" pitchFamily="34" charset="-120"/>
              </a:rPr>
              <a:t>萬元、</a:t>
            </a:r>
            <a:r>
              <a:rPr lang="en-US" altLang="zh-TW" kern="100" dirty="0">
                <a:solidFill>
                  <a:prstClr val="black"/>
                </a:solidFill>
                <a:latin typeface="微軟正黑體" panose="020B0604030504040204" pitchFamily="34" charset="-120"/>
                <a:ea typeface="微軟正黑體" panose="020B0604030504040204" pitchFamily="34" charset="-120"/>
              </a:rPr>
              <a:t>30</a:t>
            </a:r>
            <a:r>
              <a:rPr lang="zh-TW" altLang="en-US" kern="100" dirty="0">
                <a:solidFill>
                  <a:prstClr val="black"/>
                </a:solidFill>
                <a:latin typeface="微軟正黑體" panose="020B0604030504040204" pitchFamily="34" charset="-120"/>
                <a:ea typeface="微軟正黑體" panose="020B0604030504040204" pitchFamily="34" charset="-120"/>
              </a:rPr>
              <a:t>萬元及</a:t>
            </a:r>
            <a:r>
              <a:rPr lang="en-US" altLang="zh-TW" kern="100" dirty="0">
                <a:solidFill>
                  <a:prstClr val="black"/>
                </a:solidFill>
                <a:latin typeface="微軟正黑體" panose="020B0604030504040204" pitchFamily="34" charset="-120"/>
                <a:ea typeface="微軟正黑體" panose="020B0604030504040204" pitchFamily="34" charset="-120"/>
              </a:rPr>
              <a:t>10</a:t>
            </a:r>
            <a:r>
              <a:rPr lang="zh-TW" altLang="en-US" kern="100" dirty="0">
                <a:solidFill>
                  <a:prstClr val="black"/>
                </a:solidFill>
                <a:latin typeface="微軟正黑體" panose="020B0604030504040204" pitchFamily="34" charset="-120"/>
                <a:ea typeface="微軟正黑體" panose="020B0604030504040204" pitchFamily="34" charset="-120"/>
              </a:rPr>
              <a:t>萬元設施設備改善補助經費。</a:t>
            </a:r>
            <a:endParaRPr lang="en-US" altLang="zh-TW" kern="100" dirty="0">
              <a:solidFill>
                <a:prstClr val="black"/>
              </a:solidFill>
              <a:latin typeface="微軟正黑體" panose="020B0604030504040204" pitchFamily="34" charset="-120"/>
              <a:ea typeface="微軟正黑體" panose="020B0604030504040204" pitchFamily="34" charset="-120"/>
            </a:endParaRPr>
          </a:p>
        </p:txBody>
      </p:sp>
      <p:graphicFrame>
        <p:nvGraphicFramePr>
          <p:cNvPr id="7" name="表格 6"/>
          <p:cNvGraphicFramePr>
            <a:graphicFrameLocks noGrp="1"/>
          </p:cNvGraphicFramePr>
          <p:nvPr/>
        </p:nvGraphicFramePr>
        <p:xfrm>
          <a:off x="312738" y="1773238"/>
          <a:ext cx="5627687" cy="3544886"/>
        </p:xfrm>
        <a:graphic>
          <a:graphicData uri="http://schemas.openxmlformats.org/drawingml/2006/table">
            <a:tbl>
              <a:tblPr firstRow="1" firstCol="1" bandRow="1">
                <a:tableStyleId>{17292A2E-F333-43FB-9621-5CBBE7FDCDCB}</a:tableStyleId>
              </a:tblPr>
              <a:tblGrid>
                <a:gridCol w="1557153"/>
                <a:gridCol w="1557153"/>
                <a:gridCol w="2513381"/>
              </a:tblGrid>
              <a:tr h="355394">
                <a:tc>
                  <a:txBody>
                    <a:bodyPr/>
                    <a:lstStyle/>
                    <a:p>
                      <a:pPr marL="0" marR="0" algn="ctr">
                        <a:spcBef>
                          <a:spcPts val="0"/>
                        </a:spcBef>
                        <a:spcAft>
                          <a:spcPts val="0"/>
                        </a:spcAft>
                      </a:pPr>
                      <a:r>
                        <a:rPr lang="zh-TW" sz="1800" kern="100" dirty="0">
                          <a:solidFill>
                            <a:schemeClr val="tx1"/>
                          </a:solidFill>
                          <a:effectLst/>
                          <a:latin typeface="微軟正黑體" panose="020B0604030504040204" pitchFamily="34" charset="-120"/>
                          <a:ea typeface="微軟正黑體" panose="020B0604030504040204" pitchFamily="34" charset="-120"/>
                        </a:rPr>
                        <a:t>獎項</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a:txBody>
                    <a:bodyPr/>
                    <a:lstStyle/>
                    <a:p>
                      <a:pPr marL="0" marR="0" algn="ctr">
                        <a:spcBef>
                          <a:spcPts val="0"/>
                        </a:spcBef>
                        <a:spcAft>
                          <a:spcPts val="0"/>
                        </a:spcAft>
                      </a:pPr>
                      <a:r>
                        <a:rPr lang="zh-TW" sz="1800" kern="100" dirty="0">
                          <a:solidFill>
                            <a:schemeClr val="tx1"/>
                          </a:solidFill>
                          <a:effectLst/>
                          <a:latin typeface="微軟正黑體" panose="020B0604030504040204" pitchFamily="34" charset="-120"/>
                          <a:ea typeface="微軟正黑體" panose="020B0604030504040204" pitchFamily="34" charset="-120"/>
                        </a:rPr>
                        <a:t>數量</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a:txBody>
                    <a:bodyPr/>
                    <a:lstStyle/>
                    <a:p>
                      <a:pPr marL="0" marR="0" algn="ctr">
                        <a:spcBef>
                          <a:spcPts val="0"/>
                        </a:spcBef>
                        <a:spcAft>
                          <a:spcPts val="0"/>
                        </a:spcAft>
                      </a:pPr>
                      <a:r>
                        <a:rPr lang="zh-TW" sz="1800" kern="100" dirty="0">
                          <a:solidFill>
                            <a:schemeClr val="tx1"/>
                          </a:solidFill>
                          <a:effectLst/>
                          <a:latin typeface="微軟正黑體" panose="020B0604030504040204" pitchFamily="34" charset="-120"/>
                          <a:ea typeface="微軟正黑體" panose="020B0604030504040204" pitchFamily="34" charset="-120"/>
                        </a:rPr>
                        <a:t>獎勵</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r>
              <a:tr h="797373">
                <a:tc>
                  <a:txBody>
                    <a:bodyPr/>
                    <a:lstStyle/>
                    <a:p>
                      <a:pPr marL="0" marR="0" algn="ctr">
                        <a:spcBef>
                          <a:spcPts val="0"/>
                        </a:spcBef>
                        <a:spcAft>
                          <a:spcPts val="0"/>
                        </a:spcAft>
                      </a:pPr>
                      <a:r>
                        <a:rPr lang="zh-TW" sz="1800" kern="100" dirty="0">
                          <a:effectLst/>
                          <a:latin typeface="微軟正黑體" panose="020B0604030504040204" pitchFamily="34" charset="-120"/>
                          <a:ea typeface="微軟正黑體" panose="020B0604030504040204" pitchFamily="34" charset="-120"/>
                        </a:rPr>
                        <a:t>金獎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a:txBody>
                    <a:bodyPr/>
                    <a:lstStyle/>
                    <a:p>
                      <a:pPr marL="0" marR="0" algn="ctr">
                        <a:spcBef>
                          <a:spcPts val="0"/>
                        </a:spcBef>
                        <a:spcAft>
                          <a:spcPts val="0"/>
                        </a:spcAft>
                      </a:pPr>
                      <a:r>
                        <a:rPr lang="zh-TW" altLang="en-US" sz="1800" kern="100" dirty="0" smtClean="0">
                          <a:effectLst/>
                          <a:latin typeface="微軟正黑體" panose="020B0604030504040204" pitchFamily="34" charset="-120"/>
                          <a:ea typeface="微軟正黑體" panose="020B0604030504040204" pitchFamily="34" charset="-120"/>
                        </a:rPr>
                        <a:t>每組１名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rowSpan="4">
                  <a:txBody>
                    <a:bodyPr/>
                    <a:lstStyle/>
                    <a:p>
                      <a:pPr marL="84138" marR="0" lvl="2" indent="0" algn="just">
                        <a:lnSpc>
                          <a:spcPts val="2800"/>
                        </a:lnSpc>
                        <a:spcBef>
                          <a:spcPts val="0"/>
                        </a:spcBef>
                        <a:spcAft>
                          <a:spcPts val="0"/>
                        </a:spcAft>
                        <a:buFont typeface="+mj-lt"/>
                        <a:buNone/>
                      </a:pPr>
                      <a:r>
                        <a:rPr lang="zh-TW" altLang="en-US" sz="1800" kern="100" dirty="0" smtClean="0">
                          <a:solidFill>
                            <a:schemeClr val="tx1"/>
                          </a:solidFill>
                          <a:effectLst/>
                          <a:latin typeface="微軟正黑體" panose="020B0604030504040204" pitchFamily="34" charset="-120"/>
                          <a:ea typeface="微軟正黑體" panose="020B0604030504040204" pitchFamily="34" charset="-120"/>
                          <a:cs typeface="+mn-cs"/>
                        </a:rPr>
                        <a:t>所有獲獎學校</a:t>
                      </a:r>
                      <a:r>
                        <a:rPr lang="zh-TW" sz="1800" kern="1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en-US" sz="1800" kern="100" dirty="0" smtClean="0">
                          <a:solidFill>
                            <a:schemeClr val="tx1"/>
                          </a:solidFill>
                          <a:effectLst/>
                          <a:latin typeface="微軟正黑體" panose="020B0604030504040204" pitchFamily="34" charset="-120"/>
                          <a:ea typeface="微軟正黑體" panose="020B0604030504040204" pitchFamily="34" charset="-120"/>
                          <a:cs typeface="+mn-cs"/>
                        </a:rPr>
                        <a:t>得函送各縣市政府予以敘獎</a:t>
                      </a:r>
                      <a:r>
                        <a:rPr lang="zh-TW" sz="1800" kern="100" dirty="0" smtClean="0">
                          <a:solidFill>
                            <a:schemeClr val="tx1"/>
                          </a:solidFill>
                          <a:effectLst/>
                          <a:latin typeface="微軟正黑體" panose="020B0604030504040204" pitchFamily="34" charset="-120"/>
                          <a:ea typeface="微軟正黑體" panose="020B0604030504040204" pitchFamily="34" charset="-120"/>
                          <a:cs typeface="+mn-cs"/>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mn-cs"/>
                      </a:endParaRPr>
                    </a:p>
                  </a:txBody>
                  <a:tcPr marL="68589" marR="68589" marT="0" marB="0" anchor="ctr"/>
                </a:tc>
              </a:tr>
              <a:tr h="797373">
                <a:tc>
                  <a:txBody>
                    <a:bodyPr/>
                    <a:lstStyle/>
                    <a:p>
                      <a:pPr marL="0" marR="0" algn="ctr">
                        <a:spcBef>
                          <a:spcPts val="0"/>
                        </a:spcBef>
                        <a:spcAft>
                          <a:spcPts val="0"/>
                        </a:spcAft>
                      </a:pPr>
                      <a:r>
                        <a:rPr lang="zh-TW" sz="1800" kern="100" dirty="0">
                          <a:effectLst/>
                          <a:latin typeface="微軟正黑體" panose="020B0604030504040204" pitchFamily="34" charset="-120"/>
                          <a:ea typeface="微軟正黑體" panose="020B0604030504040204" pitchFamily="34" charset="-120"/>
                        </a:rPr>
                        <a:t>銀獎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a:txBody>
                    <a:bodyPr/>
                    <a:lstStyle/>
                    <a:p>
                      <a:pPr marL="0" marR="0" algn="ctr">
                        <a:spcBef>
                          <a:spcPts val="0"/>
                        </a:spcBef>
                        <a:spcAft>
                          <a:spcPts val="0"/>
                        </a:spcAft>
                      </a:pPr>
                      <a:r>
                        <a:rPr lang="zh-TW" altLang="en-US" sz="1800" kern="100" dirty="0" smtClean="0">
                          <a:effectLst/>
                          <a:latin typeface="微軟正黑體" panose="020B0604030504040204" pitchFamily="34" charset="-120"/>
                          <a:ea typeface="微軟正黑體" panose="020B0604030504040204" pitchFamily="34" charset="-120"/>
                        </a:rPr>
                        <a:t>每組１名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vMerge="1">
                  <a:txBody>
                    <a:bodyPr/>
                    <a:lstStyle/>
                    <a:p>
                      <a:endParaRPr lang="zh-TW" altLang="en-US"/>
                    </a:p>
                  </a:txBody>
                  <a:tcPr/>
                </a:tc>
              </a:tr>
              <a:tr h="797373">
                <a:tc>
                  <a:txBody>
                    <a:bodyPr/>
                    <a:lstStyle/>
                    <a:p>
                      <a:pPr marL="0" marR="0" algn="ctr">
                        <a:spcBef>
                          <a:spcPts val="0"/>
                        </a:spcBef>
                        <a:spcAft>
                          <a:spcPts val="0"/>
                        </a:spcAft>
                      </a:pPr>
                      <a:r>
                        <a:rPr lang="zh-TW" sz="1800" kern="100">
                          <a:effectLst/>
                          <a:latin typeface="微軟正黑體" panose="020B0604030504040204" pitchFamily="34" charset="-120"/>
                          <a:ea typeface="微軟正黑體" panose="020B0604030504040204" pitchFamily="34" charset="-120"/>
                        </a:rPr>
                        <a:t>銅獎</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a:txBody>
                    <a:bodyPr/>
                    <a:lstStyle/>
                    <a:p>
                      <a:pPr marL="0" marR="0" algn="ctr">
                        <a:spcBef>
                          <a:spcPts val="0"/>
                        </a:spcBef>
                        <a:spcAft>
                          <a:spcPts val="0"/>
                        </a:spcAft>
                      </a:pPr>
                      <a:r>
                        <a:rPr lang="zh-TW" altLang="en-US" sz="1800" kern="100" dirty="0" smtClean="0">
                          <a:effectLst/>
                          <a:latin typeface="微軟正黑體" panose="020B0604030504040204" pitchFamily="34" charset="-120"/>
                          <a:ea typeface="微軟正黑體" panose="020B0604030504040204" pitchFamily="34" charset="-120"/>
                        </a:rPr>
                        <a:t>每組１名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vMerge="1">
                  <a:txBody>
                    <a:bodyPr/>
                    <a:lstStyle/>
                    <a:p>
                      <a:endParaRPr lang="zh-TW" altLang="en-US"/>
                    </a:p>
                  </a:txBody>
                  <a:tcPr/>
                </a:tc>
              </a:tr>
              <a:tr h="797373">
                <a:tc>
                  <a:txBody>
                    <a:bodyPr/>
                    <a:lstStyle/>
                    <a:p>
                      <a:pPr marL="0" marR="0" algn="ctr">
                        <a:spcBef>
                          <a:spcPts val="0"/>
                        </a:spcBef>
                        <a:spcAft>
                          <a:spcPts val="0"/>
                        </a:spcAft>
                      </a:pPr>
                      <a:r>
                        <a:rPr lang="zh-TW" sz="1800" kern="100">
                          <a:effectLst/>
                          <a:latin typeface="微軟正黑體" panose="020B0604030504040204" pitchFamily="34" charset="-120"/>
                          <a:ea typeface="微軟正黑體" panose="020B0604030504040204" pitchFamily="34" charset="-120"/>
                        </a:rPr>
                        <a:t>優選</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a:txBody>
                    <a:bodyPr/>
                    <a:lstStyle/>
                    <a:p>
                      <a:pPr marL="0" marR="0" algn="ctr">
                        <a:spcBef>
                          <a:spcPts val="0"/>
                        </a:spcBef>
                        <a:spcAft>
                          <a:spcPts val="0"/>
                        </a:spcAft>
                      </a:pPr>
                      <a:r>
                        <a:rPr lang="zh-TW" altLang="en-US" sz="1800" kern="100" dirty="0" smtClean="0">
                          <a:effectLst/>
                          <a:latin typeface="微軟正黑體" panose="020B0604030504040204" pitchFamily="34" charset="-120"/>
                          <a:ea typeface="微軟正黑體" panose="020B0604030504040204" pitchFamily="34" charset="-120"/>
                        </a:rPr>
                        <a:t>每組５名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9" marR="68589" marT="0" marB="0" anchor="ctr"/>
                </a:tc>
                <a:tc vMerge="1">
                  <a:txBody>
                    <a:bodyPr/>
                    <a:lstStyle/>
                    <a:p>
                      <a:endParaRPr lang="zh-TW" altLang="en-US"/>
                    </a:p>
                  </a:txBody>
                  <a:tcPr/>
                </a:tc>
              </a:tr>
            </a:tbl>
          </a:graphicData>
        </a:graphic>
      </p:graphicFrame>
      <p:sp>
        <p:nvSpPr>
          <p:cNvPr id="68634" name="文字方塊 7"/>
          <p:cNvSpPr txBox="1">
            <a:spLocks noChangeArrowheads="1"/>
          </p:cNvSpPr>
          <p:nvPr/>
        </p:nvSpPr>
        <p:spPr bwMode="auto">
          <a:xfrm>
            <a:off x="2268538" y="5373688"/>
            <a:ext cx="377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400" b="1" smtClean="0">
                <a:solidFill>
                  <a:srgbClr val="595959"/>
                </a:solidFill>
                <a:latin typeface="微軟正黑體" pitchFamily="34" charset="-120"/>
                <a:ea typeface="微軟正黑體" pitchFamily="34" charset="-120"/>
              </a:rPr>
              <a:t>（每區獎項數量將依實際參賽校數進行調整）</a:t>
            </a:r>
          </a:p>
        </p:txBody>
      </p:sp>
      <p:sp>
        <p:nvSpPr>
          <p:cNvPr id="10" name="文字方塊 9"/>
          <p:cNvSpPr txBox="1"/>
          <p:nvPr/>
        </p:nvSpPr>
        <p:spPr>
          <a:xfrm>
            <a:off x="6156325" y="3467100"/>
            <a:ext cx="2736850" cy="1584325"/>
          </a:xfrm>
          <a:prstGeom prst="rect">
            <a:avLst/>
          </a:prstGeom>
          <a:noFill/>
        </p:spPr>
        <p:txBody>
          <a:bodyPr>
            <a:spAutoFit/>
          </a:bodyPr>
          <a:lstStyle/>
          <a:p>
            <a:pPr marL="285750" indent="-285750">
              <a:lnSpc>
                <a:spcPct val="150000"/>
              </a:lnSpc>
              <a:buFont typeface="Arial" panose="020B0604020202020204" pitchFamily="34" charset="0"/>
              <a:buChar char="•"/>
              <a:defRPr/>
            </a:pPr>
            <a:r>
              <a:rPr lang="zh-TW" altLang="en-US" b="1" dirty="0">
                <a:solidFill>
                  <a:prstClr val="black"/>
                </a:solidFill>
                <a:latin typeface="微軟正黑體" panose="020B0604030504040204" pitchFamily="34" charset="-120"/>
                <a:ea typeface="微軟正黑體" panose="020B0604030504040204" pitchFamily="34" charset="-120"/>
              </a:rPr>
              <a:t>獲選金獎者：</a:t>
            </a:r>
            <a:endParaRPr lang="en-US" altLang="zh-TW" b="1" dirty="0">
              <a:solidFill>
                <a:prstClr val="black"/>
              </a:solidFill>
              <a:latin typeface="微軟正黑體" panose="020B0604030504040204" pitchFamily="34" charset="-120"/>
              <a:ea typeface="微軟正黑體" panose="020B0604030504040204" pitchFamily="34" charset="-120"/>
            </a:endParaRPr>
          </a:p>
          <a:p>
            <a:pPr marL="84138" lvl="2" algn="just">
              <a:lnSpc>
                <a:spcPts val="2800"/>
              </a:lnSpc>
              <a:defRPr/>
            </a:pPr>
            <a:r>
              <a:rPr lang="zh-TW" altLang="en-US" kern="100" dirty="0">
                <a:solidFill>
                  <a:prstClr val="black"/>
                </a:solidFill>
                <a:latin typeface="微軟正黑體" panose="020B0604030504040204" pitchFamily="34" charset="-120"/>
                <a:ea typeface="微軟正黑體" panose="020B0604030504040204" pitchFamily="34" charset="-120"/>
              </a:rPr>
              <a:t>其所屬</a:t>
            </a:r>
            <a:r>
              <a:rPr lang="zh-TW" altLang="en-US" b="1" kern="100" dirty="0">
                <a:solidFill>
                  <a:srgbClr val="FF0000"/>
                </a:solidFill>
                <a:latin typeface="微軟正黑體" panose="020B0604030504040204" pitchFamily="34" charset="-120"/>
                <a:ea typeface="微軟正黑體" panose="020B0604030504040204" pitchFamily="34" charset="-120"/>
              </a:rPr>
              <a:t>縣市</a:t>
            </a:r>
            <a:r>
              <a:rPr lang="zh-TW" altLang="en-US" kern="100" dirty="0">
                <a:solidFill>
                  <a:prstClr val="black"/>
                </a:solidFill>
                <a:latin typeface="微軟正黑體" panose="020B0604030504040204" pitchFamily="34" charset="-120"/>
                <a:ea typeface="微軟正黑體" panose="020B0604030504040204" pitchFamily="34" charset="-120"/>
              </a:rPr>
              <a:t>得額外獲得</a:t>
            </a:r>
            <a:r>
              <a:rPr lang="en-US" altLang="zh-TW" sz="2000" b="1" kern="100" dirty="0">
                <a:solidFill>
                  <a:srgbClr val="FF0000"/>
                </a:solidFill>
                <a:latin typeface="微軟正黑體" panose="020B0604030504040204" pitchFamily="34" charset="-120"/>
                <a:ea typeface="微軟正黑體" panose="020B0604030504040204" pitchFamily="34" charset="-120"/>
              </a:rPr>
              <a:t>300</a:t>
            </a:r>
            <a:r>
              <a:rPr lang="zh-TW" altLang="en-US" sz="2000" b="1" kern="100" dirty="0">
                <a:solidFill>
                  <a:srgbClr val="FF0000"/>
                </a:solidFill>
                <a:latin typeface="微軟正黑體" panose="020B0604030504040204" pitchFamily="34" charset="-120"/>
                <a:ea typeface="微軟正黑體" panose="020B0604030504040204" pitchFamily="34" charset="-120"/>
              </a:rPr>
              <a:t>萬</a:t>
            </a:r>
            <a:r>
              <a:rPr lang="zh-TW" altLang="en-US" kern="100" dirty="0">
                <a:solidFill>
                  <a:prstClr val="black"/>
                </a:solidFill>
                <a:latin typeface="微軟正黑體" panose="020B0604030504040204" pitchFamily="34" charset="-120"/>
                <a:ea typeface="微軟正黑體" panose="020B0604030504040204" pitchFamily="34" charset="-120"/>
              </a:rPr>
              <a:t>補助經費辦理老舊廁所修繕工程。</a:t>
            </a:r>
            <a:endParaRPr lang="en-US" altLang="zh-TW" kern="100" dirty="0">
              <a:solidFill>
                <a:prstClr val="black"/>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6156325" y="5094288"/>
            <a:ext cx="2736850" cy="1585912"/>
          </a:xfrm>
          <a:prstGeom prst="rect">
            <a:avLst/>
          </a:prstGeom>
          <a:noFill/>
        </p:spPr>
        <p:txBody>
          <a:bodyPr>
            <a:spAutoFit/>
          </a:bodyPr>
          <a:lstStyle/>
          <a:p>
            <a:pPr marL="285750" indent="-285750">
              <a:lnSpc>
                <a:spcPct val="150000"/>
              </a:lnSpc>
              <a:buFont typeface="Arial" panose="020B0604020202020204" pitchFamily="34" charset="0"/>
              <a:buChar char="•"/>
              <a:defRPr/>
            </a:pPr>
            <a:r>
              <a:rPr lang="zh-TW" altLang="en-US" b="1" dirty="0">
                <a:solidFill>
                  <a:prstClr val="black"/>
                </a:solidFill>
                <a:latin typeface="微軟正黑體" panose="020B0604030504040204" pitchFamily="34" charset="-120"/>
                <a:ea typeface="微軟正黑體" panose="020B0604030504040204" pitchFamily="34" charset="-120"/>
              </a:rPr>
              <a:t>獲選銀獎者：</a:t>
            </a:r>
            <a:endParaRPr lang="en-US" altLang="zh-TW" b="1" dirty="0">
              <a:solidFill>
                <a:prstClr val="black"/>
              </a:solidFill>
              <a:latin typeface="微軟正黑體" panose="020B0604030504040204" pitchFamily="34" charset="-120"/>
              <a:ea typeface="微軟正黑體" panose="020B0604030504040204" pitchFamily="34" charset="-120"/>
            </a:endParaRPr>
          </a:p>
          <a:p>
            <a:pPr marL="84138" lvl="2" algn="just">
              <a:lnSpc>
                <a:spcPts val="2800"/>
              </a:lnSpc>
              <a:defRPr/>
            </a:pPr>
            <a:r>
              <a:rPr lang="zh-TW" altLang="en-US" kern="100" dirty="0">
                <a:solidFill>
                  <a:prstClr val="black"/>
                </a:solidFill>
                <a:latin typeface="微軟正黑體" panose="020B0604030504040204" pitchFamily="34" charset="-120"/>
                <a:ea typeface="微軟正黑體" panose="020B0604030504040204" pitchFamily="34" charset="-120"/>
              </a:rPr>
              <a:t>其所屬</a:t>
            </a:r>
            <a:r>
              <a:rPr lang="zh-TW" altLang="en-US" b="1" kern="100" dirty="0">
                <a:solidFill>
                  <a:srgbClr val="FF0000"/>
                </a:solidFill>
                <a:latin typeface="微軟正黑體" panose="020B0604030504040204" pitchFamily="34" charset="-120"/>
                <a:ea typeface="微軟正黑體" panose="020B0604030504040204" pitchFamily="34" charset="-120"/>
              </a:rPr>
              <a:t>縣市</a:t>
            </a:r>
            <a:r>
              <a:rPr lang="zh-TW" altLang="en-US" kern="100" dirty="0">
                <a:solidFill>
                  <a:prstClr val="black"/>
                </a:solidFill>
                <a:latin typeface="微軟正黑體" panose="020B0604030504040204" pitchFamily="34" charset="-120"/>
                <a:ea typeface="微軟正黑體" panose="020B0604030504040204" pitchFamily="34" charset="-120"/>
              </a:rPr>
              <a:t>得額外獲得</a:t>
            </a:r>
            <a:r>
              <a:rPr lang="en-US" altLang="zh-TW" sz="2000" b="1" kern="100" dirty="0">
                <a:solidFill>
                  <a:srgbClr val="FF0000"/>
                </a:solidFill>
                <a:latin typeface="微軟正黑體" panose="020B0604030504040204" pitchFamily="34" charset="-120"/>
                <a:ea typeface="微軟正黑體" panose="020B0604030504040204" pitchFamily="34" charset="-120"/>
              </a:rPr>
              <a:t>200</a:t>
            </a:r>
            <a:r>
              <a:rPr lang="zh-TW" altLang="en-US" sz="2000" b="1" kern="100" dirty="0">
                <a:solidFill>
                  <a:srgbClr val="FF0000"/>
                </a:solidFill>
                <a:latin typeface="微軟正黑體" panose="020B0604030504040204" pitchFamily="34" charset="-120"/>
                <a:ea typeface="微軟正黑體" panose="020B0604030504040204" pitchFamily="34" charset="-120"/>
              </a:rPr>
              <a:t>萬</a:t>
            </a:r>
            <a:r>
              <a:rPr lang="zh-TW" altLang="en-US" kern="100" dirty="0">
                <a:solidFill>
                  <a:prstClr val="black"/>
                </a:solidFill>
                <a:latin typeface="微軟正黑體" panose="020B0604030504040204" pitchFamily="34" charset="-120"/>
                <a:ea typeface="微軟正黑體" panose="020B0604030504040204" pitchFamily="34" charset="-120"/>
              </a:rPr>
              <a:t>補助經費辦理老舊廁所修繕工程。</a:t>
            </a:r>
            <a:endParaRPr lang="en-US" altLang="zh-TW" kern="1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75820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Administrator\Desktop\廁所\Amwell-1.jpg"/>
          <p:cNvPicPr>
            <a:picLocks noChangeAspect="1" noChangeArrowheads="1"/>
          </p:cNvPicPr>
          <p:nvPr/>
        </p:nvPicPr>
        <p:blipFill rotWithShape="1">
          <a:blip r:embed="rId2">
            <a:extLst>
              <a:ext uri="{28A0092B-C50C-407E-A947-70E740481C1C}">
                <a14:useLocalDpi xmlns:a14="http://schemas.microsoft.com/office/drawing/2010/main" val="0"/>
              </a:ext>
            </a:extLst>
          </a:blip>
          <a:srcRect t="38065" r="3363" b="45209"/>
          <a:stretch/>
        </p:blipFill>
        <p:spPr bwMode="auto">
          <a:xfrm>
            <a:off x="-1588" y="0"/>
            <a:ext cx="9145588" cy="92964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1093331" y="1772816"/>
            <a:ext cx="6955750" cy="2123658"/>
          </a:xfrm>
          <a:prstGeom prst="rect">
            <a:avLst/>
          </a:prstGeom>
          <a:noFill/>
        </p:spPr>
        <p:txBody>
          <a:bodyPr wrap="none" rtlCol="0">
            <a:spAutoFit/>
          </a:bodyPr>
          <a:lstStyle/>
          <a:p>
            <a:pPr algn="ctr"/>
            <a:r>
              <a:rPr lang="zh-TW" altLang="en-US"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規劃設計團隊配合</a:t>
            </a:r>
            <a:endParaRPr lang="en-US" altLang="zh-TW" sz="66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r>
              <a:rPr lang="zh-TW" altLang="en-US"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之工作事項</a:t>
            </a:r>
            <a:endParaRPr lang="zh-TW" altLang="en-US" sz="66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547664" y="4221088"/>
            <a:ext cx="6696744" cy="1323439"/>
          </a:xfrm>
          <a:prstGeom prst="rect">
            <a:avLst/>
          </a:prstGeom>
          <a:noFill/>
        </p:spPr>
        <p:txBody>
          <a:bodyPr wrap="square">
            <a:spAutoFit/>
          </a:bodyPr>
          <a:lstStyle/>
          <a:p>
            <a:pPr eaLnBrk="1" fontAlgn="auto" hangingPunct="1">
              <a:lnSpc>
                <a:spcPts val="3200"/>
              </a:lnSpc>
              <a:spcBef>
                <a:spcPts val="0"/>
              </a:spcBef>
              <a:spcAft>
                <a:spcPts val="0"/>
              </a:spcAft>
              <a:defRPr/>
            </a:pPr>
            <a:r>
              <a:rPr lang="zh-TW" altLang="en-US" sz="2000" dirty="0" smtClean="0">
                <a:solidFill>
                  <a:schemeClr val="accent5">
                    <a:lumMod val="75000"/>
                  </a:schemeClr>
                </a:solidFill>
                <a:latin typeface="微軟正黑體" panose="020B0604030504040204" pitchFamily="34" charset="-120"/>
                <a:ea typeface="微軟正黑體" panose="020B0604030504040204" pitchFamily="34" charset="-120"/>
              </a:rPr>
              <a:t>若對於尋找建築師有困難之學校，</a:t>
            </a:r>
            <a:endParaRPr lang="en-US" altLang="zh-TW" sz="2000" dirty="0" smtClean="0">
              <a:solidFill>
                <a:schemeClr val="accent5">
                  <a:lumMod val="75000"/>
                </a:schemeClr>
              </a:solidFill>
              <a:latin typeface="微軟正黑體" panose="020B0604030504040204" pitchFamily="34" charset="-120"/>
              <a:ea typeface="微軟正黑體" panose="020B0604030504040204" pitchFamily="34" charset="-120"/>
            </a:endParaRPr>
          </a:p>
          <a:p>
            <a:pPr>
              <a:lnSpc>
                <a:spcPts val="3200"/>
              </a:lnSpc>
              <a:defRPr/>
            </a:pPr>
            <a:r>
              <a:rPr lang="zh-TW" altLang="en-US" sz="2000" dirty="0" smtClean="0">
                <a:solidFill>
                  <a:schemeClr val="accent5">
                    <a:lumMod val="75000"/>
                  </a:schemeClr>
                </a:solidFill>
                <a:latin typeface="微軟正黑體" panose="020B0604030504040204" pitchFamily="34" charset="-120"/>
                <a:ea typeface="微軟正黑體" panose="020B0604030504040204" pitchFamily="34" charset="-120"/>
              </a:rPr>
              <a:t>請至網路平台：</a:t>
            </a:r>
            <a:r>
              <a:rPr lang="en-US" altLang="zh-TW" sz="2000" dirty="0">
                <a:solidFill>
                  <a:schemeClr val="accent5">
                    <a:lumMod val="75000"/>
                  </a:schemeClr>
                </a:solidFill>
                <a:latin typeface="微軟正黑體" panose="020B0604030504040204" pitchFamily="34" charset="-120"/>
                <a:ea typeface="微軟正黑體" panose="020B0604030504040204" pitchFamily="34" charset="-120"/>
                <a:hlinkClick r:id="rId3"/>
              </a:rPr>
              <a:t>http://www.schoololdwc.tw</a:t>
            </a:r>
            <a:r>
              <a:rPr lang="en-US" altLang="zh-TW" sz="2000" dirty="0" smtClean="0">
                <a:solidFill>
                  <a:schemeClr val="accent5">
                    <a:lumMod val="75000"/>
                  </a:schemeClr>
                </a:solidFill>
                <a:latin typeface="微軟正黑體" panose="020B0604030504040204" pitchFamily="34" charset="-120"/>
                <a:ea typeface="微軟正黑體" panose="020B0604030504040204" pitchFamily="34" charset="-120"/>
                <a:hlinkClick r:id="rId3"/>
              </a:rPr>
              <a:t>/</a:t>
            </a:r>
            <a:endParaRPr lang="en-US" altLang="zh-TW" sz="2000" dirty="0" smtClean="0">
              <a:solidFill>
                <a:schemeClr val="accent5">
                  <a:lumMod val="75000"/>
                </a:schemeClr>
              </a:solidFill>
              <a:latin typeface="微軟正黑體" panose="020B0604030504040204" pitchFamily="34" charset="-120"/>
              <a:ea typeface="微軟正黑體" panose="020B0604030504040204" pitchFamily="34" charset="-120"/>
            </a:endParaRPr>
          </a:p>
          <a:p>
            <a:pPr>
              <a:lnSpc>
                <a:spcPts val="3200"/>
              </a:lnSpc>
              <a:defRPr/>
            </a:pPr>
            <a:r>
              <a:rPr lang="zh-TW" altLang="en-US" sz="2000" dirty="0" smtClean="0">
                <a:solidFill>
                  <a:schemeClr val="accent5">
                    <a:lumMod val="75000"/>
                  </a:schemeClr>
                </a:solidFill>
                <a:latin typeface="微軟正黑體" panose="020B0604030504040204" pitchFamily="34" charset="-120"/>
                <a:ea typeface="微軟正黑體" panose="020B0604030504040204" pitchFamily="34" charset="-120"/>
              </a:rPr>
              <a:t>有歷年規劃設計團隊名單。</a:t>
            </a:r>
            <a:endParaRPr lang="en-US" altLang="zh-TW" sz="2000" dirty="0">
              <a:solidFill>
                <a:schemeClr val="accent5">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19539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2"/>
          <a:stretch>
            <a:fillRect/>
          </a:stretch>
        </p:blipFill>
        <p:spPr>
          <a:xfrm>
            <a:off x="7971" y="1432437"/>
            <a:ext cx="6963674" cy="4186343"/>
          </a:xfrm>
          <a:prstGeom prst="rect">
            <a:avLst/>
          </a:prstGeom>
        </p:spPr>
      </p:pic>
      <p:pic>
        <p:nvPicPr>
          <p:cNvPr id="4" name="圖片 3"/>
          <p:cNvPicPr>
            <a:picLocks noChangeAspect="1"/>
          </p:cNvPicPr>
          <p:nvPr/>
        </p:nvPicPr>
        <p:blipFill>
          <a:blip r:embed="rId3"/>
          <a:stretch>
            <a:fillRect/>
          </a:stretch>
        </p:blipFill>
        <p:spPr>
          <a:xfrm>
            <a:off x="3923928" y="3689885"/>
            <a:ext cx="5066821" cy="2658060"/>
          </a:xfrm>
          <a:prstGeom prst="rect">
            <a:avLst/>
          </a:prstGeom>
        </p:spPr>
      </p:pic>
      <p:grpSp>
        <p:nvGrpSpPr>
          <p:cNvPr id="5" name="群組 4"/>
          <p:cNvGrpSpPr/>
          <p:nvPr/>
        </p:nvGrpSpPr>
        <p:grpSpPr>
          <a:xfrm>
            <a:off x="779512" y="2008675"/>
            <a:ext cx="1656184" cy="864096"/>
            <a:chOff x="5911250" y="902170"/>
            <a:chExt cx="2061680" cy="1278605"/>
          </a:xfrm>
        </p:grpSpPr>
        <p:sp>
          <p:nvSpPr>
            <p:cNvPr id="6" name="橢圓形圖說文字 5"/>
            <p:cNvSpPr/>
            <p:nvPr/>
          </p:nvSpPr>
          <p:spPr>
            <a:xfrm>
              <a:off x="5911250" y="902170"/>
              <a:ext cx="2061680" cy="1278605"/>
            </a:xfrm>
            <a:prstGeom prst="wedgeEllipseCallout">
              <a:avLst>
                <a:gd name="adj1" fmla="val -50898"/>
                <a:gd name="adj2" fmla="val 96475"/>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7" name="矩形 6"/>
            <p:cNvSpPr/>
            <p:nvPr/>
          </p:nvSpPr>
          <p:spPr>
            <a:xfrm>
              <a:off x="6263446" y="1116137"/>
              <a:ext cx="1445068" cy="838314"/>
            </a:xfrm>
            <a:prstGeom prst="rect">
              <a:avLst/>
            </a:prstGeom>
          </p:spPr>
          <p:txBody>
            <a:bodyPr wrap="none">
              <a:spAutoFit/>
            </a:bodyPr>
            <a:lstStyle/>
            <a:p>
              <a:pPr algn="ctr">
                <a:lnSpc>
                  <a:spcPct val="150000"/>
                </a:lnSpc>
              </a:pPr>
              <a:r>
                <a:rPr lang="en-US" altLang="zh-TW" b="1" dirty="0" smtClean="0">
                  <a:solidFill>
                    <a:schemeClr val="bg1"/>
                  </a:solidFill>
                  <a:latin typeface="微軟正黑體" panose="020B0604030504040204" pitchFamily="34" charset="-120"/>
                  <a:ea typeface="微軟正黑體" panose="020B0604030504040204" pitchFamily="34" charset="-120"/>
                </a:rPr>
                <a:t>105</a:t>
              </a:r>
              <a:r>
                <a:rPr lang="zh-TW" altLang="en-US" b="1" dirty="0" smtClean="0">
                  <a:solidFill>
                    <a:schemeClr val="bg1"/>
                  </a:solidFill>
                  <a:latin typeface="微軟正黑體" panose="020B0604030504040204" pitchFamily="34" charset="-120"/>
                  <a:ea typeface="微軟正黑體" panose="020B0604030504040204" pitchFamily="34" charset="-120"/>
                </a:rPr>
                <a:t>年度</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grpSp>
        <p:nvGrpSpPr>
          <p:cNvPr id="8" name="群組 7"/>
          <p:cNvGrpSpPr/>
          <p:nvPr/>
        </p:nvGrpSpPr>
        <p:grpSpPr>
          <a:xfrm>
            <a:off x="272194" y="5177200"/>
            <a:ext cx="1941413" cy="1036113"/>
            <a:chOff x="8634159" y="2324399"/>
            <a:chExt cx="2061680" cy="1281968"/>
          </a:xfrm>
        </p:grpSpPr>
        <p:sp>
          <p:nvSpPr>
            <p:cNvPr id="9" name="橢圓形圖說文字 8"/>
            <p:cNvSpPr/>
            <p:nvPr/>
          </p:nvSpPr>
          <p:spPr>
            <a:xfrm>
              <a:off x="8634159" y="2324399"/>
              <a:ext cx="2061680" cy="1278605"/>
            </a:xfrm>
            <a:prstGeom prst="wedgeEllipseCallout">
              <a:avLst>
                <a:gd name="adj1" fmla="val -12608"/>
                <a:gd name="adj2" fmla="val -75179"/>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10" name="矩形 9"/>
            <p:cNvSpPr/>
            <p:nvPr/>
          </p:nvSpPr>
          <p:spPr>
            <a:xfrm>
              <a:off x="8831549" y="2463944"/>
              <a:ext cx="1666899" cy="1142423"/>
            </a:xfrm>
            <a:prstGeom prst="rect">
              <a:avLst/>
            </a:prstGeom>
          </p:spPr>
          <p:txBody>
            <a:bodyPr wrap="none">
              <a:spAutoFit/>
            </a:bodyPr>
            <a:lstStyle/>
            <a:p>
              <a:pPr algn="ctr">
                <a:lnSpc>
                  <a:spcPct val="150000"/>
                </a:lnSpc>
              </a:pPr>
              <a:r>
                <a:rPr lang="zh-TW" altLang="en-US" b="1" dirty="0" smtClean="0">
                  <a:solidFill>
                    <a:schemeClr val="bg1"/>
                  </a:solidFill>
                  <a:latin typeface="微軟正黑體" panose="020B0604030504040204" pitchFamily="34" charset="-120"/>
                  <a:ea typeface="微軟正黑體" panose="020B0604030504040204" pitchFamily="34" charset="-120"/>
                </a:rPr>
                <a:t>上傳規劃設計</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b="1" dirty="0" smtClean="0">
                  <a:solidFill>
                    <a:schemeClr val="bg1"/>
                  </a:solidFill>
                  <a:latin typeface="微軟正黑體" panose="020B0604030504040204" pitchFamily="34" charset="-120"/>
                  <a:ea typeface="微軟正黑體" panose="020B0604030504040204" pitchFamily="34" charset="-120"/>
                </a:rPr>
                <a:t>資料</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sp>
        <p:nvSpPr>
          <p:cNvPr id="12" name="矩形 11"/>
          <p:cNvSpPr/>
          <p:nvPr/>
        </p:nvSpPr>
        <p:spPr>
          <a:xfrm>
            <a:off x="1642861" y="3344612"/>
            <a:ext cx="1512915" cy="163984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12"/>
          <p:cNvGrpSpPr/>
          <p:nvPr/>
        </p:nvGrpSpPr>
        <p:grpSpPr>
          <a:xfrm>
            <a:off x="3155776" y="2008675"/>
            <a:ext cx="2304256" cy="1143191"/>
            <a:chOff x="5911250" y="902170"/>
            <a:chExt cx="2061680" cy="1278605"/>
          </a:xfrm>
        </p:grpSpPr>
        <p:sp>
          <p:nvSpPr>
            <p:cNvPr id="14" name="橢圓形圖說文字 13"/>
            <p:cNvSpPr/>
            <p:nvPr/>
          </p:nvSpPr>
          <p:spPr>
            <a:xfrm>
              <a:off x="5911250" y="902170"/>
              <a:ext cx="2061680" cy="1278605"/>
            </a:xfrm>
            <a:prstGeom prst="wedgeEllipseCallout">
              <a:avLst>
                <a:gd name="adj1" fmla="val -50898"/>
                <a:gd name="adj2" fmla="val 96475"/>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15" name="矩形 14"/>
            <p:cNvSpPr/>
            <p:nvPr/>
          </p:nvSpPr>
          <p:spPr>
            <a:xfrm>
              <a:off x="6077238" y="1116137"/>
              <a:ext cx="1817481" cy="975758"/>
            </a:xfrm>
            <a:prstGeom prst="rect">
              <a:avLst/>
            </a:prstGeom>
          </p:spPr>
          <p:txBody>
            <a:bodyPr wrap="none">
              <a:spAutoFit/>
            </a:bodyPr>
            <a:lstStyle/>
            <a:p>
              <a:pPr algn="ctr">
                <a:lnSpc>
                  <a:spcPct val="150000"/>
                </a:lnSpc>
              </a:pPr>
              <a:r>
                <a:rPr lang="zh-TW" altLang="en-US" b="1" dirty="0" smtClean="0">
                  <a:solidFill>
                    <a:schemeClr val="bg1"/>
                  </a:solidFill>
                  <a:latin typeface="微軟正黑體" panose="020B0604030504040204" pitchFamily="34" charset="-120"/>
                  <a:ea typeface="微軟正黑體" panose="020B0604030504040204" pitchFamily="34" charset="-120"/>
                </a:rPr>
                <a:t>上傳相關審查資料</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en-US" altLang="zh-TW" b="1" dirty="0" smtClean="0">
                  <a:solidFill>
                    <a:schemeClr val="bg1"/>
                  </a:solidFill>
                  <a:latin typeface="微軟正黑體" panose="020B0604030504040204" pitchFamily="34" charset="-120"/>
                  <a:ea typeface="微軟正黑體" panose="020B0604030504040204" pitchFamily="34" charset="-120"/>
                </a:rPr>
                <a:t>PDF</a:t>
              </a:r>
              <a:r>
                <a:rPr lang="zh-TW" altLang="en-US" b="1" dirty="0" smtClean="0">
                  <a:solidFill>
                    <a:schemeClr val="bg1"/>
                  </a:solidFill>
                  <a:latin typeface="微軟正黑體" panose="020B0604030504040204" pitchFamily="34" charset="-120"/>
                  <a:ea typeface="微軟正黑體" panose="020B0604030504040204" pitchFamily="34" charset="-120"/>
                </a:rPr>
                <a:t>檔</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sp>
        <p:nvSpPr>
          <p:cNvPr id="16" name="文字方塊 15"/>
          <p:cNvSpPr txBox="1"/>
          <p:nvPr/>
        </p:nvSpPr>
        <p:spPr>
          <a:xfrm>
            <a:off x="834583" y="232580"/>
            <a:ext cx="2492990"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送件審查方式</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7346784" y="4734924"/>
            <a:ext cx="504057" cy="65760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p:cNvGrpSpPr/>
          <p:nvPr/>
        </p:nvGrpSpPr>
        <p:grpSpPr>
          <a:xfrm>
            <a:off x="7145341" y="3573016"/>
            <a:ext cx="1656184" cy="864096"/>
            <a:chOff x="5911250" y="902170"/>
            <a:chExt cx="2061680" cy="1278605"/>
          </a:xfrm>
        </p:grpSpPr>
        <p:sp>
          <p:nvSpPr>
            <p:cNvPr id="19" name="橢圓形圖說文字 18"/>
            <p:cNvSpPr/>
            <p:nvPr/>
          </p:nvSpPr>
          <p:spPr>
            <a:xfrm>
              <a:off x="5911250" y="902170"/>
              <a:ext cx="2061680" cy="1278605"/>
            </a:xfrm>
            <a:prstGeom prst="wedgeEllipseCallout">
              <a:avLst>
                <a:gd name="adj1" fmla="val -15624"/>
                <a:gd name="adj2" fmla="val 80798"/>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20" name="矩形 19"/>
            <p:cNvSpPr/>
            <p:nvPr/>
          </p:nvSpPr>
          <p:spPr>
            <a:xfrm>
              <a:off x="6249380" y="1179027"/>
              <a:ext cx="1379275" cy="751439"/>
            </a:xfrm>
            <a:prstGeom prst="rect">
              <a:avLst/>
            </a:prstGeom>
          </p:spPr>
          <p:txBody>
            <a:bodyPr wrap="none">
              <a:spAutoFit/>
            </a:bodyPr>
            <a:lstStyle/>
            <a:p>
              <a:pPr algn="ctr">
                <a:lnSpc>
                  <a:spcPct val="150000"/>
                </a:lnSpc>
              </a:pPr>
              <a:r>
                <a:rPr lang="zh-TW" altLang="en-US" b="1" dirty="0" smtClean="0">
                  <a:solidFill>
                    <a:schemeClr val="bg1"/>
                  </a:solidFill>
                  <a:latin typeface="微軟正黑體" panose="020B0604030504040204" pitchFamily="34" charset="-120"/>
                  <a:ea typeface="微軟正黑體" panose="020B0604030504040204" pitchFamily="34" charset="-120"/>
                </a:rPr>
                <a:t>審查狀態</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sp>
        <p:nvSpPr>
          <p:cNvPr id="2" name="五角星形 1"/>
          <p:cNvSpPr/>
          <p:nvPr/>
        </p:nvSpPr>
        <p:spPr>
          <a:xfrm>
            <a:off x="258519" y="200241"/>
            <a:ext cx="576064" cy="482489"/>
          </a:xfrm>
          <a:prstGeom prst="star5">
            <a:avLst/>
          </a:prstGeom>
          <a:solidFill>
            <a:srgbClr val="F4EA18"/>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bwMode="auto">
          <a:xfrm>
            <a:off x="106387" y="997510"/>
            <a:ext cx="3842685" cy="338554"/>
          </a:xfrm>
          <a:prstGeom prst="rect">
            <a:avLst/>
          </a:prstGeom>
          <a:noFill/>
        </p:spPr>
        <p:txBody>
          <a:bodyPr wrap="square">
            <a:spAutoFit/>
          </a:bodyPr>
          <a:lstStyle/>
          <a:p>
            <a:pPr eaLnBrk="1" fontAlgn="auto" hangingPunct="1">
              <a:spcBef>
                <a:spcPts val="0"/>
              </a:spcBef>
              <a:spcAft>
                <a:spcPts val="0"/>
              </a:spcAft>
              <a:defRPr/>
            </a:pPr>
            <a:r>
              <a:rPr lang="en-US" altLang="zh-TW" sz="1600" b="1" dirty="0" smtClean="0">
                <a:solidFill>
                  <a:schemeClr val="accent6">
                    <a:lumMod val="75000"/>
                  </a:schemeClr>
                </a:solidFill>
                <a:latin typeface="微軟正黑體" panose="020B0604030504040204" pitchFamily="34" charset="-120"/>
                <a:ea typeface="微軟正黑體" panose="020B0604030504040204" pitchFamily="34" charset="-120"/>
              </a:rPr>
              <a:t>105</a:t>
            </a:r>
            <a:r>
              <a:rPr lang="zh-TW" altLang="en-US" sz="1600" b="1" dirty="0" smtClean="0">
                <a:solidFill>
                  <a:schemeClr val="accent6">
                    <a:lumMod val="75000"/>
                  </a:schemeClr>
                </a:solidFill>
                <a:latin typeface="微軟正黑體" panose="020B0604030504040204" pitchFamily="34" charset="-120"/>
                <a:ea typeface="微軟正黑體" panose="020B0604030504040204" pitchFamily="34" charset="-120"/>
              </a:rPr>
              <a:t>年度書面資料改由平臺上傳送審</a:t>
            </a:r>
            <a:endParaRPr lang="en-US" altLang="zh-TW" sz="1600" b="1" dirty="0">
              <a:solidFill>
                <a:schemeClr val="accent6">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496148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60060"/>
            <a:ext cx="4762110"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395536" y="260060"/>
            <a:ext cx="172354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審查機制</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cxnSp>
        <p:nvCxnSpPr>
          <p:cNvPr id="42" name="直線接點 41"/>
          <p:cNvCxnSpPr/>
          <p:nvPr/>
        </p:nvCxnSpPr>
        <p:spPr bwMode="auto">
          <a:xfrm>
            <a:off x="4883091" y="1569288"/>
            <a:ext cx="471487" cy="0"/>
          </a:xfrm>
          <a:prstGeom prst="line">
            <a:avLst/>
          </a:prstGeom>
          <a:ln>
            <a:solidFill>
              <a:schemeClr val="accent2"/>
            </a:solidFill>
            <a:prstDash val="sysDot"/>
          </a:ln>
        </p:spPr>
        <p:style>
          <a:lnRef idx="3">
            <a:schemeClr val="accent2"/>
          </a:lnRef>
          <a:fillRef idx="0">
            <a:schemeClr val="accent2"/>
          </a:fillRef>
          <a:effectRef idx="2">
            <a:schemeClr val="accent2"/>
          </a:effectRef>
          <a:fontRef idx="minor">
            <a:schemeClr val="tx1"/>
          </a:fontRef>
        </p:style>
      </p:cxnSp>
      <p:sp>
        <p:nvSpPr>
          <p:cNvPr id="56" name="圓角矩形 55"/>
          <p:cNvSpPr/>
          <p:nvPr/>
        </p:nvSpPr>
        <p:spPr bwMode="auto">
          <a:xfrm>
            <a:off x="2034945" y="3851606"/>
            <a:ext cx="928192" cy="332232"/>
          </a:xfrm>
          <a:prstGeom prst="roundRect">
            <a:avLst/>
          </a:prstGeom>
          <a:solidFill>
            <a:srgbClr val="FFC000"/>
          </a:solidFill>
          <a:ln w="9525">
            <a:noFill/>
          </a:ln>
        </p:spPr>
        <p:style>
          <a:lnRef idx="2">
            <a:schemeClr val="dk1"/>
          </a:lnRef>
          <a:fillRef idx="1">
            <a:schemeClr val="lt1"/>
          </a:fillRef>
          <a:effectRef idx="0">
            <a:schemeClr val="dk1"/>
          </a:effectRef>
          <a:fontRef idx="minor">
            <a:schemeClr val="dk1"/>
          </a:fontRef>
        </p:style>
        <p:txBody>
          <a:bodyPr anchor="ctr"/>
          <a:lstStyle>
            <a:defPPr>
              <a:defRPr lang="zh-TW"/>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1" fontAlgn="auto" hangingPunct="1">
              <a:spcBef>
                <a:spcPts val="0"/>
              </a:spcBef>
              <a:spcAft>
                <a:spcPts val="0"/>
              </a:spcAft>
              <a:defRPr/>
            </a:pPr>
            <a:r>
              <a:rPr lang="zh-TW" altLang="en-US" sz="1600" dirty="0" smtClean="0">
                <a:latin typeface="微軟正黑體" panose="020B0604030504040204" pitchFamily="34" charset="-120"/>
                <a:ea typeface="微軟正黑體" panose="020B0604030504040204" pitchFamily="34" charset="-120"/>
                <a:cs typeface="新細明體"/>
              </a:rPr>
              <a:t>通過</a:t>
            </a:r>
            <a:endParaRPr lang="zh-TW" sz="1600" dirty="0">
              <a:latin typeface="微軟正黑體" panose="020B0604030504040204" pitchFamily="34" charset="-120"/>
              <a:ea typeface="微軟正黑體" panose="020B0604030504040204" pitchFamily="34" charset="-120"/>
              <a:cs typeface="新細明體"/>
            </a:endParaRPr>
          </a:p>
        </p:txBody>
      </p:sp>
      <p:cxnSp>
        <p:nvCxnSpPr>
          <p:cNvPr id="58" name="直線單箭頭接點 57"/>
          <p:cNvCxnSpPr>
            <a:stCxn id="10" idx="2"/>
            <a:endCxn id="56" idx="0"/>
          </p:cNvCxnSpPr>
          <p:nvPr/>
        </p:nvCxnSpPr>
        <p:spPr bwMode="auto">
          <a:xfrm flipH="1">
            <a:off x="2499041" y="3516737"/>
            <a:ext cx="1346554" cy="334869"/>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1" name="直線單箭頭接點 60"/>
          <p:cNvCxnSpPr>
            <a:stCxn id="10" idx="2"/>
            <a:endCxn id="12" idx="0"/>
          </p:cNvCxnSpPr>
          <p:nvPr/>
        </p:nvCxnSpPr>
        <p:spPr bwMode="auto">
          <a:xfrm>
            <a:off x="3845595" y="3516737"/>
            <a:ext cx="2844" cy="33226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79" name="圓角矩形 78"/>
          <p:cNvSpPr/>
          <p:nvPr/>
        </p:nvSpPr>
        <p:spPr bwMode="auto">
          <a:xfrm>
            <a:off x="1653654" y="4658448"/>
            <a:ext cx="1690775" cy="411162"/>
          </a:xfrm>
          <a:prstGeom prst="roundRect">
            <a:avLst/>
          </a:prstGeom>
          <a:solidFill>
            <a:srgbClr val="FFC000"/>
          </a:solidFill>
          <a:ln w="9525">
            <a:noFill/>
          </a:ln>
        </p:spPr>
        <p:style>
          <a:lnRef idx="2">
            <a:schemeClr val="dk1"/>
          </a:lnRef>
          <a:fillRef idx="1">
            <a:schemeClr val="lt1"/>
          </a:fillRef>
          <a:effectRef idx="0">
            <a:schemeClr val="dk1"/>
          </a:effectRef>
          <a:fontRef idx="minor">
            <a:schemeClr val="dk1"/>
          </a:fontRef>
        </p:style>
        <p:txBody>
          <a:bodyPr anchor="ctr"/>
          <a:lstStyle>
            <a:defPPr>
              <a:defRPr lang="zh-TW"/>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1" fontAlgn="auto" hangingPunct="1">
              <a:spcBef>
                <a:spcPts val="0"/>
              </a:spcBef>
              <a:spcAft>
                <a:spcPts val="0"/>
              </a:spcAft>
              <a:defRPr/>
            </a:pPr>
            <a:r>
              <a:rPr lang="zh-TW" altLang="en-US" sz="1600" dirty="0" smtClean="0">
                <a:latin typeface="微軟正黑體" panose="020B0604030504040204" pitchFamily="34" charset="-120"/>
                <a:ea typeface="微軟正黑體" panose="020B0604030504040204" pitchFamily="34" charset="-120"/>
                <a:cs typeface="新細明體"/>
              </a:rPr>
              <a:t>可辦理發包作業</a:t>
            </a:r>
            <a:endParaRPr lang="zh-TW" sz="1600" dirty="0">
              <a:latin typeface="微軟正黑體" panose="020B0604030504040204" pitchFamily="34" charset="-120"/>
              <a:ea typeface="微軟正黑體" panose="020B0604030504040204" pitchFamily="34" charset="-120"/>
              <a:cs typeface="新細明體"/>
            </a:endParaRPr>
          </a:p>
        </p:txBody>
      </p:sp>
      <p:sp>
        <p:nvSpPr>
          <p:cNvPr id="80" name="圓角矩形 79"/>
          <p:cNvSpPr/>
          <p:nvPr/>
        </p:nvSpPr>
        <p:spPr bwMode="auto">
          <a:xfrm>
            <a:off x="4414461" y="3849002"/>
            <a:ext cx="874224" cy="332232"/>
          </a:xfrm>
          <a:prstGeom prst="roundRect">
            <a:avLst/>
          </a:prstGeom>
          <a:solidFill>
            <a:schemeClr val="tx2">
              <a:lumMod val="40000"/>
              <a:lumOff val="60000"/>
            </a:schemeClr>
          </a:solidFill>
          <a:ln w="9525">
            <a:noFill/>
          </a:ln>
        </p:spPr>
        <p:style>
          <a:lnRef idx="2">
            <a:schemeClr val="dk1"/>
          </a:lnRef>
          <a:fillRef idx="1">
            <a:schemeClr val="lt1"/>
          </a:fillRef>
          <a:effectRef idx="0">
            <a:schemeClr val="dk1"/>
          </a:effectRef>
          <a:fontRef idx="minor">
            <a:schemeClr val="dk1"/>
          </a:fontRef>
        </p:style>
        <p:txBody>
          <a:bodyPr anchor="ctr"/>
          <a:lstStyle>
            <a:defPPr>
              <a:defRPr lang="zh-TW"/>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1" fontAlgn="auto" hangingPunct="1">
              <a:spcBef>
                <a:spcPts val="0"/>
              </a:spcBef>
              <a:spcAft>
                <a:spcPts val="0"/>
              </a:spcAft>
              <a:defRPr/>
            </a:pPr>
            <a:r>
              <a:rPr lang="zh-TW" altLang="en-US" sz="1600" dirty="0" smtClean="0">
                <a:latin typeface="微軟正黑體" panose="020B0604030504040204" pitchFamily="34" charset="-120"/>
                <a:ea typeface="微軟正黑體" panose="020B0604030504040204" pitchFamily="34" charset="-120"/>
                <a:cs typeface="新細明體"/>
              </a:rPr>
              <a:t>不通</a:t>
            </a:r>
            <a:r>
              <a:rPr lang="zh-TW" altLang="en-US" sz="1600" dirty="0">
                <a:latin typeface="微軟正黑體" panose="020B0604030504040204" pitchFamily="34" charset="-120"/>
                <a:ea typeface="微軟正黑體" panose="020B0604030504040204" pitchFamily="34" charset="-120"/>
                <a:cs typeface="新細明體"/>
              </a:rPr>
              <a:t>過</a:t>
            </a:r>
            <a:endParaRPr lang="zh-TW" sz="1600" dirty="0">
              <a:latin typeface="微軟正黑體" panose="020B0604030504040204" pitchFamily="34" charset="-120"/>
              <a:ea typeface="微軟正黑體" panose="020B0604030504040204" pitchFamily="34" charset="-120"/>
              <a:cs typeface="新細明體"/>
            </a:endParaRPr>
          </a:p>
        </p:txBody>
      </p:sp>
      <p:sp>
        <p:nvSpPr>
          <p:cNvPr id="8" name="圓角矩形 7"/>
          <p:cNvSpPr/>
          <p:nvPr/>
        </p:nvSpPr>
        <p:spPr bwMode="auto">
          <a:xfrm>
            <a:off x="2819341" y="1269469"/>
            <a:ext cx="2065338" cy="419676"/>
          </a:xfrm>
          <a:prstGeom prst="roundRect">
            <a:avLst/>
          </a:prstGeom>
          <a:solidFill>
            <a:schemeClr val="bg1">
              <a:lumMod val="85000"/>
            </a:schemeClr>
          </a:solidFill>
          <a:ln w="9525">
            <a:noFill/>
          </a:ln>
        </p:spPr>
        <p:style>
          <a:lnRef idx="2">
            <a:schemeClr val="dk1"/>
          </a:lnRef>
          <a:fillRef idx="1">
            <a:schemeClr val="lt1"/>
          </a:fillRef>
          <a:effectRef idx="0">
            <a:schemeClr val="dk1"/>
          </a:effectRef>
          <a:fontRef idx="minor">
            <a:schemeClr val="dk1"/>
          </a:fontRef>
        </p:style>
        <p:txBody>
          <a:bodyPr anchor="ctr"/>
          <a:lstStyle>
            <a:defPPr>
              <a:defRPr lang="zh-TW"/>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1" fontAlgn="auto" hangingPunct="1">
              <a:spcBef>
                <a:spcPts val="0"/>
              </a:spcBef>
              <a:spcAft>
                <a:spcPts val="0"/>
              </a:spcAft>
              <a:defRPr/>
            </a:pPr>
            <a:r>
              <a:rPr lang="zh-TW" altLang="en-US" sz="1600" kern="100" dirty="0" smtClean="0">
                <a:latin typeface="微軟正黑體" panose="020B0604030504040204" pitchFamily="34" charset="-120"/>
                <a:ea typeface="微軟正黑體" panose="020B0604030504040204" pitchFamily="34" charset="-120"/>
                <a:cs typeface="Times New Roman"/>
              </a:rPr>
              <a:t>學校提交送審資料</a:t>
            </a:r>
            <a:endParaRPr lang="zh-TW" sz="1600" kern="100" dirty="0">
              <a:latin typeface="微軟正黑體" panose="020B0604030504040204" pitchFamily="34" charset="-120"/>
              <a:ea typeface="微軟正黑體" panose="020B0604030504040204" pitchFamily="34" charset="-120"/>
              <a:cs typeface="Times New Roman"/>
            </a:endParaRPr>
          </a:p>
        </p:txBody>
      </p:sp>
      <p:sp>
        <p:nvSpPr>
          <p:cNvPr id="10" name="圓角矩形 9"/>
          <p:cNvSpPr/>
          <p:nvPr/>
        </p:nvSpPr>
        <p:spPr bwMode="auto">
          <a:xfrm>
            <a:off x="2682554" y="2643894"/>
            <a:ext cx="2326082" cy="872843"/>
          </a:xfrm>
          <a:prstGeom prst="roundRect">
            <a:avLst/>
          </a:prstGeom>
          <a:solidFill>
            <a:schemeClr val="bg1">
              <a:lumMod val="85000"/>
            </a:schemeClr>
          </a:solidFill>
          <a:ln w="9525">
            <a:noFill/>
          </a:ln>
        </p:spPr>
        <p:style>
          <a:lnRef idx="2">
            <a:schemeClr val="dk1"/>
          </a:lnRef>
          <a:fillRef idx="1">
            <a:schemeClr val="lt1"/>
          </a:fillRef>
          <a:effectRef idx="0">
            <a:schemeClr val="dk1"/>
          </a:effectRef>
          <a:fontRef idx="minor">
            <a:schemeClr val="dk1"/>
          </a:fontRef>
        </p:style>
        <p:txBody>
          <a:bodyPr anchor="ctr"/>
          <a:lstStyle>
            <a:defPPr>
              <a:defRPr lang="zh-TW"/>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1" fontAlgn="auto" hangingPunct="1">
              <a:spcBef>
                <a:spcPts val="0"/>
              </a:spcBef>
              <a:spcAft>
                <a:spcPts val="0"/>
              </a:spcAft>
              <a:defRPr/>
            </a:pPr>
            <a:r>
              <a:rPr lang="zh-TW" altLang="en-US" sz="1500" kern="100" dirty="0" smtClean="0">
                <a:latin typeface="微軟正黑體" panose="020B0604030504040204" pitchFamily="34" charset="-120"/>
                <a:ea typeface="微軟正黑體" panose="020B0604030504040204" pitchFamily="34" charset="-120"/>
                <a:cs typeface="Times New Roman"/>
              </a:rPr>
              <a:t>由計畫團隊綜整審查意見，以電子</a:t>
            </a:r>
            <a:r>
              <a:rPr lang="zh-TW" altLang="en-US" sz="1500" kern="100" dirty="0">
                <a:latin typeface="微軟正黑體" panose="020B0604030504040204" pitchFamily="34" charset="-120"/>
                <a:ea typeface="微軟正黑體" panose="020B0604030504040204" pitchFamily="34" charset="-120"/>
                <a:cs typeface="Times New Roman"/>
              </a:rPr>
              <a:t>平台</a:t>
            </a:r>
            <a:r>
              <a:rPr lang="zh-TW" altLang="en-US" sz="1500" kern="100" dirty="0" smtClean="0">
                <a:latin typeface="微軟正黑體" panose="020B0604030504040204" pitchFamily="34" charset="-120"/>
                <a:ea typeface="微軟正黑體" panose="020B0604030504040204" pitchFamily="34" charset="-120"/>
                <a:cs typeface="Times New Roman"/>
              </a:rPr>
              <a:t>通知學校結果</a:t>
            </a:r>
            <a:endParaRPr lang="zh-TW" sz="1500" kern="100" dirty="0">
              <a:latin typeface="微軟正黑體" panose="020B0604030504040204" pitchFamily="34" charset="-120"/>
              <a:ea typeface="微軟正黑體" panose="020B0604030504040204" pitchFamily="34" charset="-120"/>
              <a:cs typeface="Times New Roman"/>
            </a:endParaRPr>
          </a:p>
        </p:txBody>
      </p:sp>
      <p:sp>
        <p:nvSpPr>
          <p:cNvPr id="12" name="圓角矩形 11"/>
          <p:cNvSpPr/>
          <p:nvPr/>
        </p:nvSpPr>
        <p:spPr bwMode="auto">
          <a:xfrm>
            <a:off x="3384343" y="3849002"/>
            <a:ext cx="928192" cy="332232"/>
          </a:xfrm>
          <a:prstGeom prst="roundRect">
            <a:avLst/>
          </a:prstGeom>
          <a:solidFill>
            <a:schemeClr val="accent5"/>
          </a:solidFill>
          <a:ln w="9525">
            <a:noFill/>
          </a:ln>
        </p:spPr>
        <p:style>
          <a:lnRef idx="2">
            <a:schemeClr val="dk1"/>
          </a:lnRef>
          <a:fillRef idx="1">
            <a:schemeClr val="lt1"/>
          </a:fillRef>
          <a:effectRef idx="0">
            <a:schemeClr val="dk1"/>
          </a:effectRef>
          <a:fontRef idx="minor">
            <a:schemeClr val="dk1"/>
          </a:fontRef>
        </p:style>
        <p:txBody>
          <a:bodyPr anchor="ctr"/>
          <a:lstStyle>
            <a:defPPr>
              <a:defRPr lang="zh-TW"/>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1" fontAlgn="auto" hangingPunct="1">
              <a:spcBef>
                <a:spcPts val="0"/>
              </a:spcBef>
              <a:spcAft>
                <a:spcPts val="0"/>
              </a:spcAft>
              <a:defRPr/>
            </a:pPr>
            <a:r>
              <a:rPr lang="zh-TW" altLang="en-US" sz="1600" dirty="0" smtClean="0">
                <a:latin typeface="微軟正黑體" panose="020B0604030504040204" pitchFamily="34" charset="-120"/>
                <a:ea typeface="微軟正黑體" panose="020B0604030504040204" pitchFamily="34" charset="-120"/>
                <a:cs typeface="新細明體"/>
              </a:rPr>
              <a:t>再修正</a:t>
            </a:r>
            <a:endParaRPr lang="zh-TW" sz="1600" dirty="0">
              <a:latin typeface="微軟正黑體" panose="020B0604030504040204" pitchFamily="34" charset="-120"/>
              <a:ea typeface="微軟正黑體" panose="020B0604030504040204" pitchFamily="34" charset="-120"/>
              <a:cs typeface="新細明體"/>
            </a:endParaRPr>
          </a:p>
        </p:txBody>
      </p:sp>
      <p:cxnSp>
        <p:nvCxnSpPr>
          <p:cNvPr id="16" name="直線單箭頭接點 15"/>
          <p:cNvCxnSpPr>
            <a:stCxn id="8" idx="2"/>
            <a:endCxn id="9" idx="0"/>
          </p:cNvCxnSpPr>
          <p:nvPr/>
        </p:nvCxnSpPr>
        <p:spPr bwMode="auto">
          <a:xfrm flipH="1">
            <a:off x="3847227" y="1689145"/>
            <a:ext cx="4783" cy="29350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直線單箭頭接點 16"/>
          <p:cNvCxnSpPr>
            <a:stCxn id="9" idx="2"/>
            <a:endCxn id="10" idx="0"/>
          </p:cNvCxnSpPr>
          <p:nvPr/>
        </p:nvCxnSpPr>
        <p:spPr bwMode="auto">
          <a:xfrm flipH="1">
            <a:off x="3845595" y="2387463"/>
            <a:ext cx="1632" cy="25643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直線接點 22"/>
          <p:cNvCxnSpPr/>
          <p:nvPr/>
        </p:nvCxnSpPr>
        <p:spPr bwMode="auto">
          <a:xfrm>
            <a:off x="5353859" y="1449432"/>
            <a:ext cx="0" cy="239713"/>
          </a:xfrm>
          <a:prstGeom prst="line">
            <a:avLst/>
          </a:prstGeom>
        </p:spPr>
        <p:style>
          <a:lnRef idx="1">
            <a:schemeClr val="accent2"/>
          </a:lnRef>
          <a:fillRef idx="0">
            <a:schemeClr val="accent2"/>
          </a:fillRef>
          <a:effectRef idx="0">
            <a:schemeClr val="accent2"/>
          </a:effectRef>
          <a:fontRef idx="minor">
            <a:schemeClr val="tx1"/>
          </a:fontRef>
        </p:style>
      </p:cxnSp>
      <p:sp>
        <p:nvSpPr>
          <p:cNvPr id="24" name="文字方塊 25"/>
          <p:cNvSpPr txBox="1">
            <a:spLocks noChangeArrowheads="1"/>
          </p:cNvSpPr>
          <p:nvPr/>
        </p:nvSpPr>
        <p:spPr bwMode="auto">
          <a:xfrm>
            <a:off x="5386196" y="1124970"/>
            <a:ext cx="37578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a:lstStyle>
          <a:p>
            <a:pPr marL="342900" lvl="0" indent="-342900">
              <a:buFont typeface="+mj-lt"/>
              <a:buAutoNum type="arabicParenR"/>
            </a:pPr>
            <a:r>
              <a:rPr lang="zh-TW" altLang="zh-TW" sz="1400" dirty="0" smtClean="0">
                <a:latin typeface="微軟正黑體" panose="020B0604030504040204" pitchFamily="34" charset="-120"/>
                <a:ea typeface="微軟正黑體" panose="020B0604030504040204" pitchFamily="34" charset="-120"/>
              </a:rPr>
              <a:t>發包</a:t>
            </a:r>
            <a:r>
              <a:rPr lang="zh-TW" altLang="zh-TW" sz="1400" dirty="0">
                <a:latin typeface="微軟正黑體" panose="020B0604030504040204" pitchFamily="34" charset="-120"/>
                <a:ea typeface="微軟正黑體" panose="020B0604030504040204" pitchFamily="34" charset="-120"/>
              </a:rPr>
              <a:t>用設計圖說</a:t>
            </a:r>
          </a:p>
          <a:p>
            <a:pPr marL="342900" lvl="0" indent="-342900">
              <a:buFont typeface="+mj-lt"/>
              <a:buAutoNum type="arabicParenR"/>
            </a:pPr>
            <a:r>
              <a:rPr lang="zh-TW" altLang="zh-TW" sz="1400" dirty="0" smtClean="0">
                <a:latin typeface="微軟正黑體" panose="020B0604030504040204" pitchFamily="34" charset="-120"/>
                <a:ea typeface="微軟正黑體" panose="020B0604030504040204" pitchFamily="34" charset="-120"/>
              </a:rPr>
              <a:t>工程</a:t>
            </a:r>
            <a:r>
              <a:rPr lang="zh-TW" altLang="zh-TW" sz="1400" dirty="0">
                <a:latin typeface="微軟正黑體" panose="020B0604030504040204" pitchFamily="34" charset="-120"/>
                <a:ea typeface="微軟正黑體" panose="020B0604030504040204" pitchFamily="34" charset="-120"/>
              </a:rPr>
              <a:t>預算表</a:t>
            </a:r>
          </a:p>
          <a:p>
            <a:pPr marL="342900" indent="-342900">
              <a:buFont typeface="+mj-lt"/>
              <a:buAutoNum type="arabicParenR"/>
            </a:pPr>
            <a:r>
              <a:rPr lang="zh-TW" altLang="zh-TW" sz="1400" dirty="0" smtClean="0">
                <a:solidFill>
                  <a:schemeClr val="tx1">
                    <a:lumMod val="75000"/>
                    <a:lumOff val="25000"/>
                  </a:schemeClr>
                </a:solidFill>
                <a:latin typeface="微軟正黑體" panose="020B0604030504040204" pitchFamily="34" charset="-120"/>
                <a:ea typeface="微軟正黑體" panose="020B0604030504040204" pitchFamily="34" charset="-120"/>
              </a:rPr>
              <a:t>歷次</a:t>
            </a:r>
            <a:r>
              <a:rPr lang="zh-TW" altLang="en-US" sz="1400" dirty="0" smtClean="0">
                <a:latin typeface="微軟正黑體" panose="020B0604030504040204" pitchFamily="34" charset="-120"/>
                <a:ea typeface="微軟正黑體" panose="020B0604030504040204" pitchFamily="34" charset="-120"/>
              </a:rPr>
              <a:t>會議記錄</a:t>
            </a:r>
            <a:r>
              <a:rPr lang="zh-TW" altLang="en-US" sz="1400" dirty="0" smtClean="0">
                <a:solidFill>
                  <a:schemeClr val="accent6">
                    <a:lumMod val="75000"/>
                  </a:schemeClr>
                </a:solidFill>
                <a:latin typeface="微軟正黑體" panose="020B0604030504040204" pitchFamily="34" charset="-120"/>
                <a:ea typeface="微軟正黑體" panose="020B0604030504040204" pitchFamily="34" charset="-120"/>
              </a:rPr>
              <a:t> </a:t>
            </a:r>
            <a:r>
              <a:rPr lang="en-US" altLang="zh-TW" sz="1200"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1200" dirty="0">
                <a:solidFill>
                  <a:schemeClr val="accent6">
                    <a:lumMod val="75000"/>
                  </a:schemeClr>
                </a:solidFill>
                <a:latin typeface="微軟正黑體" panose="020B0604030504040204" pitchFamily="34" charset="-120"/>
                <a:ea typeface="微軟正黑體" panose="020B0604030504040204" pitchFamily="34" charset="-120"/>
              </a:rPr>
              <a:t>參下頁</a:t>
            </a:r>
            <a:r>
              <a:rPr lang="zh-TW" altLang="en-US" sz="1200" dirty="0" smtClean="0">
                <a:solidFill>
                  <a:schemeClr val="accent6">
                    <a:lumMod val="75000"/>
                  </a:schemeClr>
                </a:solidFill>
                <a:latin typeface="微軟正黑體" panose="020B0604030504040204" pitchFamily="34" charset="-120"/>
                <a:ea typeface="微軟正黑體" panose="020B0604030504040204" pitchFamily="34" charset="-120"/>
              </a:rPr>
              <a:t>範例</a:t>
            </a:r>
            <a:r>
              <a:rPr lang="en-US" altLang="zh-TW" sz="1200" dirty="0" smtClean="0">
                <a:solidFill>
                  <a:schemeClr val="accent6">
                    <a:lumMod val="75000"/>
                  </a:schemeClr>
                </a:solidFill>
                <a:latin typeface="微軟正黑體" panose="020B0604030504040204" pitchFamily="34" charset="-120"/>
                <a:ea typeface="微軟正黑體" panose="020B0604030504040204" pitchFamily="34" charset="-120"/>
              </a:rPr>
              <a:t>1)</a:t>
            </a:r>
            <a:endParaRPr lang="zh-TW" altLang="zh-TW" sz="1200" dirty="0">
              <a:solidFill>
                <a:schemeClr val="accent6">
                  <a:lumMod val="75000"/>
                </a:schemeClr>
              </a:solidFill>
              <a:latin typeface="微軟正黑體" panose="020B0604030504040204" pitchFamily="34" charset="-120"/>
              <a:ea typeface="微軟正黑體" panose="020B0604030504040204" pitchFamily="34" charset="-120"/>
            </a:endParaRPr>
          </a:p>
        </p:txBody>
      </p:sp>
      <p:grpSp>
        <p:nvGrpSpPr>
          <p:cNvPr id="189" name="群組 188"/>
          <p:cNvGrpSpPr/>
          <p:nvPr/>
        </p:nvGrpSpPr>
        <p:grpSpPr>
          <a:xfrm>
            <a:off x="5008636" y="2966497"/>
            <a:ext cx="2856426" cy="307777"/>
            <a:chOff x="4410521" y="3611724"/>
            <a:chExt cx="2856426" cy="307777"/>
          </a:xfrm>
        </p:grpSpPr>
        <p:cxnSp>
          <p:nvCxnSpPr>
            <p:cNvPr id="25" name="直線接點 24"/>
            <p:cNvCxnSpPr/>
            <p:nvPr/>
          </p:nvCxnSpPr>
          <p:spPr bwMode="auto">
            <a:xfrm>
              <a:off x="4776920" y="3619686"/>
              <a:ext cx="0" cy="238125"/>
            </a:xfrm>
            <a:prstGeom prst="line">
              <a:avLst/>
            </a:prstGeom>
          </p:spPr>
          <p:style>
            <a:lnRef idx="1">
              <a:schemeClr val="accent2"/>
            </a:lnRef>
            <a:fillRef idx="0">
              <a:schemeClr val="accent2"/>
            </a:fillRef>
            <a:effectRef idx="0">
              <a:schemeClr val="accent2"/>
            </a:effectRef>
            <a:fontRef idx="minor">
              <a:schemeClr val="tx1"/>
            </a:fontRef>
          </p:style>
        </p:cxnSp>
        <p:sp>
          <p:nvSpPr>
            <p:cNvPr id="26" name="文字方塊 27"/>
            <p:cNvSpPr txBox="1">
              <a:spLocks noChangeArrowheads="1"/>
            </p:cNvSpPr>
            <p:nvPr/>
          </p:nvSpPr>
          <p:spPr bwMode="auto">
            <a:xfrm>
              <a:off x="4771052" y="3611724"/>
              <a:ext cx="2495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a:lstStyle>
            <a:p>
              <a:pPr eaLnBrk="1" hangingPunct="1">
                <a:defRPr/>
              </a:pPr>
              <a:r>
                <a:rPr lang="zh-TW" altLang="en-US" sz="1400" dirty="0" smtClean="0">
                  <a:latin typeface="微軟正黑體" panose="020B0604030504040204" pitchFamily="34" charset="-120"/>
                  <a:ea typeface="微軟正黑體" panose="020B0604030504040204" pitchFamily="34" charset="-120"/>
                </a:rPr>
                <a:t>請確認平台結果</a:t>
              </a:r>
              <a:endParaRPr lang="en-US" altLang="zh-TW" sz="1400" dirty="0" smtClean="0">
                <a:latin typeface="微軟正黑體" panose="020B0604030504040204" pitchFamily="34" charset="-120"/>
                <a:ea typeface="微軟正黑體" panose="020B0604030504040204" pitchFamily="34" charset="-120"/>
              </a:endParaRPr>
            </a:p>
          </p:txBody>
        </p:sp>
        <p:cxnSp>
          <p:nvCxnSpPr>
            <p:cNvPr id="27" name="直線接點 26"/>
            <p:cNvCxnSpPr/>
            <p:nvPr/>
          </p:nvCxnSpPr>
          <p:spPr bwMode="auto">
            <a:xfrm flipV="1">
              <a:off x="4410521" y="3738749"/>
              <a:ext cx="354856" cy="2"/>
            </a:xfrm>
            <a:prstGeom prst="line">
              <a:avLst/>
            </a:prstGeom>
            <a:ln>
              <a:solidFill>
                <a:schemeClr val="accent2"/>
              </a:solidFill>
              <a:prstDash val="sysDot"/>
            </a:ln>
          </p:spPr>
          <p:style>
            <a:lnRef idx="3">
              <a:schemeClr val="accent2"/>
            </a:lnRef>
            <a:fillRef idx="0">
              <a:schemeClr val="accent2"/>
            </a:fillRef>
            <a:effectRef idx="2">
              <a:schemeClr val="accent2"/>
            </a:effectRef>
            <a:fontRef idx="minor">
              <a:schemeClr val="tx1"/>
            </a:fontRef>
          </p:style>
        </p:cxnSp>
      </p:grpSp>
      <p:cxnSp>
        <p:nvCxnSpPr>
          <p:cNvPr id="83" name="直線單箭頭接點 82"/>
          <p:cNvCxnSpPr>
            <a:stCxn id="10" idx="2"/>
            <a:endCxn id="80" idx="0"/>
          </p:cNvCxnSpPr>
          <p:nvPr/>
        </p:nvCxnSpPr>
        <p:spPr bwMode="auto">
          <a:xfrm>
            <a:off x="3845595" y="3516737"/>
            <a:ext cx="1005978" cy="33226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8" name="直線接點 27"/>
          <p:cNvCxnSpPr/>
          <p:nvPr/>
        </p:nvCxnSpPr>
        <p:spPr bwMode="auto">
          <a:xfrm>
            <a:off x="5858114" y="4743728"/>
            <a:ext cx="0" cy="23812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直線接點 28"/>
          <p:cNvCxnSpPr/>
          <p:nvPr/>
        </p:nvCxnSpPr>
        <p:spPr bwMode="auto">
          <a:xfrm>
            <a:off x="5386196" y="4853080"/>
            <a:ext cx="471918" cy="5392"/>
          </a:xfrm>
          <a:prstGeom prst="line">
            <a:avLst/>
          </a:prstGeom>
          <a:ln>
            <a:solidFill>
              <a:schemeClr val="accent2"/>
            </a:solidFill>
            <a:prstDash val="sysDot"/>
          </a:ln>
        </p:spPr>
        <p:style>
          <a:lnRef idx="3">
            <a:schemeClr val="accent2"/>
          </a:lnRef>
          <a:fillRef idx="0">
            <a:schemeClr val="accent2"/>
          </a:fillRef>
          <a:effectRef idx="2">
            <a:schemeClr val="accent2"/>
          </a:effectRef>
          <a:fontRef idx="minor">
            <a:schemeClr val="tx1"/>
          </a:fontRef>
        </p:style>
      </p:cxnSp>
      <p:sp>
        <p:nvSpPr>
          <p:cNvPr id="30" name="文字方塊 31"/>
          <p:cNvSpPr txBox="1">
            <a:spLocks noChangeArrowheads="1"/>
          </p:cNvSpPr>
          <p:nvPr/>
        </p:nvSpPr>
        <p:spPr bwMode="auto">
          <a:xfrm>
            <a:off x="5865970" y="4005064"/>
            <a:ext cx="300497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a:lstStyle>
          <a:p>
            <a:pPr eaLnBrk="1" hangingPunct="1">
              <a:lnSpc>
                <a:spcPct val="100000"/>
              </a:lnSpc>
              <a:spcBef>
                <a:spcPct val="0"/>
              </a:spcBef>
              <a:buFontTx/>
              <a:buNone/>
            </a:pPr>
            <a:r>
              <a:rPr lang="zh-TW" altLang="en-US" sz="1600" b="1" dirty="0" smtClean="0">
                <a:solidFill>
                  <a:schemeClr val="accent2"/>
                </a:solidFill>
                <a:latin typeface="微軟正黑體" panose="020B0604030504040204" pitchFamily="34" charset="-120"/>
                <a:ea typeface="微軟正黑體" panose="020B0604030504040204" pitchFamily="34" charset="-120"/>
              </a:rPr>
              <a:t>審查意見若能採納則用之</a:t>
            </a:r>
            <a:endParaRPr lang="en-US" altLang="zh-TW" sz="1600" b="1" dirty="0" smtClean="0">
              <a:solidFill>
                <a:schemeClr val="accent2"/>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1600" b="1" dirty="0" smtClean="0">
                <a:solidFill>
                  <a:schemeClr val="accent2"/>
                </a:solidFill>
                <a:latin typeface="微軟正黑體" panose="020B0604030504040204" pitchFamily="34" charset="-120"/>
                <a:ea typeface="微軟正黑體" panose="020B0604030504040204" pitchFamily="34" charset="-120"/>
              </a:rPr>
              <a:t>否則請述明理由既可。</a:t>
            </a:r>
            <a:endParaRPr lang="en-US" altLang="zh-TW" sz="1600" b="1" dirty="0" smtClean="0">
              <a:solidFill>
                <a:schemeClr val="accent2"/>
              </a:solidFill>
              <a:latin typeface="微軟正黑體" panose="020B0604030504040204" pitchFamily="34" charset="-120"/>
              <a:ea typeface="微軟正黑體" panose="020B0604030504040204" pitchFamily="34" charset="-120"/>
            </a:endParaRPr>
          </a:p>
          <a:p>
            <a:pPr marL="342900" lvl="0" indent="-342900">
              <a:buFont typeface="+mj-lt"/>
              <a:buAutoNum type="arabicParenR"/>
            </a:pPr>
            <a:r>
              <a:rPr lang="zh-TW" altLang="zh-TW" sz="1400" dirty="0">
                <a:latin typeface="微軟正黑體" panose="020B0604030504040204" pitchFamily="34" charset="-120"/>
                <a:ea typeface="微軟正黑體" panose="020B0604030504040204" pitchFamily="34" charset="-120"/>
              </a:rPr>
              <a:t>發包用設計圖說</a:t>
            </a:r>
          </a:p>
          <a:p>
            <a:pPr marL="342900" lvl="0" indent="-342900">
              <a:buFont typeface="+mj-lt"/>
              <a:buAutoNum type="arabicParenR"/>
            </a:pPr>
            <a:r>
              <a:rPr lang="zh-TW" altLang="zh-TW" sz="1400" dirty="0">
                <a:latin typeface="微軟正黑體" panose="020B0604030504040204" pitchFamily="34" charset="-120"/>
                <a:ea typeface="微軟正黑體" panose="020B0604030504040204" pitchFamily="34" charset="-120"/>
              </a:rPr>
              <a:t>工程預算表</a:t>
            </a:r>
          </a:p>
          <a:p>
            <a:pPr marL="342900" lvl="0" indent="-342900">
              <a:buFont typeface="+mj-lt"/>
              <a:buAutoNum type="arabicParenR"/>
            </a:pPr>
            <a:r>
              <a:rPr lang="zh-TW" altLang="en-US" sz="1400" dirty="0" smtClean="0">
                <a:latin typeface="微軟正黑體" panose="020B0604030504040204" pitchFamily="34" charset="-120"/>
                <a:ea typeface="微軟正黑體" panose="020B0604030504040204" pitchFamily="34" charset="-120"/>
              </a:rPr>
              <a:t>審查</a:t>
            </a:r>
            <a:r>
              <a:rPr lang="zh-TW" altLang="zh-TW" sz="1400" dirty="0" smtClean="0">
                <a:latin typeface="微軟正黑體" panose="020B0604030504040204" pitchFamily="34" charset="-120"/>
                <a:ea typeface="微軟正黑體" panose="020B0604030504040204" pitchFamily="34" charset="-120"/>
              </a:rPr>
              <a:t>意見回覆</a:t>
            </a:r>
            <a:r>
              <a:rPr lang="en-US" altLang="zh-TW" sz="1200"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1200" dirty="0" smtClean="0">
                <a:solidFill>
                  <a:schemeClr val="accent6">
                    <a:lumMod val="75000"/>
                  </a:schemeClr>
                </a:solidFill>
                <a:latin typeface="微軟正黑體" panose="020B0604030504040204" pitchFamily="34" charset="-120"/>
                <a:ea typeface="微軟正黑體" panose="020B0604030504040204" pitchFamily="34" charset="-120"/>
              </a:rPr>
              <a:t>參下頁範例</a:t>
            </a:r>
            <a:r>
              <a:rPr lang="en-US" altLang="zh-TW" sz="1200" dirty="0" smtClean="0">
                <a:solidFill>
                  <a:schemeClr val="accent6">
                    <a:lumMod val="75000"/>
                  </a:schemeClr>
                </a:solidFill>
                <a:latin typeface="微軟正黑體" panose="020B0604030504040204" pitchFamily="34" charset="-120"/>
                <a:ea typeface="微軟正黑體" panose="020B0604030504040204" pitchFamily="34" charset="-120"/>
              </a:rPr>
              <a:t>2)</a:t>
            </a:r>
            <a:endParaRPr lang="zh-TW" altLang="zh-TW" sz="1200" dirty="0">
              <a:solidFill>
                <a:schemeClr val="accent6">
                  <a:lumMod val="75000"/>
                </a:schemeClr>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endParaRPr lang="en-US" altLang="zh-TW" sz="1600" dirty="0">
              <a:latin typeface="微軟正黑體" panose="020B0604030504040204" pitchFamily="34" charset="-120"/>
              <a:ea typeface="微軟正黑體" panose="020B0604030504040204" pitchFamily="34" charset="-120"/>
            </a:endParaRPr>
          </a:p>
        </p:txBody>
      </p:sp>
      <p:sp>
        <p:nvSpPr>
          <p:cNvPr id="104" name="圓角矩形 103"/>
          <p:cNvSpPr/>
          <p:nvPr/>
        </p:nvSpPr>
        <p:spPr bwMode="auto">
          <a:xfrm>
            <a:off x="3463406" y="4570691"/>
            <a:ext cx="1924636" cy="586677"/>
          </a:xfrm>
          <a:prstGeom prst="roundRect">
            <a:avLst/>
          </a:prstGeom>
          <a:gradFill flip="none" rotWithShape="1">
            <a:gsLst>
              <a:gs pos="100000">
                <a:schemeClr val="accent5"/>
              </a:gs>
              <a:gs pos="55000">
                <a:schemeClr val="accent5"/>
              </a:gs>
              <a:gs pos="42000">
                <a:schemeClr val="tx2">
                  <a:lumMod val="40000"/>
                  <a:lumOff val="60000"/>
                </a:schemeClr>
              </a:gs>
              <a:gs pos="0">
                <a:schemeClr val="tx2">
                  <a:lumMod val="40000"/>
                  <a:lumOff val="60000"/>
                </a:schemeClr>
              </a:gs>
            </a:gsLst>
            <a:lin ang="10800000" scaled="1"/>
            <a:tileRect/>
          </a:gradFill>
          <a:ln w="9525">
            <a:noFill/>
          </a:ln>
        </p:spPr>
        <p:style>
          <a:lnRef idx="2">
            <a:schemeClr val="dk1"/>
          </a:lnRef>
          <a:fillRef idx="1">
            <a:schemeClr val="lt1"/>
          </a:fillRef>
          <a:effectRef idx="0">
            <a:schemeClr val="dk1"/>
          </a:effectRef>
          <a:fontRef idx="minor">
            <a:schemeClr val="dk1"/>
          </a:fontRef>
        </p:style>
        <p:txBody>
          <a:bodyPr anchor="ctr"/>
          <a:lstStyle/>
          <a:p>
            <a:pPr algn="ctr"/>
            <a:r>
              <a:rPr lang="zh-TW" altLang="en-US" sz="1600" dirty="0">
                <a:latin typeface="微軟正黑體" panose="020B0604030504040204" pitchFamily="34" charset="-120"/>
                <a:ea typeface="微軟正黑體" panose="020B0604030504040204" pitchFamily="34" charset="-120"/>
                <a:cs typeface="新細明體"/>
              </a:rPr>
              <a:t>請於文到</a:t>
            </a:r>
            <a:r>
              <a:rPr lang="en-US" altLang="zh-TW" sz="1600" dirty="0">
                <a:latin typeface="微軟正黑體" panose="020B0604030504040204" pitchFamily="34" charset="-120"/>
                <a:ea typeface="微軟正黑體" panose="020B0604030504040204" pitchFamily="34" charset="-120"/>
                <a:cs typeface="新細明體"/>
              </a:rPr>
              <a:t>15</a:t>
            </a:r>
            <a:r>
              <a:rPr lang="zh-TW" altLang="en-US" sz="1600" dirty="0">
                <a:latin typeface="微軟正黑體" panose="020B0604030504040204" pitchFamily="34" charset="-120"/>
                <a:ea typeface="微軟正黑體" panose="020B0604030504040204" pitchFamily="34" charset="-120"/>
                <a:cs typeface="新細明體"/>
              </a:rPr>
              <a:t>日內</a:t>
            </a:r>
            <a:endParaRPr lang="en-US" altLang="zh-TW" sz="1600" dirty="0">
              <a:latin typeface="微軟正黑體" panose="020B0604030504040204" pitchFamily="34" charset="-120"/>
              <a:ea typeface="微軟正黑體" panose="020B0604030504040204" pitchFamily="34" charset="-120"/>
              <a:cs typeface="新細明體"/>
            </a:endParaRPr>
          </a:p>
          <a:p>
            <a:pPr algn="ctr"/>
            <a:r>
              <a:rPr lang="zh-TW" altLang="en-US" sz="1600" dirty="0">
                <a:latin typeface="微軟正黑體" panose="020B0604030504040204" pitchFamily="34" charset="-120"/>
                <a:ea typeface="微軟正黑體" panose="020B0604030504040204" pitchFamily="34" charset="-120"/>
                <a:cs typeface="新細明體"/>
              </a:rPr>
              <a:t>提交修正資料</a:t>
            </a:r>
            <a:endParaRPr lang="zh-TW" sz="1600" dirty="0">
              <a:latin typeface="微軟正黑體" panose="020B0604030504040204" pitchFamily="34" charset="-120"/>
              <a:ea typeface="微軟正黑體" panose="020B0604030504040204" pitchFamily="34" charset="-120"/>
              <a:cs typeface="新細明體"/>
            </a:endParaRPr>
          </a:p>
        </p:txBody>
      </p:sp>
      <p:cxnSp>
        <p:nvCxnSpPr>
          <p:cNvPr id="107" name="直線單箭頭接點 106"/>
          <p:cNvCxnSpPr>
            <a:stCxn id="56" idx="2"/>
            <a:endCxn id="79" idx="0"/>
          </p:cNvCxnSpPr>
          <p:nvPr/>
        </p:nvCxnSpPr>
        <p:spPr bwMode="auto">
          <a:xfrm>
            <a:off x="2499041" y="4183838"/>
            <a:ext cx="1" cy="47461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10" name="直線單箭頭接點 109"/>
          <p:cNvCxnSpPr>
            <a:stCxn id="12" idx="2"/>
            <a:endCxn id="104" idx="0"/>
          </p:cNvCxnSpPr>
          <p:nvPr/>
        </p:nvCxnSpPr>
        <p:spPr bwMode="auto">
          <a:xfrm>
            <a:off x="3848439" y="4181234"/>
            <a:ext cx="577285" cy="389457"/>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11" name="直線單箭頭接點 110"/>
          <p:cNvCxnSpPr>
            <a:stCxn id="80" idx="2"/>
            <a:endCxn id="104" idx="0"/>
          </p:cNvCxnSpPr>
          <p:nvPr/>
        </p:nvCxnSpPr>
        <p:spPr bwMode="auto">
          <a:xfrm flipH="1">
            <a:off x="4425724" y="4181234"/>
            <a:ext cx="425849" cy="389457"/>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190" name="群組 189"/>
          <p:cNvGrpSpPr/>
          <p:nvPr/>
        </p:nvGrpSpPr>
        <p:grpSpPr>
          <a:xfrm>
            <a:off x="2814557" y="1982650"/>
            <a:ext cx="3906910" cy="404813"/>
            <a:chOff x="2234945" y="1899897"/>
            <a:chExt cx="3906910" cy="404813"/>
          </a:xfrm>
        </p:grpSpPr>
        <p:sp>
          <p:nvSpPr>
            <p:cNvPr id="9" name="圓角矩形 8"/>
            <p:cNvSpPr/>
            <p:nvPr/>
          </p:nvSpPr>
          <p:spPr bwMode="auto">
            <a:xfrm>
              <a:off x="2234945" y="1899897"/>
              <a:ext cx="2065339" cy="404813"/>
            </a:xfrm>
            <a:prstGeom prst="roundRect">
              <a:avLst/>
            </a:prstGeom>
            <a:solidFill>
              <a:schemeClr val="bg1">
                <a:lumMod val="85000"/>
              </a:schemeClr>
            </a:solidFill>
            <a:ln w="9525">
              <a:noFill/>
            </a:ln>
          </p:spPr>
          <p:style>
            <a:lnRef idx="2">
              <a:schemeClr val="dk1"/>
            </a:lnRef>
            <a:fillRef idx="1">
              <a:schemeClr val="lt1"/>
            </a:fillRef>
            <a:effectRef idx="0">
              <a:schemeClr val="dk1"/>
            </a:effectRef>
            <a:fontRef idx="minor">
              <a:schemeClr val="dk1"/>
            </a:fontRef>
          </p:style>
          <p:txBody>
            <a:bodyPr anchor="ctr"/>
            <a:lstStyle>
              <a:defPPr>
                <a:defRPr lang="zh-TW"/>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1" fontAlgn="auto" hangingPunct="1">
                <a:spcBef>
                  <a:spcPts val="0"/>
                </a:spcBef>
                <a:spcAft>
                  <a:spcPts val="0"/>
                </a:spcAft>
                <a:defRPr/>
              </a:pPr>
              <a:r>
                <a:rPr lang="zh-TW" altLang="en-US" sz="1600" kern="100" dirty="0" smtClean="0">
                  <a:latin typeface="微軟正黑體" panose="020B0604030504040204" pitchFamily="34" charset="-120"/>
                  <a:ea typeface="微軟正黑體" panose="020B0604030504040204" pitchFamily="34" charset="-120"/>
                  <a:cs typeface="Times New Roman"/>
                </a:rPr>
                <a:t>送予三位評審審查</a:t>
              </a:r>
              <a:endParaRPr lang="zh-TW" sz="1600" kern="100" dirty="0">
                <a:latin typeface="微軟正黑體" panose="020B0604030504040204" pitchFamily="34" charset="-120"/>
                <a:ea typeface="微軟正黑體" panose="020B0604030504040204" pitchFamily="34" charset="-120"/>
                <a:cs typeface="Times New Roman"/>
              </a:endParaRPr>
            </a:p>
          </p:txBody>
        </p:sp>
        <p:cxnSp>
          <p:nvCxnSpPr>
            <p:cNvPr id="119" name="直線接點 118"/>
            <p:cNvCxnSpPr/>
            <p:nvPr/>
          </p:nvCxnSpPr>
          <p:spPr bwMode="auto">
            <a:xfrm>
              <a:off x="4771772" y="1963683"/>
              <a:ext cx="0" cy="23812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0" name="直線接點 119"/>
            <p:cNvCxnSpPr/>
            <p:nvPr/>
          </p:nvCxnSpPr>
          <p:spPr bwMode="auto">
            <a:xfrm>
              <a:off x="4300284" y="2089095"/>
              <a:ext cx="471487" cy="0"/>
            </a:xfrm>
            <a:prstGeom prst="line">
              <a:avLst/>
            </a:prstGeom>
            <a:ln>
              <a:solidFill>
                <a:schemeClr val="accent2"/>
              </a:solidFill>
              <a:prstDash val="sysDot"/>
            </a:ln>
          </p:spPr>
          <p:style>
            <a:lnRef idx="3">
              <a:schemeClr val="accent2"/>
            </a:lnRef>
            <a:fillRef idx="0">
              <a:schemeClr val="accent2"/>
            </a:fillRef>
            <a:effectRef idx="2">
              <a:schemeClr val="accent2"/>
            </a:effectRef>
            <a:fontRef idx="minor">
              <a:schemeClr val="tx1"/>
            </a:fontRef>
          </p:style>
        </p:cxnSp>
        <p:sp>
          <p:nvSpPr>
            <p:cNvPr id="121" name="文字方塊 27"/>
            <p:cNvSpPr txBox="1">
              <a:spLocks noChangeArrowheads="1"/>
            </p:cNvSpPr>
            <p:nvPr/>
          </p:nvSpPr>
          <p:spPr bwMode="auto">
            <a:xfrm>
              <a:off x="4771771" y="1961242"/>
              <a:ext cx="13700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a:lstStyle>
            <a:p>
              <a:pPr eaLnBrk="1" hangingPunct="1">
                <a:defRPr/>
              </a:pPr>
              <a:r>
                <a:rPr lang="zh-TW" altLang="en-US" sz="1400" dirty="0" smtClean="0">
                  <a:latin typeface="微軟正黑體" panose="020B0604030504040204" pitchFamily="34" charset="-120"/>
                  <a:ea typeface="微軟正黑體" panose="020B0604030504040204" pitchFamily="34" charset="-120"/>
                </a:rPr>
                <a:t>審查時間約</a:t>
              </a:r>
              <a:r>
                <a:rPr lang="en-US" altLang="zh-TW" sz="1400" dirty="0" smtClean="0">
                  <a:latin typeface="微軟正黑體" panose="020B0604030504040204" pitchFamily="34" charset="-120"/>
                  <a:ea typeface="微軟正黑體" panose="020B0604030504040204" pitchFamily="34" charset="-120"/>
                </a:rPr>
                <a:t>1</a:t>
              </a:r>
              <a:r>
                <a:rPr lang="zh-TW" altLang="en-US" sz="1400" dirty="0" smtClean="0">
                  <a:latin typeface="微軟正黑體" panose="020B0604030504040204" pitchFamily="34" charset="-120"/>
                  <a:ea typeface="微軟正黑體" panose="020B0604030504040204" pitchFamily="34" charset="-120"/>
                </a:rPr>
                <a:t>週</a:t>
              </a:r>
              <a:endParaRPr lang="en-US" altLang="zh-TW" sz="1400" dirty="0" smtClean="0">
                <a:latin typeface="微軟正黑體" panose="020B0604030504040204" pitchFamily="34" charset="-120"/>
                <a:ea typeface="微軟正黑體" panose="020B0604030504040204" pitchFamily="34" charset="-120"/>
              </a:endParaRPr>
            </a:p>
          </p:txBody>
        </p:sp>
      </p:grpSp>
      <p:cxnSp>
        <p:nvCxnSpPr>
          <p:cNvPr id="191" name="直線單箭頭接點 190"/>
          <p:cNvCxnSpPr>
            <a:stCxn id="104" idx="2"/>
            <a:endCxn id="197" idx="0"/>
          </p:cNvCxnSpPr>
          <p:nvPr/>
        </p:nvCxnSpPr>
        <p:spPr bwMode="auto">
          <a:xfrm flipH="1">
            <a:off x="3172318" y="5157368"/>
            <a:ext cx="1253406" cy="468776"/>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94" name="直線單箭頭接點 193"/>
          <p:cNvCxnSpPr>
            <a:stCxn id="104" idx="2"/>
            <a:endCxn id="198" idx="0"/>
          </p:cNvCxnSpPr>
          <p:nvPr/>
        </p:nvCxnSpPr>
        <p:spPr bwMode="auto">
          <a:xfrm>
            <a:off x="4425724" y="5157368"/>
            <a:ext cx="1289292" cy="462942"/>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97" name="圓角矩形 196"/>
          <p:cNvSpPr/>
          <p:nvPr/>
        </p:nvSpPr>
        <p:spPr bwMode="auto">
          <a:xfrm>
            <a:off x="1910046" y="5626144"/>
            <a:ext cx="2524543" cy="556210"/>
          </a:xfrm>
          <a:prstGeom prst="roundRect">
            <a:avLst/>
          </a:prstGeom>
          <a:solidFill>
            <a:schemeClr val="accent5"/>
          </a:solidFill>
          <a:ln w="9525">
            <a:noFill/>
          </a:ln>
        </p:spPr>
        <p:style>
          <a:lnRef idx="2">
            <a:schemeClr val="dk1"/>
          </a:lnRef>
          <a:fillRef idx="1">
            <a:schemeClr val="lt1"/>
          </a:fillRef>
          <a:effectRef idx="0">
            <a:schemeClr val="dk1"/>
          </a:effectRef>
          <a:fontRef idx="minor">
            <a:schemeClr val="dk1"/>
          </a:fontRef>
        </p:style>
        <p:txBody>
          <a:bodyPr anchor="ctr"/>
          <a:lstStyle>
            <a:defPPr>
              <a:defRPr lang="zh-TW"/>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1" fontAlgn="auto" hangingPunct="1">
              <a:spcBef>
                <a:spcPts val="0"/>
              </a:spcBef>
              <a:spcAft>
                <a:spcPts val="0"/>
              </a:spcAft>
              <a:defRPr/>
            </a:pPr>
            <a:r>
              <a:rPr lang="zh-TW" altLang="en-US" sz="1600" dirty="0" smtClean="0">
                <a:latin typeface="微軟正黑體" panose="020B0604030504040204" pitchFamily="34" charset="-120"/>
                <a:ea typeface="微軟正黑體" panose="020B0604030504040204" pitchFamily="34" charset="-120"/>
                <a:cs typeface="新細明體"/>
              </a:rPr>
              <a:t>由計畫主持人確認審查意見回覆情形，即回傳通過</a:t>
            </a:r>
            <a:endParaRPr lang="en-US" altLang="zh-TW" sz="1600" dirty="0" smtClean="0">
              <a:latin typeface="微軟正黑體" panose="020B0604030504040204" pitchFamily="34" charset="-120"/>
              <a:ea typeface="微軟正黑體" panose="020B0604030504040204" pitchFamily="34" charset="-120"/>
              <a:cs typeface="新細明體"/>
            </a:endParaRPr>
          </a:p>
        </p:txBody>
      </p:sp>
      <p:sp>
        <p:nvSpPr>
          <p:cNvPr id="198" name="圓角矩形 197"/>
          <p:cNvSpPr/>
          <p:nvPr/>
        </p:nvSpPr>
        <p:spPr bwMode="auto">
          <a:xfrm>
            <a:off x="4481880" y="5620310"/>
            <a:ext cx="2466272" cy="562044"/>
          </a:xfrm>
          <a:prstGeom prst="roundRect">
            <a:avLst/>
          </a:prstGeom>
          <a:solidFill>
            <a:schemeClr val="tx2">
              <a:lumMod val="40000"/>
              <a:lumOff val="60000"/>
            </a:schemeClr>
          </a:solidFill>
          <a:ln w="9525">
            <a:noFill/>
          </a:ln>
        </p:spPr>
        <p:style>
          <a:lnRef idx="2">
            <a:schemeClr val="dk1"/>
          </a:lnRef>
          <a:fillRef idx="1">
            <a:schemeClr val="lt1"/>
          </a:fillRef>
          <a:effectRef idx="0">
            <a:schemeClr val="dk1"/>
          </a:effectRef>
          <a:fontRef idx="minor">
            <a:schemeClr val="dk1"/>
          </a:fontRef>
        </p:style>
        <p:txBody>
          <a:bodyPr anchor="ctr"/>
          <a:lstStyle>
            <a:defPPr>
              <a:defRPr lang="zh-TW"/>
            </a:defPPr>
            <a:lvl1pPr algn="l" rtl="0" eaLnBrk="0" fontAlgn="base" hangingPunct="0">
              <a:spcBef>
                <a:spcPct val="0"/>
              </a:spcBef>
              <a:spcAft>
                <a:spcPct val="0"/>
              </a:spcAft>
              <a:defRPr kern="1200">
                <a:solidFill>
                  <a:schemeClr val="dk1"/>
                </a:solidFill>
                <a:latin typeface="+mn-lt"/>
                <a:ea typeface="+mn-ea"/>
                <a:cs typeface="+mn-cs"/>
              </a:defRPr>
            </a:lvl1pPr>
            <a:lvl2pPr marL="457200" algn="l" rtl="0" eaLnBrk="0" fontAlgn="base" hangingPunct="0">
              <a:spcBef>
                <a:spcPct val="0"/>
              </a:spcBef>
              <a:spcAft>
                <a:spcPct val="0"/>
              </a:spcAft>
              <a:defRPr kern="1200">
                <a:solidFill>
                  <a:schemeClr val="dk1"/>
                </a:solidFill>
                <a:latin typeface="+mn-lt"/>
                <a:ea typeface="+mn-ea"/>
                <a:cs typeface="+mn-cs"/>
              </a:defRPr>
            </a:lvl2pPr>
            <a:lvl3pPr marL="914400" algn="l" rtl="0" eaLnBrk="0" fontAlgn="base" hangingPunct="0">
              <a:spcBef>
                <a:spcPct val="0"/>
              </a:spcBef>
              <a:spcAft>
                <a:spcPct val="0"/>
              </a:spcAft>
              <a:defRPr kern="1200">
                <a:solidFill>
                  <a:schemeClr val="dk1"/>
                </a:solidFill>
                <a:latin typeface="+mn-lt"/>
                <a:ea typeface="+mn-ea"/>
                <a:cs typeface="+mn-cs"/>
              </a:defRPr>
            </a:lvl3pPr>
            <a:lvl4pPr marL="1371600" algn="l" rtl="0" eaLnBrk="0" fontAlgn="base" hangingPunct="0">
              <a:spcBef>
                <a:spcPct val="0"/>
              </a:spcBef>
              <a:spcAft>
                <a:spcPct val="0"/>
              </a:spcAft>
              <a:defRPr kern="1200">
                <a:solidFill>
                  <a:schemeClr val="dk1"/>
                </a:solidFill>
                <a:latin typeface="+mn-lt"/>
                <a:ea typeface="+mn-ea"/>
                <a:cs typeface="+mn-cs"/>
              </a:defRPr>
            </a:lvl4pPr>
            <a:lvl5pPr marL="1828800" algn="l" rtl="0" eaLnBrk="0" fontAlgn="base" hangingPunct="0">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eaLnBrk="1" fontAlgn="auto" hangingPunct="1">
              <a:spcBef>
                <a:spcPts val="0"/>
              </a:spcBef>
              <a:spcAft>
                <a:spcPts val="0"/>
              </a:spcAft>
              <a:defRPr/>
            </a:pPr>
            <a:r>
              <a:rPr lang="zh-TW" altLang="en-US" sz="1600" dirty="0" smtClean="0">
                <a:latin typeface="微軟正黑體" panose="020B0604030504040204" pitchFamily="34" charset="-120"/>
                <a:ea typeface="微軟正黑體" panose="020B0604030504040204" pitchFamily="34" charset="-120"/>
                <a:cs typeface="新細明體"/>
              </a:rPr>
              <a:t>將修正資料送于三位評審，進行第二次審查</a:t>
            </a:r>
            <a:endParaRPr lang="zh-TW" sz="1600" dirty="0">
              <a:latin typeface="微軟正黑體" panose="020B0604030504040204" pitchFamily="34" charset="-120"/>
              <a:ea typeface="微軟正黑體" panose="020B0604030504040204" pitchFamily="34" charset="-120"/>
              <a:cs typeface="新細明體"/>
            </a:endParaRPr>
          </a:p>
        </p:txBody>
      </p:sp>
    </p:spTree>
    <p:extLst>
      <p:ext uri="{BB962C8B-B14F-4D97-AF65-F5344CB8AC3E}">
        <p14:creationId xmlns:p14="http://schemas.microsoft.com/office/powerpoint/2010/main" val="197951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172354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團隊合作</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5" name="圓角矩形 4"/>
          <p:cNvSpPr/>
          <p:nvPr/>
        </p:nvSpPr>
        <p:spPr>
          <a:xfrm>
            <a:off x="3491880" y="1904748"/>
            <a:ext cx="2088232" cy="43204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000" dirty="0" smtClean="0">
                <a:latin typeface="微軟正黑體" panose="020B0604030504040204" pitchFamily="34" charset="-120"/>
                <a:ea typeface="微軟正黑體" panose="020B0604030504040204" pitchFamily="34" charset="-120"/>
              </a:rPr>
              <a:t>計畫團隊</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雲科大</a:t>
            </a:r>
            <a:r>
              <a:rPr lang="en-US" altLang="zh-TW" sz="2000" dirty="0" smtClean="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6" name="橢圓 5"/>
          <p:cNvSpPr/>
          <p:nvPr/>
        </p:nvSpPr>
        <p:spPr>
          <a:xfrm>
            <a:off x="3491880" y="2996299"/>
            <a:ext cx="2088232" cy="151216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rPr>
              <a:t>縣市政府</a:t>
            </a:r>
            <a:endParaRPr lang="zh-TW" altLang="en-US" sz="2400" b="1" dirty="0">
              <a:latin typeface="微軟正黑體" panose="020B0604030504040204" pitchFamily="34" charset="-120"/>
              <a:ea typeface="微軟正黑體" panose="020B0604030504040204" pitchFamily="34" charset="-120"/>
            </a:endParaRPr>
          </a:p>
        </p:txBody>
      </p:sp>
      <p:sp>
        <p:nvSpPr>
          <p:cNvPr id="7" name="橢圓 6"/>
          <p:cNvSpPr/>
          <p:nvPr/>
        </p:nvSpPr>
        <p:spPr>
          <a:xfrm>
            <a:off x="640824" y="4767933"/>
            <a:ext cx="2088232" cy="1512168"/>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rPr>
              <a:t>學校</a:t>
            </a:r>
            <a:endParaRPr lang="zh-TW" altLang="en-US" sz="2400" b="1" dirty="0">
              <a:latin typeface="微軟正黑體" panose="020B0604030504040204" pitchFamily="34" charset="-120"/>
              <a:ea typeface="微軟正黑體" panose="020B0604030504040204" pitchFamily="34" charset="-120"/>
            </a:endParaRPr>
          </a:p>
        </p:txBody>
      </p:sp>
      <p:sp>
        <p:nvSpPr>
          <p:cNvPr id="8" name="橢圓 7"/>
          <p:cNvSpPr/>
          <p:nvPr/>
        </p:nvSpPr>
        <p:spPr>
          <a:xfrm>
            <a:off x="6516216" y="4767933"/>
            <a:ext cx="2088232" cy="1512168"/>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rPr>
              <a:t>規劃設計</a:t>
            </a:r>
            <a:endParaRPr lang="en-US" altLang="zh-TW" sz="2400" b="1" dirty="0" smtClean="0">
              <a:latin typeface="微軟正黑體" panose="020B0604030504040204" pitchFamily="34" charset="-120"/>
              <a:ea typeface="微軟正黑體" panose="020B0604030504040204" pitchFamily="34" charset="-120"/>
            </a:endParaRPr>
          </a:p>
          <a:p>
            <a:pPr algn="ctr"/>
            <a:r>
              <a:rPr lang="zh-TW" altLang="en-US" sz="2400" b="1" dirty="0" smtClean="0">
                <a:latin typeface="微軟正黑體" panose="020B0604030504040204" pitchFamily="34" charset="-120"/>
                <a:ea typeface="微軟正黑體" panose="020B0604030504040204" pitchFamily="34" charset="-120"/>
              </a:rPr>
              <a:t>團隊</a:t>
            </a:r>
            <a:endParaRPr lang="zh-TW" altLang="en-US" sz="2400" b="1" dirty="0">
              <a:latin typeface="微軟正黑體" panose="020B0604030504040204" pitchFamily="34" charset="-120"/>
              <a:ea typeface="微軟正黑體" panose="020B0604030504040204" pitchFamily="34" charset="-120"/>
            </a:endParaRPr>
          </a:p>
        </p:txBody>
      </p:sp>
      <p:cxnSp>
        <p:nvCxnSpPr>
          <p:cNvPr id="10" name="直線單箭頭接點 9"/>
          <p:cNvCxnSpPr>
            <a:stCxn id="5" idx="2"/>
            <a:endCxn id="6" idx="0"/>
          </p:cNvCxnSpPr>
          <p:nvPr/>
        </p:nvCxnSpPr>
        <p:spPr>
          <a:xfrm>
            <a:off x="4535996" y="2336796"/>
            <a:ext cx="0" cy="659503"/>
          </a:xfrm>
          <a:prstGeom prst="straightConnector1">
            <a:avLst/>
          </a:prstGeom>
          <a:ln w="38100">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圓角矩形 12"/>
          <p:cNvSpPr/>
          <p:nvPr/>
        </p:nvSpPr>
        <p:spPr>
          <a:xfrm>
            <a:off x="3491880" y="1340768"/>
            <a:ext cx="2088232" cy="43204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smtClean="0">
                <a:latin typeface="微軟正黑體" panose="020B0604030504040204" pitchFamily="34" charset="-120"/>
                <a:ea typeface="微軟正黑體" panose="020B0604030504040204" pitchFamily="34" charset="-120"/>
              </a:rPr>
              <a:t>國教署</a:t>
            </a:r>
            <a:endParaRPr lang="en-US" altLang="zh-TW" sz="2000" dirty="0" smtClean="0">
              <a:latin typeface="微軟正黑體" panose="020B0604030504040204" pitchFamily="34" charset="-120"/>
              <a:ea typeface="微軟正黑體" panose="020B0604030504040204" pitchFamily="34" charset="-120"/>
            </a:endParaRPr>
          </a:p>
        </p:txBody>
      </p:sp>
      <p:cxnSp>
        <p:nvCxnSpPr>
          <p:cNvPr id="16" name="直線單箭頭接點 15"/>
          <p:cNvCxnSpPr>
            <a:stCxn id="8" idx="2"/>
            <a:endCxn id="7" idx="6"/>
          </p:cNvCxnSpPr>
          <p:nvPr/>
        </p:nvCxnSpPr>
        <p:spPr>
          <a:xfrm flipH="1">
            <a:off x="2729056" y="5524017"/>
            <a:ext cx="3787160" cy="0"/>
          </a:xfrm>
          <a:prstGeom prst="straightConnector1">
            <a:avLst/>
          </a:prstGeom>
          <a:ln w="38100">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2953045" y="5072447"/>
            <a:ext cx="3057247" cy="338554"/>
          </a:xfrm>
          <a:prstGeom prst="rect">
            <a:avLst/>
          </a:prstGeom>
          <a:noFill/>
        </p:spPr>
        <p:txBody>
          <a:bodyPr wrap="none" rtlCol="0">
            <a:spAutoFit/>
          </a:bodyPr>
          <a:lstStyle/>
          <a:p>
            <a:r>
              <a:rPr lang="zh-TW" altLang="zh-TW" sz="1600" dirty="0">
                <a:solidFill>
                  <a:prstClr val="black">
                    <a:lumMod val="75000"/>
                    <a:lumOff val="25000"/>
                  </a:prstClr>
                </a:solidFill>
                <a:latin typeface="微軟正黑體" panose="020B0604030504040204" pitchFamily="34" charset="-120"/>
                <a:ea typeface="微軟正黑體" panose="020B0604030504040204" pitchFamily="34" charset="-120"/>
                <a:cs typeface="Times New Roman"/>
              </a:rPr>
              <a:t>現況測量、規劃設計</a:t>
            </a:r>
            <a:r>
              <a:rPr lang="zh-TW" altLang="en-US" sz="1600" dirty="0">
                <a:solidFill>
                  <a:prstClr val="black">
                    <a:lumMod val="75000"/>
                    <a:lumOff val="25000"/>
                  </a:prstClr>
                </a:solidFill>
                <a:latin typeface="微軟正黑體" panose="020B0604030504040204" pitchFamily="34" charset="-120"/>
                <a:ea typeface="微軟正黑體" panose="020B0604030504040204" pitchFamily="34" charset="-120"/>
                <a:cs typeface="Times New Roman"/>
              </a:rPr>
              <a:t>及</a:t>
            </a:r>
            <a:r>
              <a:rPr lang="zh-TW" altLang="zh-TW" sz="1600" dirty="0">
                <a:solidFill>
                  <a:prstClr val="black">
                    <a:lumMod val="75000"/>
                    <a:lumOff val="25000"/>
                  </a:prstClr>
                </a:solidFill>
                <a:latin typeface="微軟正黑體" panose="020B0604030504040204" pitchFamily="34" charset="-120"/>
                <a:ea typeface="微軟正黑體" panose="020B0604030504040204" pitchFamily="34" charset="-120"/>
                <a:cs typeface="Times New Roman"/>
              </a:rPr>
              <a:t>施工監</a:t>
            </a:r>
            <a:r>
              <a:rPr lang="zh-TW" altLang="zh-TW" sz="1600" dirty="0" smtClean="0">
                <a:solidFill>
                  <a:prstClr val="black">
                    <a:lumMod val="75000"/>
                    <a:lumOff val="25000"/>
                  </a:prstClr>
                </a:solidFill>
                <a:latin typeface="微軟正黑體" panose="020B0604030504040204" pitchFamily="34" charset="-120"/>
                <a:ea typeface="微軟正黑體" panose="020B0604030504040204" pitchFamily="34" charset="-120"/>
                <a:cs typeface="Times New Roman"/>
              </a:rPr>
              <a:t>造</a:t>
            </a:r>
            <a:endParaRPr lang="zh-TW" altLang="zh-TW" sz="1600" dirty="0">
              <a:solidFill>
                <a:prstClr val="black">
                  <a:lumMod val="75000"/>
                  <a:lumOff val="25000"/>
                </a:prstClr>
              </a:solidFill>
              <a:latin typeface="微軟正黑體" panose="020B0604030504040204" pitchFamily="34" charset="-120"/>
              <a:ea typeface="微軟正黑體" panose="020B0604030504040204" pitchFamily="34" charset="-120"/>
              <a:cs typeface="Times New Roman"/>
            </a:endParaRPr>
          </a:p>
        </p:txBody>
      </p:sp>
      <p:sp>
        <p:nvSpPr>
          <p:cNvPr id="20" name="文字方塊 19"/>
          <p:cNvSpPr txBox="1"/>
          <p:nvPr/>
        </p:nvSpPr>
        <p:spPr>
          <a:xfrm>
            <a:off x="3760959" y="5673473"/>
            <a:ext cx="1620957" cy="338554"/>
          </a:xfrm>
          <a:prstGeom prst="rect">
            <a:avLst/>
          </a:prstGeom>
          <a:noFill/>
        </p:spPr>
        <p:txBody>
          <a:bodyPr wrap="none" rtlCol="0">
            <a:spAutoFit/>
          </a:bodyPr>
          <a:lstStyle/>
          <a:p>
            <a:r>
              <a:rPr lang="zh-TW" altLang="en-US" sz="1600" dirty="0">
                <a:solidFill>
                  <a:prstClr val="black">
                    <a:lumMod val="75000"/>
                    <a:lumOff val="25000"/>
                  </a:prstClr>
                </a:solidFill>
                <a:latin typeface="微軟正黑體" panose="020B0604030504040204" pitchFamily="34" charset="-120"/>
                <a:ea typeface="微軟正黑體" panose="020B0604030504040204" pitchFamily="34" charset="-120"/>
                <a:cs typeface="Times New Roman"/>
              </a:rPr>
              <a:t>配合設計與施工</a:t>
            </a:r>
            <a:endParaRPr lang="zh-TW" altLang="zh-TW" sz="1600" dirty="0">
              <a:solidFill>
                <a:prstClr val="black">
                  <a:lumMod val="75000"/>
                  <a:lumOff val="25000"/>
                </a:prstClr>
              </a:solidFill>
              <a:latin typeface="微軟正黑體" panose="020B0604030504040204" pitchFamily="34" charset="-120"/>
              <a:ea typeface="微軟正黑體" panose="020B0604030504040204" pitchFamily="34" charset="-120"/>
              <a:cs typeface="Times New Roman"/>
            </a:endParaRPr>
          </a:p>
        </p:txBody>
      </p:sp>
      <p:cxnSp>
        <p:nvCxnSpPr>
          <p:cNvPr id="22" name="直線單箭頭接點 21"/>
          <p:cNvCxnSpPr>
            <a:stCxn id="6" idx="2"/>
          </p:cNvCxnSpPr>
          <p:nvPr/>
        </p:nvCxnSpPr>
        <p:spPr>
          <a:xfrm flipH="1">
            <a:off x="1727684" y="3752383"/>
            <a:ext cx="1764196" cy="1008112"/>
          </a:xfrm>
          <a:prstGeom prst="straightConnector1">
            <a:avLst/>
          </a:prstGeom>
          <a:ln w="38100">
            <a:solidFill>
              <a:schemeClr val="tx1">
                <a:lumMod val="85000"/>
                <a:lumOff val="1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2119085" y="3416235"/>
            <a:ext cx="1152128" cy="584775"/>
          </a:xfrm>
          <a:prstGeom prst="rect">
            <a:avLst/>
          </a:prstGeom>
          <a:noFill/>
        </p:spPr>
        <p:txBody>
          <a:bodyPr wrap="square" rtlCol="0">
            <a:spAutoFit/>
          </a:bodyPr>
          <a:lstStyle>
            <a:defPPr>
              <a:defRPr lang="zh-TW"/>
            </a:defPPr>
            <a:lvl1pPr>
              <a:defRPr>
                <a:solidFill>
                  <a:prstClr val="black">
                    <a:lumMod val="75000"/>
                    <a:lumOff val="25000"/>
                  </a:prstClr>
                </a:solidFill>
                <a:latin typeface="微軟正黑體"/>
                <a:ea typeface="微軟正黑體"/>
                <a:cs typeface="Times New Roman"/>
              </a:defRPr>
            </a:lvl1pPr>
          </a:lstStyle>
          <a:p>
            <a:r>
              <a:rPr lang="zh-TW" altLang="en-US" sz="1600" dirty="0">
                <a:latin typeface="微軟正黑體" panose="020B0604030504040204" pitchFamily="34" charset="-120"/>
                <a:ea typeface="微軟正黑體" panose="020B0604030504040204" pitchFamily="34" charset="-120"/>
              </a:rPr>
              <a:t>進度追蹤與管控</a:t>
            </a:r>
            <a:endParaRPr lang="zh-TW" altLang="zh-TW" sz="1600" dirty="0">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2447764" y="4307907"/>
            <a:ext cx="1005403" cy="338554"/>
          </a:xfrm>
          <a:prstGeom prst="rect">
            <a:avLst/>
          </a:prstGeom>
          <a:noFill/>
        </p:spPr>
        <p:txBody>
          <a:bodyPr wrap="none" rtlCol="0">
            <a:spAutoFit/>
          </a:bodyPr>
          <a:lstStyle>
            <a:defPPr>
              <a:defRPr lang="zh-TW"/>
            </a:defPPr>
            <a:lvl1pPr>
              <a:defRPr>
                <a:solidFill>
                  <a:prstClr val="black">
                    <a:lumMod val="75000"/>
                    <a:lumOff val="25000"/>
                  </a:prstClr>
                </a:solidFill>
                <a:latin typeface="微軟正黑體"/>
                <a:ea typeface="微軟正黑體"/>
                <a:cs typeface="Times New Roman"/>
              </a:defRPr>
            </a:lvl1pPr>
          </a:lstStyle>
          <a:p>
            <a:r>
              <a:rPr lang="zh-TW" altLang="en-US" sz="1600" dirty="0">
                <a:latin typeface="微軟正黑體" panose="020B0604030504040204" pitchFamily="34" charset="-120"/>
                <a:ea typeface="微軟正黑體" panose="020B0604030504040204" pitchFamily="34" charset="-120"/>
              </a:rPr>
              <a:t>提交成果</a:t>
            </a:r>
            <a:endParaRPr lang="en-US" altLang="zh-TW" sz="1600" dirty="0">
              <a:latin typeface="微軟正黑體" panose="020B0604030504040204" pitchFamily="34" charset="-120"/>
              <a:ea typeface="微軟正黑體" panose="020B0604030504040204" pitchFamily="34" charset="-120"/>
            </a:endParaRPr>
          </a:p>
        </p:txBody>
      </p:sp>
      <p:cxnSp>
        <p:nvCxnSpPr>
          <p:cNvPr id="26" name="直線單箭頭接點 25"/>
          <p:cNvCxnSpPr>
            <a:stCxn id="6" idx="6"/>
            <a:endCxn id="8" idx="0"/>
          </p:cNvCxnSpPr>
          <p:nvPr/>
        </p:nvCxnSpPr>
        <p:spPr>
          <a:xfrm>
            <a:off x="5580112" y="3752383"/>
            <a:ext cx="1980220" cy="1015550"/>
          </a:xfrm>
          <a:prstGeom prst="straightConnector1">
            <a:avLst/>
          </a:prstGeom>
          <a:ln w="3810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5953860" y="3416235"/>
            <a:ext cx="1124711" cy="584775"/>
          </a:xfrm>
          <a:prstGeom prst="rect">
            <a:avLst/>
          </a:prstGeom>
          <a:noFill/>
        </p:spPr>
        <p:txBody>
          <a:bodyPr wrap="square" rtlCol="0">
            <a:spAutoFit/>
          </a:bodyPr>
          <a:lstStyle>
            <a:defPPr>
              <a:defRPr lang="zh-TW"/>
            </a:defPPr>
            <a:lvl1pPr>
              <a:defRPr>
                <a:solidFill>
                  <a:prstClr val="black">
                    <a:lumMod val="75000"/>
                    <a:lumOff val="25000"/>
                  </a:prstClr>
                </a:solidFill>
                <a:latin typeface="微軟正黑體"/>
                <a:ea typeface="微軟正黑體"/>
                <a:cs typeface="Times New Roman"/>
              </a:defRPr>
            </a:lvl1pPr>
          </a:lstStyle>
          <a:p>
            <a:r>
              <a:rPr lang="zh-TW" altLang="en-US" sz="1600" dirty="0">
                <a:latin typeface="微軟正黑體" panose="020B0604030504040204" pitchFamily="34" charset="-120"/>
                <a:ea typeface="微軟正黑體" panose="020B0604030504040204" pitchFamily="34" charset="-120"/>
              </a:rPr>
              <a:t>進度追蹤與管控</a:t>
            </a:r>
            <a:endParaRPr lang="zh-TW" altLang="zh-TW" sz="1600" dirty="0">
              <a:latin typeface="微軟正黑體" panose="020B0604030504040204" pitchFamily="34" charset="-120"/>
              <a:ea typeface="微軟正黑體" panose="020B0604030504040204" pitchFamily="34" charset="-120"/>
            </a:endParaRPr>
          </a:p>
        </p:txBody>
      </p:sp>
      <p:sp>
        <p:nvSpPr>
          <p:cNvPr id="31" name="文字方塊 30"/>
          <p:cNvSpPr txBox="1"/>
          <p:nvPr/>
        </p:nvSpPr>
        <p:spPr>
          <a:xfrm>
            <a:off x="7585769" y="2224302"/>
            <a:ext cx="430887" cy="1323439"/>
          </a:xfrm>
          <a:prstGeom prst="rect">
            <a:avLst/>
          </a:prstGeom>
          <a:noFill/>
        </p:spPr>
        <p:txBody>
          <a:bodyPr vert="eaVert" wrap="none" rtlCol="0">
            <a:spAutoFit/>
          </a:bodyPr>
          <a:lstStyle/>
          <a:p>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cs typeface="Times New Roman"/>
              </a:rPr>
              <a:t>參與工作會議</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a:endParaRPr>
          </a:p>
        </p:txBody>
      </p:sp>
      <p:sp>
        <p:nvSpPr>
          <p:cNvPr id="32" name="文字方塊 31"/>
          <p:cNvSpPr txBox="1"/>
          <p:nvPr/>
        </p:nvSpPr>
        <p:spPr>
          <a:xfrm>
            <a:off x="7129445" y="2240215"/>
            <a:ext cx="430887" cy="913070"/>
          </a:xfrm>
          <a:prstGeom prst="rect">
            <a:avLst/>
          </a:prstGeom>
          <a:noFill/>
        </p:spPr>
        <p:txBody>
          <a:bodyPr vert="eaVert" wrap="none" rtlCol="0">
            <a:spAutoFit/>
          </a:bodyPr>
          <a:lstStyle/>
          <a:p>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a:rPr>
              <a:t>審查圖</a:t>
            </a: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cs typeface="Times New Roman"/>
              </a:rPr>
              <a:t>面</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a:endParaRPr>
          </a:p>
        </p:txBody>
      </p:sp>
      <p:sp>
        <p:nvSpPr>
          <p:cNvPr id="33" name="文字方塊 32"/>
          <p:cNvSpPr txBox="1"/>
          <p:nvPr/>
        </p:nvSpPr>
        <p:spPr>
          <a:xfrm>
            <a:off x="4610334" y="2548978"/>
            <a:ext cx="1620957" cy="338554"/>
          </a:xfrm>
          <a:prstGeom prst="rect">
            <a:avLst/>
          </a:prstGeom>
        </p:spPr>
        <p:txBody>
          <a:bodyPr wrap="none">
            <a:spAutoFit/>
          </a:bodyPr>
          <a:lstStyle>
            <a:defPPr>
              <a:defRPr lang="zh-TW"/>
            </a:defPPr>
            <a:lvl1pPr>
              <a:defRPr sz="2000">
                <a:solidFill>
                  <a:prstClr val="black">
                    <a:lumMod val="75000"/>
                    <a:lumOff val="25000"/>
                  </a:prstClr>
                </a:solidFill>
                <a:latin typeface="微軟正黑體"/>
                <a:ea typeface="微軟正黑體"/>
                <a:cs typeface="Times New Roman"/>
              </a:defRPr>
            </a:lvl1pPr>
          </a:lstStyle>
          <a:p>
            <a:r>
              <a:rPr lang="zh-TW" altLang="en-US" sz="1600" dirty="0" smtClean="0">
                <a:latin typeface="微軟正黑體" panose="020B0604030504040204" pitchFamily="34" charset="-120"/>
                <a:ea typeface="微軟正黑體" panose="020B0604030504040204" pitchFamily="34" charset="-120"/>
              </a:rPr>
              <a:t>提交文件與成果</a:t>
            </a:r>
            <a:endParaRPr lang="en-US" altLang="zh-TW" sz="1600" dirty="0">
              <a:latin typeface="微軟正黑體" panose="020B0604030504040204" pitchFamily="34" charset="-120"/>
              <a:ea typeface="微軟正黑體" panose="020B0604030504040204" pitchFamily="34" charset="-120"/>
            </a:endParaRPr>
          </a:p>
        </p:txBody>
      </p:sp>
      <p:sp>
        <p:nvSpPr>
          <p:cNvPr id="34" name="文字方塊 33"/>
          <p:cNvSpPr txBox="1"/>
          <p:nvPr/>
        </p:nvSpPr>
        <p:spPr>
          <a:xfrm>
            <a:off x="3193999" y="2547468"/>
            <a:ext cx="1210588" cy="338554"/>
          </a:xfrm>
          <a:prstGeom prst="rect">
            <a:avLst/>
          </a:prstGeom>
        </p:spPr>
        <p:txBody>
          <a:bodyPr wrap="none">
            <a:spAutoFit/>
          </a:bodyPr>
          <a:lstStyle>
            <a:defPPr>
              <a:defRPr lang="zh-TW"/>
            </a:defPPr>
            <a:lvl1pPr>
              <a:defRPr sz="2000">
                <a:solidFill>
                  <a:prstClr val="black">
                    <a:lumMod val="75000"/>
                    <a:lumOff val="25000"/>
                  </a:prstClr>
                </a:solidFill>
                <a:latin typeface="微軟正黑體"/>
                <a:ea typeface="微軟正黑體"/>
                <a:cs typeface="Times New Roman"/>
              </a:defRPr>
            </a:lvl1pPr>
          </a:lstStyle>
          <a:p>
            <a:r>
              <a:rPr lang="zh-TW" altLang="en-US" sz="1600" dirty="0" smtClean="0">
                <a:latin typeface="微軟正黑體" panose="020B0604030504040204" pitchFamily="34" charset="-120"/>
                <a:ea typeface="微軟正黑體" panose="020B0604030504040204" pitchFamily="34" charset="-120"/>
              </a:rPr>
              <a:t>支援與協助</a:t>
            </a:r>
            <a:endParaRPr lang="en-US" altLang="zh-TW" sz="1600" dirty="0">
              <a:latin typeface="微軟正黑體" panose="020B0604030504040204" pitchFamily="34" charset="-120"/>
              <a:ea typeface="微軟正黑體" panose="020B0604030504040204" pitchFamily="34" charset="-120"/>
            </a:endParaRPr>
          </a:p>
        </p:txBody>
      </p:sp>
      <p:cxnSp>
        <p:nvCxnSpPr>
          <p:cNvPr id="40" name="肘形接點 39"/>
          <p:cNvCxnSpPr>
            <a:stCxn id="7" idx="0"/>
            <a:endCxn id="5" idx="1"/>
          </p:cNvCxnSpPr>
          <p:nvPr/>
        </p:nvCxnSpPr>
        <p:spPr>
          <a:xfrm rot="5400000" flipH="1" flipV="1">
            <a:off x="1264830" y="2540883"/>
            <a:ext cx="2647161" cy="1806940"/>
          </a:xfrm>
          <a:prstGeom prst="bentConnector2">
            <a:avLst/>
          </a:prstGeom>
          <a:ln w="3810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1028726" y="2149113"/>
            <a:ext cx="677108" cy="2554545"/>
          </a:xfrm>
          <a:prstGeom prst="rect">
            <a:avLst/>
          </a:prstGeom>
          <a:noFill/>
        </p:spPr>
        <p:txBody>
          <a:bodyPr vert="eaVert" wrap="none" rtlCol="0">
            <a:spAutoFit/>
          </a:bodyPr>
          <a:lstStyle/>
          <a:p>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a:rPr>
              <a:t>繳交規劃設計圖面與資料、</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a:endParaRPr>
          </a:p>
          <a:p>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cs typeface="Times New Roman"/>
              </a:rPr>
              <a:t>參與本計畫團隊活動</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a:endParaRPr>
          </a:p>
        </p:txBody>
      </p:sp>
      <p:cxnSp>
        <p:nvCxnSpPr>
          <p:cNvPr id="11" name="肘形接點 10"/>
          <p:cNvCxnSpPr>
            <a:endCxn id="8" idx="0"/>
          </p:cNvCxnSpPr>
          <p:nvPr/>
        </p:nvCxnSpPr>
        <p:spPr>
          <a:xfrm rot="16200000" flipH="1">
            <a:off x="5257714" y="2465314"/>
            <a:ext cx="2659151" cy="1946085"/>
          </a:xfrm>
          <a:prstGeom prst="bentConnector3">
            <a:avLst>
              <a:gd name="adj1" fmla="val -456"/>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845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60060"/>
            <a:ext cx="4762110"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395536" y="260060"/>
            <a:ext cx="172354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審查機制</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5292080" y="1367565"/>
            <a:ext cx="3168352" cy="4874388"/>
            <a:chOff x="5292080" y="1290916"/>
            <a:chExt cx="3168352" cy="4874388"/>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36613" t="13601" r="32675" b="2401"/>
            <a:stretch/>
          </p:blipFill>
          <p:spPr>
            <a:xfrm>
              <a:off x="5292080" y="1290916"/>
              <a:ext cx="3168352" cy="4874388"/>
            </a:xfrm>
            <a:prstGeom prst="rect">
              <a:avLst/>
            </a:prstGeom>
          </p:spPr>
        </p:pic>
        <p:sp>
          <p:nvSpPr>
            <p:cNvPr id="44" name="雲朵形 43"/>
            <p:cNvSpPr/>
            <p:nvPr/>
          </p:nvSpPr>
          <p:spPr>
            <a:xfrm>
              <a:off x="6588224" y="1610798"/>
              <a:ext cx="288032" cy="180020"/>
            </a:xfrm>
            <a:prstGeom prst="cloud">
              <a:avLst/>
            </a:prstGeom>
            <a:ln w="9525"/>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grpSp>
      <p:sp>
        <p:nvSpPr>
          <p:cNvPr id="13" name="矩形 12"/>
          <p:cNvSpPr/>
          <p:nvPr/>
        </p:nvSpPr>
        <p:spPr>
          <a:xfrm>
            <a:off x="217133" y="921584"/>
            <a:ext cx="3736920" cy="369332"/>
          </a:xfrm>
          <a:prstGeom prst="rect">
            <a:avLst/>
          </a:prstGeom>
        </p:spPr>
        <p:txBody>
          <a:bodyPr wrap="none">
            <a:spAutoFit/>
          </a:bodyPr>
          <a:lstStyle/>
          <a:p>
            <a:pPr marL="342900" lvl="0" indent="-342900">
              <a:buFont typeface="+mj-lt"/>
              <a:buAutoNum type="arabicParenR"/>
            </a:pPr>
            <a:r>
              <a:rPr lang="zh-TW" altLang="zh-TW" dirty="0">
                <a:solidFill>
                  <a:schemeClr val="tx1">
                    <a:lumMod val="75000"/>
                    <a:lumOff val="25000"/>
                  </a:schemeClr>
                </a:solidFill>
                <a:latin typeface="微軟正黑體" panose="020B0604030504040204" pitchFamily="34" charset="-120"/>
                <a:ea typeface="微軟正黑體" panose="020B0604030504040204" pitchFamily="34" charset="-120"/>
              </a:rPr>
              <a:t>歷次意見回覆</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會議記錄</a:t>
            </a:r>
            <a:r>
              <a:rPr lang="en-US" altLang="zh-TW" dirty="0" smtClean="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範例</a:t>
            </a:r>
            <a:r>
              <a:rPr lang="zh-TW" altLang="en-US" dirty="0">
                <a:latin typeface="微軟正黑體" panose="020B0604030504040204" pitchFamily="34" charset="-120"/>
                <a:ea typeface="微軟正黑體" panose="020B0604030504040204" pitchFamily="34" charset="-120"/>
              </a:rPr>
              <a:t>：</a:t>
            </a:r>
            <a:endParaRPr lang="zh-TW" altLang="zh-TW" dirty="0">
              <a:latin typeface="微軟正黑體" panose="020B0604030504040204" pitchFamily="34" charset="-120"/>
              <a:ea typeface="微軟正黑體" panose="020B0604030504040204" pitchFamily="34" charset="-120"/>
            </a:endParaRPr>
          </a:p>
        </p:txBody>
      </p:sp>
      <p:sp>
        <p:nvSpPr>
          <p:cNvPr id="14" name="矩形 13"/>
          <p:cNvSpPr/>
          <p:nvPr/>
        </p:nvSpPr>
        <p:spPr>
          <a:xfrm>
            <a:off x="4991431" y="921584"/>
            <a:ext cx="2666114" cy="369332"/>
          </a:xfrm>
          <a:prstGeom prst="rect">
            <a:avLst/>
          </a:prstGeom>
        </p:spPr>
        <p:txBody>
          <a:bodyPr wrap="none">
            <a:spAutoFit/>
          </a:bodyPr>
          <a:lstStyle/>
          <a:p>
            <a:pPr marL="342900" lvl="0" indent="-342900">
              <a:buFont typeface="+mj-lt"/>
              <a:buAutoNum type="arabicParenR" startAt="2"/>
            </a:pPr>
            <a:r>
              <a:rPr lang="zh-TW" altLang="en-US" dirty="0">
                <a:latin typeface="微軟正黑體" panose="020B0604030504040204" pitchFamily="34" charset="-120"/>
                <a:ea typeface="微軟正黑體" panose="020B0604030504040204" pitchFamily="34" charset="-120"/>
              </a:rPr>
              <a:t>審查</a:t>
            </a:r>
            <a:r>
              <a:rPr lang="zh-TW" altLang="zh-TW" dirty="0">
                <a:latin typeface="微軟正黑體" panose="020B0604030504040204" pitchFamily="34" charset="-120"/>
                <a:ea typeface="微軟正黑體" panose="020B0604030504040204" pitchFamily="34" charset="-120"/>
              </a:rPr>
              <a:t>意見</a:t>
            </a:r>
            <a:r>
              <a:rPr lang="zh-TW" altLang="zh-TW" dirty="0" smtClean="0">
                <a:latin typeface="微軟正黑體" panose="020B0604030504040204" pitchFamily="34" charset="-120"/>
                <a:ea typeface="微軟正黑體" panose="020B0604030504040204" pitchFamily="34" charset="-120"/>
              </a:rPr>
              <a:t>回覆</a:t>
            </a:r>
            <a:r>
              <a:rPr lang="zh-TW" altLang="en-US" dirty="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範例</a:t>
            </a:r>
            <a:r>
              <a:rPr lang="zh-TW" altLang="en-US" dirty="0">
                <a:latin typeface="微軟正黑體" panose="020B0604030504040204" pitchFamily="34" charset="-120"/>
                <a:ea typeface="微軟正黑體" panose="020B0604030504040204" pitchFamily="34" charset="-120"/>
              </a:rPr>
              <a:t>：</a:t>
            </a:r>
            <a:endParaRPr lang="zh-TW" altLang="zh-TW" dirty="0">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827584" y="1367564"/>
            <a:ext cx="3240360" cy="4775267"/>
            <a:chOff x="827584" y="1367564"/>
            <a:chExt cx="3240360" cy="4775267"/>
          </a:xfrm>
        </p:grpSpPr>
        <p:pic>
          <p:nvPicPr>
            <p:cNvPr id="18" name="圖片 17"/>
            <p:cNvPicPr>
              <a:picLocks noChangeAspect="1"/>
            </p:cNvPicPr>
            <p:nvPr/>
          </p:nvPicPr>
          <p:blipFill rotWithShape="1">
            <a:blip r:embed="rId3">
              <a:extLst>
                <a:ext uri="{28A0092B-C50C-407E-A947-70E740481C1C}">
                  <a14:useLocalDpi xmlns:a14="http://schemas.microsoft.com/office/drawing/2010/main" val="0"/>
                </a:ext>
              </a:extLst>
            </a:blip>
            <a:srcRect l="36225" t="18559" r="33851" b="3042"/>
            <a:stretch/>
          </p:blipFill>
          <p:spPr>
            <a:xfrm>
              <a:off x="827584" y="1367564"/>
              <a:ext cx="3240360" cy="4775267"/>
            </a:xfrm>
            <a:prstGeom prst="rect">
              <a:avLst/>
            </a:prstGeom>
          </p:spPr>
        </p:pic>
        <p:sp>
          <p:nvSpPr>
            <p:cNvPr id="52" name="雲朵形 51"/>
            <p:cNvSpPr/>
            <p:nvPr/>
          </p:nvSpPr>
          <p:spPr>
            <a:xfrm>
              <a:off x="1187624" y="2245068"/>
              <a:ext cx="288032" cy="180020"/>
            </a:xfrm>
            <a:prstGeom prst="cloud">
              <a:avLst/>
            </a:prstGeom>
            <a:ln w="9525"/>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53" name="雲朵形 52"/>
            <p:cNvSpPr/>
            <p:nvPr/>
          </p:nvSpPr>
          <p:spPr>
            <a:xfrm>
              <a:off x="1168881" y="1977524"/>
              <a:ext cx="288032" cy="180020"/>
            </a:xfrm>
            <a:prstGeom prst="cloud">
              <a:avLst/>
            </a:prstGeom>
            <a:ln w="9525"/>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grpSp>
    </p:spTree>
    <p:extLst>
      <p:ext uri="{BB962C8B-B14F-4D97-AF65-F5344CB8AC3E}">
        <p14:creationId xmlns:p14="http://schemas.microsoft.com/office/powerpoint/2010/main" val="14697319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260060"/>
            <a:ext cx="4762110"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395536" y="260060"/>
            <a:ext cx="172354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審查機制</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bwMode="auto">
          <a:xfrm>
            <a:off x="683568" y="1052736"/>
            <a:ext cx="4726614" cy="830997"/>
          </a:xfrm>
          <a:prstGeom prst="rect">
            <a:avLst/>
          </a:prstGeom>
          <a:noFill/>
        </p:spPr>
        <p:txBody>
          <a:bodyPr wrap="square">
            <a:spAutoFit/>
          </a:bodyPr>
          <a:lstStyle/>
          <a:p>
            <a:pPr eaLnBrk="1" fontAlgn="auto" hangingPunct="1">
              <a:spcBef>
                <a:spcPts val="0"/>
              </a:spcBef>
              <a:spcAft>
                <a:spcPts val="0"/>
              </a:spcAft>
              <a:defRPr/>
            </a:pPr>
            <a:r>
              <a:rPr lang="zh-TW" altLang="en-US" sz="1600" b="1" dirty="0" smtClean="0">
                <a:solidFill>
                  <a:schemeClr val="accent6">
                    <a:lumMod val="75000"/>
                  </a:schemeClr>
                </a:solidFill>
                <a:latin typeface="微軟正黑體" panose="020B0604030504040204" pitchFamily="34" charset="-120"/>
                <a:ea typeface="微軟正黑體" panose="020B0604030504040204" pitchFamily="34" charset="-120"/>
              </a:rPr>
              <a:t>送件公文須附件檢核表。確保達成基本審查基本要求之後再送審。以節省各校審查時間並可讓工程盡速發包。</a:t>
            </a:r>
            <a:r>
              <a:rPr lang="zh-TW" altLang="en-US" sz="1600" b="1" dirty="0" smtClean="0">
                <a:latin typeface="微軟正黑體" panose="020B0604030504040204" pitchFamily="34" charset="-120"/>
                <a:ea typeface="微軟正黑體" panose="020B0604030504040204" pitchFamily="34" charset="-120"/>
              </a:rPr>
              <a:t>本表單已上傳至網路平臺</a:t>
            </a:r>
            <a:endParaRPr lang="en-US" altLang="zh-TW" sz="1600" b="1" dirty="0">
              <a:latin typeface="微軟正黑體" panose="020B0604030504040204" pitchFamily="34" charset="-120"/>
              <a:ea typeface="微軟正黑體" panose="020B0604030504040204" pitchFamily="34" charset="-120"/>
            </a:endParaRPr>
          </a:p>
        </p:txBody>
      </p:sp>
      <p:sp>
        <p:nvSpPr>
          <p:cNvPr id="17" name="五角星形 16"/>
          <p:cNvSpPr/>
          <p:nvPr/>
        </p:nvSpPr>
        <p:spPr>
          <a:xfrm>
            <a:off x="147440" y="1102678"/>
            <a:ext cx="576064" cy="482489"/>
          </a:xfrm>
          <a:prstGeom prst="star5">
            <a:avLst/>
          </a:prstGeom>
          <a:solidFill>
            <a:srgbClr val="F4EA18"/>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2"/>
          <a:stretch>
            <a:fillRect/>
          </a:stretch>
        </p:blipFill>
        <p:spPr>
          <a:xfrm>
            <a:off x="5824571" y="858226"/>
            <a:ext cx="3312368" cy="5613671"/>
          </a:xfrm>
          <a:prstGeom prst="rect">
            <a:avLst/>
          </a:prstGeom>
        </p:spPr>
      </p:pic>
      <p:pic>
        <p:nvPicPr>
          <p:cNvPr id="3" name="圖片 2"/>
          <p:cNvPicPr>
            <a:picLocks noChangeAspect="1"/>
          </p:cNvPicPr>
          <p:nvPr/>
        </p:nvPicPr>
        <p:blipFill>
          <a:blip r:embed="rId3"/>
          <a:stretch>
            <a:fillRect/>
          </a:stretch>
        </p:blipFill>
        <p:spPr>
          <a:xfrm>
            <a:off x="101518" y="2222295"/>
            <a:ext cx="5708741" cy="3848935"/>
          </a:xfrm>
          <a:prstGeom prst="rect">
            <a:avLst/>
          </a:prstGeom>
        </p:spPr>
      </p:pic>
      <p:sp>
        <p:nvSpPr>
          <p:cNvPr id="8" name="矩形 7"/>
          <p:cNvSpPr/>
          <p:nvPr/>
        </p:nvSpPr>
        <p:spPr>
          <a:xfrm>
            <a:off x="2809065" y="4797152"/>
            <a:ext cx="1872208" cy="36004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3112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172354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審查原則</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2458857424"/>
              </p:ext>
            </p:extLst>
          </p:nvPr>
        </p:nvGraphicFramePr>
        <p:xfrm>
          <a:off x="611560" y="2348880"/>
          <a:ext cx="7776864" cy="3456384"/>
        </p:xfrm>
        <a:graphic>
          <a:graphicData uri="http://schemas.openxmlformats.org/drawingml/2006/table">
            <a:tbl>
              <a:tblPr firstRow="1" firstCol="1" bandRow="1">
                <a:tableStyleId>{912C8C85-51F0-491E-9774-3900AFEF0FD7}</a:tableStyleId>
              </a:tblPr>
              <a:tblGrid>
                <a:gridCol w="504056"/>
                <a:gridCol w="7272808"/>
              </a:tblGrid>
              <a:tr h="256707">
                <a:tc>
                  <a:txBody>
                    <a:bodyPr/>
                    <a:lstStyle/>
                    <a:p>
                      <a:pPr marL="0" marR="0" algn="ctr">
                        <a:spcBef>
                          <a:spcPts val="0"/>
                        </a:spcBef>
                        <a:spcAft>
                          <a:spcPts val="0"/>
                        </a:spcAft>
                      </a:pPr>
                      <a:r>
                        <a:rPr lang="zh-TW" altLang="en-US" sz="1400" b="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項次</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0" marR="0" algn="l">
                        <a:spcBef>
                          <a:spcPts val="0"/>
                        </a:spcBef>
                        <a:spcAft>
                          <a:spcPts val="0"/>
                        </a:spcAft>
                      </a:pPr>
                      <a:r>
                        <a:rPr lang="zh-TW" sz="1400" b="0" kern="100" dirty="0">
                          <a:effectLst/>
                          <a:latin typeface="微軟正黑體" panose="020B0604030504040204" pitchFamily="34" charset="-120"/>
                          <a:ea typeface="微軟正黑體" panose="020B0604030504040204" pitchFamily="34" charset="-120"/>
                        </a:rPr>
                        <a:t>項目</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r>
              <a:tr h="523030">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b="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1</a:t>
                      </a:r>
                    </a:p>
                  </a:txBody>
                  <a:tcPr marL="68580" marR="68580" marT="0" marB="0" anchor="ctr">
                    <a:solidFill>
                      <a:schemeClr val="bg1"/>
                    </a:solidFill>
                  </a:tcPr>
                </a:tc>
                <a:tc>
                  <a:txBody>
                    <a:bodyPr/>
                    <a:lstStyle/>
                    <a:p>
                      <a:pPr marL="0" marR="0" lvl="0" indent="0" algn="just">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整修面積與當初申請面積不符</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647250">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b="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just">
                        <a:lnSpc>
                          <a:spcPts val="2000"/>
                        </a:lnSpc>
                        <a:spcBef>
                          <a:spcPts val="0"/>
                        </a:spcBef>
                        <a:spcAft>
                          <a:spcPts val="0"/>
                        </a:spcAft>
                        <a:buSzPts val="1200"/>
                        <a:buFont typeface="Times New Roman" panose="02020603050405020304" pitchFamily="18" charset="0"/>
                        <a:buNone/>
                      </a:pPr>
                      <a:r>
                        <a:rPr lang="zh-TW" altLang="en-US" sz="1400" kern="100" dirty="0" smtClean="0">
                          <a:effectLst/>
                          <a:latin typeface="微軟正黑體" panose="020B0604030504040204" pitchFamily="34" charset="-120"/>
                          <a:ea typeface="微軟正黑體" panose="020B0604030504040204" pitchFamily="34" charset="-120"/>
                        </a:rPr>
                        <a:t>未針對申請時所列問題點實質改善</a:t>
                      </a:r>
                      <a:endParaRPr lang="en-US" altLang="zh-TW" sz="1400" kern="100" dirty="0" smtClean="0">
                        <a:effectLst/>
                        <a:latin typeface="微軟正黑體" panose="020B0604030504040204" pitchFamily="34" charset="-120"/>
                        <a:ea typeface="微軟正黑體" panose="020B0604030504040204" pitchFamily="34" charset="-120"/>
                      </a:endParaRPr>
                    </a:p>
                    <a:p>
                      <a:pPr marL="0" marR="0" lvl="0" indent="0" algn="just">
                        <a:lnSpc>
                          <a:spcPts val="2000"/>
                        </a:lnSpc>
                        <a:spcBef>
                          <a:spcPts val="0"/>
                        </a:spcBef>
                        <a:spcAft>
                          <a:spcPts val="0"/>
                        </a:spcAft>
                        <a:buSzPts val="1200"/>
                        <a:buFont typeface="Times New Roman" panose="02020603050405020304" pitchFamily="18" charset="0"/>
                        <a:buNone/>
                      </a:pPr>
                      <a:r>
                        <a:rPr lang="en-US" altLang="zh-TW" sz="1400" kern="100"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ex.</a:t>
                      </a:r>
                      <a:r>
                        <a:rPr lang="zh-TW" altLang="en-US" sz="1400" kern="100" dirty="0" smtClean="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未對現況問題進行重新設計或只更新設備。</a:t>
                      </a:r>
                      <a:endParaRPr lang="zh-TW" sz="1400" kern="100"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899530">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b="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just">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格局安排不</a:t>
                      </a:r>
                      <a:r>
                        <a:rPr lang="zh-TW" sz="1400" kern="100" dirty="0" smtClean="0">
                          <a:effectLst/>
                          <a:latin typeface="微軟正黑體" panose="020B0604030504040204" pitchFamily="34" charset="-120"/>
                          <a:ea typeface="微軟正黑體" panose="020B0604030504040204" pitchFamily="34" charset="-120"/>
                        </a:rPr>
                        <a:t>佳</a:t>
                      </a:r>
                      <a:endParaRPr lang="en-US" altLang="zh-TW" sz="1400" kern="100" dirty="0" smtClean="0">
                        <a:effectLst/>
                        <a:latin typeface="微軟正黑體" panose="020B0604030504040204" pitchFamily="34" charset="-120"/>
                        <a:ea typeface="微軟正黑體" panose="020B0604030504040204" pitchFamily="34" charset="-120"/>
                      </a:endParaRPr>
                    </a:p>
                    <a:p>
                      <a:pPr marL="0" marR="0" lvl="0" indent="0" algn="just">
                        <a:lnSpc>
                          <a:spcPts val="2000"/>
                        </a:lnSpc>
                        <a:spcBef>
                          <a:spcPts val="0"/>
                        </a:spcBef>
                        <a:spcAft>
                          <a:spcPts val="0"/>
                        </a:spcAft>
                        <a:buSzPts val="1200"/>
                        <a:buFont typeface="Times New Roman" panose="02020603050405020304" pitchFamily="18" charset="0"/>
                        <a:buNone/>
                      </a:pPr>
                      <a:r>
                        <a:rPr lang="en-US" sz="1400" kern="100" dirty="0" smtClean="0">
                          <a:solidFill>
                            <a:schemeClr val="accent6">
                              <a:lumMod val="75000"/>
                            </a:schemeClr>
                          </a:solidFill>
                          <a:effectLst/>
                          <a:latin typeface="微軟正黑體" panose="020B0604030504040204" pitchFamily="34" charset="-120"/>
                          <a:ea typeface="微軟正黑體" panose="020B0604030504040204" pitchFamily="34" charset="-120"/>
                        </a:rPr>
                        <a:t>ex</a:t>
                      </a:r>
                      <a:r>
                        <a:rPr lang="zh-TW" sz="1400" kern="100" dirty="0">
                          <a:solidFill>
                            <a:schemeClr val="accent6">
                              <a:lumMod val="75000"/>
                            </a:schemeClr>
                          </a:solidFill>
                          <a:effectLst/>
                          <a:latin typeface="微軟正黑體" panose="020B0604030504040204" pitchFamily="34" charset="-120"/>
                          <a:ea typeface="微軟正黑體" panose="020B0604030504040204" pitchFamily="34" charset="-120"/>
                        </a:rPr>
                        <a:t>：無法有效通風、採光不足、男女廁位置不佳、無障礙廁所位置不佳等問題、男女廁所間數比例不符人數使用</a:t>
                      </a:r>
                      <a:endParaRPr lang="zh-TW" sz="1400" kern="100"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1129867">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b="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just">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圖</a:t>
                      </a:r>
                      <a:r>
                        <a:rPr lang="zh-TW" sz="1400" kern="100" dirty="0" smtClean="0">
                          <a:effectLst/>
                          <a:latin typeface="微軟正黑體" panose="020B0604030504040204" pitchFamily="34" charset="-120"/>
                          <a:ea typeface="微軟正黑體" panose="020B0604030504040204" pitchFamily="34" charset="-120"/>
                        </a:rPr>
                        <a:t>面資料</a:t>
                      </a:r>
                      <a:r>
                        <a:rPr lang="zh-TW" altLang="en-US" sz="1400" b="1" kern="100" dirty="0" smtClean="0">
                          <a:effectLst/>
                          <a:latin typeface="微軟正黑體" panose="020B0604030504040204" pitchFamily="34" charset="-120"/>
                          <a:ea typeface="微軟正黑體" panose="020B0604030504040204" pitchFamily="34" charset="-120"/>
                        </a:rPr>
                        <a:t>嚴重</a:t>
                      </a:r>
                      <a:r>
                        <a:rPr lang="zh-TW" sz="1400" kern="100" dirty="0" smtClean="0">
                          <a:effectLst/>
                          <a:latin typeface="微軟正黑體" panose="020B0604030504040204" pitchFamily="34" charset="-120"/>
                          <a:ea typeface="微軟正黑體" panose="020B0604030504040204" pitchFamily="34" charset="-120"/>
                        </a:rPr>
                        <a:t>不全</a:t>
                      </a:r>
                      <a:endParaRPr lang="en-US" altLang="zh-TW" sz="1400" kern="100" dirty="0" smtClean="0">
                        <a:effectLst/>
                        <a:latin typeface="微軟正黑體" panose="020B0604030504040204" pitchFamily="34" charset="-120"/>
                        <a:ea typeface="微軟正黑體" panose="020B0604030504040204" pitchFamily="34" charset="-120"/>
                      </a:endParaRPr>
                    </a:p>
                    <a:p>
                      <a:pPr marL="0" marR="0" lvl="0" indent="0" algn="just">
                        <a:lnSpc>
                          <a:spcPts val="2000"/>
                        </a:lnSpc>
                        <a:spcBef>
                          <a:spcPts val="0"/>
                        </a:spcBef>
                        <a:spcAft>
                          <a:spcPts val="0"/>
                        </a:spcAft>
                        <a:buSzPts val="1200"/>
                        <a:buFont typeface="Times New Roman" panose="02020603050405020304" pitchFamily="18" charset="0"/>
                        <a:buNone/>
                      </a:pPr>
                      <a:r>
                        <a:rPr lang="en-US" altLang="zh-TW" sz="1400" kern="100" dirty="0" smtClean="0">
                          <a:solidFill>
                            <a:schemeClr val="accent6">
                              <a:lumMod val="75000"/>
                            </a:schemeClr>
                          </a:solidFill>
                          <a:effectLst/>
                          <a:latin typeface="微軟正黑體" panose="020B0604030504040204" pitchFamily="34" charset="-120"/>
                          <a:ea typeface="微軟正黑體" panose="020B0604030504040204" pitchFamily="34" charset="-120"/>
                          <a:cs typeface="+mn-cs"/>
                        </a:rPr>
                        <a:t>ex</a:t>
                      </a:r>
                      <a:r>
                        <a:rPr lang="zh-TW" altLang="zh-TW" sz="1400" kern="100" dirty="0" smtClean="0">
                          <a:solidFill>
                            <a:schemeClr val="accent6">
                              <a:lumMod val="75000"/>
                            </a:schemeClr>
                          </a:solidFill>
                          <a:effectLst/>
                          <a:latin typeface="微軟正黑體" panose="020B0604030504040204" pitchFamily="34" charset="-120"/>
                          <a:ea typeface="微軟正黑體" panose="020B0604030504040204" pitchFamily="34" charset="-120"/>
                          <a:cs typeface="+mn-cs"/>
                        </a:rPr>
                        <a:t>：圖面資料嚴重缺失，目前提出之圖面不足以供發包使用，其應包含廁所整修位置圖、現況平面圖、整修平面圖及剖立面圖、地板及天花板平面圖、照明配置圖等。</a:t>
                      </a:r>
                      <a:endParaRPr lang="zh-TW" sz="1400" kern="100" dirty="0">
                        <a:solidFill>
                          <a:schemeClr val="accent6">
                            <a:lumMod val="75000"/>
                          </a:schemeClr>
                        </a:solidFill>
                        <a:effectLst/>
                        <a:latin typeface="微軟正黑體" panose="020B0604030504040204" pitchFamily="34" charset="-120"/>
                        <a:ea typeface="微軟正黑體" panose="020B0604030504040204" pitchFamily="34" charset="-120"/>
                        <a:cs typeface="+mn-cs"/>
                      </a:endParaRPr>
                    </a:p>
                  </a:txBody>
                  <a:tcPr marL="68580" marR="68580" marT="0" marB="0" anchor="ctr">
                    <a:solidFill>
                      <a:schemeClr val="bg1"/>
                    </a:solidFill>
                  </a:tcPr>
                </a:tc>
              </a:tr>
            </a:tbl>
          </a:graphicData>
        </a:graphic>
      </p:graphicFrame>
      <p:sp>
        <p:nvSpPr>
          <p:cNvPr id="3" name="矩形 2"/>
          <p:cNvSpPr/>
          <p:nvPr/>
        </p:nvSpPr>
        <p:spPr>
          <a:xfrm>
            <a:off x="739121" y="1558533"/>
            <a:ext cx="3877985" cy="646331"/>
          </a:xfrm>
          <a:prstGeom prst="rect">
            <a:avLst/>
          </a:prstGeom>
        </p:spPr>
        <p:txBody>
          <a:bodyPr wrap="none">
            <a:spAutoFit/>
          </a:bodyPr>
          <a:lstStyle/>
          <a:p>
            <a:r>
              <a:rPr lang="zh-TW" altLang="en-US" dirty="0">
                <a:solidFill>
                  <a:srgbClr val="000000"/>
                </a:solidFill>
                <a:latin typeface="微軟正黑體" panose="020B0604030504040204" pitchFamily="34" charset="-120"/>
                <a:ea typeface="微軟正黑體" panose="020B0604030504040204" pitchFamily="34" charset="-120"/>
              </a:rPr>
              <a:t>只要符合其中一條，則</a:t>
            </a:r>
            <a:r>
              <a:rPr lang="zh-TW" altLang="en-US" dirty="0" smtClean="0">
                <a:solidFill>
                  <a:srgbClr val="000000"/>
                </a:solidFill>
                <a:latin typeface="微軟正黑體" panose="020B0604030504040204" pitchFamily="34" charset="-120"/>
                <a:ea typeface="微軟正黑體" panose="020B0604030504040204" pitchFamily="34" charset="-120"/>
              </a:rPr>
              <a:t>為不通過</a:t>
            </a:r>
            <a:endParaRPr lang="en-US" altLang="zh-TW" dirty="0" smtClean="0">
              <a:solidFill>
                <a:srgbClr val="000000"/>
              </a:solidFill>
              <a:latin typeface="微軟正黑體" panose="020B0604030504040204" pitchFamily="34" charset="-120"/>
              <a:ea typeface="微軟正黑體" panose="020B0604030504040204" pitchFamily="34" charset="-120"/>
            </a:endParaRPr>
          </a:p>
          <a:p>
            <a:r>
              <a:rPr lang="zh-TW" altLang="en-US" sz="1400" b="1" dirty="0">
                <a:solidFill>
                  <a:schemeClr val="accent6">
                    <a:lumMod val="75000"/>
                  </a:schemeClr>
                </a:solidFill>
              </a:rPr>
              <a:t>需要再思考與討論、必定需</a:t>
            </a:r>
            <a:r>
              <a:rPr lang="zh-TW" altLang="en-US" sz="1400" b="1" dirty="0" smtClean="0">
                <a:solidFill>
                  <a:schemeClr val="accent6">
                    <a:lumMod val="75000"/>
                  </a:schemeClr>
                </a:solidFill>
              </a:rPr>
              <a:t>重新修正</a:t>
            </a:r>
            <a:r>
              <a:rPr lang="zh-TW" altLang="en-US" sz="1400" b="1" dirty="0">
                <a:solidFill>
                  <a:schemeClr val="accent6">
                    <a:lumMod val="75000"/>
                  </a:schemeClr>
                </a:solidFill>
              </a:rPr>
              <a:t>的設計</a:t>
            </a:r>
            <a:r>
              <a:rPr lang="zh-TW" altLang="en-US" dirty="0"/>
              <a:t>	</a:t>
            </a:r>
          </a:p>
        </p:txBody>
      </p:sp>
      <p:cxnSp>
        <p:nvCxnSpPr>
          <p:cNvPr id="7" name="直線接點 6"/>
          <p:cNvCxnSpPr/>
          <p:nvPr/>
        </p:nvCxnSpPr>
        <p:spPr>
          <a:xfrm>
            <a:off x="595105" y="1630542"/>
            <a:ext cx="0" cy="502315"/>
          </a:xfrm>
          <a:prstGeom prst="line">
            <a:avLst/>
          </a:prstGeom>
        </p:spPr>
        <p:style>
          <a:lnRef idx="2">
            <a:schemeClr val="accent6"/>
          </a:lnRef>
          <a:fillRef idx="0">
            <a:schemeClr val="accent6"/>
          </a:fillRef>
          <a:effectRef idx="1">
            <a:schemeClr val="accent6"/>
          </a:effectRef>
          <a:fontRef idx="minor">
            <a:schemeClr val="tx1"/>
          </a:fontRef>
        </p:style>
      </p:cxnSp>
      <p:sp>
        <p:nvSpPr>
          <p:cNvPr id="5" name="剪去單一角落矩形 4"/>
          <p:cNvSpPr/>
          <p:nvPr/>
        </p:nvSpPr>
        <p:spPr>
          <a:xfrm>
            <a:off x="2117827" y="1126846"/>
            <a:ext cx="864096" cy="361782"/>
          </a:xfrm>
          <a:prstGeom prst="snip1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p:txBody>
      </p:sp>
      <p:sp>
        <p:nvSpPr>
          <p:cNvPr id="8" name="剪去單一角落矩形 7"/>
          <p:cNvSpPr/>
          <p:nvPr/>
        </p:nvSpPr>
        <p:spPr>
          <a:xfrm>
            <a:off x="1381825" y="1126846"/>
            <a:ext cx="864096" cy="361782"/>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再修</a:t>
            </a:r>
            <a:r>
              <a:rPr lang="zh-TW" altLang="en-US" sz="1600" dirty="0">
                <a:latin typeface="微軟正黑體" panose="020B0604030504040204" pitchFamily="34" charset="-120"/>
                <a:ea typeface="微軟正黑體" panose="020B0604030504040204" pitchFamily="34" charset="-120"/>
              </a:rPr>
              <a:t>正</a:t>
            </a:r>
          </a:p>
        </p:txBody>
      </p:sp>
      <p:sp>
        <p:nvSpPr>
          <p:cNvPr id="9" name="剪去單一角落矩形 8"/>
          <p:cNvSpPr/>
          <p:nvPr/>
        </p:nvSpPr>
        <p:spPr>
          <a:xfrm>
            <a:off x="578756" y="1050994"/>
            <a:ext cx="864096" cy="361782"/>
          </a:xfrm>
          <a:prstGeom prst="snip1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不通過</a:t>
            </a:r>
            <a:endParaRPr lang="zh-TW" altLang="en-US" sz="1600" dirty="0">
              <a:latin typeface="微軟正黑體" panose="020B0604030504040204" pitchFamily="34" charset="-120"/>
              <a:ea typeface="微軟正黑體" panose="020B0604030504040204" pitchFamily="34" charset="-120"/>
            </a:endParaRPr>
          </a:p>
        </p:txBody>
      </p:sp>
      <p:sp>
        <p:nvSpPr>
          <p:cNvPr id="6" name="等腰三角形 5"/>
          <p:cNvSpPr/>
          <p:nvPr/>
        </p:nvSpPr>
        <p:spPr>
          <a:xfrm rot="10800000">
            <a:off x="930397" y="914712"/>
            <a:ext cx="176819" cy="110840"/>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04570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172354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審查原則</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857787300"/>
              </p:ext>
            </p:extLst>
          </p:nvPr>
        </p:nvGraphicFramePr>
        <p:xfrm>
          <a:off x="595105" y="2066770"/>
          <a:ext cx="8297374" cy="4242550"/>
        </p:xfrm>
        <a:graphic>
          <a:graphicData uri="http://schemas.openxmlformats.org/drawingml/2006/table">
            <a:tbl>
              <a:tblPr firstRow="1" firstCol="1" bandRow="1">
                <a:tableStyleId>{69012ECD-51FC-41F1-AA8D-1B2483CD663E}</a:tableStyleId>
              </a:tblPr>
              <a:tblGrid>
                <a:gridCol w="567030"/>
                <a:gridCol w="3769905"/>
                <a:gridCol w="648072"/>
                <a:gridCol w="3312367"/>
              </a:tblGrid>
              <a:tr h="372043">
                <a:tc>
                  <a:txBody>
                    <a:bodyPr/>
                    <a:lstStyle/>
                    <a:p>
                      <a:pPr marL="0" marR="0" algn="l">
                        <a:spcBef>
                          <a:spcPts val="0"/>
                        </a:spcBef>
                        <a:spcAft>
                          <a:spcPts val="0"/>
                        </a:spcAft>
                      </a:pPr>
                      <a:r>
                        <a:rPr lang="zh-TW" altLang="en-US" sz="1400" kern="100" dirty="0" smtClean="0">
                          <a:effectLst/>
                          <a:latin typeface="微軟正黑體" panose="020B0604030504040204" pitchFamily="34" charset="-120"/>
                          <a:ea typeface="微軟正黑體" panose="020B0604030504040204" pitchFamily="34" charset="-120"/>
                        </a:rPr>
                        <a:t>項次</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zh-TW" sz="1400" kern="100" dirty="0">
                          <a:effectLst/>
                          <a:latin typeface="微軟正黑體" panose="020B0604030504040204" pitchFamily="34" charset="-120"/>
                          <a:ea typeface="微軟正黑體" panose="020B0604030504040204" pitchFamily="34" charset="-120"/>
                        </a:rPr>
                        <a:t>項目</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zh-TW" altLang="en-US" sz="1400" kern="100" dirty="0" smtClean="0">
                          <a:effectLst/>
                          <a:latin typeface="微軟正黑體" panose="020B0604030504040204" pitchFamily="34" charset="-120"/>
                          <a:ea typeface="微軟正黑體" panose="020B0604030504040204" pitchFamily="34" charset="-120"/>
                        </a:rPr>
                        <a:t>項次</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marL="0" marR="0" algn="l">
                        <a:spcBef>
                          <a:spcPts val="0"/>
                        </a:spcBef>
                        <a:spcAft>
                          <a:spcPts val="0"/>
                        </a:spcAft>
                      </a:pPr>
                      <a:r>
                        <a:rPr lang="zh-TW" sz="1400" kern="100" dirty="0">
                          <a:effectLst/>
                          <a:latin typeface="微軟正黑體" panose="020B0604030504040204" pitchFamily="34" charset="-120"/>
                          <a:ea typeface="微軟正黑體" panose="020B0604030504040204" pitchFamily="34" charset="-120"/>
                        </a:rPr>
                        <a:t>項目</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r>
              <a:tr h="691004">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1</a:t>
                      </a:r>
                      <a:endParaRPr lang="en-US" altLang="zh-TW" sz="1400" b="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未降板以及樓板結構安全考量</a:t>
                      </a:r>
                      <a:r>
                        <a:rPr lang="en-US" sz="1400" kern="100" dirty="0">
                          <a:effectLst/>
                          <a:latin typeface="微軟正黑體" panose="020B0604030504040204" pitchFamily="34" charset="-120"/>
                          <a:ea typeface="微軟正黑體" panose="020B0604030504040204" pitchFamily="34" charset="-120"/>
                        </a:rPr>
                        <a:t/>
                      </a:r>
                      <a:br>
                        <a:rPr lang="en-US" sz="1400" kern="100" dirty="0">
                          <a:effectLst/>
                          <a:latin typeface="微軟正黑體" panose="020B0604030504040204" pitchFamily="34" charset="-120"/>
                          <a:ea typeface="微軟正黑體" panose="020B0604030504040204" pitchFamily="34" charset="-120"/>
                        </a:rPr>
                      </a:b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：未標示高程，未考慮樓板淨載重</a:t>
                      </a: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樓板材質的使用</a:t>
                      </a: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、樓板仍維持兩階</a:t>
                      </a: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a:t>
                      </a:r>
                      <a:r>
                        <a:rPr lang="zh-TW" sz="1200" kern="100" dirty="0" smtClean="0">
                          <a:solidFill>
                            <a:schemeClr val="accent1">
                              <a:lumMod val="75000"/>
                            </a:schemeClr>
                          </a:solidFill>
                          <a:effectLst/>
                          <a:latin typeface="微軟正黑體" panose="020B0604030504040204" pitchFamily="34" charset="-120"/>
                          <a:ea typeface="微軟正黑體" panose="020B0604030504040204" pitchFamily="34" charset="-120"/>
                        </a:rPr>
                        <a:t>至多</a:t>
                      </a:r>
                      <a:r>
                        <a:rPr lang="zh-TW" altLang="en-US" sz="1200" kern="100" dirty="0" smtClean="0">
                          <a:solidFill>
                            <a:schemeClr val="accent1">
                              <a:lumMod val="75000"/>
                            </a:schemeClr>
                          </a:solidFill>
                          <a:effectLst/>
                          <a:latin typeface="微軟正黑體" panose="020B0604030504040204" pitchFamily="34" charset="-120"/>
                          <a:ea typeface="微軟正黑體" panose="020B0604030504040204" pitchFamily="34" charset="-120"/>
                        </a:rPr>
                        <a:t>保留</a:t>
                      </a:r>
                      <a:r>
                        <a:rPr lang="zh-TW" sz="1200" kern="100" dirty="0" smtClean="0">
                          <a:solidFill>
                            <a:schemeClr val="accent1">
                              <a:lumMod val="75000"/>
                            </a:schemeClr>
                          </a:solidFill>
                          <a:effectLst/>
                          <a:latin typeface="微軟正黑體" panose="020B0604030504040204" pitchFamily="34" charset="-120"/>
                          <a:ea typeface="微軟正黑體" panose="020B0604030504040204" pitchFamily="34" charset="-120"/>
                        </a:rPr>
                        <a:t>一</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階</a:t>
                      </a: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18</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公分</a:t>
                      </a: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a:t>
                      </a:r>
                      <a:endParaRPr lang="zh-TW" sz="1200" b="0" kern="100" dirty="0">
                        <a:solidFill>
                          <a:schemeClr val="accent1">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7</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經費預算不合理</a:t>
                      </a:r>
                      <a:endParaRPr lang="zh-TW" sz="12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454491">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2</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管線未置換</a:t>
                      </a:r>
                      <a:endParaRPr lang="zh-TW" sz="12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8</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牆面與搗擺高度過高</a:t>
                      </a:r>
                      <a:r>
                        <a:rPr lang="en-US" sz="1400" kern="100" dirty="0">
                          <a:effectLst/>
                          <a:latin typeface="微軟正黑體" panose="020B0604030504040204" pitchFamily="34" charset="-120"/>
                          <a:ea typeface="微軟正黑體" panose="020B0604030504040204" pitchFamily="34" charset="-120"/>
                        </a:rPr>
                        <a:t/>
                      </a:r>
                      <a:br>
                        <a:rPr lang="en-US" sz="1400" kern="100" dirty="0">
                          <a:effectLst/>
                          <a:latin typeface="微軟正黑體" panose="020B0604030504040204" pitchFamily="34" charset="-120"/>
                          <a:ea typeface="微軟正黑體" panose="020B0604030504040204" pitchFamily="34" charset="-120"/>
                        </a:rPr>
                      </a:b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：非結構牆之牆面過高不利通風</a:t>
                      </a:r>
                      <a:endParaRPr lang="zh-TW" sz="1200" b="0" kern="100" dirty="0">
                        <a:solidFill>
                          <a:schemeClr val="accent1">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454491">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3</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設置無障礙廁所未符合規範</a:t>
                      </a:r>
                      <a:r>
                        <a:rPr lang="en-US" sz="1400" kern="100" dirty="0">
                          <a:effectLst/>
                          <a:latin typeface="微軟正黑體" panose="020B0604030504040204" pitchFamily="34" charset="-120"/>
                          <a:ea typeface="微軟正黑體" panose="020B0604030504040204" pitchFamily="34" charset="-120"/>
                        </a:rPr>
                        <a:t/>
                      </a:r>
                      <a:br>
                        <a:rPr lang="en-US" sz="1400" kern="100" dirty="0">
                          <a:effectLst/>
                          <a:latin typeface="微軟正黑體" panose="020B0604030504040204" pitchFamily="34" charset="-120"/>
                          <a:ea typeface="微軟正黑體" panose="020B0604030504040204" pitchFamily="34" charset="-120"/>
                        </a:rPr>
                      </a:b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：未依照無障礙設置規範</a:t>
                      </a:r>
                      <a:endParaRPr lang="zh-TW" sz="1200" b="0" kern="100" dirty="0">
                        <a:solidFill>
                          <a:schemeClr val="accent1">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9</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便器與門扇開啟方向</a:t>
                      </a:r>
                      <a:r>
                        <a:rPr lang="zh-TW" sz="1400" kern="100" dirty="0" smtClean="0">
                          <a:effectLst/>
                          <a:latin typeface="微軟正黑體" panose="020B0604030504040204" pitchFamily="34" charset="-120"/>
                          <a:ea typeface="微軟正黑體" panose="020B0604030504040204" pitchFamily="34" charset="-120"/>
                        </a:rPr>
                        <a:t>不對</a:t>
                      </a:r>
                      <a:endParaRPr lang="en-US" altLang="zh-TW" sz="1200" kern="100" dirty="0" smtClean="0">
                        <a:effectLst/>
                        <a:latin typeface="微軟正黑體" panose="020B0604030504040204" pitchFamily="34" charset="-120"/>
                        <a:ea typeface="微軟正黑體" panose="020B0604030504040204" pitchFamily="34" charset="-120"/>
                      </a:endParaRPr>
                    </a:p>
                    <a:p>
                      <a:pPr marL="0" marR="0" lvl="0" indent="0" algn="l">
                        <a:lnSpc>
                          <a:spcPts val="2000"/>
                        </a:lnSpc>
                        <a:spcBef>
                          <a:spcPts val="0"/>
                        </a:spcBef>
                        <a:spcAft>
                          <a:spcPts val="0"/>
                        </a:spcAft>
                        <a:buSzPts val="1200"/>
                        <a:buFont typeface="Times New Roman" panose="02020603050405020304" pitchFamily="18" charset="0"/>
                        <a:buNone/>
                      </a:pPr>
                      <a:r>
                        <a:rPr lang="en-US" sz="1200" kern="100" dirty="0" smtClean="0">
                          <a:solidFill>
                            <a:schemeClr val="accent1">
                              <a:lumMod val="75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：便器與門扇開啟方向應垂直</a:t>
                      </a:r>
                      <a:endParaRPr lang="zh-TW" sz="1200" b="0" kern="100" dirty="0">
                        <a:solidFill>
                          <a:schemeClr val="accent1">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691004">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4</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窗戶裝設、通風處理不</a:t>
                      </a:r>
                      <a:r>
                        <a:rPr lang="zh-TW" sz="1400" kern="100" dirty="0" smtClean="0">
                          <a:effectLst/>
                          <a:latin typeface="微軟正黑體" panose="020B0604030504040204" pitchFamily="34" charset="-120"/>
                          <a:ea typeface="微軟正黑體" panose="020B0604030504040204" pitchFamily="34" charset="-120"/>
                        </a:rPr>
                        <a:t>佳</a:t>
                      </a:r>
                      <a:endParaRPr lang="en-US" altLang="zh-TW" sz="1200" kern="100" dirty="0" smtClean="0">
                        <a:effectLst/>
                        <a:latin typeface="微軟正黑體" panose="020B0604030504040204" pitchFamily="34" charset="-120"/>
                        <a:ea typeface="微軟正黑體" panose="020B0604030504040204" pitchFamily="34" charset="-120"/>
                      </a:endParaRPr>
                    </a:p>
                    <a:p>
                      <a:pPr marL="0" marR="0" lvl="0" indent="0" algn="l">
                        <a:lnSpc>
                          <a:spcPts val="2000"/>
                        </a:lnSpc>
                        <a:spcBef>
                          <a:spcPts val="0"/>
                        </a:spcBef>
                        <a:spcAft>
                          <a:spcPts val="0"/>
                        </a:spcAft>
                        <a:buSzPts val="1200"/>
                        <a:buFont typeface="Times New Roman" panose="02020603050405020304" pitchFamily="18" charset="0"/>
                        <a:buNone/>
                      </a:pPr>
                      <a:r>
                        <a:rPr lang="en-US" sz="1200" kern="100" dirty="0" smtClean="0">
                          <a:solidFill>
                            <a:schemeClr val="accent1">
                              <a:lumMod val="75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：除採光外，應考量地面通風，建立通風設計有熱空氣導流之功能之窗口</a:t>
                      </a:r>
                      <a:endParaRPr lang="zh-TW" sz="1200" b="0" kern="100" dirty="0">
                        <a:solidFill>
                          <a:schemeClr val="accent1">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10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淋浴間設置的安全性考量</a:t>
                      </a:r>
                      <a:r>
                        <a:rPr lang="en-US" sz="1400" kern="100" dirty="0">
                          <a:effectLst/>
                          <a:latin typeface="微軟正黑體" panose="020B0604030504040204" pitchFamily="34" charset="-120"/>
                          <a:ea typeface="微軟正黑體" panose="020B0604030504040204" pitchFamily="34" charset="-120"/>
                        </a:rPr>
                        <a:t/>
                      </a:r>
                      <a:br>
                        <a:rPr lang="en-US" sz="1400" kern="100" dirty="0">
                          <a:effectLst/>
                          <a:latin typeface="微軟正黑體" panose="020B0604030504040204" pitchFamily="34" charset="-120"/>
                          <a:ea typeface="微軟正黑體" panose="020B0604030504040204" pitchFamily="34" charset="-120"/>
                        </a:rPr>
                      </a:b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：淋浴間的數量與必要性、無漏電遮斷系統</a:t>
                      </a:r>
                      <a:endParaRPr lang="zh-TW" sz="1200" b="0" kern="100" dirty="0">
                        <a:solidFill>
                          <a:schemeClr val="accent1">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691004">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各項器具安裝未合乎人體工學及使用者</a:t>
                      </a:r>
                      <a:r>
                        <a:rPr lang="zh-TW" sz="1400" kern="100" dirty="0" smtClean="0">
                          <a:effectLst/>
                          <a:latin typeface="微軟正黑體" panose="020B0604030504040204" pitchFamily="34" charset="-120"/>
                          <a:ea typeface="微軟正黑體" panose="020B0604030504040204" pitchFamily="34" charset="-120"/>
                        </a:rPr>
                        <a:t>習慣</a:t>
                      </a:r>
                      <a:endParaRPr lang="en-US" altLang="zh-TW" sz="1200" kern="100" dirty="0" smtClean="0">
                        <a:effectLst/>
                        <a:latin typeface="微軟正黑體" panose="020B0604030504040204" pitchFamily="34" charset="-120"/>
                        <a:ea typeface="微軟正黑體" panose="020B0604030504040204" pitchFamily="34" charset="-120"/>
                      </a:endParaRPr>
                    </a:p>
                    <a:p>
                      <a:pPr marL="0" marR="0" lvl="0" indent="0" algn="l">
                        <a:lnSpc>
                          <a:spcPts val="2000"/>
                        </a:lnSpc>
                        <a:spcBef>
                          <a:spcPts val="0"/>
                        </a:spcBef>
                        <a:spcAft>
                          <a:spcPts val="0"/>
                        </a:spcAft>
                        <a:buSzPts val="1200"/>
                        <a:buFont typeface="Times New Roman" panose="02020603050405020304" pitchFamily="18" charset="0"/>
                        <a:buNone/>
                      </a:pPr>
                      <a:r>
                        <a:rPr lang="en-US" sz="1200" kern="100" dirty="0" smtClean="0">
                          <a:solidFill>
                            <a:schemeClr val="accent1">
                              <a:lumMod val="75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：如小便斗安裝高度、洗手台設置等</a:t>
                      </a:r>
                      <a:endParaRPr lang="zh-TW" sz="1200" b="0" kern="100" dirty="0">
                        <a:solidFill>
                          <a:schemeClr val="accent1">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11</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不建議使用加壓馬達</a:t>
                      </a:r>
                      <a:r>
                        <a:rPr lang="en-US" sz="1400" kern="100" dirty="0">
                          <a:effectLst/>
                          <a:latin typeface="微軟正黑體" panose="020B0604030504040204" pitchFamily="34" charset="-120"/>
                          <a:ea typeface="微軟正黑體" panose="020B0604030504040204" pitchFamily="34" charset="-120"/>
                        </a:rPr>
                        <a:t/>
                      </a:r>
                      <a:br>
                        <a:rPr lang="en-US" sz="1400" kern="100" dirty="0">
                          <a:effectLst/>
                          <a:latin typeface="微軟正黑體" panose="020B0604030504040204" pitchFamily="34" charset="-120"/>
                          <a:ea typeface="微軟正黑體" panose="020B0604030504040204" pitchFamily="34" charset="-120"/>
                        </a:rPr>
                      </a:b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：是否有考慮加壓馬達所衍伸之問題</a:t>
                      </a:r>
                      <a:endParaRPr lang="zh-TW" sz="1200" b="0" kern="100" dirty="0">
                        <a:solidFill>
                          <a:schemeClr val="accent1">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639503">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6</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蹲式所廁間長寬不合</a:t>
                      </a:r>
                      <a:r>
                        <a:rPr lang="zh-TW" sz="1400" kern="100" dirty="0" smtClean="0">
                          <a:effectLst/>
                          <a:latin typeface="微軟正黑體" panose="020B0604030504040204" pitchFamily="34" charset="-120"/>
                          <a:ea typeface="微軟正黑體" panose="020B0604030504040204" pitchFamily="34" charset="-120"/>
                        </a:rPr>
                        <a:t>規範</a:t>
                      </a:r>
                      <a:endParaRPr lang="en-US" altLang="zh-TW" sz="1200" kern="100" dirty="0" smtClean="0">
                        <a:effectLst/>
                        <a:latin typeface="微軟正黑體" panose="020B0604030504040204" pitchFamily="34" charset="-120"/>
                        <a:ea typeface="微軟正黑體" panose="020B0604030504040204" pitchFamily="34" charset="-120"/>
                      </a:endParaRPr>
                    </a:p>
                    <a:p>
                      <a:pPr marL="0" marR="0" lvl="0" indent="0" algn="l">
                        <a:lnSpc>
                          <a:spcPts val="2000"/>
                        </a:lnSpc>
                        <a:spcBef>
                          <a:spcPts val="0"/>
                        </a:spcBef>
                        <a:spcAft>
                          <a:spcPts val="0"/>
                        </a:spcAft>
                        <a:buSzPts val="1200"/>
                        <a:buFont typeface="Times New Roman" panose="02020603050405020304" pitchFamily="18" charset="0"/>
                        <a:buNone/>
                      </a:pPr>
                      <a:r>
                        <a:rPr lang="en-US" sz="1200" kern="100" dirty="0" smtClean="0">
                          <a:solidFill>
                            <a:schemeClr val="accent1">
                              <a:lumMod val="75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：其寬應為</a:t>
                      </a: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100 </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公分以上，長度</a:t>
                      </a:r>
                      <a:r>
                        <a:rPr lang="en-US" sz="1200" kern="100" dirty="0">
                          <a:solidFill>
                            <a:schemeClr val="accent1">
                              <a:lumMod val="75000"/>
                            </a:schemeClr>
                          </a:solidFill>
                          <a:effectLst/>
                          <a:latin typeface="微軟正黑體" panose="020B0604030504040204" pitchFamily="34" charset="-120"/>
                          <a:ea typeface="微軟正黑體" panose="020B0604030504040204" pitchFamily="34" charset="-120"/>
                        </a:rPr>
                        <a:t>120 </a:t>
                      </a:r>
                      <a:r>
                        <a:rPr lang="zh-TW" sz="1200" kern="100" dirty="0">
                          <a:solidFill>
                            <a:schemeClr val="accent1">
                              <a:lumMod val="75000"/>
                            </a:schemeClr>
                          </a:solidFill>
                          <a:effectLst/>
                          <a:latin typeface="微軟正黑體" panose="020B0604030504040204" pitchFamily="34" charset="-120"/>
                          <a:ea typeface="微軟正黑體" panose="020B0604030504040204" pitchFamily="34" charset="-120"/>
                        </a:rPr>
                        <a:t>公分以上</a:t>
                      </a:r>
                      <a:endParaRPr lang="zh-TW" sz="1200" b="0" kern="100" dirty="0">
                        <a:solidFill>
                          <a:schemeClr val="accent1">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endParaRPr lang="zh-TW" sz="12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endParaRPr lang="zh-TW" sz="12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bl>
          </a:graphicData>
        </a:graphic>
      </p:graphicFrame>
      <p:sp>
        <p:nvSpPr>
          <p:cNvPr id="3" name="矩形 2"/>
          <p:cNvSpPr/>
          <p:nvPr/>
        </p:nvSpPr>
        <p:spPr>
          <a:xfrm>
            <a:off x="5148064" y="1052736"/>
            <a:ext cx="4572000" cy="1015663"/>
          </a:xfrm>
          <a:prstGeom prst="rect">
            <a:avLst/>
          </a:prstGeom>
        </p:spPr>
        <p:txBody>
          <a:bodyPr>
            <a:spAutoFit/>
          </a:bodyPr>
          <a:lstStyle/>
          <a:p>
            <a:pPr>
              <a:lnSpc>
                <a:spcPts val="2400"/>
              </a:lnSpc>
            </a:pPr>
            <a:r>
              <a:rPr lang="en-US" altLang="zh-TW" sz="1600" dirty="0">
                <a:solidFill>
                  <a:srgbClr val="000000"/>
                </a:solidFill>
                <a:latin typeface="微軟正黑體" panose="020B0604030504040204" pitchFamily="34" charset="-120"/>
                <a:ea typeface="微軟正黑體" panose="020B0604030504040204" pitchFamily="34" charset="-120"/>
              </a:rPr>
              <a:t>•</a:t>
            </a:r>
            <a:r>
              <a:rPr lang="zh-TW" altLang="en-US" sz="1600" dirty="0">
                <a:solidFill>
                  <a:srgbClr val="000000"/>
                </a:solidFill>
                <a:latin typeface="微軟正黑體" panose="020B0604030504040204" pitchFamily="34" charset="-120"/>
                <a:ea typeface="微軟正黑體" panose="020B0604030504040204" pitchFamily="34" charset="-120"/>
              </a:rPr>
              <a:t> 符合</a:t>
            </a:r>
            <a:r>
              <a:rPr lang="en-US" altLang="zh-TW" sz="1600" dirty="0">
                <a:solidFill>
                  <a:srgbClr val="000000"/>
                </a:solidFill>
                <a:latin typeface="微軟正黑體" panose="020B0604030504040204" pitchFamily="34" charset="-120"/>
                <a:ea typeface="微軟正黑體" panose="020B0604030504040204" pitchFamily="34" charset="-120"/>
              </a:rPr>
              <a:t>7</a:t>
            </a:r>
            <a:r>
              <a:rPr lang="zh-TW" altLang="en-US" sz="1600" dirty="0">
                <a:solidFill>
                  <a:srgbClr val="000000"/>
                </a:solidFill>
                <a:latin typeface="微軟正黑體" panose="020B0604030504040204" pitchFamily="34" charset="-120"/>
                <a:ea typeface="微軟正黑體" panose="020B0604030504040204" pitchFamily="34" charset="-120"/>
              </a:rPr>
              <a:t>條以上</a:t>
            </a:r>
            <a:r>
              <a:rPr lang="en-US" altLang="zh-TW" sz="1600" dirty="0">
                <a:solidFill>
                  <a:srgbClr val="000000"/>
                </a:solidFill>
                <a:latin typeface="微軟正黑體" panose="020B0604030504040204" pitchFamily="34" charset="-120"/>
                <a:ea typeface="微軟正黑體" panose="020B0604030504040204" pitchFamily="34" charset="-120"/>
              </a:rPr>
              <a:t> → </a:t>
            </a:r>
            <a:r>
              <a:rPr lang="zh-TW" altLang="en-US" sz="1600" dirty="0">
                <a:solidFill>
                  <a:srgbClr val="000000"/>
                </a:solidFill>
                <a:latin typeface="微軟正黑體" panose="020B0604030504040204" pitchFamily="34" charset="-120"/>
                <a:ea typeface="微軟正黑體" panose="020B0604030504040204" pitchFamily="34" charset="-120"/>
              </a:rPr>
              <a:t>不通過</a:t>
            </a:r>
            <a:endParaRPr lang="en-US" altLang="zh-TW" sz="1600" dirty="0">
              <a:solidFill>
                <a:srgbClr val="000000"/>
              </a:solidFill>
              <a:latin typeface="微軟正黑體" panose="020B0604030504040204" pitchFamily="34" charset="-120"/>
              <a:ea typeface="微軟正黑體" panose="020B0604030504040204" pitchFamily="34" charset="-120"/>
            </a:endParaRPr>
          </a:p>
          <a:p>
            <a:pPr>
              <a:lnSpc>
                <a:spcPts val="2400"/>
              </a:lnSpc>
            </a:pPr>
            <a:r>
              <a:rPr lang="en-US" altLang="zh-TW" sz="1600" dirty="0" smtClean="0">
                <a:solidFill>
                  <a:srgbClr val="000000"/>
                </a:solidFill>
                <a:latin typeface="微軟正黑體" panose="020B0604030504040204" pitchFamily="34" charset="-120"/>
                <a:ea typeface="微軟正黑體" panose="020B0604030504040204" pitchFamily="34" charset="-120"/>
              </a:rPr>
              <a:t>•</a:t>
            </a:r>
            <a:r>
              <a:rPr lang="zh-TW" altLang="en-US" sz="1600" dirty="0" smtClean="0">
                <a:solidFill>
                  <a:srgbClr val="000000"/>
                </a:solidFill>
                <a:latin typeface="微軟正黑體" panose="020B0604030504040204" pitchFamily="34" charset="-120"/>
                <a:ea typeface="微軟正黑體" panose="020B0604030504040204" pitchFamily="34" charset="-120"/>
              </a:rPr>
              <a:t> 符合</a:t>
            </a:r>
            <a:r>
              <a:rPr lang="en-US" altLang="zh-TW" sz="1600" dirty="0">
                <a:solidFill>
                  <a:srgbClr val="000000"/>
                </a:solidFill>
                <a:latin typeface="微軟正黑體" panose="020B0604030504040204" pitchFamily="34" charset="-120"/>
                <a:ea typeface="微軟正黑體" panose="020B0604030504040204" pitchFamily="34" charset="-120"/>
              </a:rPr>
              <a:t>1~7</a:t>
            </a:r>
            <a:r>
              <a:rPr lang="zh-TW" altLang="en-US" sz="1600" dirty="0" smtClean="0">
                <a:solidFill>
                  <a:srgbClr val="000000"/>
                </a:solidFill>
                <a:latin typeface="微軟正黑體" panose="020B0604030504040204" pitchFamily="34" charset="-120"/>
                <a:ea typeface="微軟正黑體" panose="020B0604030504040204" pitchFamily="34" charset="-120"/>
              </a:rPr>
              <a:t>點其中</a:t>
            </a:r>
            <a:r>
              <a:rPr lang="zh-TW" altLang="en-US" sz="1600" dirty="0">
                <a:solidFill>
                  <a:srgbClr val="000000"/>
                </a:solidFill>
                <a:latin typeface="微軟正黑體" panose="020B0604030504040204" pitchFamily="34" charset="-120"/>
                <a:ea typeface="微軟正黑體" panose="020B0604030504040204" pitchFamily="34" charset="-120"/>
              </a:rPr>
              <a:t>一條→ 再修正</a:t>
            </a:r>
            <a:endParaRPr lang="en-US" altLang="zh-TW" sz="1600" dirty="0">
              <a:solidFill>
                <a:srgbClr val="000000"/>
              </a:solidFill>
              <a:latin typeface="微軟正黑體" panose="020B0604030504040204" pitchFamily="34" charset="-120"/>
              <a:ea typeface="微軟正黑體" panose="020B0604030504040204" pitchFamily="34" charset="-120"/>
            </a:endParaRPr>
          </a:p>
          <a:p>
            <a:pPr>
              <a:lnSpc>
                <a:spcPts val="2400"/>
              </a:lnSpc>
            </a:pPr>
            <a:r>
              <a:rPr lang="en-US" altLang="zh-TW" sz="1600" dirty="0" smtClean="0">
                <a:solidFill>
                  <a:srgbClr val="000000"/>
                </a:solidFill>
                <a:latin typeface="微軟正黑體" panose="020B0604030504040204" pitchFamily="34" charset="-120"/>
                <a:ea typeface="微軟正黑體" panose="020B0604030504040204" pitchFamily="34" charset="-120"/>
              </a:rPr>
              <a:t>•</a:t>
            </a:r>
            <a:r>
              <a:rPr lang="zh-TW" altLang="en-US" sz="1600" dirty="0" smtClean="0">
                <a:solidFill>
                  <a:srgbClr val="000000"/>
                </a:solidFill>
                <a:latin typeface="微軟正黑體" panose="020B0604030504040204" pitchFamily="34" charset="-120"/>
                <a:ea typeface="微軟正黑體" panose="020B0604030504040204" pitchFamily="34" charset="-120"/>
              </a:rPr>
              <a:t> 符合</a:t>
            </a:r>
            <a:r>
              <a:rPr lang="en-US" altLang="zh-TW" sz="1600" dirty="0">
                <a:solidFill>
                  <a:srgbClr val="000000"/>
                </a:solidFill>
                <a:latin typeface="微軟正黑體" panose="020B0604030504040204" pitchFamily="34" charset="-120"/>
                <a:ea typeface="微軟正黑體" panose="020B0604030504040204" pitchFamily="34" charset="-120"/>
              </a:rPr>
              <a:t>30%</a:t>
            </a:r>
            <a:r>
              <a:rPr lang="zh-TW" altLang="en-US" sz="1600" dirty="0">
                <a:solidFill>
                  <a:srgbClr val="000000"/>
                </a:solidFill>
                <a:latin typeface="微軟正黑體" panose="020B0604030504040204" pitchFamily="34" charset="-120"/>
                <a:ea typeface="微軟正黑體" panose="020B0604030504040204" pitchFamily="34" charset="-120"/>
              </a:rPr>
              <a:t>以下</a:t>
            </a:r>
            <a:r>
              <a:rPr lang="en-US" altLang="zh-TW" sz="1600" dirty="0">
                <a:solidFill>
                  <a:srgbClr val="000000"/>
                </a:solidFill>
                <a:latin typeface="微軟正黑體" panose="020B0604030504040204" pitchFamily="34" charset="-120"/>
                <a:ea typeface="微軟正黑體" panose="020B0604030504040204" pitchFamily="34" charset="-120"/>
              </a:rPr>
              <a:t>(3</a:t>
            </a:r>
            <a:r>
              <a:rPr lang="zh-TW" altLang="en-US" sz="1600" dirty="0">
                <a:solidFill>
                  <a:srgbClr val="000000"/>
                </a:solidFill>
                <a:latin typeface="微軟正黑體" panose="020B0604030504040204" pitchFamily="34" charset="-120"/>
                <a:ea typeface="微軟正黑體" panose="020B0604030504040204" pitchFamily="34" charset="-120"/>
              </a:rPr>
              <a:t>條以下</a:t>
            </a:r>
            <a:r>
              <a:rPr lang="en-US" altLang="zh-TW" sz="1600" dirty="0">
                <a:solidFill>
                  <a:srgbClr val="000000"/>
                </a:solidFill>
                <a:latin typeface="微軟正黑體" panose="020B0604030504040204" pitchFamily="34" charset="-120"/>
                <a:ea typeface="微軟正黑體" panose="020B0604030504040204" pitchFamily="34" charset="-120"/>
              </a:rPr>
              <a:t>)→ </a:t>
            </a:r>
            <a:r>
              <a:rPr lang="zh-TW" altLang="en-US" sz="1600" dirty="0" smtClean="0">
                <a:solidFill>
                  <a:srgbClr val="000000"/>
                </a:solidFill>
                <a:latin typeface="微軟正黑體" panose="020B0604030504040204" pitchFamily="34" charset="-120"/>
                <a:ea typeface="微軟正黑體" panose="020B0604030504040204" pitchFamily="34" charset="-120"/>
              </a:rPr>
              <a:t>通過</a:t>
            </a:r>
            <a:endParaRPr lang="zh-TW" altLang="en-US" sz="1600" dirty="0">
              <a:solidFill>
                <a:srgbClr val="00000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539552" y="1650286"/>
            <a:ext cx="4392488" cy="338554"/>
          </a:xfrm>
          <a:prstGeom prst="rect">
            <a:avLst/>
          </a:prstGeom>
        </p:spPr>
        <p:txBody>
          <a:bodyPr wrap="square">
            <a:spAutoFit/>
          </a:bodyPr>
          <a:lstStyle/>
          <a:p>
            <a:r>
              <a:rPr lang="zh-TW" altLang="en-US" sz="1600" b="1" dirty="0">
                <a:solidFill>
                  <a:schemeClr val="accent1">
                    <a:lumMod val="75000"/>
                  </a:schemeClr>
                </a:solidFill>
                <a:latin typeface="微軟正黑體" panose="020B0604030504040204" pitchFamily="34" charset="-120"/>
                <a:ea typeface="微軟正黑體" panose="020B0604030504040204" pitchFamily="34" charset="-120"/>
              </a:rPr>
              <a:t>與設計能力無必要相關，但必定要修正之</a:t>
            </a:r>
            <a:r>
              <a:rPr lang="zh-TW" altLang="en-US" sz="1600" b="1" dirty="0" smtClean="0">
                <a:solidFill>
                  <a:schemeClr val="accent1">
                    <a:lumMod val="75000"/>
                  </a:schemeClr>
                </a:solidFill>
                <a:latin typeface="微軟正黑體" panose="020B0604030504040204" pitchFamily="34" charset="-120"/>
                <a:ea typeface="微軟正黑體" panose="020B0604030504040204" pitchFamily="34" charset="-120"/>
              </a:rPr>
              <a:t>問題</a:t>
            </a:r>
            <a:endParaRPr lang="zh-TW" altLang="en-US" sz="1600" dirty="0">
              <a:solidFill>
                <a:schemeClr val="accent1">
                  <a:lumMod val="75000"/>
                </a:schemeClr>
              </a:solidFill>
              <a:latin typeface="微軟正黑體" panose="020B0604030504040204" pitchFamily="34" charset="-120"/>
              <a:ea typeface="微軟正黑體" panose="020B0604030504040204" pitchFamily="34" charset="-120"/>
            </a:endParaRPr>
          </a:p>
        </p:txBody>
      </p:sp>
      <p:cxnSp>
        <p:nvCxnSpPr>
          <p:cNvPr id="7" name="直線接點 6"/>
          <p:cNvCxnSpPr/>
          <p:nvPr/>
        </p:nvCxnSpPr>
        <p:spPr>
          <a:xfrm>
            <a:off x="5004048" y="1196752"/>
            <a:ext cx="0" cy="712822"/>
          </a:xfrm>
          <a:prstGeom prst="line">
            <a:avLst/>
          </a:prstGeom>
        </p:spPr>
        <p:style>
          <a:lnRef idx="2">
            <a:schemeClr val="accent1"/>
          </a:lnRef>
          <a:fillRef idx="0">
            <a:schemeClr val="accent1"/>
          </a:fillRef>
          <a:effectRef idx="1">
            <a:schemeClr val="accent1"/>
          </a:effectRef>
          <a:fontRef idx="minor">
            <a:schemeClr val="tx1"/>
          </a:fontRef>
        </p:style>
      </p:cxnSp>
      <p:sp>
        <p:nvSpPr>
          <p:cNvPr id="8" name="剪去單一角落矩形 7"/>
          <p:cNvSpPr/>
          <p:nvPr/>
        </p:nvSpPr>
        <p:spPr>
          <a:xfrm>
            <a:off x="2117827" y="1123002"/>
            <a:ext cx="864096" cy="361782"/>
          </a:xfrm>
          <a:prstGeom prst="snip1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p:txBody>
      </p:sp>
      <p:sp>
        <p:nvSpPr>
          <p:cNvPr id="10" name="剪去單一角落矩形 9"/>
          <p:cNvSpPr/>
          <p:nvPr/>
        </p:nvSpPr>
        <p:spPr>
          <a:xfrm>
            <a:off x="578756" y="1123002"/>
            <a:ext cx="864096" cy="361782"/>
          </a:xfrm>
          <a:prstGeom prst="snip1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不通過</a:t>
            </a:r>
            <a:endParaRPr lang="zh-TW" altLang="en-US" sz="1600" dirty="0">
              <a:latin typeface="微軟正黑體" panose="020B0604030504040204" pitchFamily="34" charset="-120"/>
              <a:ea typeface="微軟正黑體" panose="020B0604030504040204" pitchFamily="34" charset="-120"/>
            </a:endParaRPr>
          </a:p>
        </p:txBody>
      </p:sp>
      <p:sp>
        <p:nvSpPr>
          <p:cNvPr id="9" name="剪去單一角落矩形 8"/>
          <p:cNvSpPr/>
          <p:nvPr/>
        </p:nvSpPr>
        <p:spPr>
          <a:xfrm>
            <a:off x="1381825" y="1050994"/>
            <a:ext cx="864096" cy="361782"/>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再修</a:t>
            </a:r>
            <a:r>
              <a:rPr lang="zh-TW" altLang="en-US" sz="1600" dirty="0">
                <a:latin typeface="微軟正黑體" panose="020B0604030504040204" pitchFamily="34" charset="-120"/>
                <a:ea typeface="微軟正黑體" panose="020B0604030504040204" pitchFamily="34" charset="-120"/>
              </a:rPr>
              <a:t>正</a:t>
            </a:r>
          </a:p>
        </p:txBody>
      </p:sp>
      <p:sp>
        <p:nvSpPr>
          <p:cNvPr id="11" name="等腰三角形 10"/>
          <p:cNvSpPr/>
          <p:nvPr/>
        </p:nvSpPr>
        <p:spPr>
          <a:xfrm rot="10800000">
            <a:off x="1692403" y="889614"/>
            <a:ext cx="215301" cy="134963"/>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545376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172354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審查原則</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555218493"/>
              </p:ext>
            </p:extLst>
          </p:nvPr>
        </p:nvGraphicFramePr>
        <p:xfrm>
          <a:off x="611560" y="2357591"/>
          <a:ext cx="7776864" cy="3168352"/>
        </p:xfrm>
        <a:graphic>
          <a:graphicData uri="http://schemas.openxmlformats.org/drawingml/2006/table">
            <a:tbl>
              <a:tblPr firstRow="1" firstCol="1" bandRow="1">
                <a:tableStyleId>{F2DE63D5-997A-4646-A377-4702673A728D}</a:tableStyleId>
              </a:tblPr>
              <a:tblGrid>
                <a:gridCol w="504056"/>
                <a:gridCol w="7272808"/>
              </a:tblGrid>
              <a:tr h="265306">
                <a:tc>
                  <a:txBody>
                    <a:bodyPr/>
                    <a:lstStyle/>
                    <a:p>
                      <a:pPr marL="0" marR="0" algn="ctr">
                        <a:spcBef>
                          <a:spcPts val="0"/>
                        </a:spcBef>
                        <a:spcAft>
                          <a:spcPts val="0"/>
                        </a:spcAft>
                      </a:pPr>
                      <a:r>
                        <a:rPr lang="zh-TW" altLang="en-US" sz="1400" kern="100" dirty="0" smtClean="0">
                          <a:effectLst/>
                          <a:latin typeface="微軟正黑體" panose="020B0604030504040204" pitchFamily="34" charset="-120"/>
                          <a:ea typeface="微軟正黑體" panose="020B0604030504040204" pitchFamily="34" charset="-120"/>
                        </a:rPr>
                        <a:t>項次</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0" marR="0" algn="l">
                        <a:spcBef>
                          <a:spcPts val="0"/>
                        </a:spcBef>
                        <a:spcAft>
                          <a:spcPts val="0"/>
                        </a:spcAft>
                      </a:pPr>
                      <a:r>
                        <a:rPr lang="zh-TW" sz="1400" kern="100" dirty="0">
                          <a:effectLst/>
                          <a:latin typeface="微軟正黑體" panose="020B0604030504040204" pitchFamily="34" charset="-120"/>
                          <a:ea typeface="微軟正黑體" panose="020B0604030504040204" pitchFamily="34" charset="-120"/>
                        </a:rPr>
                        <a:t>項目</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r>
              <a:tr h="912069">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1</a:t>
                      </a:r>
                      <a:endParaRPr lang="en-US" altLang="zh-TW" sz="1400" b="0" kern="100" dirty="0" smtClean="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細部圖面繪製不</a:t>
                      </a:r>
                      <a:r>
                        <a:rPr lang="zh-TW" sz="1400" kern="100" dirty="0" smtClean="0">
                          <a:effectLst/>
                          <a:latin typeface="微軟正黑體" panose="020B0604030504040204" pitchFamily="34" charset="-120"/>
                          <a:ea typeface="微軟正黑體" panose="020B0604030504040204" pitchFamily="34" charset="-120"/>
                        </a:rPr>
                        <a:t>全</a:t>
                      </a:r>
                      <a:endParaRPr lang="en-US" altLang="zh-TW" sz="1200" kern="100" dirty="0" smtClean="0">
                        <a:effectLst/>
                        <a:latin typeface="微軟正黑體" panose="020B0604030504040204" pitchFamily="34" charset="-120"/>
                        <a:ea typeface="微軟正黑體" panose="020B0604030504040204" pitchFamily="34" charset="-120"/>
                      </a:endParaRPr>
                    </a:p>
                    <a:p>
                      <a:pPr marL="0" marR="0" lvl="0" indent="0" algn="l">
                        <a:lnSpc>
                          <a:spcPts val="2000"/>
                        </a:lnSpc>
                        <a:spcBef>
                          <a:spcPts val="0"/>
                        </a:spcBef>
                        <a:spcAft>
                          <a:spcPts val="0"/>
                        </a:spcAft>
                        <a:buSzPts val="1200"/>
                        <a:buFont typeface="Times New Roman" panose="02020603050405020304" pitchFamily="18" charset="0"/>
                        <a:buNone/>
                      </a:pPr>
                      <a:r>
                        <a:rPr lang="en-US" sz="1200" kern="100" dirty="0" smtClean="0">
                          <a:solidFill>
                            <a:schemeClr val="accent3">
                              <a:lumMod val="50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3">
                              <a:lumMod val="50000"/>
                            </a:schemeClr>
                          </a:solidFill>
                          <a:effectLst/>
                          <a:latin typeface="微軟正黑體" panose="020B0604030504040204" pitchFamily="34" charset="-120"/>
                          <a:ea typeface="微軟正黑體" panose="020B0604030504040204" pitchFamily="34" charset="-120"/>
                        </a:rPr>
                        <a:t>：如磁磚對縫、繪製排水方向及洩水坡度、地板落水頭位置、器具安裝尺寸、省水標章、標註防水施工工法、銜接給水設施管路時增設控制閥、汙水排水管應於管端增設清潔口、附建築施工規範</a:t>
                      </a:r>
                      <a:endParaRPr lang="zh-TW" sz="1200" kern="100" dirty="0">
                        <a:solidFill>
                          <a:schemeClr val="accent3">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596229">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2</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照明燈具使用不佳</a:t>
                      </a:r>
                      <a:r>
                        <a:rPr lang="en-US" sz="1400" kern="100" dirty="0">
                          <a:effectLst/>
                          <a:latin typeface="微軟正黑體" panose="020B0604030504040204" pitchFamily="34" charset="-120"/>
                          <a:ea typeface="微軟正黑體" panose="020B0604030504040204" pitchFamily="34" charset="-120"/>
                        </a:rPr>
                        <a:t/>
                      </a:r>
                      <a:br>
                        <a:rPr lang="en-US" sz="1400" kern="100" dirty="0">
                          <a:effectLst/>
                          <a:latin typeface="微軟正黑體" panose="020B0604030504040204" pitchFamily="34" charset="-120"/>
                          <a:ea typeface="微軟正黑體" panose="020B0604030504040204" pitchFamily="34" charset="-120"/>
                        </a:rPr>
                      </a:br>
                      <a:r>
                        <a:rPr lang="en-US" sz="1200" kern="100" dirty="0">
                          <a:solidFill>
                            <a:schemeClr val="accent3">
                              <a:lumMod val="50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3">
                              <a:lumMod val="50000"/>
                            </a:schemeClr>
                          </a:solidFill>
                          <a:effectLst/>
                          <a:latin typeface="微軟正黑體" panose="020B0604030504040204" pitchFamily="34" charset="-120"/>
                          <a:ea typeface="微軟正黑體" panose="020B0604030504040204" pitchFamily="34" charset="-120"/>
                        </a:rPr>
                        <a:t>：燈具數量與照度的平衡</a:t>
                      </a:r>
                      <a:endParaRPr lang="zh-TW" sz="1200" kern="100" dirty="0">
                        <a:solidFill>
                          <a:schemeClr val="accent3">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618222">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3</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廁所門扇設計不佳</a:t>
                      </a:r>
                      <a:r>
                        <a:rPr lang="en-US" sz="1400" kern="100" dirty="0">
                          <a:effectLst/>
                          <a:latin typeface="微軟正黑體" panose="020B0604030504040204" pitchFamily="34" charset="-120"/>
                          <a:ea typeface="微軟正黑體" panose="020B0604030504040204" pitchFamily="34" charset="-120"/>
                        </a:rPr>
                        <a:t/>
                      </a:r>
                      <a:br>
                        <a:rPr lang="en-US" sz="1400" kern="100" dirty="0">
                          <a:effectLst/>
                          <a:latin typeface="微軟正黑體" panose="020B0604030504040204" pitchFamily="34" charset="-120"/>
                          <a:ea typeface="微軟正黑體" panose="020B0604030504040204" pitchFamily="34" charset="-120"/>
                        </a:rPr>
                      </a:br>
                      <a:r>
                        <a:rPr lang="en-US" sz="1200" kern="100" dirty="0">
                          <a:solidFill>
                            <a:schemeClr val="accent3">
                              <a:lumMod val="50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3">
                              <a:lumMod val="50000"/>
                            </a:schemeClr>
                          </a:solidFill>
                          <a:effectLst/>
                          <a:latin typeface="微軟正黑體" panose="020B0604030504040204" pitchFamily="34" charset="-120"/>
                          <a:ea typeface="微軟正黑體" panose="020B0604030504040204" pitchFamily="34" charset="-120"/>
                        </a:rPr>
                        <a:t>：以迂迴方式取代門扇的設置</a:t>
                      </a:r>
                      <a:endParaRPr lang="zh-TW" sz="1200" kern="100" dirty="0">
                        <a:solidFill>
                          <a:schemeClr val="accent3">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r h="776526">
                <a:tc>
                  <a:txBody>
                    <a:bodyPr/>
                    <a:lstStyle/>
                    <a:p>
                      <a:pPr marL="0" marR="0" lvl="0" indent="0" algn="ctr">
                        <a:lnSpc>
                          <a:spcPts val="2000"/>
                        </a:lnSpc>
                        <a:spcBef>
                          <a:spcPts val="0"/>
                        </a:spcBef>
                        <a:spcAft>
                          <a:spcPts val="0"/>
                        </a:spcAft>
                        <a:buSzPts val="1200"/>
                        <a:buFont typeface="Times New Roman" panose="02020603050405020304" pitchFamily="18" charset="0"/>
                        <a:buNone/>
                      </a:pPr>
                      <a:r>
                        <a:rPr lang="en-US" altLang="zh-TW" sz="1400" kern="100" dirty="0" smtClean="0">
                          <a:effectLst/>
                          <a:latin typeface="微軟正黑體" panose="020B0604030504040204" pitchFamily="34" charset="-120"/>
                          <a:ea typeface="微軟正黑體" panose="020B0604030504040204" pitchFamily="34" charset="-120"/>
                        </a:rPr>
                        <a:t>4</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c>
                  <a:txBody>
                    <a:bodyPr/>
                    <a:lstStyle/>
                    <a:p>
                      <a:pPr marL="0" marR="0" lvl="0" indent="0" algn="l">
                        <a:lnSpc>
                          <a:spcPts val="2000"/>
                        </a:lnSpc>
                        <a:spcBef>
                          <a:spcPts val="0"/>
                        </a:spcBef>
                        <a:spcAft>
                          <a:spcPts val="0"/>
                        </a:spcAft>
                        <a:buSzPts val="1200"/>
                        <a:buFont typeface="Times New Roman" panose="02020603050405020304" pitchFamily="18" charset="0"/>
                        <a:buNone/>
                      </a:pPr>
                      <a:r>
                        <a:rPr lang="zh-TW" sz="1400" kern="100" dirty="0">
                          <a:effectLst/>
                          <a:latin typeface="微軟正黑體" panose="020B0604030504040204" pitchFamily="34" charset="-120"/>
                          <a:ea typeface="微軟正黑體" panose="020B0604030504040204" pitchFamily="34" charset="-120"/>
                        </a:rPr>
                        <a:t>天花板不鼓勵過於裝飾性</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非必要性</a:t>
                      </a:r>
                      <a:r>
                        <a:rPr lang="en-US" sz="1400" kern="100" dirty="0">
                          <a:effectLst/>
                          <a:latin typeface="微軟正黑體" panose="020B0604030504040204" pitchFamily="34" charset="-120"/>
                          <a:ea typeface="微軟正黑體" panose="020B0604030504040204" pitchFamily="34" charset="-120"/>
                        </a:rPr>
                        <a:t>)</a:t>
                      </a:r>
                      <a:r>
                        <a:rPr lang="zh-TW" sz="1400" kern="100" dirty="0">
                          <a:effectLst/>
                          <a:latin typeface="微軟正黑體" panose="020B0604030504040204" pitchFamily="34" charset="-120"/>
                          <a:ea typeface="微軟正黑體" panose="020B0604030504040204" pitchFamily="34" charset="-120"/>
                        </a:rPr>
                        <a:t>之</a:t>
                      </a:r>
                      <a:r>
                        <a:rPr lang="zh-TW" sz="1400" kern="100" dirty="0" smtClean="0">
                          <a:effectLst/>
                          <a:latin typeface="微軟正黑體" panose="020B0604030504040204" pitchFamily="34" charset="-120"/>
                          <a:ea typeface="微軟正黑體" panose="020B0604030504040204" pitchFamily="34" charset="-120"/>
                        </a:rPr>
                        <a:t>設計</a:t>
                      </a:r>
                      <a:endParaRPr lang="en-US" altLang="zh-TW" sz="1200" kern="100" dirty="0" smtClean="0">
                        <a:effectLst/>
                        <a:latin typeface="微軟正黑體" panose="020B0604030504040204" pitchFamily="34" charset="-120"/>
                        <a:ea typeface="微軟正黑體" panose="020B0604030504040204" pitchFamily="34" charset="-120"/>
                      </a:endParaRPr>
                    </a:p>
                    <a:p>
                      <a:pPr marL="0" marR="0" lvl="0" indent="0" algn="l">
                        <a:lnSpc>
                          <a:spcPts val="2000"/>
                        </a:lnSpc>
                        <a:spcBef>
                          <a:spcPts val="0"/>
                        </a:spcBef>
                        <a:spcAft>
                          <a:spcPts val="0"/>
                        </a:spcAft>
                        <a:buSzPts val="1200"/>
                        <a:buFont typeface="Times New Roman" panose="02020603050405020304" pitchFamily="18" charset="0"/>
                        <a:buNone/>
                      </a:pPr>
                      <a:r>
                        <a:rPr lang="en-US" sz="1200" kern="100" dirty="0" smtClean="0">
                          <a:solidFill>
                            <a:schemeClr val="accent3">
                              <a:lumMod val="50000"/>
                            </a:schemeClr>
                          </a:solidFill>
                          <a:effectLst/>
                          <a:latin typeface="微軟正黑體" panose="020B0604030504040204" pitchFamily="34" charset="-120"/>
                          <a:ea typeface="微軟正黑體" panose="020B0604030504040204" pitchFamily="34" charset="-120"/>
                        </a:rPr>
                        <a:t>ex</a:t>
                      </a:r>
                      <a:r>
                        <a:rPr lang="zh-TW" sz="1200" kern="100" dirty="0">
                          <a:solidFill>
                            <a:schemeClr val="accent3">
                              <a:lumMod val="50000"/>
                            </a:schemeClr>
                          </a:solidFill>
                          <a:effectLst/>
                          <a:latin typeface="微軟正黑體" panose="020B0604030504040204" pitchFamily="34" charset="-120"/>
                          <a:ea typeface="微軟正黑體" panose="020B0604030504040204" pitchFamily="34" charset="-120"/>
                        </a:rPr>
                        <a:t>：建議仿效日本配合美學教學設計圖案便於維修及風場導入</a:t>
                      </a:r>
                      <a:endParaRPr lang="zh-TW" sz="1200" kern="100" dirty="0">
                        <a:solidFill>
                          <a:schemeClr val="accent3">
                            <a:lumMod val="50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bg1"/>
                    </a:solidFill>
                  </a:tcPr>
                </a:tc>
              </a:tr>
            </a:tbl>
          </a:graphicData>
        </a:graphic>
      </p:graphicFrame>
      <p:sp>
        <p:nvSpPr>
          <p:cNvPr id="5" name="矩形 4"/>
          <p:cNvSpPr/>
          <p:nvPr/>
        </p:nvSpPr>
        <p:spPr>
          <a:xfrm>
            <a:off x="751936" y="1946864"/>
            <a:ext cx="4968552" cy="338554"/>
          </a:xfrm>
          <a:prstGeom prst="rect">
            <a:avLst/>
          </a:prstGeom>
        </p:spPr>
        <p:txBody>
          <a:bodyPr wrap="square">
            <a:spAutoFit/>
          </a:bodyPr>
          <a:lstStyle/>
          <a:p>
            <a:r>
              <a:rPr lang="zh-TW" altLang="en-US" sz="1600" b="1" dirty="0" smtClean="0">
                <a:solidFill>
                  <a:schemeClr val="accent3">
                    <a:lumMod val="75000"/>
                  </a:schemeClr>
                </a:solidFill>
                <a:latin typeface="微軟正黑體" panose="020B0604030504040204" pitchFamily="34" charset="-120"/>
                <a:ea typeface="微軟正黑體" panose="020B0604030504040204" pitchFamily="34" charset="-120"/>
              </a:rPr>
              <a:t>小</a:t>
            </a:r>
            <a:r>
              <a:rPr lang="zh-TW" altLang="en-US" sz="1600" b="1" dirty="0">
                <a:solidFill>
                  <a:schemeClr val="accent3">
                    <a:lumMod val="75000"/>
                  </a:schemeClr>
                </a:solidFill>
                <a:latin typeface="微軟正黑體" panose="020B0604030504040204" pitchFamily="34" charset="-120"/>
                <a:ea typeface="微軟正黑體" panose="020B0604030504040204" pitchFamily="34" charset="-120"/>
              </a:rPr>
              <a:t>地方提醒事項，不再審查，請建築師自行負責</a:t>
            </a:r>
            <a:r>
              <a:rPr lang="zh-TW" altLang="en-US" sz="1600" dirty="0">
                <a:solidFill>
                  <a:schemeClr val="accent1">
                    <a:lumMod val="75000"/>
                  </a:schemeClr>
                </a:solidFill>
                <a:latin typeface="微軟正黑體" panose="020B0604030504040204" pitchFamily="34" charset="-120"/>
                <a:ea typeface="微軟正黑體" panose="020B0604030504040204" pitchFamily="34" charset="-120"/>
              </a:rPr>
              <a:t>	</a:t>
            </a:r>
          </a:p>
        </p:txBody>
      </p:sp>
      <p:cxnSp>
        <p:nvCxnSpPr>
          <p:cNvPr id="6" name="直線接點 5"/>
          <p:cNvCxnSpPr/>
          <p:nvPr/>
        </p:nvCxnSpPr>
        <p:spPr>
          <a:xfrm>
            <a:off x="611560" y="1693520"/>
            <a:ext cx="0" cy="511344"/>
          </a:xfrm>
          <a:prstGeom prst="line">
            <a:avLst/>
          </a:prstGeom>
        </p:spPr>
        <p:style>
          <a:lnRef idx="2">
            <a:schemeClr val="accent3"/>
          </a:lnRef>
          <a:fillRef idx="0">
            <a:schemeClr val="accent3"/>
          </a:fillRef>
          <a:effectRef idx="1">
            <a:schemeClr val="accent3"/>
          </a:effectRef>
          <a:fontRef idx="minor">
            <a:schemeClr val="tx1"/>
          </a:fontRef>
        </p:style>
      </p:cxnSp>
      <p:sp>
        <p:nvSpPr>
          <p:cNvPr id="9" name="矩形 8"/>
          <p:cNvSpPr/>
          <p:nvPr/>
        </p:nvSpPr>
        <p:spPr>
          <a:xfrm>
            <a:off x="738441" y="1628800"/>
            <a:ext cx="3185487" cy="369332"/>
          </a:xfrm>
          <a:prstGeom prst="rect">
            <a:avLst/>
          </a:prstGeom>
        </p:spPr>
        <p:txBody>
          <a:bodyPr wrap="none">
            <a:spAutoFit/>
          </a:bodyPr>
          <a:lstStyle/>
          <a:p>
            <a:r>
              <a:rPr lang="zh-TW" altLang="en-US" dirty="0" smtClean="0">
                <a:solidFill>
                  <a:srgbClr val="000000"/>
                </a:solidFill>
                <a:latin typeface="微軟正黑體" panose="020B0604030504040204" pitchFamily="34" charset="-120"/>
                <a:ea typeface="微軟正黑體" panose="020B0604030504040204" pitchFamily="34" charset="-120"/>
              </a:rPr>
              <a:t>若僅符合下列事項，</a:t>
            </a:r>
            <a:r>
              <a:rPr lang="zh-TW" altLang="en-US" dirty="0">
                <a:solidFill>
                  <a:srgbClr val="000000"/>
                </a:solidFill>
                <a:latin typeface="微軟正黑體" panose="020B0604030504040204" pitchFamily="34" charset="-120"/>
                <a:ea typeface="微軟正黑體" panose="020B0604030504040204" pitchFamily="34" charset="-120"/>
              </a:rPr>
              <a:t>則</a:t>
            </a:r>
            <a:r>
              <a:rPr lang="zh-TW" altLang="en-US" dirty="0" smtClean="0">
                <a:solidFill>
                  <a:srgbClr val="000000"/>
                </a:solidFill>
                <a:latin typeface="微軟正黑體" panose="020B0604030504040204" pitchFamily="34" charset="-120"/>
                <a:ea typeface="微軟正黑體" panose="020B0604030504040204" pitchFamily="34" charset="-120"/>
              </a:rPr>
              <a:t>為通過</a:t>
            </a:r>
            <a:endParaRPr lang="en-US" altLang="zh-TW" dirty="0">
              <a:solidFill>
                <a:srgbClr val="000000"/>
              </a:solidFill>
              <a:latin typeface="微軟正黑體" panose="020B0604030504040204" pitchFamily="34" charset="-120"/>
              <a:ea typeface="微軟正黑體" panose="020B0604030504040204" pitchFamily="34" charset="-120"/>
            </a:endParaRPr>
          </a:p>
        </p:txBody>
      </p:sp>
      <p:sp>
        <p:nvSpPr>
          <p:cNvPr id="8" name="剪去單一角落矩形 7"/>
          <p:cNvSpPr/>
          <p:nvPr/>
        </p:nvSpPr>
        <p:spPr>
          <a:xfrm>
            <a:off x="578756" y="1171157"/>
            <a:ext cx="864096" cy="361782"/>
          </a:xfrm>
          <a:prstGeom prst="snip1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不通過</a:t>
            </a:r>
            <a:endParaRPr lang="zh-TW" altLang="en-US" sz="1600" dirty="0">
              <a:latin typeface="微軟正黑體" panose="020B0604030504040204" pitchFamily="34" charset="-120"/>
              <a:ea typeface="微軟正黑體" panose="020B0604030504040204" pitchFamily="34" charset="-120"/>
            </a:endParaRPr>
          </a:p>
        </p:txBody>
      </p:sp>
      <p:sp>
        <p:nvSpPr>
          <p:cNvPr id="11" name="剪去單一角落矩形 10"/>
          <p:cNvSpPr/>
          <p:nvPr/>
        </p:nvSpPr>
        <p:spPr>
          <a:xfrm>
            <a:off x="1381825" y="1171157"/>
            <a:ext cx="864096" cy="361782"/>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再修</a:t>
            </a:r>
            <a:r>
              <a:rPr lang="zh-TW" altLang="en-US" sz="1600" dirty="0">
                <a:latin typeface="微軟正黑體" panose="020B0604030504040204" pitchFamily="34" charset="-120"/>
                <a:ea typeface="微軟正黑體" panose="020B0604030504040204" pitchFamily="34" charset="-120"/>
              </a:rPr>
              <a:t>正</a:t>
            </a:r>
          </a:p>
        </p:txBody>
      </p:sp>
      <p:sp>
        <p:nvSpPr>
          <p:cNvPr id="7" name="剪去單一角落矩形 6"/>
          <p:cNvSpPr/>
          <p:nvPr/>
        </p:nvSpPr>
        <p:spPr>
          <a:xfrm>
            <a:off x="2117827" y="1107549"/>
            <a:ext cx="864096" cy="361782"/>
          </a:xfrm>
          <a:prstGeom prst="snip1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dirty="0" smtClean="0">
                <a:latin typeface="微軟正黑體" panose="020B0604030504040204" pitchFamily="34" charset="-120"/>
                <a:ea typeface="微軟正黑體" panose="020B0604030504040204" pitchFamily="34" charset="-120"/>
              </a:rPr>
              <a:t>通過</a:t>
            </a:r>
            <a:endParaRPr lang="zh-TW" altLang="en-US" dirty="0">
              <a:latin typeface="微軟正黑體" panose="020B0604030504040204" pitchFamily="34" charset="-120"/>
              <a:ea typeface="微軟正黑體" panose="020B0604030504040204" pitchFamily="34" charset="-120"/>
            </a:endParaRPr>
          </a:p>
        </p:txBody>
      </p:sp>
      <p:sp>
        <p:nvSpPr>
          <p:cNvPr id="10" name="等腰三角形 9"/>
          <p:cNvSpPr/>
          <p:nvPr/>
        </p:nvSpPr>
        <p:spPr>
          <a:xfrm rot="10800000">
            <a:off x="2460658" y="949174"/>
            <a:ext cx="199379" cy="124982"/>
          </a:xfrm>
          <a:prstGeom prs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998524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3262432"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規劃設計繳件資料</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83567" y="1168475"/>
            <a:ext cx="7632848" cy="3785652"/>
          </a:xfrm>
          <a:prstGeom prst="rect">
            <a:avLst/>
          </a:prstGeom>
          <a:noFill/>
        </p:spPr>
        <p:txBody>
          <a:bodyPr wrap="square" rtlCol="0">
            <a:spAutoFit/>
          </a:bodyPr>
          <a:lstStyle/>
          <a:p>
            <a:pPr algn="just">
              <a:lnSpc>
                <a:spcPct val="150000"/>
              </a:lnSpc>
            </a:pP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規劃設計完成時，應</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由</a:t>
            </a:r>
            <a:r>
              <a:rPr lang="zh-TW" altLang="zh-TW" sz="2000" b="1" dirty="0" smtClean="0">
                <a:solidFill>
                  <a:srgbClr val="C00000"/>
                </a:solidFill>
                <a:latin typeface="微軟正黑體" panose="020B0604030504040204" pitchFamily="34" charset="-120"/>
                <a:ea typeface="微軟正黑體" panose="020B0604030504040204" pitchFamily="34" charset="-120"/>
              </a:rPr>
              <a:t>學校</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提出下列文件</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並均</a:t>
            </a:r>
            <a:r>
              <a:rPr lang="zh-TW" altLang="en-US" sz="2000" b="1" dirty="0" smtClean="0">
                <a:solidFill>
                  <a:srgbClr val="C00000"/>
                </a:solidFill>
                <a:latin typeface="微軟正黑體" panose="020B0604030504040204" pitchFamily="34" charset="-120"/>
                <a:ea typeface="微軟正黑體" panose="020B0604030504040204" pitchFamily="34" charset="-120"/>
              </a:rPr>
              <a:t>以</a:t>
            </a:r>
            <a:r>
              <a:rPr lang="en-US" altLang="zh-TW" sz="2000" b="1" dirty="0" smtClean="0">
                <a:solidFill>
                  <a:srgbClr val="C00000"/>
                </a:solidFill>
                <a:latin typeface="微軟正黑體" panose="020B0604030504040204" pitchFamily="34" charset="-120"/>
                <a:ea typeface="微軟正黑體" panose="020B0604030504040204" pitchFamily="34" charset="-120"/>
              </a:rPr>
              <a:t>PDF</a:t>
            </a:r>
            <a:r>
              <a:rPr lang="zh-TW" altLang="en-US" sz="2000" b="1" dirty="0" smtClean="0">
                <a:solidFill>
                  <a:srgbClr val="C00000"/>
                </a:solidFill>
                <a:latin typeface="微軟正黑體" panose="020B0604030504040204" pitchFamily="34" charset="-120"/>
                <a:ea typeface="微軟正黑體" panose="020B0604030504040204" pitchFamily="34" charset="-120"/>
              </a:rPr>
              <a:t>檔案呈現</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lgn="just">
              <a:lnSpc>
                <a:spcPct val="150000"/>
              </a:lnSpc>
            </a:pP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通過</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審查後</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由</a:t>
            </a:r>
            <a:r>
              <a:rPr lang="zh-TW" altLang="en-US" sz="2000" b="1" dirty="0" smtClean="0">
                <a:solidFill>
                  <a:srgbClr val="C00000"/>
                </a:solidFill>
                <a:latin typeface="微軟正黑體" panose="020B0604030504040204" pitchFamily="34" charset="-120"/>
                <a:ea typeface="微軟正黑體" panose="020B0604030504040204" pitchFamily="34" charset="-120"/>
              </a:rPr>
              <a:t>設計團隊</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進行施工</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監造：</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546100" indent="-273050" algn="just">
              <a:lnSpc>
                <a:spcPct val="150000"/>
              </a:lnSpc>
              <a:buFont typeface="Wingdings" panose="05000000000000000000" pitchFamily="2" charset="2"/>
              <a:buAutoNum type="circleNumWdWhitePlain"/>
            </a:pP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發包</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用設計</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圖說</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為</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利於委員審查</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請將</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多</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張設計圖說</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，匯集</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於</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同一</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份</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PDF</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檔案</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中，</a:t>
            </a:r>
            <a:r>
              <a:rPr lang="zh-TW" altLang="zh-TW" sz="2000" u="sng" dirty="0">
                <a:solidFill>
                  <a:srgbClr val="FF0000"/>
                </a:solidFill>
                <a:latin typeface="微軟正黑體" panose="020B0604030504040204" pitchFamily="34" charset="-120"/>
                <a:ea typeface="微軟正黑體" panose="020B0604030504040204" pitchFamily="34" charset="-120"/>
              </a:rPr>
              <a:t>並將圖面轉為正向</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546100" indent="-273050" algn="just">
              <a:lnSpc>
                <a:spcPct val="150000"/>
              </a:lnSpc>
              <a:buFont typeface="Wingdings" panose="05000000000000000000" pitchFamily="2" charset="2"/>
              <a:buAutoNum type="circleNumWdWhitePlain"/>
            </a:pP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工程</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預算表</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包含</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需</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檢</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附工程預算、單價分析表與數量計算表等</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資料，匯集</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於同一</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份</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PDF</a:t>
            </a: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檔案中</a:t>
            </a:r>
            <a:r>
              <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546100" indent="-273050" algn="just">
              <a:lnSpc>
                <a:spcPct val="150000"/>
              </a:lnSpc>
              <a:buFont typeface="Wingdings" panose="05000000000000000000" pitchFamily="2" charset="2"/>
              <a:buAutoNum type="circleNumWdWhitePlain"/>
            </a:pPr>
            <a:r>
              <a:rPr lang="zh-TW"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歷次意見回覆說明表</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含</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討論記錄及</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審</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查</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意見</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回</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覆</a:t>
            </a:r>
            <a:r>
              <a:rPr lang="zh-TW"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zh-TW" sz="2000" b="1" dirty="0">
                <a:solidFill>
                  <a:srgbClr val="FF0000"/>
                </a:solidFill>
                <a:latin typeface="微軟正黑體" panose="020B0604030504040204" pitchFamily="34" charset="-120"/>
                <a:ea typeface="微軟正黑體" panose="020B0604030504040204" pitchFamily="34" charset="-120"/>
              </a:rPr>
              <a:t>請依委員審查意見逐次、逐項回覆</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6" name="圓角矩形圖說文字 5"/>
          <p:cNvSpPr/>
          <p:nvPr/>
        </p:nvSpPr>
        <p:spPr>
          <a:xfrm>
            <a:off x="450558" y="5308544"/>
            <a:ext cx="4049433" cy="842333"/>
          </a:xfrm>
          <a:prstGeom prst="wedgeRoundRectCallout">
            <a:avLst>
              <a:gd name="adj1" fmla="val 35325"/>
              <a:gd name="adj2" fmla="val -93511"/>
              <a:gd name="adj3" fmla="val 16667"/>
            </a:avLst>
          </a:prstGeom>
          <a:solidFill>
            <a:schemeClr val="accent5">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latin typeface="微軟正黑體" panose="020B0604030504040204" pitchFamily="34" charset="-120"/>
                <a:ea typeface="微軟正黑體" panose="020B0604030504040204" pitchFamily="34" charset="-120"/>
              </a:rPr>
              <a:t>規劃設計過程中，請規劃設計團隊務必與</a:t>
            </a:r>
            <a:r>
              <a:rPr lang="zh-TW" altLang="en-US" smtClean="0">
                <a:latin typeface="微軟正黑體" panose="020B0604030504040204" pitchFamily="34" charset="-120"/>
                <a:ea typeface="微軟正黑體" panose="020B0604030504040204" pitchFamily="34" charset="-120"/>
              </a:rPr>
              <a:t>學校</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老師</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社區</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家長</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共同討論</a:t>
            </a:r>
            <a:endParaRPr lang="zh-TW" altLang="en-US" dirty="0">
              <a:latin typeface="微軟正黑體" panose="020B0604030504040204" pitchFamily="34" charset="-120"/>
              <a:ea typeface="微軟正黑體" panose="020B0604030504040204" pitchFamily="34" charset="-120"/>
            </a:endParaRPr>
          </a:p>
        </p:txBody>
      </p:sp>
      <p:sp>
        <p:nvSpPr>
          <p:cNvPr id="2" name="矩形 1"/>
          <p:cNvSpPr/>
          <p:nvPr/>
        </p:nvSpPr>
        <p:spPr>
          <a:xfrm>
            <a:off x="4788024" y="4854733"/>
            <a:ext cx="3672408" cy="1296144"/>
          </a:xfrm>
          <a:prstGeom prst="rect">
            <a:avLst/>
          </a:prstGeom>
          <a:solidFill>
            <a:schemeClr val="tx1">
              <a:lumMod val="65000"/>
              <a:lumOff val="3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4932040" y="4943677"/>
            <a:ext cx="2956259" cy="1118255"/>
          </a:xfrm>
          <a:prstGeom prst="rect">
            <a:avLst/>
          </a:prstGeom>
          <a:noFill/>
        </p:spPr>
        <p:txBody>
          <a:bodyPr wrap="none" rtlCol="0">
            <a:spAutoFit/>
          </a:bodyPr>
          <a:lstStyle/>
          <a:p>
            <a:pPr>
              <a:lnSpc>
                <a:spcPts val="2000"/>
              </a:lnSpc>
            </a:pPr>
            <a:r>
              <a:rPr lang="zh-TW" altLang="en-US" sz="1600" b="1" dirty="0" smtClean="0">
                <a:solidFill>
                  <a:schemeClr val="bg1"/>
                </a:solidFill>
                <a:latin typeface="微軟正黑體" panose="020B0604030504040204" pitchFamily="34" charset="-120"/>
                <a:ea typeface="微軟正黑體" panose="020B0604030504040204" pitchFamily="34" charset="-120"/>
              </a:rPr>
              <a:t>文件檔名：</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nSpc>
                <a:spcPts val="2000"/>
              </a:lnSpc>
            </a:pPr>
            <a:r>
              <a:rPr lang="en-US" altLang="zh-TW" sz="1600" dirty="0" smtClean="0">
                <a:solidFill>
                  <a:schemeClr val="bg1"/>
                </a:solidFill>
                <a:latin typeface="微軟正黑體" panose="020B0604030504040204" pitchFamily="34" charset="-120"/>
                <a:ea typeface="微軟正黑體" panose="020B0604030504040204" pitchFamily="34" charset="-120"/>
              </a:rPr>
              <a:t>1.XX</a:t>
            </a:r>
            <a:r>
              <a:rPr lang="zh-TW" altLang="en-US" sz="1600" dirty="0" smtClean="0">
                <a:solidFill>
                  <a:schemeClr val="bg1"/>
                </a:solidFill>
                <a:latin typeface="微軟正黑體" panose="020B0604030504040204" pitchFamily="34" charset="-120"/>
                <a:ea typeface="微軟正黑體" panose="020B0604030504040204" pitchFamily="34" charset="-120"/>
              </a:rPr>
              <a:t>國小</a:t>
            </a:r>
            <a:r>
              <a:rPr lang="en-US" altLang="zh-TW" sz="1600" dirty="0" smtClean="0">
                <a:solidFill>
                  <a:schemeClr val="bg1"/>
                </a:solidFill>
                <a:latin typeface="微軟正黑體" panose="020B0604030504040204" pitchFamily="34" charset="-120"/>
                <a:ea typeface="微軟正黑體" panose="020B0604030504040204" pitchFamily="34" charset="-120"/>
              </a:rPr>
              <a:t>-</a:t>
            </a:r>
            <a:r>
              <a:rPr lang="zh-TW" altLang="en-US" sz="1600" dirty="0" smtClean="0">
                <a:solidFill>
                  <a:schemeClr val="bg1"/>
                </a:solidFill>
                <a:latin typeface="微軟正黑體" panose="020B0604030504040204" pitchFamily="34" charset="-120"/>
                <a:ea typeface="微軟正黑體" panose="020B0604030504040204" pitchFamily="34" charset="-120"/>
              </a:rPr>
              <a:t>發包用設計圖說</a:t>
            </a:r>
            <a:endParaRPr lang="en-US" altLang="zh-TW" sz="1600" dirty="0" smtClean="0">
              <a:solidFill>
                <a:schemeClr val="bg1"/>
              </a:solidFill>
              <a:latin typeface="微軟正黑體" panose="020B0604030504040204" pitchFamily="34" charset="-120"/>
              <a:ea typeface="微軟正黑體" panose="020B0604030504040204" pitchFamily="34" charset="-120"/>
            </a:endParaRPr>
          </a:p>
          <a:p>
            <a:pPr>
              <a:lnSpc>
                <a:spcPts val="2000"/>
              </a:lnSpc>
            </a:pPr>
            <a:r>
              <a:rPr lang="en-US" altLang="zh-TW" sz="1600" dirty="0" smtClean="0">
                <a:solidFill>
                  <a:schemeClr val="bg1"/>
                </a:solidFill>
                <a:latin typeface="微軟正黑體" panose="020B0604030504040204" pitchFamily="34" charset="-120"/>
                <a:ea typeface="微軟正黑體" panose="020B0604030504040204" pitchFamily="34" charset="-120"/>
              </a:rPr>
              <a:t>2.XX</a:t>
            </a:r>
            <a:r>
              <a:rPr lang="zh-TW" altLang="en-US" sz="1600" dirty="0" smtClean="0">
                <a:solidFill>
                  <a:schemeClr val="bg1"/>
                </a:solidFill>
                <a:latin typeface="微軟正黑體" panose="020B0604030504040204" pitchFamily="34" charset="-120"/>
                <a:ea typeface="微軟正黑體" panose="020B0604030504040204" pitchFamily="34" charset="-120"/>
              </a:rPr>
              <a:t>國小</a:t>
            </a:r>
            <a:r>
              <a:rPr lang="en-US" altLang="zh-TW" sz="1600" dirty="0" smtClean="0">
                <a:solidFill>
                  <a:schemeClr val="bg1"/>
                </a:solidFill>
                <a:latin typeface="微軟正黑體" panose="020B0604030504040204" pitchFamily="34" charset="-120"/>
                <a:ea typeface="微軟正黑體" panose="020B0604030504040204" pitchFamily="34" charset="-120"/>
              </a:rPr>
              <a:t>-</a:t>
            </a:r>
            <a:r>
              <a:rPr lang="zh-TW" altLang="en-US" sz="1600" dirty="0" smtClean="0">
                <a:solidFill>
                  <a:schemeClr val="bg1"/>
                </a:solidFill>
                <a:latin typeface="微軟正黑體" panose="020B0604030504040204" pitchFamily="34" charset="-120"/>
                <a:ea typeface="微軟正黑體" panose="020B0604030504040204" pitchFamily="34" charset="-120"/>
              </a:rPr>
              <a:t>工程預算表</a:t>
            </a:r>
            <a:endParaRPr lang="en-US" altLang="zh-TW" sz="1600" dirty="0" smtClean="0">
              <a:solidFill>
                <a:schemeClr val="bg1"/>
              </a:solidFill>
              <a:latin typeface="微軟正黑體" panose="020B0604030504040204" pitchFamily="34" charset="-120"/>
              <a:ea typeface="微軟正黑體" panose="020B0604030504040204" pitchFamily="34" charset="-120"/>
            </a:endParaRPr>
          </a:p>
          <a:p>
            <a:pPr>
              <a:lnSpc>
                <a:spcPts val="2000"/>
              </a:lnSpc>
            </a:pPr>
            <a:r>
              <a:rPr lang="en-US" altLang="zh-TW" sz="1600" dirty="0" smtClean="0">
                <a:solidFill>
                  <a:schemeClr val="bg1"/>
                </a:solidFill>
                <a:latin typeface="微軟正黑體" panose="020B0604030504040204" pitchFamily="34" charset="-120"/>
                <a:ea typeface="微軟正黑體" panose="020B0604030504040204" pitchFamily="34" charset="-120"/>
              </a:rPr>
              <a:t>3.XX</a:t>
            </a:r>
            <a:r>
              <a:rPr lang="zh-TW" altLang="en-US" sz="1600" dirty="0" smtClean="0">
                <a:solidFill>
                  <a:schemeClr val="bg1"/>
                </a:solidFill>
                <a:latin typeface="微軟正黑體" panose="020B0604030504040204" pitchFamily="34" charset="-120"/>
                <a:ea typeface="微軟正黑體" panose="020B0604030504040204" pitchFamily="34" charset="-120"/>
              </a:rPr>
              <a:t>國小</a:t>
            </a:r>
            <a:r>
              <a:rPr lang="en-US" altLang="zh-TW" sz="1600" dirty="0" smtClean="0">
                <a:solidFill>
                  <a:schemeClr val="bg1"/>
                </a:solidFill>
                <a:latin typeface="微軟正黑體" panose="020B0604030504040204" pitchFamily="34" charset="-120"/>
                <a:ea typeface="微軟正黑體" panose="020B0604030504040204" pitchFamily="34" charset="-120"/>
              </a:rPr>
              <a:t>-</a:t>
            </a:r>
            <a:r>
              <a:rPr lang="zh-TW" altLang="en-US" sz="1600" dirty="0" smtClean="0">
                <a:solidFill>
                  <a:schemeClr val="bg1"/>
                </a:solidFill>
                <a:latin typeface="微軟正黑體" panose="020B0604030504040204" pitchFamily="34" charset="-120"/>
                <a:ea typeface="微軟正黑體" panose="020B0604030504040204" pitchFamily="34" charset="-120"/>
              </a:rPr>
              <a:t>歷次意見回覆說明表</a:t>
            </a:r>
            <a:endParaRPr lang="en-US" altLang="zh-TW" sz="16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284449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3262432"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規劃設計繳件時間</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11560" y="1052736"/>
            <a:ext cx="7532190" cy="240065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由學校送件</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第一次繳件期限最晚需於</a:t>
            </a:r>
            <a:r>
              <a:rPr lang="en-US" altLang="zh-TW" sz="2000" b="1" dirty="0" smtClean="0">
                <a:solidFill>
                  <a:srgbClr val="FF0000"/>
                </a:solidFill>
                <a:latin typeface="微軟正黑體" panose="020B0604030504040204" pitchFamily="34" charset="-120"/>
                <a:ea typeface="微軟正黑體" panose="020B0604030504040204" pitchFamily="34" charset="-120"/>
              </a:rPr>
              <a:t>105/6/1(</a:t>
            </a:r>
            <a:r>
              <a:rPr lang="zh-TW" altLang="en-US" sz="2000" b="1" dirty="0" smtClean="0">
                <a:solidFill>
                  <a:srgbClr val="FF0000"/>
                </a:solidFill>
                <a:latin typeface="微軟正黑體" panose="020B0604030504040204" pitchFamily="34" charset="-120"/>
                <a:ea typeface="微軟正黑體" panose="020B0604030504040204" pitchFamily="34" charset="-120"/>
              </a:rPr>
              <a:t>三</a:t>
            </a:r>
            <a:r>
              <a:rPr lang="en-US" altLang="zh-TW" sz="2000" b="1" dirty="0" smtClean="0">
                <a:solidFill>
                  <a:srgbClr val="FF0000"/>
                </a:solidFill>
                <a:latin typeface="微軟正黑體" panose="020B0604030504040204" pitchFamily="34" charset="-120"/>
                <a:ea typeface="微軟正黑體" panose="020B0604030504040204" pitchFamily="34" charset="-120"/>
              </a:rPr>
              <a:t>)</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送件。</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若審核不通過，進行第二次審件，請於文到</a:t>
            </a:r>
            <a:r>
              <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15</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日內送審。</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每個學校最多送審</a:t>
            </a:r>
            <a:r>
              <a:rPr lang="en-US" altLang="zh-TW" sz="2000" dirty="0">
                <a:solidFill>
                  <a:srgbClr val="FF0000"/>
                </a:solidFill>
                <a:latin typeface="微軟正黑體" panose="020B0604030504040204" pitchFamily="34" charset="-120"/>
                <a:ea typeface="微軟正黑體" panose="020B0604030504040204" pitchFamily="34" charset="-120"/>
              </a:rPr>
              <a:t>2</a:t>
            </a:r>
            <a:r>
              <a:rPr lang="zh-TW" altLang="en-US" sz="2000" dirty="0" smtClean="0">
                <a:solidFill>
                  <a:srgbClr val="FF0000"/>
                </a:solidFill>
                <a:latin typeface="微軟正黑體" panose="020B0604030504040204" pitchFamily="34" charset="-120"/>
                <a:ea typeface="微軟正黑體" panose="020B0604030504040204" pitchFamily="34" charset="-120"/>
              </a:rPr>
              <a:t>次</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機會</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本署計畫團隊掌控進度並每週五於網頁及</a:t>
            </a:r>
            <a:r>
              <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Facebook</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公告進度。</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5724128" y="506723"/>
            <a:ext cx="2061680" cy="1278605"/>
            <a:chOff x="6084168" y="1268760"/>
            <a:chExt cx="2061680" cy="1278605"/>
          </a:xfrm>
        </p:grpSpPr>
        <p:sp>
          <p:nvSpPr>
            <p:cNvPr id="2" name="橢圓形圖說文字 1"/>
            <p:cNvSpPr/>
            <p:nvPr/>
          </p:nvSpPr>
          <p:spPr>
            <a:xfrm>
              <a:off x="6084168" y="1268760"/>
              <a:ext cx="2061680" cy="1278605"/>
            </a:xfrm>
            <a:prstGeom prst="wedgeEllipseCallout">
              <a:avLst>
                <a:gd name="adj1" fmla="val -48342"/>
                <a:gd name="adj2" fmla="val 42584"/>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3" name="矩形 2"/>
            <p:cNvSpPr/>
            <p:nvPr/>
          </p:nvSpPr>
          <p:spPr>
            <a:xfrm>
              <a:off x="6364903" y="1425553"/>
              <a:ext cx="1569660" cy="872418"/>
            </a:xfrm>
            <a:prstGeom prst="rect">
              <a:avLst/>
            </a:prstGeom>
          </p:spPr>
          <p:txBody>
            <a:bodyPr wrap="none">
              <a:spAutoFit/>
            </a:bodyPr>
            <a:lstStyle/>
            <a:p>
              <a:pPr algn="ctr">
                <a:lnSpc>
                  <a:spcPct val="150000"/>
                </a:lnSpc>
              </a:pPr>
              <a:r>
                <a:rPr lang="zh-TW" altLang="en-US" b="1" dirty="0">
                  <a:solidFill>
                    <a:schemeClr val="bg1"/>
                  </a:solidFill>
                  <a:latin typeface="微軟正黑體" panose="020B0604030504040204" pitchFamily="34" charset="-120"/>
                  <a:ea typeface="微軟正黑體" panose="020B0604030504040204" pitchFamily="34" charset="-120"/>
                </a:rPr>
                <a:t>即日起</a:t>
              </a:r>
              <a:r>
                <a:rPr lang="zh-TW" altLang="en-US" b="1" dirty="0" smtClean="0">
                  <a:solidFill>
                    <a:schemeClr val="bg1"/>
                  </a:solidFill>
                  <a:latin typeface="微軟正黑體" panose="020B0604030504040204" pitchFamily="34" charset="-120"/>
                  <a:ea typeface="微軟正黑體" panose="020B0604030504040204" pitchFamily="34" charset="-120"/>
                </a:rPr>
                <a:t>，</a:t>
              </a:r>
              <a:endParaRPr lang="en-US" altLang="zh-TW" b="1" dirty="0" smtClean="0">
                <a:solidFill>
                  <a:schemeClr val="bg1"/>
                </a:solidFill>
                <a:latin typeface="微軟正黑體" panose="020B0604030504040204" pitchFamily="34" charset="-120"/>
                <a:ea typeface="微軟正黑體" panose="020B0604030504040204" pitchFamily="34" charset="-120"/>
              </a:endParaRPr>
            </a:p>
            <a:p>
              <a:pPr algn="ctr">
                <a:lnSpc>
                  <a:spcPct val="150000"/>
                </a:lnSpc>
              </a:pPr>
              <a:r>
                <a:rPr lang="zh-TW" altLang="en-US" b="1" dirty="0" smtClean="0">
                  <a:solidFill>
                    <a:schemeClr val="bg1"/>
                  </a:solidFill>
                  <a:latin typeface="微軟正黑體" panose="020B0604030504040204" pitchFamily="34" charset="-120"/>
                  <a:ea typeface="微軟正黑體" panose="020B0604030504040204" pitchFamily="34" charset="-120"/>
                </a:rPr>
                <a:t>即可</a:t>
              </a:r>
              <a:r>
                <a:rPr lang="zh-TW" altLang="en-US" b="1" dirty="0">
                  <a:solidFill>
                    <a:schemeClr val="bg1"/>
                  </a:solidFill>
                  <a:latin typeface="微軟正黑體" panose="020B0604030504040204" pitchFamily="34" charset="-120"/>
                  <a:ea typeface="微軟正黑體" panose="020B0604030504040204" pitchFamily="34" charset="-120"/>
                </a:rPr>
                <a:t>開始繳件</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74164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Administrator\Desktop\廁所\Amwell-1.jpg"/>
          <p:cNvPicPr>
            <a:picLocks noChangeAspect="1" noChangeArrowheads="1"/>
          </p:cNvPicPr>
          <p:nvPr/>
        </p:nvPicPr>
        <p:blipFill rotWithShape="1">
          <a:blip r:embed="rId2">
            <a:extLst>
              <a:ext uri="{28A0092B-C50C-407E-A947-70E740481C1C}">
                <a14:useLocalDpi xmlns:a14="http://schemas.microsoft.com/office/drawing/2010/main" val="0"/>
              </a:ext>
            </a:extLst>
          </a:blip>
          <a:srcRect t="38065" r="3363" b="45209"/>
          <a:stretch/>
        </p:blipFill>
        <p:spPr bwMode="auto">
          <a:xfrm>
            <a:off x="-1588" y="0"/>
            <a:ext cx="9145588" cy="92964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2321232" y="1772816"/>
            <a:ext cx="4499950" cy="2123658"/>
          </a:xfrm>
          <a:prstGeom prst="rect">
            <a:avLst/>
          </a:prstGeom>
          <a:noFill/>
        </p:spPr>
        <p:txBody>
          <a:bodyPr wrap="none" rtlCol="0">
            <a:spAutoFit/>
          </a:bodyPr>
          <a:lstStyle/>
          <a:p>
            <a:pPr algn="ctr"/>
            <a:r>
              <a:rPr lang="zh-TW" altLang="en-US"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學</a:t>
            </a:r>
            <a:r>
              <a:rPr lang="zh-TW" altLang="en-US" sz="6600" b="1" dirty="0">
                <a:solidFill>
                  <a:schemeClr val="tx1">
                    <a:lumMod val="75000"/>
                    <a:lumOff val="25000"/>
                  </a:schemeClr>
                </a:solidFill>
                <a:latin typeface="微軟正黑體" panose="020B0604030504040204" pitchFamily="34" charset="-120"/>
                <a:ea typeface="微軟正黑體" panose="020B0604030504040204" pitchFamily="34" charset="-120"/>
              </a:rPr>
              <a:t>校</a:t>
            </a:r>
            <a:r>
              <a:rPr lang="zh-TW" altLang="en-US"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配合</a:t>
            </a:r>
            <a:endParaRPr lang="en-US" altLang="zh-TW" sz="66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r>
              <a:rPr lang="zh-TW" altLang="en-US"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之工作事項</a:t>
            </a:r>
            <a:endParaRPr lang="zh-TW" altLang="en-US" sz="66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52590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172354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配合工作</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532" y="1124744"/>
            <a:ext cx="8669923" cy="4606389"/>
          </a:xfrm>
          <a:prstGeom prst="rect">
            <a:avLst/>
          </a:prstGeom>
          <a:noFill/>
        </p:spPr>
        <p:txBody>
          <a:bodyPr wrap="square">
            <a:spAutoFit/>
          </a:bodyPr>
          <a:lstStyle>
            <a:defPPr>
              <a:defRPr lang="zh-TW"/>
            </a:defPPr>
            <a:lvl1pPr marL="457200" lvl="0" indent="-457200" algn="just">
              <a:lnSpc>
                <a:spcPts val="3000"/>
              </a:lnSpc>
              <a:buFont typeface="+mj-ea"/>
              <a:buAutoNum type="ea1ChtPeriod"/>
              <a:defRPr sz="2000">
                <a:solidFill>
                  <a:schemeClr val="tx1">
                    <a:lumMod val="65000"/>
                    <a:lumOff val="35000"/>
                  </a:schemeClr>
                </a:solidFill>
                <a:latin typeface="+mj-ea"/>
                <a:ea typeface="+mj-ea"/>
              </a:defRPr>
            </a:lvl1pPr>
          </a:lstStyle>
          <a:p>
            <a:pPr marL="723900" indent="-266700" eaLnBrk="1" fontAlgn="auto" hangingPunct="1">
              <a:lnSpc>
                <a:spcPts val="3200"/>
              </a:lnSpc>
              <a:spcBef>
                <a:spcPts val="0"/>
              </a:spcBef>
              <a:spcAft>
                <a:spcPts val="0"/>
              </a:spcAft>
              <a:buFont typeface="+mj-lt"/>
              <a:buAutoNum type="arabicParenR"/>
              <a:defRPr/>
            </a:pPr>
            <a:r>
              <a:rPr lang="zh-TW" altLang="zh-TW" b="1" dirty="0" smtClean="0">
                <a:solidFill>
                  <a:schemeClr val="accent2">
                    <a:lumMod val="75000"/>
                  </a:schemeClr>
                </a:solidFill>
                <a:latin typeface="微軟正黑體" panose="020B0604030504040204" pitchFamily="34" charset="-120"/>
                <a:ea typeface="微軟正黑體" panose="020B0604030504040204" pitchFamily="34" charset="-120"/>
              </a:rPr>
              <a:t>成立</a:t>
            </a:r>
            <a:r>
              <a:rPr lang="zh-TW" altLang="zh-TW" b="1" dirty="0">
                <a:solidFill>
                  <a:schemeClr val="accent2">
                    <a:lumMod val="75000"/>
                  </a:schemeClr>
                </a:solidFill>
                <a:latin typeface="微軟正黑體" panose="020B0604030504040204" pitchFamily="34" charset="-120"/>
                <a:ea typeface="微軟正黑體" panose="020B0604030504040204" pitchFamily="34" charset="-120"/>
              </a:rPr>
              <a:t>老舊廁所改造推動小組</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或校內相關組織</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，由校長擔任召集人，組成成員應包括總務主任</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長</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、教務</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導</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主任</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長</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、教師及社區家長。</a:t>
            </a:r>
          </a:p>
          <a:p>
            <a:pPr marL="723900" indent="-266700" eaLnBrk="1" fontAlgn="auto" hangingPunct="1">
              <a:lnSpc>
                <a:spcPts val="3200"/>
              </a:lnSpc>
              <a:spcBef>
                <a:spcPts val="0"/>
              </a:spcBef>
              <a:spcAft>
                <a:spcPts val="0"/>
              </a:spcAft>
              <a:buFont typeface="+mj-lt"/>
              <a:buAutoNum type="arabicParenR"/>
              <a:defRPr/>
            </a:pPr>
            <a:r>
              <a:rPr lang="zh-TW" altLang="en-US" b="1" dirty="0" smtClean="0">
                <a:solidFill>
                  <a:schemeClr val="accent2">
                    <a:lumMod val="75000"/>
                  </a:schemeClr>
                </a:solidFill>
                <a:latin typeface="微軟正黑體" panose="020B0604030504040204" pitchFamily="34" charset="-120"/>
                <a:ea typeface="微軟正黑體" panose="020B0604030504040204" pitchFamily="34" charset="-120"/>
              </a:rPr>
              <a:t>配合審查機制作業</a:t>
            </a:r>
            <a:r>
              <a:rPr lang="zh-TW" altLang="zh-TW" sz="1800" dirty="0" smtClean="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其委託設計規劃團隊</a:t>
            </a:r>
            <a:r>
              <a:rPr lang="zh-TW" altLang="zh-TW" sz="1800" dirty="0" smtClean="0">
                <a:latin typeface="微軟正黑體" panose="020B0604030504040204" pitchFamily="34" charset="-120"/>
                <a:ea typeface="微軟正黑體" panose="020B0604030504040204" pitchFamily="34" charset="-120"/>
              </a:rPr>
              <a:t>應</a:t>
            </a:r>
            <a:r>
              <a:rPr lang="zh-TW" altLang="en-US" sz="1800" dirty="0" smtClean="0">
                <a:latin typeface="微軟正黑體" panose="020B0604030504040204" pitchFamily="34" charset="-120"/>
                <a:ea typeface="微軟正黑體" panose="020B0604030504040204" pitchFamily="34" charset="-120"/>
              </a:rPr>
              <a:t>配</a:t>
            </a:r>
            <a:r>
              <a:rPr lang="zh-TW" altLang="en-US" sz="1800" dirty="0">
                <a:latin typeface="微軟正黑體" panose="020B0604030504040204" pitchFamily="34" charset="-120"/>
                <a:ea typeface="微軟正黑體" panose="020B0604030504040204" pitchFamily="34" charset="-120"/>
              </a:rPr>
              <a:t>合</a:t>
            </a:r>
            <a:r>
              <a:rPr lang="zh-TW" altLang="zh-TW" sz="1800" dirty="0" smtClean="0">
                <a:latin typeface="微軟正黑體" panose="020B0604030504040204" pitchFamily="34" charset="-120"/>
                <a:ea typeface="微軟正黑體" panose="020B0604030504040204" pitchFamily="34" charset="-120"/>
              </a:rPr>
              <a:t>本</a:t>
            </a:r>
            <a:r>
              <a:rPr lang="zh-TW" altLang="zh-TW" sz="1800" dirty="0">
                <a:latin typeface="微軟正黑體" panose="020B0604030504040204" pitchFamily="34" charset="-120"/>
                <a:ea typeface="微軟正黑體" panose="020B0604030504040204" pitchFamily="34" charset="-120"/>
              </a:rPr>
              <a:t>署及委辦</a:t>
            </a:r>
            <a:r>
              <a:rPr lang="zh-TW" altLang="zh-TW" sz="1800" dirty="0" smtClean="0">
                <a:latin typeface="微軟正黑體" panose="020B0604030504040204" pitchFamily="34" charset="-120"/>
                <a:ea typeface="微軟正黑體" panose="020B0604030504040204" pitchFamily="34" charset="-120"/>
              </a:rPr>
              <a:t>單位</a:t>
            </a:r>
            <a:r>
              <a:rPr lang="zh-TW" altLang="en-US" sz="1800" dirty="0" smtClean="0">
                <a:latin typeface="微軟正黑體" panose="020B0604030504040204" pitchFamily="34" charset="-120"/>
                <a:ea typeface="微軟正黑體" panose="020B0604030504040204" pitchFamily="34" charset="-120"/>
              </a:rPr>
              <a:t>擬定之審查機制，參酌建議並於時限內繳交審查資料，</a:t>
            </a:r>
            <a:r>
              <a:rPr lang="zh-TW" altLang="zh-TW" sz="1800" dirty="0" smtClean="0">
                <a:latin typeface="微軟正黑體" panose="020B0604030504040204" pitchFamily="34" charset="-120"/>
                <a:ea typeface="微軟正黑體" panose="020B0604030504040204" pitchFamily="34" charset="-120"/>
              </a:rPr>
              <a:t>。</a:t>
            </a:r>
            <a:endParaRPr lang="zh-TW" altLang="zh-TW" sz="1800" dirty="0">
              <a:latin typeface="微軟正黑體" panose="020B0604030504040204" pitchFamily="34" charset="-120"/>
              <a:ea typeface="微軟正黑體" panose="020B0604030504040204" pitchFamily="34" charset="-120"/>
            </a:endParaRPr>
          </a:p>
          <a:p>
            <a:pPr marL="723900" indent="-266700" eaLnBrk="1" fontAlgn="auto" hangingPunct="1">
              <a:lnSpc>
                <a:spcPts val="3200"/>
              </a:lnSpc>
              <a:spcBef>
                <a:spcPts val="0"/>
              </a:spcBef>
              <a:spcAft>
                <a:spcPts val="0"/>
              </a:spcAft>
              <a:buFont typeface="+mj-lt"/>
              <a:buAutoNum type="arabicParenR"/>
              <a:defRPr/>
            </a:pPr>
            <a:r>
              <a:rPr lang="zh-TW" altLang="zh-TW" b="1" dirty="0">
                <a:solidFill>
                  <a:schemeClr val="accent2">
                    <a:lumMod val="75000"/>
                  </a:schemeClr>
                </a:solidFill>
                <a:latin typeface="微軟正黑體" panose="020B0604030504040204" pitchFamily="34" charset="-120"/>
                <a:ea typeface="微軟正黑體" panose="020B0604030504040204" pitchFamily="34" charset="-120"/>
              </a:rPr>
              <a:t>記錄改造過程</a:t>
            </a:r>
            <a:r>
              <a:rPr lang="en-US" altLang="zh-TW"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zh-TW" b="1" dirty="0">
                <a:solidFill>
                  <a:schemeClr val="accent2">
                    <a:lumMod val="75000"/>
                  </a:schemeClr>
                </a:solidFill>
                <a:latin typeface="微軟正黑體" panose="020B0604030504040204" pitchFamily="34" charset="-120"/>
                <a:ea typeface="微軟正黑體" panose="020B0604030504040204" pitchFamily="34" charset="-120"/>
              </a:rPr>
              <a:t>改造前、中、後</a:t>
            </a:r>
            <a:r>
              <a:rPr lang="en-US" altLang="zh-TW"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，評估實施後之成效；落實廁所美學教育於課程、活動或校園生活中，據以撰寫期末報告及八百字至一千字之亮點介紹</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含照片八張至十張</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。依據「創用</a:t>
            </a:r>
            <a:r>
              <a:rPr lang="en-US" altLang="zh-TW" sz="1800" dirty="0">
                <a:latin typeface="微軟正黑體" panose="020B0604030504040204" pitchFamily="34" charset="-120"/>
                <a:ea typeface="微軟正黑體" panose="020B0604030504040204" pitchFamily="34" charset="-120"/>
              </a:rPr>
              <a:t> CC </a:t>
            </a:r>
            <a:r>
              <a:rPr lang="zh-TW" altLang="zh-TW" sz="1800" dirty="0">
                <a:latin typeface="微軟正黑體" panose="020B0604030504040204" pitchFamily="34" charset="-120"/>
                <a:ea typeface="微軟正黑體" panose="020B0604030504040204" pitchFamily="34" charset="-120"/>
              </a:rPr>
              <a:t>授權條款」</a:t>
            </a:r>
            <a:r>
              <a:rPr lang="en-US" altLang="zh-TW" sz="1800" dirty="0">
                <a:latin typeface="微軟正黑體" panose="020B0604030504040204" pitchFamily="34" charset="-120"/>
                <a:ea typeface="微軟正黑體" panose="020B0604030504040204" pitchFamily="34" charset="-120"/>
              </a:rPr>
              <a:t>(Creative Commons Licenses)</a:t>
            </a:r>
            <a:r>
              <a:rPr lang="zh-TW" altLang="zh-TW" sz="1800" dirty="0">
                <a:latin typeface="微軟正黑體" panose="020B0604030504040204" pitchFamily="34" charset="-120"/>
                <a:ea typeface="微軟正黑體" panose="020B0604030504040204" pitchFamily="34" charset="-120"/>
              </a:rPr>
              <a:t>，同意本署有權使用成果中之文字、照片、圖面及其他相關資料；本署得擇優刊登於網站平臺，作為公開宣傳之用。</a:t>
            </a:r>
          </a:p>
          <a:p>
            <a:pPr marL="723900" indent="-266700" eaLnBrk="1" fontAlgn="auto" hangingPunct="1">
              <a:lnSpc>
                <a:spcPts val="3200"/>
              </a:lnSpc>
              <a:spcBef>
                <a:spcPts val="0"/>
              </a:spcBef>
              <a:spcAft>
                <a:spcPts val="0"/>
              </a:spcAft>
              <a:buFont typeface="+mj-lt"/>
              <a:buAutoNum type="arabicParenR"/>
              <a:defRPr/>
            </a:pPr>
            <a:r>
              <a:rPr lang="zh-TW" altLang="zh-TW" sz="1800" dirty="0">
                <a:latin typeface="微軟正黑體" panose="020B0604030504040204" pitchFamily="34" charset="-120"/>
                <a:ea typeface="微軟正黑體" panose="020B0604030504040204" pitchFamily="34" charset="-120"/>
              </a:rPr>
              <a:t>執行過程中以零廢棄為目標，所有廢棄物以在校內自行解決為原則，如必要運棄則須要求承包商依環保相關法規處理。</a:t>
            </a:r>
          </a:p>
        </p:txBody>
      </p:sp>
    </p:spTree>
    <p:extLst>
      <p:ext uri="{BB962C8B-B14F-4D97-AF65-F5344CB8AC3E}">
        <p14:creationId xmlns:p14="http://schemas.microsoft.com/office/powerpoint/2010/main" val="16900449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60060"/>
            <a:ext cx="5364088"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395536" y="260060"/>
            <a:ext cx="3647152"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教學宣導並加強管理</a:t>
            </a:r>
            <a:endParaRPr lang="en-US" altLang="zh-TW" sz="3000" b="1" dirty="0">
              <a:solidFill>
                <a:schemeClr val="bg1"/>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a:stretch>
            <a:fillRect/>
          </a:stretch>
        </p:blipFill>
        <p:spPr>
          <a:xfrm>
            <a:off x="6628052" y="1139523"/>
            <a:ext cx="2192420" cy="1641405"/>
          </a:xfrm>
          <a:prstGeom prst="rect">
            <a:avLst/>
          </a:prstGeom>
        </p:spPr>
      </p:pic>
      <p:sp>
        <p:nvSpPr>
          <p:cNvPr id="7" name="矩形 6"/>
          <p:cNvSpPr/>
          <p:nvPr/>
        </p:nvSpPr>
        <p:spPr>
          <a:xfrm>
            <a:off x="6628052" y="2780928"/>
            <a:ext cx="2335896" cy="338554"/>
          </a:xfrm>
          <a:prstGeom prst="rect">
            <a:avLst/>
          </a:prstGeom>
        </p:spPr>
        <p:txBody>
          <a:bodyPr wrap="none">
            <a:spAutoFit/>
          </a:bodyPr>
          <a:lstStyle/>
          <a:p>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廁所清潔需要大家維護</a:t>
            </a:r>
            <a:r>
              <a:rPr lang="en-US" altLang="zh-TW" sz="16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8" name="文字方塊 7"/>
          <p:cNvSpPr txBox="1"/>
          <p:nvPr/>
        </p:nvSpPr>
        <p:spPr>
          <a:xfrm>
            <a:off x="251250" y="1139523"/>
            <a:ext cx="5760640" cy="2554545"/>
          </a:xfrm>
          <a:prstGeom prst="rect">
            <a:avLst/>
          </a:prstGeom>
          <a:noFill/>
        </p:spPr>
        <p:txBody>
          <a:bodyPr wrap="square" rtlCol="0">
            <a:spAutoFit/>
          </a:bodyPr>
          <a:lstStyle/>
          <a:p>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良好的廁所衛生管理與維護，應包括適當的廁所衛生教育，包括：如廁洗手衛教宣導、校園廁所衛生</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維護與清潔等</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endParaRPr>
          </a:p>
          <a:p>
            <a:endPar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應教導</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學生：</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52425"/>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如何維護廁所清潔</a:t>
            </a:r>
          </a:p>
          <a:p>
            <a:pPr marL="352425"/>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正確使用廁所的方法</a:t>
            </a:r>
          </a:p>
          <a:p>
            <a:pPr marL="352425"/>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rPr>
              <a:t>上廁所的禮儀</a:t>
            </a:r>
          </a:p>
        </p:txBody>
      </p:sp>
      <p:sp>
        <p:nvSpPr>
          <p:cNvPr id="9" name="矩形 8"/>
          <p:cNvSpPr/>
          <p:nvPr/>
        </p:nvSpPr>
        <p:spPr>
          <a:xfrm>
            <a:off x="5614954" y="3138315"/>
            <a:ext cx="3348994" cy="369332"/>
          </a:xfrm>
          <a:prstGeom prst="rect">
            <a:avLst/>
          </a:prstGeom>
        </p:spPr>
        <p:txBody>
          <a:bodyPr wrap="none">
            <a:spAutoFit/>
          </a:bodyPr>
          <a:lstStyle/>
          <a:p>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本頁資料</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取自董貞吟教授簡報</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0" y="4005064"/>
            <a:ext cx="6516216"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95536" y="4005064"/>
            <a:ext cx="586090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結案並提交成果報告</a:t>
            </a:r>
            <a:r>
              <a:rPr lang="en-US" altLang="zh-TW" sz="3000" b="1" dirty="0" smtClean="0">
                <a:solidFill>
                  <a:schemeClr val="bg1"/>
                </a:solidFill>
                <a:latin typeface="微軟正黑體" panose="020B0604030504040204" pitchFamily="34" charset="-120"/>
                <a:ea typeface="微軟正黑體" panose="020B0604030504040204" pitchFamily="34" charset="-120"/>
              </a:rPr>
              <a:t>(105/12/31)</a:t>
            </a:r>
            <a:endParaRPr lang="en-US" altLang="zh-TW" sz="3000" b="1" dirty="0">
              <a:solidFill>
                <a:schemeClr val="bg1"/>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395536" y="4820116"/>
            <a:ext cx="8424936" cy="553998"/>
          </a:xfrm>
          <a:prstGeom prst="rect">
            <a:avLst/>
          </a:prstGeom>
          <a:noFill/>
        </p:spPr>
        <p:txBody>
          <a:bodyPr wrap="square" rtlCol="0">
            <a:spAutoFit/>
          </a:bodyPr>
          <a:lstStyle/>
          <a:p>
            <a:pPr>
              <a:lnSpc>
                <a:spcPct val="150000"/>
              </a:lnSpc>
            </a:pP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由計畫團隊提供成果報告格式</a:t>
            </a:r>
            <a:r>
              <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(word)</a:t>
            </a:r>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，學校提交與縣市政府並辦理結案。</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59752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文字方塊 47"/>
          <p:cNvSpPr txBox="1"/>
          <p:nvPr/>
        </p:nvSpPr>
        <p:spPr>
          <a:xfrm>
            <a:off x="395536" y="260060"/>
            <a:ext cx="2492990"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計畫執行流程</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grpSp>
        <p:nvGrpSpPr>
          <p:cNvPr id="46" name="群組 33"/>
          <p:cNvGrpSpPr>
            <a:grpSpLocks/>
          </p:cNvGrpSpPr>
          <p:nvPr/>
        </p:nvGrpSpPr>
        <p:grpSpPr bwMode="auto">
          <a:xfrm>
            <a:off x="180888" y="1147759"/>
            <a:ext cx="4105275" cy="5024438"/>
            <a:chOff x="953142" y="411375"/>
            <a:chExt cx="4176464" cy="5181276"/>
          </a:xfrm>
        </p:grpSpPr>
        <p:sp>
          <p:nvSpPr>
            <p:cNvPr id="49" name="矩形 48"/>
            <p:cNvSpPr/>
            <p:nvPr/>
          </p:nvSpPr>
          <p:spPr>
            <a:xfrm>
              <a:off x="2513260" y="3642919"/>
              <a:ext cx="2616346" cy="19480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50" name="矩形 49"/>
            <p:cNvSpPr/>
            <p:nvPr/>
          </p:nvSpPr>
          <p:spPr>
            <a:xfrm>
              <a:off x="953142" y="3654379"/>
              <a:ext cx="1560118" cy="19382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zh-TW" dirty="0">
                  <a:latin typeface="微軟正黑體" panose="020B0604030504040204" pitchFamily="34" charset="-120"/>
                  <a:ea typeface="微軟正黑體" panose="020B0604030504040204" pitchFamily="34" charset="-120"/>
                </a:rPr>
                <a:t>改造執行階段</a:t>
              </a:r>
              <a:endParaRPr lang="en-US" altLang="zh-TW" dirty="0">
                <a:latin typeface="微軟正黑體" panose="020B0604030504040204" pitchFamily="34" charset="-120"/>
                <a:ea typeface="微軟正黑體" panose="020B0604030504040204" pitchFamily="34" charset="-120"/>
              </a:endParaRPr>
            </a:p>
          </p:txBody>
        </p:sp>
        <p:sp>
          <p:nvSpPr>
            <p:cNvPr id="51" name="矩形 50"/>
            <p:cNvSpPr/>
            <p:nvPr/>
          </p:nvSpPr>
          <p:spPr>
            <a:xfrm>
              <a:off x="2513260" y="2264520"/>
              <a:ext cx="2616346" cy="12114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53" name="矩形 52"/>
            <p:cNvSpPr/>
            <p:nvPr/>
          </p:nvSpPr>
          <p:spPr>
            <a:xfrm>
              <a:off x="2513260" y="411375"/>
              <a:ext cx="2616346" cy="17221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solidFill>
                  <a:schemeClr val="bg1"/>
                </a:solidFill>
                <a:latin typeface="微軟正黑體" panose="020B0604030504040204" pitchFamily="34" charset="-120"/>
                <a:ea typeface="微軟正黑體" panose="020B0604030504040204" pitchFamily="34" charset="-120"/>
              </a:endParaRPr>
            </a:p>
          </p:txBody>
        </p:sp>
        <p:cxnSp>
          <p:nvCxnSpPr>
            <p:cNvPr id="54" name="直線單箭頭接點 53"/>
            <p:cNvCxnSpPr/>
            <p:nvPr/>
          </p:nvCxnSpPr>
          <p:spPr>
            <a:xfrm>
              <a:off x="3826277" y="796083"/>
              <a:ext cx="0" cy="2717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直線單箭頭接點 54"/>
            <p:cNvCxnSpPr/>
            <p:nvPr/>
          </p:nvCxnSpPr>
          <p:spPr>
            <a:xfrm>
              <a:off x="3826277" y="1942021"/>
              <a:ext cx="0" cy="366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直線單箭頭接點 55"/>
            <p:cNvCxnSpPr/>
            <p:nvPr/>
          </p:nvCxnSpPr>
          <p:spPr>
            <a:xfrm>
              <a:off x="3826277" y="3277857"/>
              <a:ext cx="0" cy="3814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直線單箭頭接點 56"/>
            <p:cNvCxnSpPr/>
            <p:nvPr/>
          </p:nvCxnSpPr>
          <p:spPr>
            <a:xfrm>
              <a:off x="3826277" y="4662804"/>
              <a:ext cx="0" cy="2717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直線單箭頭接點 57"/>
            <p:cNvCxnSpPr/>
            <p:nvPr/>
          </p:nvCxnSpPr>
          <p:spPr>
            <a:xfrm>
              <a:off x="3824663" y="4048909"/>
              <a:ext cx="3230" cy="2652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圓角矩形 58"/>
            <p:cNvSpPr/>
            <p:nvPr/>
          </p:nvSpPr>
          <p:spPr>
            <a:xfrm>
              <a:off x="2753898" y="1591691"/>
              <a:ext cx="2144758" cy="410900"/>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anchor="ctr"/>
            <a:lstStyle/>
            <a:p>
              <a:pPr algn="ctr" eaLnBrk="1" fontAlgn="ctr" hangingPunct="1">
                <a:spcBef>
                  <a:spcPts val="0"/>
                </a:spcBef>
                <a:spcAft>
                  <a:spcPts val="0"/>
                </a:spcAft>
                <a:defRPr/>
              </a:pPr>
              <a:r>
                <a:rPr lang="zh-TW" altLang="zh-TW" sz="1600" b="1" dirty="0">
                  <a:solidFill>
                    <a:schemeClr val="bg1"/>
                  </a:solidFill>
                  <a:latin typeface="微軟正黑體" panose="020B0604030504040204" pitchFamily="34" charset="-120"/>
                  <a:ea typeface="微軟正黑體" panose="020B0604030504040204" pitchFamily="34" charset="-120"/>
                </a:rPr>
                <a:t>本署複審與核定</a:t>
              </a:r>
            </a:p>
          </p:txBody>
        </p:sp>
        <p:sp>
          <p:nvSpPr>
            <p:cNvPr id="60" name="圓角矩形 59"/>
            <p:cNvSpPr/>
            <p:nvPr/>
          </p:nvSpPr>
          <p:spPr>
            <a:xfrm>
              <a:off x="2726443" y="2952083"/>
              <a:ext cx="2199669" cy="412538"/>
            </a:xfrm>
            <a:prstGeom prst="roundRect">
              <a:avLst/>
            </a:prstGeom>
            <a:solidFill>
              <a:schemeClr val="accent3">
                <a:lumMod val="75000"/>
              </a:schemeClr>
            </a:solidFill>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zh-TW" sz="1600" b="1" dirty="0">
                  <a:solidFill>
                    <a:schemeClr val="bg1"/>
                  </a:solidFill>
                  <a:latin typeface="微軟正黑體" panose="020B0604030504040204" pitchFamily="34" charset="-120"/>
                  <a:ea typeface="微軟正黑體" panose="020B0604030504040204" pitchFamily="34" charset="-120"/>
                </a:rPr>
                <a:t>規劃設計審查</a:t>
              </a:r>
            </a:p>
          </p:txBody>
        </p:sp>
        <p:cxnSp>
          <p:nvCxnSpPr>
            <p:cNvPr id="61" name="直線單箭頭接點 60"/>
            <p:cNvCxnSpPr/>
            <p:nvPr/>
          </p:nvCxnSpPr>
          <p:spPr>
            <a:xfrm>
              <a:off x="3826277" y="1464001"/>
              <a:ext cx="0" cy="1407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圓角矩形 61"/>
            <p:cNvSpPr/>
            <p:nvPr/>
          </p:nvSpPr>
          <p:spPr>
            <a:xfrm>
              <a:off x="2753898" y="509598"/>
              <a:ext cx="2144758" cy="412538"/>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anchor="ctr"/>
            <a:lstStyle/>
            <a:p>
              <a:pPr algn="ctr" eaLnBrk="1" fontAlgn="ctr" hangingPunct="1">
                <a:spcBef>
                  <a:spcPts val="0"/>
                </a:spcBef>
                <a:spcAft>
                  <a:spcPts val="0"/>
                </a:spcAft>
                <a:defRPr/>
              </a:pPr>
              <a:r>
                <a:rPr lang="zh-TW" altLang="zh-TW" sz="1600" b="1" dirty="0">
                  <a:solidFill>
                    <a:schemeClr val="bg1"/>
                  </a:solidFill>
                  <a:latin typeface="微軟正黑體" panose="020B0604030504040204" pitchFamily="34" charset="-120"/>
                  <a:ea typeface="微軟正黑體" panose="020B0604030504040204" pitchFamily="34" charset="-120"/>
                </a:rPr>
                <a:t>學校填寫計畫申請書</a:t>
              </a:r>
            </a:p>
          </p:txBody>
        </p:sp>
        <p:cxnSp>
          <p:nvCxnSpPr>
            <p:cNvPr id="63" name="直線單箭頭接點 62"/>
            <p:cNvCxnSpPr/>
            <p:nvPr/>
          </p:nvCxnSpPr>
          <p:spPr>
            <a:xfrm>
              <a:off x="3826277" y="2665599"/>
              <a:ext cx="0" cy="2684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4" name="圓角矩形 63"/>
            <p:cNvSpPr/>
            <p:nvPr/>
          </p:nvSpPr>
          <p:spPr>
            <a:xfrm>
              <a:off x="2731288" y="2339824"/>
              <a:ext cx="2191594" cy="386345"/>
            </a:xfrm>
            <a:prstGeom prst="roundRect">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zh-TW" altLang="en-US" sz="1600" b="1" dirty="0">
                  <a:latin typeface="微軟正黑體" panose="020B0604030504040204" pitchFamily="34" charset="-120"/>
                  <a:ea typeface="微軟正黑體" panose="020B0604030504040204" pitchFamily="34" charset="-120"/>
                </a:rPr>
                <a:t>規劃設計</a:t>
              </a:r>
              <a:endParaRPr lang="en-US" altLang="zh-TW" sz="1600" b="1" dirty="0">
                <a:latin typeface="微軟正黑體" panose="020B0604030504040204" pitchFamily="34" charset="-120"/>
                <a:ea typeface="微軟正黑體" panose="020B0604030504040204" pitchFamily="34" charset="-120"/>
              </a:endParaRPr>
            </a:p>
          </p:txBody>
        </p:sp>
        <p:sp>
          <p:nvSpPr>
            <p:cNvPr id="65" name="矩形 64"/>
            <p:cNvSpPr/>
            <p:nvPr/>
          </p:nvSpPr>
          <p:spPr>
            <a:xfrm>
              <a:off x="953142" y="411375"/>
              <a:ext cx="1595648" cy="17221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dirty="0">
                  <a:solidFill>
                    <a:schemeClr val="bg1"/>
                  </a:solidFill>
                  <a:latin typeface="微軟正黑體" panose="020B0604030504040204" pitchFamily="34" charset="-120"/>
                  <a:ea typeface="微軟正黑體" panose="020B0604030504040204" pitchFamily="34" charset="-120"/>
                </a:rPr>
                <a:t>計畫申請階段</a:t>
              </a:r>
            </a:p>
          </p:txBody>
        </p:sp>
        <p:sp>
          <p:nvSpPr>
            <p:cNvPr id="66" name="矩形 65"/>
            <p:cNvSpPr/>
            <p:nvPr/>
          </p:nvSpPr>
          <p:spPr>
            <a:xfrm>
              <a:off x="953142" y="2264520"/>
              <a:ext cx="1595648" cy="12114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zh-TW" dirty="0">
                  <a:solidFill>
                    <a:schemeClr val="bg1"/>
                  </a:solidFill>
                  <a:latin typeface="微軟正黑體" panose="020B0604030504040204" pitchFamily="34" charset="-120"/>
                  <a:ea typeface="微軟正黑體" panose="020B0604030504040204" pitchFamily="34" charset="-120"/>
                </a:rPr>
                <a:t>規劃設計</a:t>
              </a:r>
              <a:r>
                <a:rPr lang="zh-TW" altLang="en-US" dirty="0">
                  <a:solidFill>
                    <a:schemeClr val="bg1"/>
                  </a:solidFill>
                  <a:latin typeface="微軟正黑體" panose="020B0604030504040204" pitchFamily="34" charset="-120"/>
                  <a:ea typeface="微軟正黑體" panose="020B0604030504040204" pitchFamily="34" charset="-120"/>
                </a:rPr>
                <a:t>階段</a:t>
              </a:r>
            </a:p>
          </p:txBody>
        </p:sp>
        <p:sp>
          <p:nvSpPr>
            <p:cNvPr id="67" name="圓角矩形 66"/>
            <p:cNvSpPr/>
            <p:nvPr/>
          </p:nvSpPr>
          <p:spPr>
            <a:xfrm>
              <a:off x="2731288" y="3721498"/>
              <a:ext cx="2191594" cy="351967"/>
            </a:xfrm>
            <a:prstGeom prst="roundRect">
              <a:avLst/>
            </a:prstGeom>
            <a:solidFill>
              <a:schemeClr val="accent5">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zh-TW" altLang="en-US" sz="1600" b="1" dirty="0">
                  <a:latin typeface="微軟正黑體" panose="020B0604030504040204" pitchFamily="34" charset="-120"/>
                  <a:ea typeface="微軟正黑體" panose="020B0604030504040204" pitchFamily="34" charset="-120"/>
                </a:rPr>
                <a:t>工程發包與施工</a:t>
              </a:r>
              <a:endParaRPr lang="en-US" altLang="zh-TW" sz="1600" b="1" dirty="0">
                <a:latin typeface="微軟正黑體" panose="020B0604030504040204" pitchFamily="34" charset="-120"/>
                <a:ea typeface="微軟正黑體" panose="020B0604030504040204" pitchFamily="34" charset="-120"/>
              </a:endParaRPr>
            </a:p>
          </p:txBody>
        </p:sp>
        <p:sp>
          <p:nvSpPr>
            <p:cNvPr id="69" name="圓角矩形 68"/>
            <p:cNvSpPr/>
            <p:nvPr/>
          </p:nvSpPr>
          <p:spPr>
            <a:xfrm>
              <a:off x="2731288" y="4346852"/>
              <a:ext cx="2191594" cy="350330"/>
            </a:xfrm>
            <a:prstGeom prst="roundRect">
              <a:avLst/>
            </a:prstGeom>
            <a:solidFill>
              <a:schemeClr val="accent5">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zh-TW" altLang="en-US" sz="1600" b="1" dirty="0">
                  <a:latin typeface="微軟正黑體" panose="020B0604030504040204" pitchFamily="34" charset="-120"/>
                  <a:ea typeface="微軟正黑體" panose="020B0604030504040204" pitchFamily="34" charset="-120"/>
                </a:rPr>
                <a:t>竣工與驗收</a:t>
              </a:r>
              <a:endParaRPr lang="en-US" altLang="zh-TW" sz="1600" b="1" dirty="0">
                <a:latin typeface="微軟正黑體" panose="020B0604030504040204" pitchFamily="34" charset="-120"/>
                <a:ea typeface="微軟正黑體" panose="020B0604030504040204" pitchFamily="34" charset="-120"/>
              </a:endParaRPr>
            </a:p>
          </p:txBody>
        </p:sp>
        <p:sp>
          <p:nvSpPr>
            <p:cNvPr id="70" name="圓角矩形 69"/>
            <p:cNvSpPr/>
            <p:nvPr/>
          </p:nvSpPr>
          <p:spPr>
            <a:xfrm>
              <a:off x="2731288" y="4936192"/>
              <a:ext cx="2191594" cy="350330"/>
            </a:xfrm>
            <a:prstGeom prst="roundRect">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zh-TW" altLang="en-US" sz="1600" b="1" dirty="0">
                  <a:latin typeface="微軟正黑體" panose="020B0604030504040204" pitchFamily="34" charset="-120"/>
                  <a:ea typeface="微軟正黑體" panose="020B0604030504040204" pitchFamily="34" charset="-120"/>
                </a:rPr>
                <a:t>廁所美學教學與推廣</a:t>
              </a:r>
              <a:endParaRPr lang="en-US" altLang="zh-TW" sz="1600" b="1" dirty="0">
                <a:latin typeface="微軟正黑體" panose="020B0604030504040204" pitchFamily="34" charset="-120"/>
                <a:ea typeface="微軟正黑體" panose="020B0604030504040204" pitchFamily="34" charset="-120"/>
              </a:endParaRPr>
            </a:p>
          </p:txBody>
        </p:sp>
      </p:grpSp>
      <p:cxnSp>
        <p:nvCxnSpPr>
          <p:cNvPr id="71" name="肘形接點 70"/>
          <p:cNvCxnSpPr>
            <a:stCxn id="59" idx="3"/>
            <a:endCxn id="62" idx="3"/>
          </p:cNvCxnSpPr>
          <p:nvPr/>
        </p:nvCxnSpPr>
        <p:spPr>
          <a:xfrm flipV="1">
            <a:off x="4059150" y="1443034"/>
            <a:ext cx="12700" cy="1049338"/>
          </a:xfrm>
          <a:prstGeom prst="bentConnector3">
            <a:avLst>
              <a:gd name="adj1" fmla="val 1800000"/>
            </a:avLst>
          </a:prstGeom>
          <a:ln w="28575">
            <a:solidFill>
              <a:schemeClr val="bg2">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2" name="直線接點 71"/>
          <p:cNvCxnSpPr/>
          <p:nvPr/>
        </p:nvCxnSpPr>
        <p:spPr>
          <a:xfrm>
            <a:off x="4500475" y="2155822"/>
            <a:ext cx="282575" cy="0"/>
          </a:xfrm>
          <a:prstGeom prst="line">
            <a:avLst/>
          </a:prstGeom>
          <a:ln w="381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4616363" y="1873247"/>
            <a:ext cx="2032000" cy="619125"/>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TW" altLang="en-US" sz="1600" dirty="0">
                <a:solidFill>
                  <a:schemeClr val="bg1"/>
                </a:solidFill>
                <a:latin typeface="微軟正黑體" panose="020B0604030504040204" pitchFamily="34" charset="-120"/>
                <a:ea typeface="微軟正黑體" panose="020B0604030504040204" pitchFamily="34" charset="-120"/>
              </a:rPr>
              <a:t>不通過，次年度再次申請計畫</a:t>
            </a:r>
          </a:p>
        </p:txBody>
      </p:sp>
      <p:sp>
        <p:nvSpPr>
          <p:cNvPr id="76" name="矩形 75"/>
          <p:cNvSpPr/>
          <p:nvPr/>
        </p:nvSpPr>
        <p:spPr>
          <a:xfrm>
            <a:off x="5048163" y="3586159"/>
            <a:ext cx="1435100" cy="450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1600" b="1" dirty="0">
                <a:solidFill>
                  <a:schemeClr val="bg1"/>
                </a:solidFill>
                <a:latin typeface="微軟正黑體" panose="020B0604030504040204" pitchFamily="34" charset="-120"/>
                <a:ea typeface="微軟正黑體" panose="020B0604030504040204" pitchFamily="34" charset="-120"/>
              </a:rPr>
              <a:t>第二次複審 </a:t>
            </a:r>
          </a:p>
        </p:txBody>
      </p:sp>
      <p:cxnSp>
        <p:nvCxnSpPr>
          <p:cNvPr id="77" name="直線單箭頭接點 76"/>
          <p:cNvCxnSpPr>
            <a:stCxn id="60" idx="3"/>
            <a:endCxn id="76" idx="1"/>
          </p:cNvCxnSpPr>
          <p:nvPr/>
        </p:nvCxnSpPr>
        <p:spPr>
          <a:xfrm>
            <a:off x="4086138" y="3811584"/>
            <a:ext cx="962025" cy="0"/>
          </a:xfrm>
          <a:prstGeom prst="straightConnector1">
            <a:avLst/>
          </a:prstGeom>
          <a:ln w="28575">
            <a:solidFill>
              <a:schemeClr val="bg2">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9" name="肘形接點 78"/>
          <p:cNvCxnSpPr>
            <a:stCxn id="76" idx="3"/>
            <a:endCxn id="74" idx="3"/>
          </p:cNvCxnSpPr>
          <p:nvPr/>
        </p:nvCxnSpPr>
        <p:spPr>
          <a:xfrm flipV="1">
            <a:off x="6483263" y="2182809"/>
            <a:ext cx="165100" cy="1628775"/>
          </a:xfrm>
          <a:prstGeom prst="bentConnector3">
            <a:avLst>
              <a:gd name="adj1" fmla="val 239130"/>
            </a:avLst>
          </a:prstGeom>
          <a:ln w="28575">
            <a:solidFill>
              <a:schemeClr val="bg2">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7223038" y="2298697"/>
            <a:ext cx="1524000" cy="140493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zh-TW" altLang="en-US" sz="1600" dirty="0">
                <a:solidFill>
                  <a:schemeClr val="bg1"/>
                </a:solidFill>
                <a:latin typeface="微軟正黑體" panose="020B0604030504040204" pitchFamily="34" charset="-120"/>
                <a:ea typeface="微軟正黑體" panose="020B0604030504040204" pitchFamily="34" charset="-120"/>
              </a:rPr>
              <a:t>兩次審查機會，複審不通過者次年度再次申請規劃設計審查</a:t>
            </a:r>
          </a:p>
        </p:txBody>
      </p:sp>
      <p:cxnSp>
        <p:nvCxnSpPr>
          <p:cNvPr id="83" name="直線接點 82"/>
          <p:cNvCxnSpPr/>
          <p:nvPr/>
        </p:nvCxnSpPr>
        <p:spPr>
          <a:xfrm>
            <a:off x="7048413" y="2992434"/>
            <a:ext cx="282575" cy="0"/>
          </a:xfrm>
          <a:prstGeom prst="line">
            <a:avLst/>
          </a:prstGeom>
          <a:ln w="381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1" name="圓角矩形 90"/>
          <p:cNvSpPr/>
          <p:nvPr/>
        </p:nvSpPr>
        <p:spPr>
          <a:xfrm>
            <a:off x="1944600" y="1790697"/>
            <a:ext cx="2109788" cy="404812"/>
          </a:xfrm>
          <a:prstGeom prst="roundRect">
            <a:avLst/>
          </a:prstGeom>
          <a:solidFill>
            <a:schemeClr val="tx2"/>
          </a:solidFill>
        </p:spPr>
        <p:style>
          <a:lnRef idx="3">
            <a:schemeClr val="lt1"/>
          </a:lnRef>
          <a:fillRef idx="1">
            <a:schemeClr val="accent5"/>
          </a:fillRef>
          <a:effectRef idx="1">
            <a:schemeClr val="accent5"/>
          </a:effectRef>
          <a:fontRef idx="minor">
            <a:schemeClr val="lt1"/>
          </a:fontRef>
        </p:style>
        <p:txBody>
          <a:bodyPr anchor="ctr"/>
          <a:lstStyle/>
          <a:p>
            <a:pPr algn="ctr" eaLnBrk="1" fontAlgn="ctr" hangingPunct="1">
              <a:spcBef>
                <a:spcPts val="0"/>
              </a:spcBef>
              <a:spcAft>
                <a:spcPts val="0"/>
              </a:spcAft>
              <a:defRPr/>
            </a:pPr>
            <a:r>
              <a:rPr lang="zh-TW" altLang="en-US" sz="1600" b="1" dirty="0">
                <a:solidFill>
                  <a:schemeClr val="bg1"/>
                </a:solidFill>
                <a:latin typeface="微軟正黑體" panose="020B0604030504040204" pitchFamily="34" charset="-120"/>
                <a:ea typeface="微軟正黑體" panose="020B0604030504040204" pitchFamily="34" charset="-120"/>
              </a:rPr>
              <a:t>縣市政府初審</a:t>
            </a:r>
            <a:endParaRPr lang="zh-TW"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92" name="文字方塊 91"/>
          <p:cNvSpPr txBox="1"/>
          <p:nvPr/>
        </p:nvSpPr>
        <p:spPr>
          <a:xfrm>
            <a:off x="4286163" y="5171222"/>
            <a:ext cx="4179887" cy="523875"/>
          </a:xfrm>
          <a:prstGeom prst="rect">
            <a:avLst/>
          </a:prstGeom>
          <a:noFill/>
        </p:spPr>
        <p:txBody>
          <a:bodyPr>
            <a:spAutoFit/>
          </a:bodyPr>
          <a:lstStyle/>
          <a:p>
            <a:pPr algn="just">
              <a:defRPr/>
            </a:pP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rPr>
              <a:t>學校規劃設計通過後，縣市政府附上</a:t>
            </a:r>
            <a:r>
              <a:rPr lang="zh-TW" altLang="en-US" sz="1400" u="sng" dirty="0">
                <a:solidFill>
                  <a:schemeClr val="tx1">
                    <a:lumMod val="75000"/>
                    <a:lumOff val="25000"/>
                  </a:schemeClr>
                </a:solidFill>
                <a:latin typeface="微軟正黑體" panose="020B0604030504040204" pitchFamily="34" charset="-120"/>
                <a:ea typeface="微軟正黑體" panose="020B0604030504040204" pitchFamily="34" charset="-120"/>
              </a:rPr>
              <a:t>規劃設計案審核通過公文</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rPr>
              <a:t>予本署掣據請款。</a:t>
            </a:r>
          </a:p>
        </p:txBody>
      </p:sp>
    </p:spTree>
    <p:extLst>
      <p:ext uri="{BB962C8B-B14F-4D97-AF65-F5344CB8AC3E}">
        <p14:creationId xmlns:p14="http://schemas.microsoft.com/office/powerpoint/2010/main" val="1228888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廁所公告網頁</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2627784" y="6021288"/>
            <a:ext cx="4010842" cy="369332"/>
          </a:xfrm>
          <a:prstGeom prst="rect">
            <a:avLst/>
          </a:prstGeom>
          <a:noFill/>
        </p:spPr>
        <p:txBody>
          <a:bodyPr wrap="none" rtlCol="0">
            <a:spAutoFit/>
          </a:bodyPr>
          <a:lstStyle/>
          <a:p>
            <a:r>
              <a:rPr lang="en-US" altLang="zh-TW" dirty="0">
                <a:solidFill>
                  <a:schemeClr val="tx1">
                    <a:lumMod val="75000"/>
                    <a:lumOff val="25000"/>
                  </a:schemeClr>
                </a:solidFill>
              </a:rPr>
              <a:t>https://www.facebook.com/schoololdwc</a:t>
            </a:r>
            <a:endParaRPr lang="zh-TW" altLang="en-US" dirty="0">
              <a:solidFill>
                <a:schemeClr val="tx1">
                  <a:lumMod val="75000"/>
                  <a:lumOff val="25000"/>
                </a:schemeClr>
              </a:solidFill>
            </a:endParaRPr>
          </a:p>
        </p:txBody>
      </p:sp>
      <p:pic>
        <p:nvPicPr>
          <p:cNvPr id="2" name="圖片 1"/>
          <p:cNvPicPr>
            <a:picLocks noChangeAspect="1"/>
          </p:cNvPicPr>
          <p:nvPr/>
        </p:nvPicPr>
        <p:blipFill>
          <a:blip r:embed="rId2"/>
          <a:stretch>
            <a:fillRect/>
          </a:stretch>
        </p:blipFill>
        <p:spPr>
          <a:xfrm>
            <a:off x="107504" y="1257433"/>
            <a:ext cx="8822313" cy="4320480"/>
          </a:xfrm>
          <a:prstGeom prst="rect">
            <a:avLst/>
          </a:prstGeom>
        </p:spPr>
      </p:pic>
    </p:spTree>
    <p:extLst>
      <p:ext uri="{BB962C8B-B14F-4D97-AF65-F5344CB8AC3E}">
        <p14:creationId xmlns:p14="http://schemas.microsoft.com/office/powerpoint/2010/main" val="16329434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廁所公告網頁</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203848" y="5949280"/>
            <a:ext cx="3233321" cy="453073"/>
          </a:xfrm>
          <a:prstGeom prst="rect">
            <a:avLst/>
          </a:prstGeom>
          <a:noFill/>
        </p:spPr>
        <p:txBody>
          <a:bodyPr wrap="none" rtlCol="0">
            <a:spAutoFit/>
          </a:bodyPr>
          <a:lstStyle/>
          <a:p>
            <a:pPr>
              <a:lnSpc>
                <a:spcPts val="3200"/>
              </a:lnSpc>
              <a:defRPr/>
            </a:pPr>
            <a:r>
              <a:rPr lang="en-US" altLang="zh-TW" dirty="0">
                <a:solidFill>
                  <a:schemeClr val="accent5">
                    <a:lumMod val="75000"/>
                  </a:schemeClr>
                </a:solidFill>
                <a:latin typeface="微軟正黑體" panose="020B0604030504040204" pitchFamily="34" charset="-120"/>
                <a:ea typeface="微軟正黑體" panose="020B0604030504040204" pitchFamily="34" charset="-120"/>
                <a:hlinkClick r:id="rId2"/>
              </a:rPr>
              <a:t>http://www.schoololdwc.tw/</a:t>
            </a:r>
            <a:endParaRPr lang="en-US" altLang="zh-TW" dirty="0">
              <a:solidFill>
                <a:schemeClr val="accent5">
                  <a:lumMod val="75000"/>
                </a:schemeClr>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a:stretch>
            <a:fillRect/>
          </a:stretch>
        </p:blipFill>
        <p:spPr>
          <a:xfrm>
            <a:off x="899592" y="980728"/>
            <a:ext cx="7615501" cy="5074186"/>
          </a:xfrm>
          <a:prstGeom prst="rect">
            <a:avLst/>
          </a:prstGeom>
        </p:spPr>
      </p:pic>
    </p:spTree>
    <p:extLst>
      <p:ext uri="{BB962C8B-B14F-4D97-AF65-F5344CB8AC3E}">
        <p14:creationId xmlns:p14="http://schemas.microsoft.com/office/powerpoint/2010/main" val="22850355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Administrator\Desktop\廁所\Amwell-1.jpg"/>
          <p:cNvPicPr>
            <a:picLocks noChangeAspect="1" noChangeArrowheads="1"/>
          </p:cNvPicPr>
          <p:nvPr/>
        </p:nvPicPr>
        <p:blipFill rotWithShape="1">
          <a:blip r:embed="rId2">
            <a:extLst>
              <a:ext uri="{28A0092B-C50C-407E-A947-70E740481C1C}">
                <a14:useLocalDpi xmlns:a14="http://schemas.microsoft.com/office/drawing/2010/main" val="0"/>
              </a:ext>
            </a:extLst>
          </a:blip>
          <a:srcRect t="38065" r="3363" b="45209"/>
          <a:stretch/>
        </p:blipFill>
        <p:spPr bwMode="auto">
          <a:xfrm>
            <a:off x="-1588" y="0"/>
            <a:ext cx="9145588" cy="929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istrator\Desktop\Tiger-Cub_preview.jpg"/>
          <p:cNvPicPr>
            <a:picLocks noChangeAspect="1" noChangeArrowheads="1"/>
          </p:cNvPicPr>
          <p:nvPr/>
        </p:nvPicPr>
        <p:blipFill rotWithShape="1">
          <a:blip r:embed="rId3">
            <a:extLst>
              <a:ext uri="{28A0092B-C50C-407E-A947-70E740481C1C}">
                <a14:useLocalDpi xmlns:a14="http://schemas.microsoft.com/office/drawing/2010/main" val="0"/>
              </a:ext>
            </a:extLst>
          </a:blip>
          <a:srcRect t="21952" r="867" b="4284"/>
          <a:stretch/>
        </p:blipFill>
        <p:spPr bwMode="auto">
          <a:xfrm>
            <a:off x="-1190" y="0"/>
            <a:ext cx="9144000" cy="3220543"/>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3243363" y="3573016"/>
            <a:ext cx="2654894" cy="1107996"/>
          </a:xfrm>
          <a:prstGeom prst="rect">
            <a:avLst/>
          </a:prstGeom>
          <a:noFill/>
        </p:spPr>
        <p:txBody>
          <a:bodyPr wrap="none" rtlCol="0">
            <a:spAutoFit/>
          </a:bodyPr>
          <a:lstStyle/>
          <a:p>
            <a:r>
              <a:rPr lang="en-US" altLang="zh-TW"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Q</a:t>
            </a:r>
            <a:r>
              <a:rPr lang="zh-TW" altLang="en-US"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&amp;</a:t>
            </a:r>
            <a:r>
              <a:rPr lang="zh-TW" altLang="en-US"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6600" b="1" dirty="0" smtClean="0">
                <a:solidFill>
                  <a:schemeClr val="tx1">
                    <a:lumMod val="75000"/>
                    <a:lumOff val="25000"/>
                  </a:schemeClr>
                </a:solidFill>
                <a:latin typeface="微軟正黑體" panose="020B0604030504040204" pitchFamily="34" charset="-120"/>
                <a:ea typeface="微軟正黑體" panose="020B0604030504040204" pitchFamily="34" charset="-120"/>
              </a:rPr>
              <a:t>A</a:t>
            </a:r>
            <a:endParaRPr lang="zh-TW" altLang="en-US" sz="66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724740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555776" y="3284984"/>
            <a:ext cx="4288353" cy="707886"/>
          </a:xfrm>
          <a:prstGeom prst="rect">
            <a:avLst/>
          </a:prstGeom>
          <a:noFill/>
        </p:spPr>
        <p:txBody>
          <a:bodyPr wrap="none" rtlCol="0">
            <a:spAutoFit/>
          </a:bodyPr>
          <a:lstStyle/>
          <a:p>
            <a:r>
              <a:rPr lang="zh-TW" altLang="en-US" sz="4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廁所設計規劃標準</a:t>
            </a:r>
            <a:endParaRPr lang="en-US" altLang="zh-TW" sz="4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6" name="Picture 11" descr="C:\Users\Administrator\Desktop\廁所\Amwell-1.jpg"/>
          <p:cNvPicPr>
            <a:picLocks noChangeAspect="1" noChangeArrowheads="1"/>
          </p:cNvPicPr>
          <p:nvPr/>
        </p:nvPicPr>
        <p:blipFill rotWithShape="1">
          <a:blip r:embed="rId2">
            <a:extLst>
              <a:ext uri="{28A0092B-C50C-407E-A947-70E740481C1C}">
                <a14:useLocalDpi xmlns:a14="http://schemas.microsoft.com/office/drawing/2010/main" val="0"/>
              </a:ext>
            </a:extLst>
          </a:blip>
          <a:srcRect t="38065" r="3363" b="45209"/>
          <a:stretch/>
        </p:blipFill>
        <p:spPr bwMode="auto">
          <a:xfrm>
            <a:off x="-1588" y="0"/>
            <a:ext cx="9145588" cy="92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486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683568" y="260648"/>
            <a:ext cx="2108269"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圖面完整度</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51520" y="2132856"/>
            <a:ext cx="8712968" cy="2949525"/>
          </a:xfrm>
          <a:prstGeom prst="rect">
            <a:avLst/>
          </a:prstGeom>
          <a:noFill/>
        </p:spPr>
        <p:txBody>
          <a:bodyPr wrap="square" rtlCol="0">
            <a:spAutoFit/>
          </a:bodyPr>
          <a:lstStyle/>
          <a:p>
            <a:pPr marL="342900" indent="-342900">
              <a:spcBef>
                <a:spcPts val="1000"/>
              </a:spcBef>
              <a:buFont typeface="+mj-lt"/>
              <a:buAutoNum type="arabicPeriod"/>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依</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建築請照圖套圖格式</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繪製</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除面積計算表及法規檢討可視情況省略</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spcBef>
                <a:spcPts val="1000"/>
              </a:spcBef>
              <a:buFont typeface="+mj-lt"/>
              <a:buAutoNum type="arabicPeriod"/>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建築套圖應包含，</a:t>
            </a:r>
            <a:r>
              <a:rPr lang="zh-TW" altLang="en-US"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整修廁所位置、平面圖</a:t>
            </a:r>
            <a:r>
              <a:rPr lang="en-US" altLang="zh-TW"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改善前後</a:t>
            </a:r>
            <a:r>
              <a:rPr lang="en-US" altLang="zh-TW"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、立面圖、剖面圖</a:t>
            </a:r>
            <a:r>
              <a:rPr lang="en-US" altLang="zh-TW"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至少兩向，且</a:t>
            </a:r>
            <a:r>
              <a:rPr lang="zh-TW" altLang="en-US" b="1" u="sng" dirty="0" smtClean="0">
                <a:solidFill>
                  <a:schemeClr val="accent6">
                    <a:lumMod val="75000"/>
                  </a:schemeClr>
                </a:solidFill>
                <a:latin typeface="微軟正黑體" panose="020B0604030504040204" pitchFamily="34" charset="-120"/>
                <a:ea typeface="微軟正黑體" panose="020B0604030504040204" pitchFamily="34" charset="-120"/>
              </a:rPr>
              <a:t>其中一向必須剖至廁間</a:t>
            </a:r>
            <a:r>
              <a:rPr lang="en-US" altLang="zh-TW"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、施工大樣詳圖</a:t>
            </a:r>
            <a:r>
              <a:rPr lang="en-US" altLang="zh-TW"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降板施工詳圖一定要畫</a:t>
            </a:r>
            <a:r>
              <a:rPr lang="en-US" altLang="zh-TW"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b="1" u="sng" dirty="0" smtClean="0">
                <a:solidFill>
                  <a:schemeClr val="tx1">
                    <a:lumMod val="75000"/>
                    <a:lumOff val="25000"/>
                  </a:schemeClr>
                </a:solidFill>
                <a:latin typeface="微軟正黑體" panose="020B0604030504040204" pitchFamily="34" charset="-120"/>
                <a:ea typeface="微軟正黑體" panose="020B0604030504040204" pitchFamily="34" charset="-120"/>
              </a:rPr>
              <a:t>、門窗詳圖、給排水管線圖、電器線路圖。</a:t>
            </a:r>
            <a:endParaRPr lang="en-US" altLang="zh-TW" u="sng"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spcBef>
                <a:spcPts val="1000"/>
              </a:spcBef>
              <a:buFont typeface="+mj-lt"/>
              <a:buAutoNum type="arabicPeriod"/>
            </a:pP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勿以單線繪製剖面圖</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spcBef>
                <a:spcPts val="1000"/>
              </a:spcBef>
              <a:buFont typeface="+mj-lt"/>
              <a:buAutoNum type="arabicPeriod"/>
            </a:pP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剖面圖一定要繪製水管配置</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本案原則為全數更換管線，並請設計明管</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spcBef>
                <a:spcPts val="1000"/>
              </a:spcBef>
              <a:buFont typeface="+mj-lt"/>
              <a:buAutoNum type="arabicPeriod"/>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確實標註高程及落水方向。</a:t>
            </a:r>
            <a:endPar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spcBef>
                <a:spcPts val="1000"/>
              </a:spcBef>
              <a:buFont typeface="+mj-lt"/>
              <a:buAutoNum type="arabicPeriod"/>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確實擬訂施工規範。</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862010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一</a:t>
            </a:r>
            <a:r>
              <a:rPr lang="zh-TW" altLang="en-US" sz="3000" b="1" dirty="0">
                <a:solidFill>
                  <a:schemeClr val="bg1"/>
                </a:solidFill>
                <a:latin typeface="微軟正黑體" panose="020B0604030504040204" pitchFamily="34" charset="-120"/>
                <a:ea typeface="微軟正黑體" panose="020B0604030504040204" pitchFamily="34" charset="-120"/>
              </a:rPr>
              <a:t>、空間</a:t>
            </a:r>
            <a:r>
              <a:rPr lang="zh-TW" altLang="en-US" sz="3000" b="1" dirty="0" smtClean="0">
                <a:solidFill>
                  <a:schemeClr val="bg1"/>
                </a:solidFill>
                <a:latin typeface="微軟正黑體" panose="020B0604030504040204" pitchFamily="34" charset="-120"/>
                <a:ea typeface="微軟正黑體" panose="020B0604030504040204" pitchFamily="34" charset="-120"/>
              </a:rPr>
              <a:t>規劃</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42021" y="1255073"/>
            <a:ext cx="8255733" cy="1456809"/>
          </a:xfrm>
          <a:prstGeom prst="rect">
            <a:avLst/>
          </a:prstGeom>
          <a:noFill/>
        </p:spPr>
        <p:txBody>
          <a:bodyPr wrap="square" rtlCol="0">
            <a:spAutoFit/>
          </a:bodyPr>
          <a:lstStyle/>
          <a:p>
            <a:pPr marL="342900" indent="-342900">
              <a:spcBef>
                <a:spcPts val="1000"/>
              </a:spcBef>
              <a:buFont typeface="+mj-lt"/>
              <a:buAutoNum type="arabicPeriod"/>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廁所之各種</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識別</a:t>
            </a:r>
            <a:r>
              <a:rPr lang="zh-TW" altLang="en-US" b="1" u="sng" dirty="0">
                <a:solidFill>
                  <a:srgbClr val="FF0000"/>
                </a:solidFill>
                <a:latin typeface="微軟正黑體" panose="020B0604030504040204" pitchFamily="34" charset="-120"/>
                <a:ea typeface="微軟正黑體" panose="020B0604030504040204" pitchFamily="34" charset="-120"/>
              </a:rPr>
              <a:t>標誌</a:t>
            </a:r>
            <a:r>
              <a:rPr lang="zh-TW" altLang="en-US" b="1" u="sng" dirty="0" smtClean="0">
                <a:solidFill>
                  <a:srgbClr val="FF0000"/>
                </a:solidFill>
                <a:latin typeface="微軟正黑體" panose="020B0604030504040204" pitchFamily="34" charset="-120"/>
                <a:ea typeface="微軟正黑體" panose="020B0604030504040204" pitchFamily="34" charset="-120"/>
              </a:rPr>
              <a:t>應</a:t>
            </a:r>
            <a:r>
              <a:rPr lang="zh-TW" altLang="en-US" b="1" u="sng" dirty="0">
                <a:solidFill>
                  <a:srgbClr val="FF0000"/>
                </a:solidFill>
                <a:latin typeface="微軟正黑體" panose="020B0604030504040204" pitchFamily="34" charset="-120"/>
                <a:ea typeface="微軟正黑體" panose="020B0604030504040204" pitchFamily="34" charset="-120"/>
              </a:rPr>
              <a:t>標示</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明確</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並</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置</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於明顯</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處。</a:t>
            </a:r>
            <a:endPar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spcBef>
                <a:spcPts val="1000"/>
              </a:spcBef>
              <a:buFont typeface="+mj-lt"/>
              <a:buAutoNum type="arabicPeriod"/>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若空間足夠，男</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、女廁所之出入口應分開設置</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面積</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150 </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平方公尺以下之建築物，</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其廁所</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得</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設計得不</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在此</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限</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p>
          <a:p>
            <a:pPr marL="342900" indent="-342900">
              <a:spcBef>
                <a:spcPts val="1000"/>
              </a:spcBef>
              <a:buFont typeface="+mj-lt"/>
              <a:buAutoNum type="arabicPeriod"/>
            </a:pPr>
            <a:r>
              <a:rPr lang="zh-TW" altLang="en-US" u="sng" dirty="0" smtClean="0">
                <a:solidFill>
                  <a:schemeClr val="tx1">
                    <a:lumMod val="75000"/>
                    <a:lumOff val="25000"/>
                  </a:schemeClr>
                </a:solidFill>
                <a:latin typeface="微軟正黑體" panose="020B0604030504040204" pitchFamily="34" charset="-120"/>
                <a:ea typeface="微軟正黑體" panose="020B0604030504040204" pitchFamily="34" charset="-120"/>
              </a:rPr>
              <a:t>建議廁所</a:t>
            </a:r>
            <a:r>
              <a:rPr lang="zh-TW" altLang="en-US" u="sng" dirty="0">
                <a:solidFill>
                  <a:schemeClr val="tx1">
                    <a:lumMod val="75000"/>
                    <a:lumOff val="25000"/>
                  </a:schemeClr>
                </a:solidFill>
                <a:latin typeface="微軟正黑體" panose="020B0604030504040204" pitchFamily="34" charset="-120"/>
                <a:ea typeface="微軟正黑體" panose="020B0604030504040204" pitchFamily="34" charset="-120"/>
              </a:rPr>
              <a:t>出入口應作無法通視小便器及廁間之</a:t>
            </a:r>
            <a:r>
              <a:rPr lang="zh-TW" altLang="en-US" u="sng" dirty="0" smtClean="0">
                <a:solidFill>
                  <a:schemeClr val="tx1">
                    <a:lumMod val="75000"/>
                    <a:lumOff val="25000"/>
                  </a:schemeClr>
                </a:solidFill>
                <a:latin typeface="微軟正黑體" panose="020B0604030504040204" pitchFamily="34" charset="-120"/>
                <a:ea typeface="微軟正黑體" panose="020B0604030504040204" pitchFamily="34" charset="-120"/>
              </a:rPr>
              <a:t>設計</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rotWithShape="1">
          <a:blip r:embed="rId2"/>
          <a:srcRect l="21651" t="14563" r="24603" b="11610"/>
          <a:stretch/>
        </p:blipFill>
        <p:spPr>
          <a:xfrm>
            <a:off x="5004048" y="3356991"/>
            <a:ext cx="3593707" cy="2961847"/>
          </a:xfrm>
          <a:prstGeom prst="rect">
            <a:avLst/>
          </a:prstGeom>
        </p:spPr>
      </p:pic>
      <p:grpSp>
        <p:nvGrpSpPr>
          <p:cNvPr id="14" name="群組 13"/>
          <p:cNvGrpSpPr/>
          <p:nvPr/>
        </p:nvGrpSpPr>
        <p:grpSpPr>
          <a:xfrm>
            <a:off x="257969" y="4389133"/>
            <a:ext cx="4573168" cy="1523836"/>
            <a:chOff x="257969" y="4760841"/>
            <a:chExt cx="3457639" cy="1152128"/>
          </a:xfrm>
        </p:grpSpPr>
        <p:pic>
          <p:nvPicPr>
            <p:cNvPr id="7" name="圖片 6"/>
            <p:cNvPicPr>
              <a:picLocks noChangeAspect="1"/>
            </p:cNvPicPr>
            <p:nvPr/>
          </p:nvPicPr>
          <p:blipFill rotWithShape="1">
            <a:blip r:embed="rId3"/>
            <a:srcRect l="28737" t="16531" r="62103" b="62961"/>
            <a:stretch/>
          </p:blipFill>
          <p:spPr>
            <a:xfrm>
              <a:off x="257969" y="4760841"/>
              <a:ext cx="857648" cy="1152128"/>
            </a:xfrm>
            <a:prstGeom prst="rect">
              <a:avLst/>
            </a:prstGeom>
          </p:spPr>
        </p:pic>
        <p:pic>
          <p:nvPicPr>
            <p:cNvPr id="11" name="圖片 10"/>
            <p:cNvPicPr>
              <a:picLocks noChangeAspect="1"/>
            </p:cNvPicPr>
            <p:nvPr/>
          </p:nvPicPr>
          <p:blipFill rotWithShape="1">
            <a:blip r:embed="rId3"/>
            <a:srcRect l="54963" t="16531" r="35809" b="62961"/>
            <a:stretch/>
          </p:blipFill>
          <p:spPr>
            <a:xfrm>
              <a:off x="1209983" y="4760841"/>
              <a:ext cx="864096" cy="1152128"/>
            </a:xfrm>
            <a:prstGeom prst="rect">
              <a:avLst/>
            </a:prstGeom>
          </p:spPr>
        </p:pic>
        <p:pic>
          <p:nvPicPr>
            <p:cNvPr id="13" name="圖片 12"/>
            <p:cNvPicPr>
              <a:picLocks noChangeAspect="1"/>
            </p:cNvPicPr>
            <p:nvPr/>
          </p:nvPicPr>
          <p:blipFill rotWithShape="1">
            <a:blip r:embed="rId3"/>
            <a:srcRect l="46371" t="56492" r="36710" b="24282"/>
            <a:stretch/>
          </p:blipFill>
          <p:spPr>
            <a:xfrm>
              <a:off x="2131432" y="4784679"/>
              <a:ext cx="1584176" cy="1080120"/>
            </a:xfrm>
            <a:prstGeom prst="rect">
              <a:avLst/>
            </a:prstGeom>
          </p:spPr>
        </p:pic>
      </p:grpSp>
    </p:spTree>
    <p:extLst>
      <p:ext uri="{BB962C8B-B14F-4D97-AF65-F5344CB8AC3E}">
        <p14:creationId xmlns:p14="http://schemas.microsoft.com/office/powerpoint/2010/main" val="9642886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95535" y="980728"/>
            <a:ext cx="3456385" cy="3600986"/>
          </a:xfrm>
          <a:prstGeom prst="rect">
            <a:avLst/>
          </a:prstGeom>
          <a:noFill/>
        </p:spPr>
        <p:txBody>
          <a:bodyPr wrap="square" rtlCol="0">
            <a:spAutoFit/>
          </a:bodyPr>
          <a:lstStyle/>
          <a:p>
            <a:pPr marL="342900" indent="-342900">
              <a:buFont typeface="Arial" panose="020B0604020202020204" pitchFamily="34" charset="0"/>
              <a:buChar char="•"/>
            </a:pPr>
            <a:endParaRPr lang="en-US" altLang="zh-TW" sz="16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endParaRPr lang="en-US" altLang="zh-TW" sz="16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坐式廁間：</a:t>
            </a:r>
            <a:endPar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廁</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間寬度應為</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rPr>
              <a:t>100 </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公分以上。</a:t>
            </a:r>
          </a:p>
          <a:p>
            <a:pPr marL="285750" indent="-285750">
              <a:buFont typeface="Arial" panose="020B0604020202020204" pitchFamily="34" charset="0"/>
              <a:buChar char="•"/>
            </a:pP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便</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器與廁間門扇之淨距離應不小於</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rPr>
              <a:t>70 </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公分。</a:t>
            </a:r>
          </a:p>
          <a:p>
            <a:pPr marL="285750" indent="-285750">
              <a:buFont typeface="Arial" panose="020B0604020202020204" pitchFamily="34" charset="0"/>
              <a:buChar char="•"/>
            </a:pP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門板</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下緣離地面應為</a:t>
            </a:r>
            <a:r>
              <a:rPr lang="en-US" altLang="zh-TW"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5~10 </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公分範圍內。</a:t>
            </a:r>
          </a:p>
          <a:p>
            <a:pPr marL="285750" indent="-285750">
              <a:buFont typeface="Arial" panose="020B0604020202020204" pitchFamily="34" charset="0"/>
              <a:buChar char="•"/>
            </a:pP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坐</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式便器座位高度，成人用者應為</a:t>
            </a:r>
            <a:r>
              <a:rPr lang="en-US" altLang="zh-TW"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40~45 </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公分範圍內，兒童用者，應為</a:t>
            </a:r>
            <a:r>
              <a:rPr lang="en-US" altLang="zh-TW"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30~</a:t>
            </a: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rPr>
              <a:t>35 </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公分。</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endPar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4105230" y="404664"/>
            <a:ext cx="4800606" cy="4199189"/>
            <a:chOff x="5004048" y="260060"/>
            <a:chExt cx="3973796" cy="3475961"/>
          </a:xfrm>
          <a:effectLst>
            <a:outerShdw blurRad="50800" dist="38100" dir="2700000" algn="tl" rotWithShape="0">
              <a:prstClr val="black">
                <a:alpha val="40000"/>
              </a:prstClr>
            </a:outerShdw>
          </a:effectLst>
        </p:grpSpPr>
        <p:pic>
          <p:nvPicPr>
            <p:cNvPr id="7" name="圖片 6"/>
            <p:cNvPicPr>
              <a:picLocks noChangeAspect="1"/>
            </p:cNvPicPr>
            <p:nvPr/>
          </p:nvPicPr>
          <p:blipFill rotWithShape="1">
            <a:blip r:embed="rId2"/>
            <a:srcRect l="17128" t="17878" r="40938" b="20782"/>
            <a:stretch/>
          </p:blipFill>
          <p:spPr>
            <a:xfrm>
              <a:off x="5004048" y="260060"/>
              <a:ext cx="3960440" cy="3475961"/>
            </a:xfrm>
            <a:prstGeom prst="rect">
              <a:avLst/>
            </a:prstGeom>
          </p:spPr>
        </p:pic>
        <p:sp>
          <p:nvSpPr>
            <p:cNvPr id="8" name="文字方塊 7"/>
            <p:cNvSpPr txBox="1"/>
            <p:nvPr/>
          </p:nvSpPr>
          <p:spPr>
            <a:xfrm>
              <a:off x="7537684" y="3428244"/>
              <a:ext cx="1440160" cy="307777"/>
            </a:xfrm>
            <a:prstGeom prst="rect">
              <a:avLst/>
            </a:prstGeom>
            <a:noFill/>
          </p:spPr>
          <p:txBody>
            <a:bodyPr wrap="square" rtlCol="0">
              <a:spAutoFit/>
            </a:bodyPr>
            <a:lstStyle/>
            <a:p>
              <a:pPr algn="just"/>
              <a:r>
                <a:rPr lang="en-US" altLang="zh-TW" sz="1400" dirty="0" smtClean="0">
                  <a:solidFill>
                    <a:srgbClr val="FF0000"/>
                  </a:solidFill>
                  <a:latin typeface="微軟正黑體" panose="020B0604030504040204" pitchFamily="34" charset="-120"/>
                  <a:ea typeface="微軟正黑體" panose="020B0604030504040204" pitchFamily="34" charset="-120"/>
                </a:rPr>
                <a:t>100X160CM</a:t>
              </a:r>
              <a:endParaRPr lang="zh-TW" altLang="en-US" sz="1400" dirty="0">
                <a:solidFill>
                  <a:srgbClr val="FF0000"/>
                </a:solidFill>
                <a:latin typeface="微軟正黑體" panose="020B0604030504040204" pitchFamily="34" charset="-120"/>
                <a:ea typeface="微軟正黑體" panose="020B0604030504040204" pitchFamily="34" charset="-120"/>
              </a:endParaRPr>
            </a:p>
          </p:txBody>
        </p:sp>
      </p:grpSp>
      <p:pic>
        <p:nvPicPr>
          <p:cNvPr id="10" name="圖片 9"/>
          <p:cNvPicPr>
            <a:picLocks noChangeAspect="1"/>
          </p:cNvPicPr>
          <p:nvPr/>
        </p:nvPicPr>
        <p:blipFill rotWithShape="1">
          <a:blip r:embed="rId3"/>
          <a:srcRect l="16925" t="21455" r="32281" b="43109"/>
          <a:stretch/>
        </p:blipFill>
        <p:spPr>
          <a:xfrm>
            <a:off x="251520" y="4402690"/>
            <a:ext cx="4726747" cy="1978638"/>
          </a:xfrm>
          <a:prstGeom prst="rect">
            <a:avLst/>
          </a:prstGeom>
          <a:effectLst>
            <a:outerShdw blurRad="50800" dist="38100" dir="2700000" algn="tl" rotWithShape="0">
              <a:prstClr val="black">
                <a:alpha val="40000"/>
              </a:prstClr>
            </a:outerShdw>
          </a:effectLst>
        </p:spPr>
      </p:pic>
      <p:sp>
        <p:nvSpPr>
          <p:cNvPr id="12" name="圓角矩形圖說文字 11"/>
          <p:cNvSpPr/>
          <p:nvPr/>
        </p:nvSpPr>
        <p:spPr>
          <a:xfrm>
            <a:off x="5223137" y="4945081"/>
            <a:ext cx="1944216" cy="749840"/>
          </a:xfrm>
          <a:prstGeom prst="wedgeRoundRectCallout">
            <a:avLst>
              <a:gd name="adj1" fmla="val -44072"/>
              <a:gd name="adj2" fmla="val -77986"/>
              <a:gd name="adj3" fmla="val 16667"/>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應考量一般成人使用與兒童使用</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15" name="圓角矩形圖說文字 14"/>
          <p:cNvSpPr/>
          <p:nvPr/>
        </p:nvSpPr>
        <p:spPr>
          <a:xfrm>
            <a:off x="328567" y="1064909"/>
            <a:ext cx="2803273" cy="635899"/>
          </a:xfrm>
          <a:prstGeom prst="wedgeRoundRectCallout">
            <a:avLst>
              <a:gd name="adj1" fmla="val 49178"/>
              <a:gd name="adj2" fmla="val -4558"/>
              <a:gd name="adj3" fmla="val 16667"/>
            </a:avLst>
          </a:prstGeom>
          <a:solidFill>
            <a:schemeClr val="accent4">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atin typeface="微軟正黑體" panose="020B0604030504040204" pitchFamily="34" charset="-120"/>
                <a:ea typeface="微軟正黑體" panose="020B0604030504040204" pitchFamily="34" charset="-120"/>
              </a:rPr>
              <a:t>1.</a:t>
            </a:r>
            <a:r>
              <a:rPr lang="zh-TW" altLang="en-US" dirty="0" smtClean="0">
                <a:latin typeface="微軟正黑體" panose="020B0604030504040204" pitchFamily="34" charset="-120"/>
                <a:ea typeface="微軟正黑體" panose="020B0604030504040204" pitchFamily="34" charset="-120"/>
              </a:rPr>
              <a:t> 坐式廁間</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  蹲式廁間</a:t>
            </a:r>
            <a:r>
              <a:rPr lang="en-US" altLang="zh-TW" dirty="0" smtClean="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853110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16925" t="14563" r="36416" b="16531"/>
          <a:stretch/>
        </p:blipFill>
        <p:spPr>
          <a:xfrm>
            <a:off x="5580112" y="404664"/>
            <a:ext cx="3275565" cy="2902399"/>
          </a:xfrm>
          <a:prstGeom prst="rect">
            <a:avLst/>
          </a:prstGeom>
          <a:effectLst>
            <a:outerShdw blurRad="50800" dist="38100" dir="2700000" algn="tl" rotWithShape="0">
              <a:prstClr val="black">
                <a:alpha val="40000"/>
              </a:prstClr>
            </a:outerShdw>
          </a:effectLst>
        </p:spPr>
      </p:pic>
      <p:pic>
        <p:nvPicPr>
          <p:cNvPr id="5" name="圖片 4"/>
          <p:cNvPicPr>
            <a:picLocks noChangeAspect="1"/>
          </p:cNvPicPr>
          <p:nvPr/>
        </p:nvPicPr>
        <p:blipFill rotWithShape="1">
          <a:blip r:embed="rId3"/>
          <a:srcRect l="17536" t="23935" r="31671" b="34563"/>
          <a:stretch/>
        </p:blipFill>
        <p:spPr>
          <a:xfrm>
            <a:off x="251520" y="2545301"/>
            <a:ext cx="3961917" cy="1942325"/>
          </a:xfrm>
          <a:prstGeom prst="rect">
            <a:avLst/>
          </a:prstGeom>
          <a:effectLst>
            <a:outerShdw blurRad="50800" dist="38100" dir="2700000" algn="tl" rotWithShape="0">
              <a:prstClr val="black">
                <a:alpha val="40000"/>
              </a:prstClr>
            </a:outerShdw>
          </a:effectLst>
        </p:spPr>
      </p:pic>
      <p:sp>
        <p:nvSpPr>
          <p:cNvPr id="8" name="文字方塊 7"/>
          <p:cNvSpPr txBox="1"/>
          <p:nvPr/>
        </p:nvSpPr>
        <p:spPr>
          <a:xfrm>
            <a:off x="180988" y="1111727"/>
            <a:ext cx="4751052" cy="1384995"/>
          </a:xfrm>
          <a:prstGeom prst="rect">
            <a:avLst/>
          </a:prstGeom>
          <a:noFill/>
        </p:spPr>
        <p:txBody>
          <a:bodyPr wrap="square" rtlCol="0">
            <a:spAutoFit/>
          </a:bodyPr>
          <a:lstStyle/>
          <a:p>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蹲式</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廁間</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000"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廁</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間寬度應為</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rPr>
              <a:t>100 </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公分以上，長度</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rPr>
              <a:t>120 </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公分以上。</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為免藏汙納垢</a:t>
            </a: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，馬桶周圍地板材質以易清洗防滑地磚為主，</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避免使用洗抿石子地板</a:t>
            </a: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資料取自李添旺校長簡報</a:t>
            </a:r>
            <a:r>
              <a:rPr lang="en-US" altLang="zh-TW" sz="16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rotWithShape="1">
          <a:blip r:embed="rId4"/>
          <a:srcRect l="16931" t="44452" r="32278" b="29233"/>
          <a:stretch/>
        </p:blipFill>
        <p:spPr>
          <a:xfrm>
            <a:off x="260188" y="4576378"/>
            <a:ext cx="3953249" cy="1228886"/>
          </a:xfrm>
          <a:prstGeom prst="rect">
            <a:avLst/>
          </a:prstGeom>
          <a:effectLst>
            <a:outerShdw blurRad="50800" dist="38100" dir="2700000" algn="tl" rotWithShape="0">
              <a:prstClr val="black">
                <a:alpha val="40000"/>
              </a:prstClr>
            </a:outerShdw>
          </a:effectLst>
        </p:spPr>
      </p:pic>
      <p:grpSp>
        <p:nvGrpSpPr>
          <p:cNvPr id="2" name="群組 1"/>
          <p:cNvGrpSpPr/>
          <p:nvPr/>
        </p:nvGrpSpPr>
        <p:grpSpPr>
          <a:xfrm>
            <a:off x="4404322" y="3573016"/>
            <a:ext cx="4415333" cy="2593898"/>
            <a:chOff x="5076056" y="2995342"/>
            <a:chExt cx="3743599" cy="2199271"/>
          </a:xfrm>
        </p:grpSpPr>
        <p:pic>
          <p:nvPicPr>
            <p:cNvPr id="11" name="圖片 10"/>
            <p:cNvPicPr>
              <a:picLocks noChangeAspect="1"/>
            </p:cNvPicPr>
            <p:nvPr/>
          </p:nvPicPr>
          <p:blipFill rotWithShape="1">
            <a:blip r:embed="rId5"/>
            <a:srcRect l="15616" t="35279" r="63360" b="23333"/>
            <a:stretch/>
          </p:blipFill>
          <p:spPr>
            <a:xfrm>
              <a:off x="6962149" y="2996952"/>
              <a:ext cx="1857506" cy="2193943"/>
            </a:xfrm>
            <a:prstGeom prst="rect">
              <a:avLst/>
            </a:prstGeom>
            <a:effectLst>
              <a:outerShdw blurRad="50800" dist="38100" dir="2700000" algn="tl" rotWithShape="0">
                <a:prstClr val="black">
                  <a:alpha val="40000"/>
                </a:prstClr>
              </a:outerShdw>
            </a:effectLst>
          </p:spPr>
        </p:pic>
        <p:grpSp>
          <p:nvGrpSpPr>
            <p:cNvPr id="13" name="群組 12"/>
            <p:cNvGrpSpPr/>
            <p:nvPr/>
          </p:nvGrpSpPr>
          <p:grpSpPr>
            <a:xfrm>
              <a:off x="5076056" y="2995342"/>
              <a:ext cx="1802120" cy="2199271"/>
              <a:chOff x="2987824" y="1499207"/>
              <a:chExt cx="2527980" cy="3085097"/>
            </a:xfrm>
            <a:effectLst>
              <a:outerShdw blurRad="50800" dist="38100" dir="2700000" algn="tl" rotWithShape="0">
                <a:prstClr val="black">
                  <a:alpha val="40000"/>
                </a:prstClr>
              </a:outerShdw>
            </a:effectLst>
          </p:grpSpPr>
          <p:pic>
            <p:nvPicPr>
              <p:cNvPr id="14" name="圖片 13"/>
              <p:cNvPicPr>
                <a:picLocks noChangeAspect="1"/>
              </p:cNvPicPr>
              <p:nvPr/>
            </p:nvPicPr>
            <p:blipFill rotWithShape="1">
              <a:blip r:embed="rId6" cstate="print">
                <a:extLst>
                  <a:ext uri="{28A0092B-C50C-407E-A947-70E740481C1C}">
                    <a14:useLocalDpi xmlns:a14="http://schemas.microsoft.com/office/drawing/2010/main" val="0"/>
                  </a:ext>
                </a:extLst>
              </a:blip>
              <a:srcRect t="31560" b="1301"/>
              <a:stretch/>
            </p:blipFill>
            <p:spPr>
              <a:xfrm>
                <a:off x="2987824" y="1499207"/>
                <a:ext cx="2527980" cy="3085097"/>
              </a:xfrm>
              <a:prstGeom prst="rect">
                <a:avLst/>
              </a:prstGeom>
            </p:spPr>
          </p:pic>
          <p:sp>
            <p:nvSpPr>
              <p:cNvPr id="15" name="文字方塊 14"/>
              <p:cNvSpPr txBox="1"/>
              <p:nvPr/>
            </p:nvSpPr>
            <p:spPr>
              <a:xfrm>
                <a:off x="4178913" y="3018561"/>
                <a:ext cx="526106" cy="707886"/>
              </a:xfrm>
              <a:prstGeom prst="rect">
                <a:avLst/>
              </a:prstGeom>
              <a:noFill/>
            </p:spPr>
            <p:txBody>
              <a:bodyPr wrap="none" rtlCol="0">
                <a:spAutoFit/>
              </a:bodyPr>
              <a:lstStyle/>
              <a:p>
                <a:r>
                  <a:rPr lang="en-US" altLang="zh-TW" sz="40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X</a:t>
                </a:r>
                <a:endParaRPr lang="zh-TW" altLang="en-US" sz="40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grpSp>
      <p:sp>
        <p:nvSpPr>
          <p:cNvPr id="17" name="文字方塊 16"/>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66804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pic>
        <p:nvPicPr>
          <p:cNvPr id="2050" name="Picture 2" descr="http://www.mhwuarch.com.tw/subpage/paper02_cht_clip_image011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98" y="1023594"/>
            <a:ext cx="7783343" cy="442582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827584" y="5658955"/>
            <a:ext cx="7528172" cy="646331"/>
          </a:xfrm>
          <a:prstGeom prst="rect">
            <a:avLst/>
          </a:prstGeom>
        </p:spPr>
        <p:txBody>
          <a:bodyPr wrap="square">
            <a:spAutoFit/>
          </a:bodyPr>
          <a:lstStyle/>
          <a:p>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安裝</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70 ㎝</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長蹲式馬桶，先在模版上置</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放鍍鋅</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鋼板框架，留出孔洞</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，再</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置放蹲式馬桶，可作成馬桶邊與地坪石英磚齊</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平</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，方便清潔</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dirty="0">
              <a:solidFill>
                <a:schemeClr val="tx1">
                  <a:lumMod val="75000"/>
                  <a:lumOff val="25000"/>
                </a:schemeClr>
              </a:solidFill>
            </a:endParaRPr>
          </a:p>
        </p:txBody>
      </p:sp>
      <p:sp>
        <p:nvSpPr>
          <p:cNvPr id="7" name="矩形 6"/>
          <p:cNvSpPr/>
          <p:nvPr/>
        </p:nvSpPr>
        <p:spPr>
          <a:xfrm>
            <a:off x="96978" y="980728"/>
            <a:ext cx="5915182" cy="415498"/>
          </a:xfrm>
          <a:prstGeom prst="rect">
            <a:avLst/>
          </a:prstGeom>
        </p:spPr>
        <p:txBody>
          <a:bodyPr wrap="square">
            <a:spAutoFit/>
          </a:bodyPr>
          <a:lstStyle/>
          <a:p>
            <a:pPr>
              <a:lnSpc>
                <a:spcPct val="150000"/>
              </a:lnSpc>
            </a:pPr>
            <a:r>
              <a:rPr lang="en-US" altLang="zh-TW" sz="14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1400" dirty="0" smtClean="0">
                <a:solidFill>
                  <a:schemeClr val="tx1">
                    <a:lumMod val="75000"/>
                    <a:lumOff val="25000"/>
                  </a:schemeClr>
                </a:solidFill>
                <a:latin typeface="微軟正黑體" panose="020B0604030504040204" pitchFamily="34" charset="-120"/>
                <a:ea typeface="微軟正黑體" panose="020B0604030504040204" pitchFamily="34" charset="-120"/>
              </a:rPr>
              <a:t>本頁資料取自吳明修建築師：以</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rPr>
              <a:t>E.B.S </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rPr>
              <a:t>方法建構人性化公廁的設計</a:t>
            </a:r>
            <a:r>
              <a:rPr lang="zh-TW" altLang="en-US" sz="1400" dirty="0" smtClean="0">
                <a:solidFill>
                  <a:schemeClr val="tx1">
                    <a:lumMod val="75000"/>
                    <a:lumOff val="25000"/>
                  </a:schemeClr>
                </a:solidFill>
                <a:latin typeface="微軟正黑體" panose="020B0604030504040204" pitchFamily="34" charset="-120"/>
                <a:ea typeface="微軟正黑體" panose="020B0604030504040204" pitchFamily="34" charset="-120"/>
              </a:rPr>
              <a:t>準則</a:t>
            </a:r>
            <a:r>
              <a:rPr lang="en-US" altLang="zh-TW" sz="1400"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46737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27" y="2060848"/>
            <a:ext cx="8273526" cy="4023737"/>
          </a:xfrm>
          <a:prstGeom prst="rect">
            <a:avLst/>
          </a:prstGeom>
        </p:spPr>
      </p:pic>
      <p:sp>
        <p:nvSpPr>
          <p:cNvPr id="8" name="文字方塊 7"/>
          <p:cNvSpPr txBox="1"/>
          <p:nvPr/>
        </p:nvSpPr>
        <p:spPr bwMode="auto">
          <a:xfrm>
            <a:off x="283827" y="1340768"/>
            <a:ext cx="8496944" cy="584775"/>
          </a:xfrm>
          <a:prstGeom prst="rect">
            <a:avLst/>
          </a:prstGeom>
          <a:noFill/>
        </p:spPr>
        <p:txBody>
          <a:bodyPr wrap="square">
            <a:spAutoFit/>
          </a:bodyPr>
          <a:lstStyle/>
          <a:p>
            <a:pPr eaLnBrk="1" fontAlgn="auto" hangingPunct="1">
              <a:spcBef>
                <a:spcPts val="0"/>
              </a:spcBef>
              <a:spcAft>
                <a:spcPts val="0"/>
              </a:spcAft>
              <a:defRPr/>
            </a:pPr>
            <a:r>
              <a:rPr lang="en-US" altLang="zh-TW" sz="1600" b="1" dirty="0" smtClean="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600" b="1" dirty="0" smtClean="0">
                <a:solidFill>
                  <a:schemeClr val="tx1">
                    <a:lumMod val="75000"/>
                    <a:lumOff val="25000"/>
                  </a:schemeClr>
                </a:solidFill>
                <a:latin typeface="微軟正黑體" panose="020B0604030504040204" pitchFamily="34" charset="-120"/>
                <a:ea typeface="微軟正黑體" panose="020B0604030504040204" pitchFamily="34" charset="-120"/>
              </a:rPr>
              <a:t> 本案設計原則為管線均須抽換，因此如學校無法降板可利用在抽換管線時附帶施做抬高一階</a:t>
            </a:r>
            <a:r>
              <a:rPr lang="en-US" altLang="zh-TW" sz="1600" b="1" dirty="0" smtClean="0">
                <a:solidFill>
                  <a:schemeClr val="tx1">
                    <a:lumMod val="75000"/>
                    <a:lumOff val="25000"/>
                  </a:schemeClr>
                </a:solidFill>
                <a:latin typeface="微軟正黑體" panose="020B0604030504040204" pitchFamily="34" charset="-120"/>
                <a:ea typeface="微軟正黑體" panose="020B0604030504040204" pitchFamily="34" charset="-120"/>
              </a:rPr>
              <a:t>18</a:t>
            </a:r>
            <a:r>
              <a:rPr lang="zh-TW" altLang="en-US" sz="1600" b="1" dirty="0" smtClean="0">
                <a:solidFill>
                  <a:schemeClr val="tx1">
                    <a:lumMod val="75000"/>
                    <a:lumOff val="25000"/>
                  </a:schemeClr>
                </a:solidFill>
                <a:latin typeface="微軟正黑體" panose="020B0604030504040204" pitchFamily="34" charset="-120"/>
                <a:ea typeface="微軟正黑體" panose="020B0604030504040204" pitchFamily="34" charset="-120"/>
              </a:rPr>
              <a:t>公分之工程</a:t>
            </a:r>
            <a:r>
              <a:rPr lang="zh-TW" altLang="en-US" sz="1600" b="1" dirty="0" smtClean="0">
                <a:latin typeface="微軟正黑體" panose="020B0604030504040204" pitchFamily="34" charset="-120"/>
                <a:ea typeface="微軟正黑體" panose="020B0604030504040204" pitchFamily="34" charset="-120"/>
              </a:rPr>
              <a:t>。</a:t>
            </a:r>
            <a:endParaRPr lang="en-US" altLang="zh-TW" sz="1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77080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3702" y="2187806"/>
            <a:ext cx="5909097" cy="12411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 y="260060"/>
            <a:ext cx="6444207"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395536" y="260060"/>
            <a:ext cx="5840060"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計畫</a:t>
            </a:r>
            <a:r>
              <a:rPr lang="zh-TW" altLang="en-US" sz="3000" b="1" dirty="0">
                <a:solidFill>
                  <a:schemeClr val="bg1"/>
                </a:solidFill>
                <a:latin typeface="微軟正黑體" panose="020B0604030504040204" pitchFamily="34" charset="-120"/>
                <a:ea typeface="微軟正黑體" panose="020B0604030504040204" pitchFamily="34" charset="-120"/>
              </a:rPr>
              <a:t>時程及各項重點</a:t>
            </a:r>
            <a:r>
              <a:rPr lang="zh-TW" altLang="en-US" sz="3000" b="1" dirty="0" smtClean="0">
                <a:solidFill>
                  <a:schemeClr val="bg1"/>
                </a:solidFill>
                <a:latin typeface="微軟正黑體" panose="020B0604030504040204" pitchFamily="34" charset="-120"/>
                <a:ea typeface="微軟正黑體" panose="020B0604030504040204" pitchFamily="34" charset="-120"/>
              </a:rPr>
              <a:t>工作</a:t>
            </a:r>
            <a:r>
              <a:rPr lang="en-US" altLang="zh-TW" sz="3000" b="1" dirty="0" smtClean="0">
                <a:solidFill>
                  <a:schemeClr val="bg1"/>
                </a:solidFill>
                <a:latin typeface="微軟正黑體" panose="020B0604030504040204" pitchFamily="34" charset="-120"/>
                <a:ea typeface="微軟正黑體" panose="020B0604030504040204" pitchFamily="34" charset="-120"/>
              </a:rPr>
              <a:t>(</a:t>
            </a:r>
            <a:r>
              <a:rPr lang="zh-TW" altLang="en-US" sz="3000" b="1" dirty="0" smtClean="0">
                <a:solidFill>
                  <a:schemeClr val="bg1"/>
                </a:solidFill>
                <a:latin typeface="微軟正黑體" panose="020B0604030504040204" pitchFamily="34" charset="-120"/>
                <a:ea typeface="微軟正黑體" panose="020B0604030504040204" pitchFamily="34" charset="-120"/>
              </a:rPr>
              <a:t>總流程</a:t>
            </a:r>
            <a:r>
              <a:rPr lang="en-US" altLang="zh-TW" sz="3000" b="1" dirty="0" smtClean="0">
                <a:solidFill>
                  <a:schemeClr val="bg1"/>
                </a:solidFill>
                <a:latin typeface="微軟正黑體" panose="020B0604030504040204" pitchFamily="34" charset="-120"/>
                <a:ea typeface="微軟正黑體" panose="020B0604030504040204" pitchFamily="34" charset="-120"/>
              </a:rPr>
              <a:t>)</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16" name="文字方塊 3"/>
          <p:cNvSpPr txBox="1">
            <a:spLocks noChangeArrowheads="1"/>
          </p:cNvSpPr>
          <p:nvPr/>
        </p:nvSpPr>
        <p:spPr bwMode="auto">
          <a:xfrm>
            <a:off x="853702" y="1310470"/>
            <a:ext cx="59352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fontAlgn="base">
              <a:spcBef>
                <a:spcPct val="0"/>
              </a:spcBef>
              <a:spcAft>
                <a:spcPct val="0"/>
              </a:spcAft>
              <a:defRPr>
                <a:solidFill>
                  <a:schemeClr val="tx1"/>
                </a:solidFill>
                <a:latin typeface="Calibri" pitchFamily="34" charset="0"/>
                <a:ea typeface="新細明體" pitchFamily="18" charset="-120"/>
              </a:defRPr>
            </a:lvl6pPr>
            <a:lvl7pPr marL="2971800" indent="-228600" fontAlgn="base">
              <a:spcBef>
                <a:spcPct val="0"/>
              </a:spcBef>
              <a:spcAft>
                <a:spcPct val="0"/>
              </a:spcAft>
              <a:defRPr>
                <a:solidFill>
                  <a:schemeClr val="tx1"/>
                </a:solidFill>
                <a:latin typeface="Calibri" pitchFamily="34" charset="0"/>
                <a:ea typeface="新細明體" pitchFamily="18" charset="-120"/>
              </a:defRPr>
            </a:lvl7pPr>
            <a:lvl8pPr marL="3429000" indent="-228600" fontAlgn="base">
              <a:spcBef>
                <a:spcPct val="0"/>
              </a:spcBef>
              <a:spcAft>
                <a:spcPct val="0"/>
              </a:spcAft>
              <a:defRPr>
                <a:solidFill>
                  <a:schemeClr val="tx1"/>
                </a:solidFill>
                <a:latin typeface="Calibri" pitchFamily="34" charset="0"/>
                <a:ea typeface="新細明體" pitchFamily="18" charset="-120"/>
              </a:defRPr>
            </a:lvl8pPr>
            <a:lvl9pPr marL="3886200" indent="-228600" fontAlgn="base">
              <a:spcBef>
                <a:spcPct val="0"/>
              </a:spcBef>
              <a:spcAft>
                <a:spcPct val="0"/>
              </a:spcAft>
              <a:defRPr>
                <a:solidFill>
                  <a:schemeClr val="tx1"/>
                </a:solidFill>
                <a:latin typeface="Calibri" pitchFamily="34" charset="0"/>
                <a:ea typeface="新細明體" pitchFamily="18" charset="-120"/>
              </a:defRPr>
            </a:lvl9pPr>
          </a:lstStyle>
          <a:p>
            <a:pPr marL="285750" indent="-285750" eaLnBrk="1" hangingPunct="1">
              <a:lnSpc>
                <a:spcPct val="150000"/>
              </a:lnSpc>
              <a:buFont typeface="Arial" panose="020B0604020202020204" pitchFamily="34" charset="0"/>
              <a:buChar char="•"/>
            </a:pPr>
            <a:r>
              <a:rPr lang="en-US" altLang="zh-TW" dirty="0" smtClean="0">
                <a:solidFill>
                  <a:schemeClr val="tx1">
                    <a:lumMod val="75000"/>
                    <a:lumOff val="25000"/>
                  </a:schemeClr>
                </a:solidFill>
                <a:latin typeface="微軟正黑體" pitchFamily="34" charset="-120"/>
                <a:ea typeface="微軟正黑體" pitchFamily="34" charset="-120"/>
              </a:rPr>
              <a:t>105</a:t>
            </a:r>
            <a:r>
              <a:rPr lang="zh-TW" altLang="en-US" dirty="0" smtClean="0">
                <a:solidFill>
                  <a:schemeClr val="tx1">
                    <a:lumMod val="75000"/>
                    <a:lumOff val="25000"/>
                  </a:schemeClr>
                </a:solidFill>
                <a:latin typeface="微軟正黑體" pitchFamily="34" charset="-120"/>
                <a:ea typeface="微軟正黑體" pitchFamily="34" charset="-120"/>
              </a:rPr>
              <a:t>年</a:t>
            </a:r>
            <a:r>
              <a:rPr lang="en-US" altLang="zh-TW" dirty="0" smtClean="0">
                <a:solidFill>
                  <a:schemeClr val="tx1">
                    <a:lumMod val="75000"/>
                    <a:lumOff val="25000"/>
                  </a:schemeClr>
                </a:solidFill>
                <a:latin typeface="微軟正黑體" pitchFamily="34" charset="-120"/>
                <a:ea typeface="微軟正黑體" pitchFamily="34" charset="-120"/>
              </a:rPr>
              <a:t>5</a:t>
            </a:r>
            <a:r>
              <a:rPr lang="zh-TW" altLang="en-US" dirty="0" smtClean="0">
                <a:solidFill>
                  <a:schemeClr val="tx1">
                    <a:lumMod val="75000"/>
                    <a:lumOff val="25000"/>
                  </a:schemeClr>
                </a:solidFill>
                <a:latin typeface="微軟正黑體" pitchFamily="34" charset="-120"/>
                <a:ea typeface="微軟正黑體" pitchFamily="34" charset="-120"/>
              </a:rPr>
              <a:t>月：</a:t>
            </a:r>
            <a:r>
              <a:rPr lang="zh-TW" altLang="en-US" dirty="0">
                <a:solidFill>
                  <a:schemeClr val="tx1">
                    <a:lumMod val="75000"/>
                    <a:lumOff val="25000"/>
                  </a:schemeClr>
                </a:solidFill>
                <a:latin typeface="微軟正黑體" pitchFamily="34" charset="-120"/>
                <a:ea typeface="微軟正黑體" pitchFamily="34" charset="-120"/>
              </a:rPr>
              <a:t>北中南說明</a:t>
            </a:r>
            <a:r>
              <a:rPr lang="zh-TW" altLang="en-US" dirty="0" smtClean="0">
                <a:solidFill>
                  <a:schemeClr val="tx1">
                    <a:lumMod val="75000"/>
                    <a:lumOff val="25000"/>
                  </a:schemeClr>
                </a:solidFill>
                <a:latin typeface="微軟正黑體" pitchFamily="34" charset="-120"/>
                <a:ea typeface="微軟正黑體" pitchFamily="34" charset="-120"/>
              </a:rPr>
              <a:t>會</a:t>
            </a:r>
            <a:endParaRPr lang="en-US" altLang="zh-TW" dirty="0">
              <a:solidFill>
                <a:schemeClr val="tx1">
                  <a:lumMod val="75000"/>
                  <a:lumOff val="25000"/>
                </a:schemeClr>
              </a:solidFill>
              <a:latin typeface="微軟正黑體" pitchFamily="34" charset="-120"/>
              <a:ea typeface="微軟正黑體" pitchFamily="34" charset="-120"/>
            </a:endParaRPr>
          </a:p>
          <a:p>
            <a:pPr marL="285750" indent="-285750">
              <a:lnSpc>
                <a:spcPct val="150000"/>
              </a:lnSpc>
              <a:buFont typeface="Arial" panose="020B0604020202020204" pitchFamily="34" charset="0"/>
              <a:buChar char="•"/>
            </a:pPr>
            <a:endParaRPr lang="en-US" altLang="zh-TW" dirty="0" smtClean="0">
              <a:solidFill>
                <a:schemeClr val="tx1">
                  <a:lumMod val="75000"/>
                  <a:lumOff val="25000"/>
                </a:schemeClr>
              </a:solidFill>
              <a:latin typeface="微軟正黑體" pitchFamily="34" charset="-120"/>
              <a:ea typeface="微軟正黑體" pitchFamily="34" charset="-120"/>
            </a:endParaRPr>
          </a:p>
        </p:txBody>
      </p:sp>
      <p:sp>
        <p:nvSpPr>
          <p:cNvPr id="17" name="矩形 16"/>
          <p:cNvSpPr/>
          <p:nvPr/>
        </p:nvSpPr>
        <p:spPr>
          <a:xfrm>
            <a:off x="6753233" y="2214301"/>
            <a:ext cx="2016224" cy="121168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b="1" dirty="0">
                <a:solidFill>
                  <a:schemeClr val="bg1"/>
                </a:solidFill>
                <a:latin typeface="微軟正黑體" panose="020B0604030504040204" pitchFamily="34" charset="-120"/>
                <a:ea typeface="微軟正黑體" panose="020B0604030504040204" pitchFamily="34" charset="-120"/>
              </a:rPr>
              <a:t>規劃設計</a:t>
            </a:r>
          </a:p>
        </p:txBody>
      </p:sp>
      <p:sp>
        <p:nvSpPr>
          <p:cNvPr id="18" name="矩形 17"/>
          <p:cNvSpPr/>
          <p:nvPr/>
        </p:nvSpPr>
        <p:spPr>
          <a:xfrm>
            <a:off x="6753233" y="3531697"/>
            <a:ext cx="2016224" cy="4159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發包簽約</a:t>
            </a:r>
          </a:p>
        </p:txBody>
      </p:sp>
      <p:sp>
        <p:nvSpPr>
          <p:cNvPr id="20" name="矩形 19"/>
          <p:cNvSpPr/>
          <p:nvPr/>
        </p:nvSpPr>
        <p:spPr>
          <a:xfrm>
            <a:off x="6753233" y="4053334"/>
            <a:ext cx="2016224" cy="58196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施工監造</a:t>
            </a:r>
          </a:p>
        </p:txBody>
      </p:sp>
      <p:sp>
        <p:nvSpPr>
          <p:cNvPr id="21" name="矩形 20"/>
          <p:cNvSpPr/>
          <p:nvPr/>
        </p:nvSpPr>
        <p:spPr>
          <a:xfrm>
            <a:off x="6753233" y="4741014"/>
            <a:ext cx="2016224" cy="4302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教學宣導</a:t>
            </a:r>
          </a:p>
        </p:txBody>
      </p:sp>
      <p:sp>
        <p:nvSpPr>
          <p:cNvPr id="27" name="矩形 26"/>
          <p:cNvSpPr/>
          <p:nvPr/>
        </p:nvSpPr>
        <p:spPr>
          <a:xfrm>
            <a:off x="6753232" y="5307599"/>
            <a:ext cx="2016224" cy="7200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績優評選</a:t>
            </a:r>
          </a:p>
          <a:p>
            <a:pPr algn="ctr"/>
            <a:r>
              <a:rPr lang="zh-TW" altLang="en-US" b="1" dirty="0">
                <a:solidFill>
                  <a:schemeClr val="bg1"/>
                </a:solidFill>
                <a:latin typeface="微軟正黑體" panose="020B0604030504040204" pitchFamily="34" charset="-120"/>
                <a:ea typeface="微軟正黑體" panose="020B0604030504040204" pitchFamily="34" charset="-120"/>
              </a:rPr>
              <a:t>暨成果發表</a:t>
            </a:r>
          </a:p>
        </p:txBody>
      </p:sp>
      <p:sp>
        <p:nvSpPr>
          <p:cNvPr id="3" name="弧形箭號 (下彎) 2"/>
          <p:cNvSpPr/>
          <p:nvPr/>
        </p:nvSpPr>
        <p:spPr>
          <a:xfrm rot="5400000">
            <a:off x="8536594" y="3199333"/>
            <a:ext cx="504056" cy="45330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弧形箭號 (下彎) 12"/>
          <p:cNvSpPr/>
          <p:nvPr/>
        </p:nvSpPr>
        <p:spPr>
          <a:xfrm rot="5400000">
            <a:off x="8536594" y="3837928"/>
            <a:ext cx="504056" cy="45330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弧形箭號 (下彎) 13"/>
          <p:cNvSpPr/>
          <p:nvPr/>
        </p:nvSpPr>
        <p:spPr>
          <a:xfrm rot="5400000">
            <a:off x="8536594" y="4476524"/>
            <a:ext cx="504056" cy="45330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9" name="弧形箭號 (下彎) 18"/>
          <p:cNvSpPr/>
          <p:nvPr/>
        </p:nvSpPr>
        <p:spPr>
          <a:xfrm rot="5400000">
            <a:off x="8568054" y="5215489"/>
            <a:ext cx="504056" cy="45330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6" name="矩形 25"/>
          <p:cNvSpPr/>
          <p:nvPr/>
        </p:nvSpPr>
        <p:spPr>
          <a:xfrm>
            <a:off x="118090" y="1173201"/>
            <a:ext cx="725634" cy="9093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latin typeface="微軟正黑體" panose="020B0604030504040204" pitchFamily="34" charset="-120"/>
                <a:ea typeface="微軟正黑體" panose="020B0604030504040204" pitchFamily="34" charset="-120"/>
              </a:rPr>
              <a:t>學校與規劃設計團隊</a:t>
            </a:r>
            <a:endParaRPr lang="zh-TW" altLang="en-US" sz="1400" dirty="0">
              <a:latin typeface="微軟正黑體" panose="020B0604030504040204" pitchFamily="34" charset="-120"/>
              <a:ea typeface="微軟正黑體" panose="020B0604030504040204" pitchFamily="34" charset="-120"/>
            </a:endParaRPr>
          </a:p>
        </p:txBody>
      </p:sp>
      <p:sp>
        <p:nvSpPr>
          <p:cNvPr id="28" name="矩形 27"/>
          <p:cNvSpPr/>
          <p:nvPr/>
        </p:nvSpPr>
        <p:spPr>
          <a:xfrm>
            <a:off x="107504" y="2217652"/>
            <a:ext cx="725634" cy="121134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latin typeface="微軟正黑體" panose="020B0604030504040204" pitchFamily="34" charset="-120"/>
                <a:ea typeface="微軟正黑體" panose="020B0604030504040204" pitchFamily="34" charset="-120"/>
              </a:rPr>
              <a:t>規劃設計團隊</a:t>
            </a:r>
            <a:endParaRPr lang="zh-TW" altLang="en-US" sz="1400" dirty="0">
              <a:latin typeface="微軟正黑體" panose="020B0604030504040204" pitchFamily="34" charset="-120"/>
              <a:ea typeface="微軟正黑體" panose="020B0604030504040204" pitchFamily="34" charset="-120"/>
            </a:endParaRPr>
          </a:p>
        </p:txBody>
      </p:sp>
      <p:sp>
        <p:nvSpPr>
          <p:cNvPr id="29" name="矩形 28"/>
          <p:cNvSpPr/>
          <p:nvPr/>
        </p:nvSpPr>
        <p:spPr>
          <a:xfrm>
            <a:off x="109376" y="3645024"/>
            <a:ext cx="725634" cy="24371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latin typeface="微軟正黑體" panose="020B0604030504040204" pitchFamily="34" charset="-120"/>
                <a:ea typeface="微軟正黑體" panose="020B0604030504040204" pitchFamily="34" charset="-120"/>
              </a:rPr>
              <a:t>學校</a:t>
            </a:r>
            <a:endParaRPr lang="zh-TW" altLang="en-US" sz="1400" dirty="0">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880310" y="2322966"/>
            <a:ext cx="5355285" cy="9233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dirty="0" smtClean="0">
                <a:solidFill>
                  <a:schemeClr val="tx1">
                    <a:lumMod val="75000"/>
                    <a:lumOff val="25000"/>
                  </a:schemeClr>
                </a:solidFill>
                <a:latin typeface="微軟正黑體" pitchFamily="34" charset="-120"/>
                <a:ea typeface="微軟正黑體" pitchFamily="34" charset="-120"/>
              </a:rPr>
              <a:t>105</a:t>
            </a:r>
            <a:r>
              <a:rPr lang="zh-TW" altLang="en-US" dirty="0" smtClean="0">
                <a:solidFill>
                  <a:schemeClr val="tx1">
                    <a:lumMod val="75000"/>
                    <a:lumOff val="25000"/>
                  </a:schemeClr>
                </a:solidFill>
                <a:latin typeface="微軟正黑體" pitchFamily="34" charset="-120"/>
                <a:ea typeface="微軟正黑體" pitchFamily="34" charset="-120"/>
              </a:rPr>
              <a:t>年</a:t>
            </a:r>
            <a:r>
              <a:rPr lang="en-US" altLang="zh-TW" dirty="0" smtClean="0">
                <a:solidFill>
                  <a:schemeClr val="tx1">
                    <a:lumMod val="75000"/>
                    <a:lumOff val="25000"/>
                  </a:schemeClr>
                </a:solidFill>
                <a:latin typeface="微軟正黑體" pitchFamily="34" charset="-120"/>
                <a:ea typeface="微軟正黑體" pitchFamily="34" charset="-120"/>
              </a:rPr>
              <a:t>6</a:t>
            </a:r>
            <a:r>
              <a:rPr lang="zh-TW" altLang="en-US" dirty="0" smtClean="0">
                <a:solidFill>
                  <a:schemeClr val="tx1">
                    <a:lumMod val="75000"/>
                    <a:lumOff val="25000"/>
                  </a:schemeClr>
                </a:solidFill>
                <a:latin typeface="微軟正黑體" pitchFamily="34" charset="-120"/>
                <a:ea typeface="微軟正黑體" pitchFamily="34" charset="-120"/>
              </a:rPr>
              <a:t>月</a:t>
            </a:r>
            <a:r>
              <a:rPr lang="en-US" altLang="zh-TW" dirty="0" smtClean="0">
                <a:solidFill>
                  <a:schemeClr val="tx1">
                    <a:lumMod val="75000"/>
                    <a:lumOff val="25000"/>
                  </a:schemeClr>
                </a:solidFill>
                <a:latin typeface="微軟正黑體" pitchFamily="34" charset="-120"/>
                <a:ea typeface="微軟正黑體" pitchFamily="34" charset="-120"/>
              </a:rPr>
              <a:t>1</a:t>
            </a:r>
            <a:r>
              <a:rPr lang="zh-TW" altLang="en-US" dirty="0" smtClean="0">
                <a:solidFill>
                  <a:schemeClr val="tx1">
                    <a:lumMod val="75000"/>
                    <a:lumOff val="25000"/>
                  </a:schemeClr>
                </a:solidFill>
                <a:latin typeface="微軟正黑體" pitchFamily="34" charset="-120"/>
                <a:ea typeface="微軟正黑體" pitchFamily="34" charset="-120"/>
              </a:rPr>
              <a:t>日</a:t>
            </a:r>
            <a:r>
              <a:rPr lang="en-US" altLang="zh-TW" dirty="0">
                <a:solidFill>
                  <a:schemeClr val="tx1">
                    <a:lumMod val="75000"/>
                    <a:lumOff val="25000"/>
                  </a:schemeClr>
                </a:solidFill>
                <a:latin typeface="微軟正黑體" pitchFamily="34" charset="-120"/>
                <a:ea typeface="微軟正黑體" pitchFamily="34" charset="-120"/>
              </a:rPr>
              <a:t>(</a:t>
            </a:r>
            <a:r>
              <a:rPr lang="zh-TW" altLang="en-US" dirty="0">
                <a:solidFill>
                  <a:schemeClr val="tx1">
                    <a:lumMod val="75000"/>
                    <a:lumOff val="25000"/>
                  </a:schemeClr>
                </a:solidFill>
                <a:latin typeface="微軟正黑體" pitchFamily="34" charset="-120"/>
                <a:ea typeface="微軟正黑體" pitchFamily="34" charset="-120"/>
              </a:rPr>
              <a:t>五</a:t>
            </a:r>
            <a:r>
              <a:rPr lang="en-US" altLang="zh-TW" dirty="0">
                <a:solidFill>
                  <a:schemeClr val="tx1">
                    <a:lumMod val="75000"/>
                    <a:lumOff val="25000"/>
                  </a:schemeClr>
                </a:solidFill>
                <a:latin typeface="微軟正黑體" pitchFamily="34" charset="-120"/>
                <a:ea typeface="微軟正黑體" pitchFamily="34" charset="-120"/>
              </a:rPr>
              <a:t>)</a:t>
            </a:r>
            <a:r>
              <a:rPr lang="zh-TW" altLang="en-US" dirty="0">
                <a:solidFill>
                  <a:schemeClr val="tx1">
                    <a:lumMod val="75000"/>
                    <a:lumOff val="25000"/>
                  </a:schemeClr>
                </a:solidFill>
                <a:latin typeface="微軟正黑體" pitchFamily="34" charset="-120"/>
                <a:ea typeface="微軟正黑體" pitchFamily="34" charset="-120"/>
              </a:rPr>
              <a:t>：第一次規劃設計繳件期限</a:t>
            </a:r>
            <a:endParaRPr lang="en-US" altLang="zh-TW" dirty="0">
              <a:solidFill>
                <a:schemeClr val="tx1">
                  <a:lumMod val="75000"/>
                  <a:lumOff val="25000"/>
                </a:schemeClr>
              </a:solidFill>
              <a:latin typeface="微軟正黑體" pitchFamily="34" charset="-120"/>
              <a:ea typeface="微軟正黑體" pitchFamily="34" charset="-120"/>
            </a:endParaRPr>
          </a:p>
          <a:p>
            <a:pPr marL="285750" indent="-285750">
              <a:lnSpc>
                <a:spcPct val="150000"/>
              </a:lnSpc>
              <a:buFont typeface="Arial" panose="020B0604020202020204" pitchFamily="34" charset="0"/>
              <a:buChar char="•"/>
            </a:pPr>
            <a:r>
              <a:rPr lang="en-US" altLang="zh-TW" dirty="0" smtClean="0">
                <a:solidFill>
                  <a:schemeClr val="tx1">
                    <a:lumMod val="75000"/>
                    <a:lumOff val="25000"/>
                  </a:schemeClr>
                </a:solidFill>
                <a:latin typeface="微軟正黑體" pitchFamily="34" charset="-120"/>
                <a:ea typeface="微軟正黑體" pitchFamily="34" charset="-120"/>
              </a:rPr>
              <a:t>105</a:t>
            </a:r>
            <a:r>
              <a:rPr lang="zh-TW" altLang="en-US" dirty="0" smtClean="0">
                <a:solidFill>
                  <a:schemeClr val="tx1">
                    <a:lumMod val="75000"/>
                    <a:lumOff val="25000"/>
                  </a:schemeClr>
                </a:solidFill>
                <a:latin typeface="微軟正黑體" pitchFamily="34" charset="-120"/>
                <a:ea typeface="微軟正黑體" pitchFamily="34" charset="-120"/>
              </a:rPr>
              <a:t>年</a:t>
            </a:r>
            <a:r>
              <a:rPr lang="en-US" altLang="zh-TW" dirty="0">
                <a:solidFill>
                  <a:schemeClr val="tx1">
                    <a:lumMod val="75000"/>
                    <a:lumOff val="25000"/>
                  </a:schemeClr>
                </a:solidFill>
                <a:latin typeface="微軟正黑體" pitchFamily="34" charset="-120"/>
                <a:ea typeface="微軟正黑體" pitchFamily="34" charset="-120"/>
              </a:rPr>
              <a:t>7</a:t>
            </a:r>
            <a:r>
              <a:rPr lang="zh-TW" altLang="en-US" dirty="0" smtClean="0">
                <a:solidFill>
                  <a:schemeClr val="tx1">
                    <a:lumMod val="75000"/>
                    <a:lumOff val="25000"/>
                  </a:schemeClr>
                </a:solidFill>
                <a:latin typeface="微軟正黑體" pitchFamily="34" charset="-120"/>
                <a:ea typeface="微軟正黑體" pitchFamily="34" charset="-120"/>
              </a:rPr>
              <a:t>月</a:t>
            </a:r>
            <a:r>
              <a:rPr lang="en-US" altLang="zh-TW" dirty="0" smtClean="0">
                <a:solidFill>
                  <a:schemeClr val="tx1">
                    <a:lumMod val="75000"/>
                    <a:lumOff val="25000"/>
                  </a:schemeClr>
                </a:solidFill>
                <a:latin typeface="微軟正黑體" pitchFamily="34" charset="-120"/>
                <a:ea typeface="微軟正黑體" pitchFamily="34" charset="-120"/>
              </a:rPr>
              <a:t>1</a:t>
            </a:r>
            <a:r>
              <a:rPr lang="zh-TW" altLang="en-US" dirty="0" smtClean="0">
                <a:solidFill>
                  <a:schemeClr val="tx1">
                    <a:lumMod val="75000"/>
                    <a:lumOff val="25000"/>
                  </a:schemeClr>
                </a:solidFill>
                <a:latin typeface="微軟正黑體" pitchFamily="34" charset="-120"/>
                <a:ea typeface="微軟正黑體" pitchFamily="34" charset="-120"/>
              </a:rPr>
              <a:t>日</a:t>
            </a:r>
            <a:r>
              <a:rPr lang="en-US" altLang="zh-TW" dirty="0" smtClean="0">
                <a:solidFill>
                  <a:schemeClr val="tx1">
                    <a:lumMod val="75000"/>
                    <a:lumOff val="25000"/>
                  </a:schemeClr>
                </a:solidFill>
                <a:latin typeface="微軟正黑體" pitchFamily="34" charset="-120"/>
                <a:ea typeface="微軟正黑體" pitchFamily="34" charset="-120"/>
              </a:rPr>
              <a:t>(</a:t>
            </a:r>
            <a:r>
              <a:rPr lang="zh-TW" altLang="en-US" dirty="0">
                <a:solidFill>
                  <a:schemeClr val="tx1">
                    <a:lumMod val="75000"/>
                    <a:lumOff val="25000"/>
                  </a:schemeClr>
                </a:solidFill>
                <a:latin typeface="微軟正黑體" pitchFamily="34" charset="-120"/>
                <a:ea typeface="微軟正黑體" pitchFamily="34" charset="-120"/>
              </a:rPr>
              <a:t>五</a:t>
            </a:r>
            <a:r>
              <a:rPr lang="en-US" altLang="zh-TW" dirty="0" smtClean="0">
                <a:solidFill>
                  <a:schemeClr val="tx1">
                    <a:lumMod val="75000"/>
                    <a:lumOff val="25000"/>
                  </a:schemeClr>
                </a:solidFill>
                <a:latin typeface="微軟正黑體" pitchFamily="34" charset="-120"/>
                <a:ea typeface="微軟正黑體" pitchFamily="34" charset="-120"/>
              </a:rPr>
              <a:t>)</a:t>
            </a:r>
            <a:r>
              <a:rPr lang="zh-TW" altLang="en-US" dirty="0" smtClean="0">
                <a:solidFill>
                  <a:schemeClr val="tx1">
                    <a:lumMod val="75000"/>
                    <a:lumOff val="25000"/>
                  </a:schemeClr>
                </a:solidFill>
                <a:latin typeface="微軟正黑體" pitchFamily="34" charset="-120"/>
                <a:ea typeface="微軟正黑體" pitchFamily="34" charset="-120"/>
              </a:rPr>
              <a:t> ：</a:t>
            </a:r>
            <a:r>
              <a:rPr lang="zh-TW" altLang="en-US" dirty="0">
                <a:solidFill>
                  <a:schemeClr val="tx1">
                    <a:lumMod val="75000"/>
                    <a:lumOff val="25000"/>
                  </a:schemeClr>
                </a:solidFill>
                <a:latin typeface="微軟正黑體" pitchFamily="34" charset="-120"/>
                <a:ea typeface="微軟正黑體" pitchFamily="34" charset="-120"/>
              </a:rPr>
              <a:t>通過規劃設計審查</a:t>
            </a:r>
            <a:endParaRPr lang="en-US" altLang="zh-TW" dirty="0">
              <a:solidFill>
                <a:schemeClr val="tx1">
                  <a:lumMod val="75000"/>
                  <a:lumOff val="25000"/>
                </a:schemeClr>
              </a:solidFill>
              <a:latin typeface="微軟正黑體" pitchFamily="34" charset="-120"/>
              <a:ea typeface="微軟正黑體" pitchFamily="34" charset="-120"/>
            </a:endParaRPr>
          </a:p>
        </p:txBody>
      </p:sp>
      <p:sp>
        <p:nvSpPr>
          <p:cNvPr id="10" name="文字方塊 9"/>
          <p:cNvSpPr txBox="1"/>
          <p:nvPr/>
        </p:nvSpPr>
        <p:spPr>
          <a:xfrm>
            <a:off x="880310" y="3678011"/>
            <a:ext cx="5995945" cy="24468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TW" dirty="0" smtClean="0">
                <a:solidFill>
                  <a:schemeClr val="tx1">
                    <a:lumMod val="75000"/>
                    <a:lumOff val="25000"/>
                  </a:schemeClr>
                </a:solidFill>
                <a:latin typeface="微軟正黑體" pitchFamily="34" charset="-120"/>
                <a:ea typeface="微軟正黑體" pitchFamily="34" charset="-120"/>
              </a:rPr>
              <a:t>105</a:t>
            </a:r>
            <a:r>
              <a:rPr lang="zh-TW" altLang="en-US" dirty="0" smtClean="0">
                <a:solidFill>
                  <a:schemeClr val="tx1">
                    <a:lumMod val="75000"/>
                    <a:lumOff val="25000"/>
                  </a:schemeClr>
                </a:solidFill>
                <a:latin typeface="微軟正黑體" pitchFamily="34" charset="-120"/>
                <a:ea typeface="微軟正黑體" pitchFamily="34" charset="-120"/>
              </a:rPr>
              <a:t>年</a:t>
            </a:r>
            <a:r>
              <a:rPr lang="en-US" altLang="zh-TW" dirty="0" smtClean="0">
                <a:solidFill>
                  <a:schemeClr val="tx1">
                    <a:lumMod val="75000"/>
                    <a:lumOff val="25000"/>
                  </a:schemeClr>
                </a:solidFill>
                <a:latin typeface="微軟正黑體" pitchFamily="34" charset="-120"/>
                <a:ea typeface="微軟正黑體" pitchFamily="34" charset="-120"/>
              </a:rPr>
              <a:t>7~8</a:t>
            </a:r>
            <a:r>
              <a:rPr lang="zh-TW" altLang="en-US" dirty="0" smtClean="0">
                <a:solidFill>
                  <a:schemeClr val="tx1">
                    <a:lumMod val="75000"/>
                    <a:lumOff val="25000"/>
                  </a:schemeClr>
                </a:solidFill>
                <a:latin typeface="微軟正黑體" pitchFamily="34" charset="-120"/>
                <a:ea typeface="微軟正黑體" pitchFamily="34" charset="-120"/>
              </a:rPr>
              <a:t>月</a:t>
            </a:r>
            <a:r>
              <a:rPr lang="zh-TW" altLang="en-US" dirty="0">
                <a:solidFill>
                  <a:schemeClr val="tx1">
                    <a:lumMod val="75000"/>
                    <a:lumOff val="25000"/>
                  </a:schemeClr>
                </a:solidFill>
                <a:latin typeface="微軟正黑體" pitchFamily="34" charset="-120"/>
                <a:ea typeface="微軟正黑體" pitchFamily="34" charset="-120"/>
              </a:rPr>
              <a:t>：辦理發包事宜</a:t>
            </a:r>
            <a:endParaRPr lang="en-US" altLang="zh-TW" dirty="0">
              <a:solidFill>
                <a:schemeClr val="tx1">
                  <a:lumMod val="75000"/>
                  <a:lumOff val="25000"/>
                </a:schemeClr>
              </a:solidFill>
              <a:latin typeface="微軟正黑體" pitchFamily="34" charset="-120"/>
              <a:ea typeface="微軟正黑體" pitchFamily="34" charset="-120"/>
            </a:endParaRPr>
          </a:p>
          <a:p>
            <a:pPr marL="285750" indent="-285750">
              <a:lnSpc>
                <a:spcPct val="150000"/>
              </a:lnSpc>
              <a:buFont typeface="Arial" panose="020B0604020202020204" pitchFamily="34" charset="0"/>
              <a:buChar char="•"/>
            </a:pPr>
            <a:r>
              <a:rPr lang="zh-TW" altLang="en-US" dirty="0">
                <a:solidFill>
                  <a:schemeClr val="accent5">
                    <a:lumMod val="75000"/>
                  </a:schemeClr>
                </a:solidFill>
                <a:latin typeface="微軟正黑體" pitchFamily="34" charset="-120"/>
                <a:ea typeface="微軟正黑體" pitchFamily="34" charset="-120"/>
              </a:rPr>
              <a:t>施工期</a:t>
            </a:r>
            <a:r>
              <a:rPr lang="zh-TW" altLang="en-US" dirty="0" smtClean="0">
                <a:solidFill>
                  <a:schemeClr val="accent5">
                    <a:lumMod val="75000"/>
                  </a:schemeClr>
                </a:solidFill>
                <a:latin typeface="微軟正黑體" pitchFamily="34" charset="-120"/>
                <a:ea typeface="微軟正黑體" pitchFamily="34" charset="-120"/>
              </a:rPr>
              <a:t>可依各</a:t>
            </a:r>
            <a:r>
              <a:rPr lang="zh-TW" altLang="en-US" dirty="0">
                <a:solidFill>
                  <a:schemeClr val="accent5">
                    <a:lumMod val="75000"/>
                  </a:schemeClr>
                </a:solidFill>
                <a:latin typeface="微軟正黑體" pitchFamily="34" charset="-120"/>
                <a:ea typeface="微軟正黑體" pitchFamily="34" charset="-120"/>
              </a:rPr>
              <a:t>校</a:t>
            </a:r>
            <a:r>
              <a:rPr lang="zh-TW" altLang="en-US" dirty="0" smtClean="0">
                <a:solidFill>
                  <a:schemeClr val="accent5">
                    <a:lumMod val="75000"/>
                  </a:schemeClr>
                </a:solidFill>
                <a:latin typeface="微軟正黑體" pitchFamily="34" charset="-120"/>
                <a:ea typeface="微軟正黑體" pitchFamily="34" charset="-120"/>
              </a:rPr>
              <a:t>調整</a:t>
            </a:r>
            <a:r>
              <a:rPr lang="en-US" altLang="zh-TW" dirty="0" smtClean="0">
                <a:solidFill>
                  <a:schemeClr val="accent5">
                    <a:lumMod val="75000"/>
                  </a:schemeClr>
                </a:solidFill>
                <a:latin typeface="微軟正黑體" pitchFamily="34" charset="-120"/>
                <a:ea typeface="微軟正黑體" pitchFamily="34" charset="-120"/>
              </a:rPr>
              <a:t>(</a:t>
            </a:r>
            <a:r>
              <a:rPr lang="zh-TW" altLang="en-US" dirty="0" smtClean="0">
                <a:solidFill>
                  <a:schemeClr val="accent5">
                    <a:lumMod val="75000"/>
                  </a:schemeClr>
                </a:solidFill>
                <a:latin typeface="微軟正黑體" pitchFamily="34" charset="-120"/>
                <a:ea typeface="微軟正黑體" pitchFamily="34" charset="-120"/>
              </a:rPr>
              <a:t>施工期拉長有助於廠商投標意願</a:t>
            </a:r>
            <a:r>
              <a:rPr lang="en-US" altLang="zh-TW" dirty="0" smtClean="0">
                <a:solidFill>
                  <a:schemeClr val="accent5">
                    <a:lumMod val="75000"/>
                  </a:schemeClr>
                </a:solidFill>
                <a:latin typeface="微軟正黑體" pitchFamily="34" charset="-120"/>
                <a:ea typeface="微軟正黑體" pitchFamily="34" charset="-120"/>
              </a:rPr>
              <a:t>)</a:t>
            </a:r>
            <a:endParaRPr lang="en-US" altLang="zh-TW" dirty="0">
              <a:solidFill>
                <a:schemeClr val="accent5">
                  <a:lumMod val="75000"/>
                </a:schemeClr>
              </a:solidFill>
              <a:latin typeface="微軟正黑體" pitchFamily="34" charset="-120"/>
              <a:ea typeface="微軟正黑體" pitchFamily="34" charset="-120"/>
            </a:endParaRPr>
          </a:p>
          <a:p>
            <a:pPr marL="285750" indent="-285750">
              <a:lnSpc>
                <a:spcPct val="150000"/>
              </a:lnSpc>
              <a:buFont typeface="Arial" panose="020B0604020202020204" pitchFamily="34" charset="0"/>
              <a:buChar char="•"/>
            </a:pPr>
            <a:r>
              <a:rPr lang="en-US" altLang="zh-TW" dirty="0">
                <a:solidFill>
                  <a:schemeClr val="tx1">
                    <a:lumMod val="75000"/>
                    <a:lumOff val="25000"/>
                  </a:schemeClr>
                </a:solidFill>
                <a:latin typeface="微軟正黑體" pitchFamily="34" charset="-120"/>
                <a:ea typeface="微軟正黑體" pitchFamily="34" charset="-120"/>
              </a:rPr>
              <a:t>105</a:t>
            </a:r>
            <a:r>
              <a:rPr lang="zh-TW" altLang="en-US" dirty="0" smtClean="0">
                <a:solidFill>
                  <a:schemeClr val="tx1">
                    <a:lumMod val="75000"/>
                    <a:lumOff val="25000"/>
                  </a:schemeClr>
                </a:solidFill>
                <a:latin typeface="微軟正黑體" pitchFamily="34" charset="-120"/>
                <a:ea typeface="微軟正黑體" pitchFamily="34" charset="-120"/>
              </a:rPr>
              <a:t>年</a:t>
            </a:r>
            <a:r>
              <a:rPr lang="en-US" altLang="zh-TW" dirty="0" smtClean="0">
                <a:solidFill>
                  <a:schemeClr val="tx1">
                    <a:lumMod val="75000"/>
                    <a:lumOff val="25000"/>
                  </a:schemeClr>
                </a:solidFill>
                <a:latin typeface="微軟正黑體" pitchFamily="34" charset="-120"/>
                <a:ea typeface="微軟正黑體" pitchFamily="34" charset="-120"/>
              </a:rPr>
              <a:t>11~12</a:t>
            </a:r>
            <a:r>
              <a:rPr lang="zh-TW" altLang="en-US" dirty="0" smtClean="0">
                <a:solidFill>
                  <a:schemeClr val="tx1">
                    <a:lumMod val="75000"/>
                    <a:lumOff val="25000"/>
                  </a:schemeClr>
                </a:solidFill>
                <a:latin typeface="微軟正黑體" pitchFamily="34" charset="-120"/>
                <a:ea typeface="微軟正黑體" pitchFamily="34" charset="-120"/>
              </a:rPr>
              <a:t>月</a:t>
            </a:r>
            <a:r>
              <a:rPr lang="zh-TW" altLang="en-US" dirty="0">
                <a:solidFill>
                  <a:schemeClr val="tx1">
                    <a:lumMod val="75000"/>
                    <a:lumOff val="25000"/>
                  </a:schemeClr>
                </a:solidFill>
                <a:latin typeface="微軟正黑體" pitchFamily="34" charset="-120"/>
                <a:ea typeface="微軟正黑體" pitchFamily="34" charset="-120"/>
              </a:rPr>
              <a:t>：完工與教學宣導</a:t>
            </a:r>
            <a:endParaRPr lang="en-US" altLang="zh-TW" dirty="0">
              <a:solidFill>
                <a:schemeClr val="tx1">
                  <a:lumMod val="75000"/>
                  <a:lumOff val="25000"/>
                </a:schemeClr>
              </a:solidFill>
              <a:latin typeface="微軟正黑體" pitchFamily="34" charset="-120"/>
              <a:ea typeface="微軟正黑體" pitchFamily="34" charset="-120"/>
            </a:endParaRPr>
          </a:p>
          <a:p>
            <a:pPr marL="285750" indent="-285750">
              <a:lnSpc>
                <a:spcPct val="150000"/>
              </a:lnSpc>
              <a:buFont typeface="Arial" panose="020B0604020202020204" pitchFamily="34" charset="0"/>
              <a:buChar char="•"/>
            </a:pPr>
            <a:r>
              <a:rPr lang="en-US" altLang="zh-TW" b="1" dirty="0">
                <a:solidFill>
                  <a:schemeClr val="accent5">
                    <a:lumMod val="75000"/>
                  </a:schemeClr>
                </a:solidFill>
                <a:latin typeface="微軟正黑體" pitchFamily="34" charset="-120"/>
                <a:ea typeface="微軟正黑體" pitchFamily="34" charset="-120"/>
              </a:rPr>
              <a:t>105</a:t>
            </a:r>
            <a:r>
              <a:rPr lang="zh-TW" altLang="en-US" b="1" dirty="0">
                <a:solidFill>
                  <a:schemeClr val="accent5">
                    <a:lumMod val="75000"/>
                  </a:schemeClr>
                </a:solidFill>
                <a:latin typeface="微軟正黑體" pitchFamily="34" charset="-120"/>
                <a:ea typeface="微軟正黑體" pitchFamily="34" charset="-120"/>
              </a:rPr>
              <a:t>年</a:t>
            </a:r>
            <a:r>
              <a:rPr lang="en-US" altLang="zh-TW" b="1" dirty="0" smtClean="0">
                <a:solidFill>
                  <a:schemeClr val="accent5">
                    <a:lumMod val="75000"/>
                  </a:schemeClr>
                </a:solidFill>
                <a:latin typeface="微軟正黑體" pitchFamily="34" charset="-120"/>
                <a:ea typeface="微軟正黑體" pitchFamily="34" charset="-120"/>
              </a:rPr>
              <a:t>12</a:t>
            </a:r>
            <a:r>
              <a:rPr lang="zh-TW" altLang="zh-TW" b="1" dirty="0" smtClean="0">
                <a:solidFill>
                  <a:schemeClr val="accent5">
                    <a:lumMod val="75000"/>
                  </a:schemeClr>
                </a:solidFill>
                <a:latin typeface="微軟正黑體" pitchFamily="34" charset="-120"/>
                <a:ea typeface="微軟正黑體" pitchFamily="34" charset="-120"/>
              </a:rPr>
              <a:t>月</a:t>
            </a:r>
            <a:r>
              <a:rPr lang="en-US" altLang="zh-TW" b="1" dirty="0" smtClean="0">
                <a:solidFill>
                  <a:schemeClr val="accent5">
                    <a:lumMod val="75000"/>
                  </a:schemeClr>
                </a:solidFill>
                <a:latin typeface="微軟正黑體" pitchFamily="34" charset="-120"/>
                <a:ea typeface="微軟正黑體" pitchFamily="34" charset="-120"/>
              </a:rPr>
              <a:t>31</a:t>
            </a:r>
            <a:r>
              <a:rPr lang="zh-TW" altLang="zh-TW" b="1" dirty="0" smtClean="0">
                <a:solidFill>
                  <a:schemeClr val="accent5">
                    <a:lumMod val="75000"/>
                  </a:schemeClr>
                </a:solidFill>
                <a:latin typeface="微軟正黑體" pitchFamily="34" charset="-120"/>
                <a:ea typeface="微軟正黑體" pitchFamily="34" charset="-120"/>
              </a:rPr>
              <a:t>日</a:t>
            </a:r>
            <a:r>
              <a:rPr lang="zh-TW" altLang="en-US" b="1" dirty="0" smtClean="0">
                <a:solidFill>
                  <a:schemeClr val="accent5">
                    <a:lumMod val="75000"/>
                  </a:schemeClr>
                </a:solidFill>
                <a:latin typeface="微軟正黑體" pitchFamily="34" charset="-120"/>
                <a:ea typeface="微軟正黑體" pitchFamily="34" charset="-120"/>
              </a:rPr>
              <a:t>前</a:t>
            </a:r>
            <a:r>
              <a:rPr lang="zh-TW" altLang="en-US" b="1" dirty="0">
                <a:solidFill>
                  <a:schemeClr val="accent5">
                    <a:lumMod val="75000"/>
                  </a:schemeClr>
                </a:solidFill>
                <a:latin typeface="微軟正黑體" pitchFamily="34" charset="-120"/>
                <a:ea typeface="微軟正黑體" pitchFamily="34" charset="-120"/>
              </a:rPr>
              <a:t>結案</a:t>
            </a:r>
            <a:endParaRPr lang="en-US" altLang="zh-TW" b="1" dirty="0">
              <a:solidFill>
                <a:schemeClr val="accent5">
                  <a:lumMod val="75000"/>
                </a:schemeClr>
              </a:solidFill>
              <a:latin typeface="微軟正黑體" pitchFamily="34" charset="-120"/>
              <a:ea typeface="微軟正黑體" pitchFamily="34" charset="-120"/>
            </a:endParaRPr>
          </a:p>
          <a:p>
            <a:pPr marL="285750" indent="-285750">
              <a:lnSpc>
                <a:spcPct val="150000"/>
              </a:lnSpc>
              <a:buFont typeface="Arial" panose="020B0604020202020204" pitchFamily="34" charset="0"/>
              <a:buChar char="•"/>
            </a:pPr>
            <a:r>
              <a:rPr lang="en-US" altLang="zh-TW" dirty="0" smtClean="0">
                <a:solidFill>
                  <a:schemeClr val="tx1">
                    <a:lumMod val="75000"/>
                    <a:lumOff val="25000"/>
                  </a:schemeClr>
                </a:solidFill>
                <a:latin typeface="微軟正黑體" pitchFamily="34" charset="-120"/>
                <a:ea typeface="微軟正黑體" pitchFamily="34" charset="-120"/>
              </a:rPr>
              <a:t>106</a:t>
            </a:r>
            <a:r>
              <a:rPr lang="zh-TW" altLang="en-US" dirty="0" smtClean="0">
                <a:solidFill>
                  <a:schemeClr val="tx1">
                    <a:lumMod val="75000"/>
                    <a:lumOff val="25000"/>
                  </a:schemeClr>
                </a:solidFill>
                <a:latin typeface="微軟正黑體" pitchFamily="34" charset="-120"/>
                <a:ea typeface="微軟正黑體" pitchFamily="34" charset="-120"/>
              </a:rPr>
              <a:t>年：</a:t>
            </a:r>
            <a:r>
              <a:rPr lang="zh-TW" altLang="en-US" dirty="0">
                <a:solidFill>
                  <a:schemeClr val="tx1">
                    <a:lumMod val="75000"/>
                    <a:lumOff val="25000"/>
                  </a:schemeClr>
                </a:solidFill>
                <a:latin typeface="微軟正黑體" pitchFamily="34" charset="-120"/>
                <a:ea typeface="微軟正黑體" pitchFamily="34" charset="-120"/>
              </a:rPr>
              <a:t>績優學校評選與成果發表會</a:t>
            </a:r>
            <a:endParaRPr lang="en-US" altLang="zh-TW" dirty="0">
              <a:solidFill>
                <a:schemeClr val="tx1">
                  <a:lumMod val="75000"/>
                  <a:lumOff val="25000"/>
                </a:schemeClr>
              </a:solidFill>
              <a:latin typeface="微軟正黑體" pitchFamily="34" charset="-120"/>
              <a:ea typeface="微軟正黑體" pitchFamily="34" charset="-120"/>
            </a:endParaRPr>
          </a:p>
          <a:p>
            <a:endParaRPr lang="zh-TW" altLang="en-US" dirty="0"/>
          </a:p>
        </p:txBody>
      </p:sp>
    </p:spTree>
    <p:extLst>
      <p:ext uri="{BB962C8B-B14F-4D97-AF65-F5344CB8AC3E}">
        <p14:creationId xmlns:p14="http://schemas.microsoft.com/office/powerpoint/2010/main" val="502742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6" name="矩形 5"/>
          <p:cNvSpPr/>
          <p:nvPr/>
        </p:nvSpPr>
        <p:spPr>
          <a:xfrm>
            <a:off x="326405" y="1115983"/>
            <a:ext cx="14716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mj-ea"/>
                <a:ea typeface="+mj-ea"/>
              </a:rPr>
              <a:t>未降板</a:t>
            </a:r>
            <a:endParaRPr lang="en-US" altLang="zh-TW" b="1" dirty="0">
              <a:solidFill>
                <a:schemeClr val="tx1"/>
              </a:solidFill>
              <a:latin typeface="+mj-ea"/>
              <a:ea typeface="+mj-ea"/>
            </a:endParaRPr>
          </a:p>
        </p:txBody>
      </p:sp>
      <p:pic>
        <p:nvPicPr>
          <p:cNvPr id="8"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693" y="1689070"/>
            <a:ext cx="1889125"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555720"/>
            <a:ext cx="2898775"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肘形接點 9"/>
          <p:cNvCxnSpPr/>
          <p:nvPr/>
        </p:nvCxnSpPr>
        <p:spPr>
          <a:xfrm>
            <a:off x="2229818" y="4062383"/>
            <a:ext cx="431800" cy="381000"/>
          </a:xfrm>
          <a:prstGeom prst="bentConnector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bwMode="auto">
          <a:xfrm>
            <a:off x="2691780" y="4281458"/>
            <a:ext cx="977900" cy="306387"/>
          </a:xfrm>
          <a:prstGeom prst="rect">
            <a:avLst/>
          </a:prstGeom>
          <a:noFill/>
        </p:spPr>
        <p:txBody>
          <a:bodyPr>
            <a:spAutoFit/>
          </a:bodyPr>
          <a:lstStyle/>
          <a:p>
            <a:pPr eaLnBrk="1" fontAlgn="auto" hangingPunct="1">
              <a:spcBef>
                <a:spcPts val="0"/>
              </a:spcBef>
              <a:spcAft>
                <a:spcPts val="0"/>
              </a:spcAft>
              <a:defRPr/>
            </a:pPr>
            <a:r>
              <a:rPr lang="zh-TW" altLang="en-US" sz="1400" b="1" dirty="0">
                <a:solidFill>
                  <a:schemeClr val="tx1">
                    <a:lumMod val="75000"/>
                    <a:lumOff val="25000"/>
                  </a:schemeClr>
                </a:solidFill>
                <a:latin typeface="+mj-ea"/>
                <a:ea typeface="+mj-ea"/>
              </a:rPr>
              <a:t>原有樓板</a:t>
            </a:r>
            <a:endParaRPr lang="en-US" altLang="zh-TW" sz="1400" b="1" dirty="0">
              <a:solidFill>
                <a:schemeClr val="tx1">
                  <a:lumMod val="75000"/>
                  <a:lumOff val="25000"/>
                </a:schemeClr>
              </a:solidFill>
              <a:latin typeface="+mj-ea"/>
              <a:ea typeface="+mj-ea"/>
            </a:endParaRPr>
          </a:p>
        </p:txBody>
      </p:sp>
      <p:cxnSp>
        <p:nvCxnSpPr>
          <p:cNvPr id="12" name="肘形接點 11"/>
          <p:cNvCxnSpPr>
            <a:endCxn id="13" idx="1"/>
          </p:cNvCxnSpPr>
          <p:nvPr/>
        </p:nvCxnSpPr>
        <p:spPr>
          <a:xfrm flipV="1">
            <a:off x="2209044" y="3744088"/>
            <a:ext cx="392112" cy="150813"/>
          </a:xfrm>
          <a:prstGeom prst="bentConnector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bwMode="auto">
          <a:xfrm>
            <a:off x="2601156" y="3482151"/>
            <a:ext cx="723900" cy="522287"/>
          </a:xfrm>
          <a:prstGeom prst="rect">
            <a:avLst/>
          </a:prstGeom>
          <a:noFill/>
        </p:spPr>
        <p:txBody>
          <a:bodyPr>
            <a:spAutoFit/>
          </a:bodyPr>
          <a:lstStyle/>
          <a:p>
            <a:pPr eaLnBrk="1" fontAlgn="auto" hangingPunct="1">
              <a:spcBef>
                <a:spcPts val="0"/>
              </a:spcBef>
              <a:spcAft>
                <a:spcPts val="0"/>
              </a:spcAft>
              <a:defRPr/>
            </a:pPr>
            <a:r>
              <a:rPr lang="zh-TW" altLang="en-US" sz="1400" b="1" dirty="0">
                <a:solidFill>
                  <a:schemeClr val="tx1">
                    <a:lumMod val="75000"/>
                    <a:lumOff val="25000"/>
                  </a:schemeClr>
                </a:solidFill>
                <a:latin typeface="+mj-ea"/>
                <a:ea typeface="+mj-ea"/>
              </a:rPr>
              <a:t>新澆灌</a:t>
            </a:r>
            <a:endParaRPr lang="en-US" altLang="zh-TW" sz="1400" b="1" dirty="0">
              <a:solidFill>
                <a:schemeClr val="tx1">
                  <a:lumMod val="75000"/>
                  <a:lumOff val="25000"/>
                </a:schemeClr>
              </a:solidFill>
              <a:latin typeface="+mj-ea"/>
              <a:ea typeface="+mj-ea"/>
            </a:endParaRPr>
          </a:p>
          <a:p>
            <a:pPr eaLnBrk="1" fontAlgn="auto" hangingPunct="1">
              <a:spcBef>
                <a:spcPts val="0"/>
              </a:spcBef>
              <a:spcAft>
                <a:spcPts val="0"/>
              </a:spcAft>
              <a:defRPr/>
            </a:pPr>
            <a:r>
              <a:rPr lang="zh-TW" altLang="en-US" sz="1400" b="1" dirty="0">
                <a:solidFill>
                  <a:schemeClr val="tx1">
                    <a:lumMod val="75000"/>
                    <a:lumOff val="25000"/>
                  </a:schemeClr>
                </a:solidFill>
                <a:latin typeface="+mj-ea"/>
                <a:ea typeface="+mj-ea"/>
              </a:rPr>
              <a:t>混擬土</a:t>
            </a:r>
            <a:endParaRPr lang="en-US" altLang="zh-TW" sz="1400" b="1" dirty="0">
              <a:solidFill>
                <a:schemeClr val="tx1">
                  <a:lumMod val="75000"/>
                  <a:lumOff val="25000"/>
                </a:schemeClr>
              </a:solidFill>
              <a:latin typeface="+mj-ea"/>
              <a:ea typeface="+mj-ea"/>
            </a:endParaRPr>
          </a:p>
        </p:txBody>
      </p:sp>
      <p:cxnSp>
        <p:nvCxnSpPr>
          <p:cNvPr id="14" name="肘形接點 13"/>
          <p:cNvCxnSpPr/>
          <p:nvPr/>
        </p:nvCxnSpPr>
        <p:spPr>
          <a:xfrm flipV="1">
            <a:off x="3531568" y="4062383"/>
            <a:ext cx="657225" cy="371475"/>
          </a:xfrm>
          <a:prstGeom prst="bentConnector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肘形接點 14"/>
          <p:cNvCxnSpPr/>
          <p:nvPr/>
        </p:nvCxnSpPr>
        <p:spPr>
          <a:xfrm>
            <a:off x="3314080" y="3743295"/>
            <a:ext cx="644525" cy="152400"/>
          </a:xfrm>
          <a:prstGeom prst="bentConnector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bwMode="auto">
          <a:xfrm>
            <a:off x="240540" y="4805184"/>
            <a:ext cx="5999163" cy="830997"/>
          </a:xfrm>
          <a:prstGeom prst="rect">
            <a:avLst/>
          </a:prstGeom>
          <a:noFill/>
        </p:spPr>
        <p:txBody>
          <a:bodyPr wrap="square">
            <a:spAutoFit/>
          </a:bodyPr>
          <a:lstStyle/>
          <a:p>
            <a:pPr eaLnBrk="1" fontAlgn="auto" hangingPunct="1">
              <a:spcBef>
                <a:spcPts val="0"/>
              </a:spcBef>
              <a:spcAft>
                <a:spcPts val="0"/>
              </a:spcAft>
              <a:defRPr/>
            </a:pPr>
            <a:r>
              <a:rPr lang="en-US" altLang="zh-TW" sz="1600" b="1" dirty="0" smtClean="0">
                <a:solidFill>
                  <a:schemeClr val="tx1">
                    <a:lumMod val="75000"/>
                    <a:lumOff val="25000"/>
                  </a:schemeClr>
                </a:solidFill>
                <a:latin typeface="微軟正黑體" panose="020B0604030504040204" pitchFamily="34" charset="-120"/>
                <a:ea typeface="微軟正黑體" panose="020B0604030504040204" pitchFamily="34" charset="-120"/>
              </a:rPr>
              <a:t>1.</a:t>
            </a:r>
            <a:r>
              <a:rPr lang="zh-TW" altLang="en-US" sz="1600" b="1" dirty="0" smtClean="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1600" b="1" dirty="0" smtClean="0">
                <a:solidFill>
                  <a:schemeClr val="tx1">
                    <a:lumMod val="75000"/>
                    <a:lumOff val="25000"/>
                  </a:schemeClr>
                </a:solidFill>
                <a:latin typeface="微軟正黑體" panose="020B0604030504040204" pitchFamily="34" charset="-120"/>
                <a:ea typeface="微軟正黑體" panose="020B0604030504040204" pitchFamily="34" charset="-120"/>
              </a:rPr>
              <a:t>2FL</a:t>
            </a:r>
            <a:r>
              <a:rPr lang="zh-TW" altLang="en-US" sz="1600" b="1" dirty="0" smtClean="0">
                <a:solidFill>
                  <a:schemeClr val="tx1">
                    <a:lumMod val="75000"/>
                    <a:lumOff val="25000"/>
                  </a:schemeClr>
                </a:solidFill>
                <a:latin typeface="微軟正黑體" panose="020B0604030504040204" pitchFamily="34" charset="-120"/>
                <a:ea typeface="微軟正黑體" panose="020B0604030504040204" pitchFamily="34" charset="-120"/>
              </a:rPr>
              <a:t>以上未</a:t>
            </a:r>
            <a:r>
              <a:rPr lang="zh-TW" altLang="en-US" sz="1600" b="1" dirty="0">
                <a:solidFill>
                  <a:schemeClr val="tx1">
                    <a:lumMod val="75000"/>
                    <a:lumOff val="25000"/>
                  </a:schemeClr>
                </a:solidFill>
                <a:latin typeface="微軟正黑體" panose="020B0604030504040204" pitchFamily="34" charset="-120"/>
                <a:ea typeface="微軟正黑體" panose="020B0604030504040204" pitchFamily="34" charset="-120"/>
              </a:rPr>
              <a:t>降板亦有結構承載問題，</a:t>
            </a:r>
            <a:r>
              <a:rPr lang="zh-TW" altLang="en-US" sz="1600" b="1" dirty="0">
                <a:solidFill>
                  <a:schemeClr val="accent6">
                    <a:lumMod val="75000"/>
                  </a:schemeClr>
                </a:solidFill>
                <a:latin typeface="微軟正黑體" panose="020B0604030504040204" pitchFamily="34" charset="-120"/>
                <a:ea typeface="微軟正黑體" panose="020B0604030504040204" pitchFamily="34" charset="-120"/>
              </a:rPr>
              <a:t>如實務狀況確實不適降板</a:t>
            </a:r>
            <a:r>
              <a:rPr lang="en-US" altLang="zh-TW" sz="16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1600" b="1" dirty="0">
                <a:solidFill>
                  <a:schemeClr val="accent6">
                    <a:lumMod val="75000"/>
                  </a:schemeClr>
                </a:solidFill>
                <a:latin typeface="微軟正黑體" panose="020B0604030504040204" pitchFamily="34" charset="-120"/>
                <a:ea typeface="微軟正黑體" panose="020B0604030504040204" pitchFamily="34" charset="-120"/>
              </a:rPr>
              <a:t>或無法</a:t>
            </a:r>
            <a:r>
              <a:rPr lang="zh-TW" altLang="en-US" sz="1600" b="1" dirty="0" smtClean="0">
                <a:solidFill>
                  <a:schemeClr val="accent6">
                    <a:lumMod val="75000"/>
                  </a:schemeClr>
                </a:solidFill>
                <a:latin typeface="微軟正黑體" panose="020B0604030504040204" pitchFamily="34" charset="-120"/>
                <a:ea typeface="微軟正黑體" panose="020B0604030504040204" pitchFamily="34" charset="-120"/>
              </a:rPr>
              <a:t>符合僅抬昇至多</a:t>
            </a:r>
            <a:r>
              <a:rPr lang="zh-TW" altLang="en-US" sz="1600" b="1" dirty="0">
                <a:solidFill>
                  <a:schemeClr val="accent6">
                    <a:lumMod val="75000"/>
                  </a:schemeClr>
                </a:solidFill>
                <a:latin typeface="微軟正黑體" panose="020B0604030504040204" pitchFamily="34" charset="-120"/>
                <a:ea typeface="微軟正黑體" panose="020B0604030504040204" pitchFamily="34" charset="-120"/>
              </a:rPr>
              <a:t>一階</a:t>
            </a:r>
            <a:r>
              <a:rPr lang="en-US" altLang="zh-TW" sz="1600" b="1" dirty="0">
                <a:solidFill>
                  <a:schemeClr val="accent6">
                    <a:lumMod val="75000"/>
                  </a:schemeClr>
                </a:solidFill>
                <a:latin typeface="微軟正黑體" panose="020B0604030504040204" pitchFamily="34" charset="-120"/>
                <a:ea typeface="微軟正黑體" panose="020B0604030504040204" pitchFamily="34" charset="-120"/>
              </a:rPr>
              <a:t>18</a:t>
            </a:r>
            <a:r>
              <a:rPr lang="zh-TW" altLang="en-US" sz="1600" b="1" dirty="0">
                <a:solidFill>
                  <a:schemeClr val="accent6">
                    <a:lumMod val="75000"/>
                  </a:schemeClr>
                </a:solidFill>
                <a:latin typeface="微軟正黑體" panose="020B0604030504040204" pitchFamily="34" charset="-120"/>
                <a:ea typeface="微軟正黑體" panose="020B0604030504040204" pitchFamily="34" charset="-120"/>
              </a:rPr>
              <a:t>公分之要求</a:t>
            </a:r>
            <a:r>
              <a:rPr lang="en-US" altLang="zh-TW" sz="16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1600" b="1" dirty="0">
                <a:solidFill>
                  <a:schemeClr val="accent6">
                    <a:lumMod val="75000"/>
                  </a:schemeClr>
                </a:solidFill>
                <a:latin typeface="微軟正黑體" panose="020B0604030504040204" pitchFamily="34" charset="-120"/>
                <a:ea typeface="微軟正黑體" panose="020B0604030504040204" pitchFamily="34" charset="-120"/>
              </a:rPr>
              <a:t>，請檢附結構技師會勘之後簽證結構安全無虞之</a:t>
            </a:r>
            <a:r>
              <a:rPr lang="zh-TW" altLang="en-US" sz="1600" b="1" dirty="0" smtClean="0">
                <a:solidFill>
                  <a:schemeClr val="accent6">
                    <a:lumMod val="75000"/>
                  </a:schemeClr>
                </a:solidFill>
                <a:latin typeface="微軟正黑體" panose="020B0604030504040204" pitchFamily="34" charset="-120"/>
                <a:ea typeface="微軟正黑體" panose="020B0604030504040204" pitchFamily="34" charset="-120"/>
              </a:rPr>
              <a:t>證明並製作正式結構計算書。</a:t>
            </a:r>
            <a:endParaRPr lang="en-US" altLang="zh-TW" sz="1600" b="1" dirty="0">
              <a:solidFill>
                <a:schemeClr val="accent6">
                  <a:lumMod val="75000"/>
                </a:schemeClr>
              </a:solidFill>
              <a:latin typeface="微軟正黑體" panose="020B0604030504040204" pitchFamily="34" charset="-120"/>
              <a:ea typeface="微軟正黑體" panose="020B0604030504040204" pitchFamily="34" charset="-120"/>
            </a:endParaRPr>
          </a:p>
        </p:txBody>
      </p:sp>
      <p:pic>
        <p:nvPicPr>
          <p:cNvPr id="17"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6893" y="3009870"/>
            <a:ext cx="2085975"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肘形接點 17"/>
          <p:cNvCxnSpPr/>
          <p:nvPr/>
        </p:nvCxnSpPr>
        <p:spPr>
          <a:xfrm flipV="1">
            <a:off x="6141418" y="5357783"/>
            <a:ext cx="657225" cy="373062"/>
          </a:xfrm>
          <a:prstGeom prst="bentConnector3">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bwMode="auto">
          <a:xfrm>
            <a:off x="5327030" y="5576858"/>
            <a:ext cx="977900" cy="307975"/>
          </a:xfrm>
          <a:prstGeom prst="rect">
            <a:avLst/>
          </a:prstGeom>
          <a:noFill/>
        </p:spPr>
        <p:txBody>
          <a:bodyPr>
            <a:spAutoFit/>
          </a:bodyPr>
          <a:lstStyle/>
          <a:p>
            <a:pPr eaLnBrk="1" fontAlgn="auto" hangingPunct="1">
              <a:spcBef>
                <a:spcPts val="0"/>
              </a:spcBef>
              <a:spcAft>
                <a:spcPts val="0"/>
              </a:spcAft>
              <a:defRPr/>
            </a:pPr>
            <a:r>
              <a:rPr lang="zh-TW" altLang="en-US" sz="1400" b="1" dirty="0">
                <a:solidFill>
                  <a:schemeClr val="tx1">
                    <a:lumMod val="75000"/>
                    <a:lumOff val="25000"/>
                  </a:schemeClr>
                </a:solidFill>
                <a:latin typeface="+mj-ea"/>
                <a:ea typeface="+mj-ea"/>
              </a:rPr>
              <a:t>原有樓板</a:t>
            </a:r>
            <a:endParaRPr lang="en-US" altLang="zh-TW" sz="1400" b="1" dirty="0">
              <a:solidFill>
                <a:schemeClr val="tx1">
                  <a:lumMod val="75000"/>
                  <a:lumOff val="25000"/>
                </a:schemeClr>
              </a:solidFill>
              <a:latin typeface="+mj-ea"/>
              <a:ea typeface="+mj-ea"/>
            </a:endParaRPr>
          </a:p>
        </p:txBody>
      </p:sp>
      <p:sp>
        <p:nvSpPr>
          <p:cNvPr id="20" name="矩形 19"/>
          <p:cNvSpPr/>
          <p:nvPr/>
        </p:nvSpPr>
        <p:spPr>
          <a:xfrm>
            <a:off x="7074868" y="2549495"/>
            <a:ext cx="1471612" cy="40798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mj-ea"/>
                <a:ea typeface="+mj-ea"/>
              </a:rPr>
              <a:t>已降板</a:t>
            </a:r>
            <a:endParaRPr lang="en-US" altLang="zh-TW" b="1" dirty="0">
              <a:solidFill>
                <a:schemeClr val="tx1"/>
              </a:solidFill>
              <a:latin typeface="+mj-ea"/>
              <a:ea typeface="+mj-ea"/>
            </a:endParaRPr>
          </a:p>
        </p:txBody>
      </p:sp>
      <p:cxnSp>
        <p:nvCxnSpPr>
          <p:cNvPr id="21" name="直線單箭頭接點 20"/>
          <p:cNvCxnSpPr/>
          <p:nvPr/>
        </p:nvCxnSpPr>
        <p:spPr>
          <a:xfrm>
            <a:off x="7630493" y="5357783"/>
            <a:ext cx="0" cy="51911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7168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805" y="2499970"/>
            <a:ext cx="2016224" cy="2688299"/>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053" y="2499970"/>
            <a:ext cx="3565536" cy="2674152"/>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613" y="2492896"/>
            <a:ext cx="2016224" cy="2688299"/>
          </a:xfrm>
          <a:prstGeom prst="rect">
            <a:avLst/>
          </a:prstGeom>
        </p:spPr>
      </p:pic>
      <p:sp>
        <p:nvSpPr>
          <p:cNvPr id="23" name="矩形 22"/>
          <p:cNvSpPr/>
          <p:nvPr/>
        </p:nvSpPr>
        <p:spPr>
          <a:xfrm>
            <a:off x="153815" y="1077391"/>
            <a:ext cx="3842121"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b="1" dirty="0">
              <a:solidFill>
                <a:schemeClr val="tx1"/>
              </a:solidFill>
              <a:latin typeface="+mj-ea"/>
              <a:ea typeface="+mj-ea"/>
            </a:endParaRPr>
          </a:p>
        </p:txBody>
      </p:sp>
      <p:sp>
        <p:nvSpPr>
          <p:cNvPr id="24" name="文字方塊 23"/>
          <p:cNvSpPr txBox="1"/>
          <p:nvPr/>
        </p:nvSpPr>
        <p:spPr bwMode="auto">
          <a:xfrm>
            <a:off x="153815" y="1103401"/>
            <a:ext cx="8496944" cy="338554"/>
          </a:xfrm>
          <a:prstGeom prst="rect">
            <a:avLst/>
          </a:prstGeom>
          <a:noFill/>
        </p:spPr>
        <p:txBody>
          <a:bodyPr wrap="square">
            <a:spAutoFit/>
          </a:bodyPr>
          <a:lstStyle/>
          <a:p>
            <a:pPr eaLnBrk="1" fontAlgn="auto" hangingPunct="1">
              <a:spcBef>
                <a:spcPts val="0"/>
              </a:spcBef>
              <a:spcAft>
                <a:spcPts val="0"/>
              </a:spcAft>
              <a:defRPr/>
            </a:pPr>
            <a:r>
              <a:rPr lang="zh-TW" altLang="en-US" sz="1600" b="1" dirty="0" smtClean="0">
                <a:solidFill>
                  <a:schemeClr val="accent6">
                    <a:lumMod val="75000"/>
                  </a:schemeClr>
                </a:solidFill>
                <a:latin typeface="微軟正黑體" panose="020B0604030504040204" pitchFamily="34" charset="-120"/>
                <a:ea typeface="微軟正黑體" panose="020B0604030504040204" pitchFamily="34" charset="-120"/>
              </a:rPr>
              <a:t>鋼筋彎折續接降板工法施作現場工程照片</a:t>
            </a:r>
            <a:endParaRPr lang="en-US" altLang="zh-TW" sz="1600" b="1" dirty="0">
              <a:solidFill>
                <a:schemeClr val="accent6">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0576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153815" y="1077391"/>
            <a:ext cx="2734711"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b="1" dirty="0">
              <a:solidFill>
                <a:schemeClr val="tx1"/>
              </a:solidFill>
              <a:latin typeface="+mj-ea"/>
              <a:ea typeface="+mj-ea"/>
            </a:endParaRPr>
          </a:p>
        </p:txBody>
      </p:sp>
      <p:sp>
        <p:nvSpPr>
          <p:cNvPr id="24" name="文字方塊 23"/>
          <p:cNvSpPr txBox="1"/>
          <p:nvPr/>
        </p:nvSpPr>
        <p:spPr bwMode="auto">
          <a:xfrm>
            <a:off x="428080" y="1146824"/>
            <a:ext cx="8496944" cy="338554"/>
          </a:xfrm>
          <a:prstGeom prst="rect">
            <a:avLst/>
          </a:prstGeom>
          <a:noFill/>
        </p:spPr>
        <p:txBody>
          <a:bodyPr wrap="square">
            <a:spAutoFit/>
          </a:bodyPr>
          <a:lstStyle/>
          <a:p>
            <a:pPr eaLnBrk="1" fontAlgn="auto" hangingPunct="1">
              <a:spcBef>
                <a:spcPts val="0"/>
              </a:spcBef>
              <a:spcAft>
                <a:spcPts val="0"/>
              </a:spcAft>
              <a:defRPr/>
            </a:pPr>
            <a:r>
              <a:rPr lang="zh-TW" altLang="en-US" sz="1600" b="1" dirty="0" smtClean="0">
                <a:solidFill>
                  <a:schemeClr val="accent6">
                    <a:lumMod val="75000"/>
                  </a:schemeClr>
                </a:solidFill>
                <a:latin typeface="微軟正黑體" panose="020B0604030504040204" pitchFamily="34" charset="-120"/>
                <a:ea typeface="微軟正黑體" panose="020B0604030504040204" pitchFamily="34" charset="-120"/>
              </a:rPr>
              <a:t>降板施作現場工程照片</a:t>
            </a:r>
            <a:endParaRPr lang="en-US" altLang="zh-TW" sz="1600" b="1" dirty="0">
              <a:solidFill>
                <a:schemeClr val="accent6">
                  <a:lumMod val="75000"/>
                </a:schemeClr>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77" y="1555224"/>
            <a:ext cx="2329953" cy="3106604"/>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956" y="1555224"/>
            <a:ext cx="2329953" cy="3106604"/>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9870" y="3284984"/>
            <a:ext cx="2329953" cy="3106604"/>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2240" y="3284984"/>
            <a:ext cx="2324348" cy="3099131"/>
          </a:xfrm>
          <a:prstGeom prst="rect">
            <a:avLst/>
          </a:prstGeom>
        </p:spPr>
      </p:pic>
    </p:spTree>
    <p:extLst>
      <p:ext uri="{BB962C8B-B14F-4D97-AF65-F5344CB8AC3E}">
        <p14:creationId xmlns:p14="http://schemas.microsoft.com/office/powerpoint/2010/main" val="6472619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95535" y="1095266"/>
            <a:ext cx="4032449" cy="369332"/>
          </a:xfrm>
          <a:prstGeom prst="rect">
            <a:avLst/>
          </a:prstGeom>
          <a:noFill/>
        </p:spPr>
        <p:txBody>
          <a:bodyPr wrap="square" rtlCol="0">
            <a:spAutoFit/>
          </a:bodyPr>
          <a:lstStyle/>
          <a:p>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小便區設計：</a:t>
            </a:r>
            <a:endParaRPr lang="en-US" altLang="zh-TW" dirty="0" smtClean="0">
              <a:solidFill>
                <a:schemeClr val="accent2">
                  <a:lumMod val="75000"/>
                </a:schemeClr>
              </a:solidFill>
              <a:latin typeface="微軟正黑體" panose="020B0604030504040204" pitchFamily="34" charset="-120"/>
              <a:ea typeface="微軟正黑體" panose="020B0604030504040204" pitchFamily="34" charset="-120"/>
            </a:endParaRPr>
          </a:p>
        </p:txBody>
      </p:sp>
      <p:pic>
        <p:nvPicPr>
          <p:cNvPr id="8" name="圖片 7"/>
          <p:cNvPicPr>
            <a:picLocks noChangeAspect="1"/>
          </p:cNvPicPr>
          <p:nvPr/>
        </p:nvPicPr>
        <p:blipFill rotWithShape="1">
          <a:blip r:embed="rId2"/>
          <a:srcRect l="22241" t="36219" r="42322" b="34250"/>
          <a:stretch/>
        </p:blipFill>
        <p:spPr>
          <a:xfrm>
            <a:off x="107504" y="1740080"/>
            <a:ext cx="3278756" cy="1639378"/>
          </a:xfrm>
          <a:prstGeom prst="rect">
            <a:avLst/>
          </a:prstGeom>
          <a:effectLst>
            <a:outerShdw blurRad="50800" dist="38100" dir="2700000" algn="tl" rotWithShape="0">
              <a:prstClr val="black">
                <a:alpha val="40000"/>
              </a:prstClr>
            </a:outerShdw>
          </a:effectLst>
        </p:spPr>
      </p:pic>
      <p:pic>
        <p:nvPicPr>
          <p:cNvPr id="9" name="圖片 8"/>
          <p:cNvPicPr>
            <a:picLocks noChangeAspect="1"/>
          </p:cNvPicPr>
          <p:nvPr/>
        </p:nvPicPr>
        <p:blipFill rotWithShape="1">
          <a:blip r:embed="rId3"/>
          <a:srcRect l="26375" t="32702" r="45275" b="25645"/>
          <a:stretch/>
        </p:blipFill>
        <p:spPr>
          <a:xfrm>
            <a:off x="7092280" y="170820"/>
            <a:ext cx="1939575" cy="1753622"/>
          </a:xfrm>
          <a:prstGeom prst="rect">
            <a:avLst/>
          </a:prstGeom>
          <a:effectLst>
            <a:outerShdw blurRad="50800" dist="38100" dir="2700000" algn="tl" rotWithShape="0">
              <a:prstClr val="black">
                <a:alpha val="40000"/>
              </a:prstClr>
            </a:outerShdw>
          </a:effectLst>
        </p:spPr>
      </p:pic>
      <p:sp>
        <p:nvSpPr>
          <p:cNvPr id="10" name="文字方塊 9"/>
          <p:cNvSpPr txBox="1"/>
          <p:nvPr/>
        </p:nvSpPr>
        <p:spPr>
          <a:xfrm>
            <a:off x="107504" y="3423884"/>
            <a:ext cx="3278756" cy="523220"/>
          </a:xfrm>
          <a:prstGeom prst="rect">
            <a:avLst/>
          </a:prstGeom>
          <a:noFill/>
        </p:spPr>
        <p:txBody>
          <a:bodyPr wrap="square" rtlCol="0">
            <a:spAutoFit/>
          </a:bodyPr>
          <a:lstStyle/>
          <a:p>
            <a:pPr algn="just"/>
            <a:r>
              <a:rPr lang="zh-TW" altLang="en-US" sz="1400" dirty="0" smtClean="0">
                <a:solidFill>
                  <a:schemeClr val="tx1">
                    <a:lumMod val="75000"/>
                    <a:lumOff val="25000"/>
                  </a:schemeClr>
                </a:solidFill>
                <a:latin typeface="微軟正黑體" panose="020B0604030504040204" pitchFamily="34" charset="-120"/>
                <a:ea typeface="微軟正黑體" panose="020B0604030504040204" pitchFamily="34" charset="-120"/>
              </a:rPr>
              <a:t>↑小</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rPr>
              <a:t>便器應採</a:t>
            </a:r>
            <a:r>
              <a:rPr lang="zh-TW" altLang="en-US" sz="1400" b="1" dirty="0">
                <a:solidFill>
                  <a:srgbClr val="FF0000"/>
                </a:solidFill>
                <a:latin typeface="微軟正黑體" panose="020B0604030504040204" pitchFamily="34" charset="-120"/>
                <a:ea typeface="微軟正黑體" panose="020B0604030504040204" pitchFamily="34" charset="-120"/>
              </a:rPr>
              <a:t>壁掛式</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rPr>
              <a:t>，底面離地面</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rPr>
              <a:t>15 </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rPr>
              <a:t>公分以上，斗口應採</a:t>
            </a:r>
            <a:r>
              <a:rPr lang="zh-TW" altLang="en-US" sz="1400" b="1" dirty="0">
                <a:solidFill>
                  <a:srgbClr val="FF0000"/>
                </a:solidFill>
                <a:latin typeface="微軟正黑體" panose="020B0604030504040204" pitchFamily="34" charset="-120"/>
                <a:ea typeface="微軟正黑體" panose="020B0604030504040204" pitchFamily="34" charset="-120"/>
              </a:rPr>
              <a:t>尖凸式</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rPr>
              <a:t>。</a:t>
            </a:r>
          </a:p>
        </p:txBody>
      </p:sp>
      <p:pic>
        <p:nvPicPr>
          <p:cNvPr id="11" name="圖片 10"/>
          <p:cNvPicPr>
            <a:picLocks noChangeAspect="1"/>
          </p:cNvPicPr>
          <p:nvPr/>
        </p:nvPicPr>
        <p:blipFill rotWithShape="1">
          <a:blip r:embed="rId4"/>
          <a:srcRect l="8065" t="20469" r="28739" b="27359"/>
          <a:stretch/>
        </p:blipFill>
        <p:spPr>
          <a:xfrm>
            <a:off x="179511" y="4174635"/>
            <a:ext cx="4042898" cy="2002557"/>
          </a:xfrm>
          <a:prstGeom prst="rect">
            <a:avLst/>
          </a:prstGeom>
          <a:effectLst>
            <a:outerShdw blurRad="50800" dist="38100" dir="2700000" algn="tl" rotWithShape="0">
              <a:prstClr val="black">
                <a:alpha val="40000"/>
              </a:prstClr>
            </a:outerShdw>
          </a:effectLst>
        </p:spPr>
      </p:pic>
      <p:pic>
        <p:nvPicPr>
          <p:cNvPr id="13" name="圖片 12"/>
          <p:cNvPicPr>
            <a:picLocks noChangeAspect="1"/>
          </p:cNvPicPr>
          <p:nvPr/>
        </p:nvPicPr>
        <p:blipFill rotWithShape="1">
          <a:blip r:embed="rId5"/>
          <a:srcRect l="8656" t="15548" r="53904" b="22438"/>
          <a:stretch/>
        </p:blipFill>
        <p:spPr>
          <a:xfrm>
            <a:off x="4419719" y="2764161"/>
            <a:ext cx="3466137" cy="3444758"/>
          </a:xfrm>
          <a:prstGeom prst="rect">
            <a:avLst/>
          </a:prstGeom>
          <a:effectLst>
            <a:outerShdw blurRad="50800" dist="38100" dir="2700000" algn="tl" rotWithShape="0">
              <a:prstClr val="black">
                <a:alpha val="40000"/>
              </a:prstClr>
            </a:outerShdw>
          </a:effectLst>
        </p:spPr>
      </p:pic>
      <p:pic>
        <p:nvPicPr>
          <p:cNvPr id="7" name="圖片 6"/>
          <p:cNvPicPr>
            <a:picLocks noChangeAspect="1"/>
          </p:cNvPicPr>
          <p:nvPr/>
        </p:nvPicPr>
        <p:blipFill rotWithShape="1">
          <a:blip r:embed="rId6"/>
          <a:srcRect l="16925" t="54922" r="37006" b="20469"/>
          <a:stretch/>
        </p:blipFill>
        <p:spPr>
          <a:xfrm>
            <a:off x="3174543" y="1395756"/>
            <a:ext cx="3631721" cy="1164013"/>
          </a:xfrm>
          <a:prstGeom prst="rect">
            <a:avLst/>
          </a:prstGeom>
          <a:effectLst>
            <a:outerShdw blurRad="50800" dist="38100" dir="2700000" algn="tl" rotWithShape="0">
              <a:prstClr val="black">
                <a:alpha val="40000"/>
              </a:prstClr>
            </a:outerShdw>
          </a:effectLst>
        </p:spPr>
      </p:pic>
      <p:pic>
        <p:nvPicPr>
          <p:cNvPr id="14" name="圖片 13"/>
          <p:cNvPicPr>
            <a:picLocks noChangeAspect="1"/>
          </p:cNvPicPr>
          <p:nvPr/>
        </p:nvPicPr>
        <p:blipFill rotWithShape="1">
          <a:blip r:embed="rId5"/>
          <a:srcRect l="46096" t="34360" r="28147" b="22437"/>
          <a:stretch/>
        </p:blipFill>
        <p:spPr>
          <a:xfrm>
            <a:off x="7092280" y="2011444"/>
            <a:ext cx="1939575" cy="1952059"/>
          </a:xfrm>
          <a:prstGeom prst="rect">
            <a:avLst/>
          </a:prstGeom>
          <a:effectLst>
            <a:outerShdw blurRad="50800" dist="38100" dir="2700000" algn="tl" rotWithShape="0">
              <a:prstClr val="black">
                <a:alpha val="40000"/>
              </a:prstClr>
            </a:outerShdw>
          </a:effectLst>
        </p:spPr>
      </p:pic>
      <p:sp>
        <p:nvSpPr>
          <p:cNvPr id="16" name="圓角矩形圖說文字 15"/>
          <p:cNvSpPr/>
          <p:nvPr/>
        </p:nvSpPr>
        <p:spPr>
          <a:xfrm>
            <a:off x="4862048" y="297791"/>
            <a:ext cx="1944216" cy="749840"/>
          </a:xfrm>
          <a:prstGeom prst="wedgeRoundRectCallout">
            <a:avLst>
              <a:gd name="adj1" fmla="val -44072"/>
              <a:gd name="adj2" fmla="val 74447"/>
              <a:gd name="adj3" fmla="val 16667"/>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bg1"/>
                </a:solidFill>
                <a:latin typeface="微軟正黑體" panose="020B0604030504040204" pitchFamily="34" charset="-120"/>
                <a:ea typeface="微軟正黑體" panose="020B0604030504040204" pitchFamily="34" charset="-120"/>
              </a:rPr>
              <a:t>應考量一般成人使用與兒童使用</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7092280" y="2559769"/>
            <a:ext cx="1939575" cy="10852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717644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0" y="898299"/>
            <a:ext cx="4032449" cy="369332"/>
          </a:xfrm>
          <a:prstGeom prst="rect">
            <a:avLst/>
          </a:prstGeom>
          <a:noFill/>
        </p:spPr>
        <p:txBody>
          <a:bodyPr wrap="square" rtlCol="0">
            <a:spAutoFit/>
          </a:bodyPr>
          <a:lstStyle/>
          <a:p>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小便區設計：</a:t>
            </a:r>
            <a:endParaRPr lang="en-US" altLang="zh-TW" dirty="0" smtClean="0">
              <a:solidFill>
                <a:schemeClr val="accent2">
                  <a:lumMod val="75000"/>
                </a:schemeClr>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rotWithShape="1">
          <a:blip r:embed="rId2"/>
          <a:srcRect l="25785" t="42125" r="18107" b="20310"/>
          <a:stretch/>
        </p:blipFill>
        <p:spPr>
          <a:xfrm>
            <a:off x="48359" y="3869429"/>
            <a:ext cx="5680333" cy="2281782"/>
          </a:xfrm>
          <a:prstGeom prst="rect">
            <a:avLst/>
          </a:prstGeom>
          <a:effectLst>
            <a:outerShdw blurRad="50800" dist="38100" dir="2700000" algn="tl" rotWithShape="0">
              <a:prstClr val="black">
                <a:alpha val="40000"/>
              </a:prstClr>
            </a:outerShdw>
          </a:effectLst>
        </p:spPr>
      </p:pic>
      <p:sp>
        <p:nvSpPr>
          <p:cNvPr id="10" name="文字方塊 9"/>
          <p:cNvSpPr txBox="1"/>
          <p:nvPr/>
        </p:nvSpPr>
        <p:spPr>
          <a:xfrm>
            <a:off x="48359" y="3346209"/>
            <a:ext cx="5504980" cy="523220"/>
          </a:xfrm>
          <a:prstGeom prst="rect">
            <a:avLst/>
          </a:prstGeom>
          <a:noFill/>
        </p:spPr>
        <p:txBody>
          <a:bodyPr wrap="square" rtlCol="0">
            <a:spAutoFit/>
          </a:bodyPr>
          <a:lstStyle>
            <a:defPPr>
              <a:defRPr lang="zh-TW"/>
            </a:defPPr>
            <a:lvl1pPr>
              <a:defRPr sz="1400">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dirty="0"/>
              <a:t>↓小便器之下方應鋪設深度</a:t>
            </a:r>
            <a:r>
              <a:rPr lang="en-US" altLang="zh-TW" dirty="0"/>
              <a:t>48 </a:t>
            </a:r>
            <a:r>
              <a:rPr lang="zh-TW" altLang="en-US" dirty="0"/>
              <a:t>至</a:t>
            </a:r>
            <a:r>
              <a:rPr lang="en-US" altLang="zh-TW" dirty="0"/>
              <a:t>50 </a:t>
            </a:r>
            <a:r>
              <a:rPr lang="zh-TW" altLang="en-US" dirty="0"/>
              <a:t>公分之深色腳踏鋪面，其材質應具不吸水、耐酸性、容易清潔等</a:t>
            </a:r>
            <a:r>
              <a:rPr lang="zh-TW" altLang="en-US" dirty="0" smtClean="0"/>
              <a:t>特性，並</a:t>
            </a:r>
            <a:r>
              <a:rPr lang="zh-TW" altLang="en-US" b="1" dirty="0" smtClean="0">
                <a:solidFill>
                  <a:schemeClr val="accent6">
                    <a:lumMod val="75000"/>
                  </a:schemeClr>
                </a:solidFill>
              </a:rPr>
              <a:t>無縫設計</a:t>
            </a:r>
            <a:r>
              <a:rPr lang="zh-TW" altLang="en-US" dirty="0" smtClean="0"/>
              <a:t>。</a:t>
            </a:r>
            <a:endParaRPr lang="zh-TW" altLang="en-US" dirty="0"/>
          </a:p>
        </p:txBody>
      </p:sp>
      <p:pic>
        <p:nvPicPr>
          <p:cNvPr id="11" name="圖片 10"/>
          <p:cNvPicPr>
            <a:picLocks noChangeAspect="1"/>
          </p:cNvPicPr>
          <p:nvPr/>
        </p:nvPicPr>
        <p:blipFill rotWithShape="1">
          <a:blip r:embed="rId3"/>
          <a:srcRect l="31100" t="42125" r="31691" b="14042"/>
          <a:stretch/>
        </p:blipFill>
        <p:spPr>
          <a:xfrm>
            <a:off x="5820209" y="1192232"/>
            <a:ext cx="2836644" cy="2004987"/>
          </a:xfrm>
          <a:prstGeom prst="rect">
            <a:avLst/>
          </a:prstGeom>
          <a:effectLst>
            <a:outerShdw blurRad="50800" dist="38100" dir="2700000" algn="tl" rotWithShape="0">
              <a:prstClr val="black">
                <a:alpha val="40000"/>
              </a:prstClr>
            </a:outerShdw>
          </a:effectLst>
        </p:spPr>
      </p:pic>
      <p:sp>
        <p:nvSpPr>
          <p:cNvPr id="12" name="文字方塊 11"/>
          <p:cNvSpPr txBox="1"/>
          <p:nvPr/>
        </p:nvSpPr>
        <p:spPr>
          <a:xfrm>
            <a:off x="5700266" y="3346209"/>
            <a:ext cx="2928255" cy="523220"/>
          </a:xfrm>
          <a:prstGeom prst="rect">
            <a:avLst/>
          </a:prstGeom>
          <a:noFill/>
        </p:spPr>
        <p:txBody>
          <a:bodyPr wrap="square" rtlCol="0">
            <a:spAutoFit/>
          </a:bodyPr>
          <a:lstStyle>
            <a:defPPr>
              <a:defRPr lang="zh-TW"/>
            </a:defPPr>
            <a:lvl1pPr>
              <a:defRPr sz="1400">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dirty="0"/>
              <a:t>↑小便器後方應設置進深</a:t>
            </a:r>
            <a:r>
              <a:rPr lang="en-US" altLang="zh-TW" dirty="0"/>
              <a:t>15 </a:t>
            </a:r>
            <a:r>
              <a:rPr lang="zh-TW" altLang="en-US" dirty="0"/>
              <a:t>公分以上，高度</a:t>
            </a:r>
            <a:r>
              <a:rPr lang="en-US" altLang="zh-TW" dirty="0"/>
              <a:t>120-140 </a:t>
            </a:r>
            <a:r>
              <a:rPr lang="zh-TW" altLang="en-US" dirty="0"/>
              <a:t>公分之設備管牆</a:t>
            </a:r>
            <a:r>
              <a:rPr lang="zh-TW" altLang="en-US" dirty="0" smtClean="0"/>
              <a:t>。</a:t>
            </a:r>
            <a:endParaRPr lang="zh-TW" altLang="en-US" dirty="0"/>
          </a:p>
        </p:txBody>
      </p:sp>
      <p:sp>
        <p:nvSpPr>
          <p:cNvPr id="13" name="文字方塊 12"/>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pic>
        <p:nvPicPr>
          <p:cNvPr id="14" name="圖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1051002"/>
            <a:ext cx="3685998" cy="207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9574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5" y="1117227"/>
            <a:ext cx="4032449" cy="369332"/>
          </a:xfrm>
          <a:prstGeom prst="rect">
            <a:avLst/>
          </a:prstGeom>
          <a:noFill/>
        </p:spPr>
        <p:txBody>
          <a:bodyPr wrap="square" rtlCol="0">
            <a:spAutoFit/>
          </a:bodyPr>
          <a:lstStyle/>
          <a:p>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洗手檯區設計：</a:t>
            </a:r>
            <a:endParaRPr lang="en-US" altLang="zh-TW" dirty="0" smtClean="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715796" y="1495613"/>
            <a:ext cx="7816643" cy="2287806"/>
          </a:xfrm>
          <a:prstGeom prst="rect">
            <a:avLst/>
          </a:prstGeom>
          <a:noFill/>
        </p:spPr>
        <p:txBody>
          <a:bodyPr wrap="square" rtlCol="0">
            <a:spAutoFit/>
          </a:bodyPr>
          <a:lstStyle/>
          <a:p>
            <a:pPr marL="285750" indent="-285750" algn="just">
              <a:spcBef>
                <a:spcPts val="1000"/>
              </a:spcBef>
              <a:buFont typeface="Arial" panose="020B0604020202020204" pitchFamily="34" charset="0"/>
              <a:buChar char="•"/>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洗手</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檯槽內</a:t>
            </a:r>
            <a:r>
              <a:rPr lang="zh-TW" altLang="en-US" b="1" u="sng" dirty="0">
                <a:solidFill>
                  <a:srgbClr val="FF0000"/>
                </a:solidFill>
                <a:latin typeface="微軟正黑體" panose="020B0604030504040204" pitchFamily="34" charset="-120"/>
                <a:ea typeface="微軟正黑體" panose="020B0604030504040204" pitchFamily="34" charset="-120"/>
              </a:rPr>
              <a:t>宜以磁磚或不易藏汙納垢材質施作</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，不得全部以洗抿石子工法施作洗手檯，易生青苔及黏稠物，影響環境衛生。 </a:t>
            </a:r>
          </a:p>
          <a:p>
            <a:pPr marL="285750" indent="-285750" algn="just">
              <a:spcBef>
                <a:spcPts val="1000"/>
              </a:spcBef>
              <a:buFont typeface="Arial" panose="020B0604020202020204" pitchFamily="34" charset="0"/>
              <a:buChar char="•"/>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原有</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檯面之排水孔過小或排水不佳者，應考量排水順暢性，重新施作排水良好管路，或改為提籃式漏水孔，以方便收集學校午餐餐具清洗造成之殘渣，降低排水管之阻塞。 </a:t>
            </a:r>
          </a:p>
          <a:p>
            <a:pPr marL="285750" indent="-285750" algn="just">
              <a:spcBef>
                <a:spcPts val="1000"/>
              </a:spcBef>
              <a:buFont typeface="Arial" panose="020B0604020202020204" pitchFamily="34" charset="0"/>
              <a:buChar char="•"/>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洗手</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檯下方管路建議設計可簡易手動拆除之清理裝置（存水彎管、清潔口），管路阻塞時方便做初步處理，節省學校維護費用開支。 </a:t>
            </a:r>
          </a:p>
        </p:txBody>
      </p:sp>
      <p:pic>
        <p:nvPicPr>
          <p:cNvPr id="7" name="圖片 6"/>
          <p:cNvPicPr>
            <a:picLocks noChangeAspect="1"/>
          </p:cNvPicPr>
          <p:nvPr/>
        </p:nvPicPr>
        <p:blipFill>
          <a:blip r:embed="rId2"/>
          <a:stretch>
            <a:fillRect/>
          </a:stretch>
        </p:blipFill>
        <p:spPr>
          <a:xfrm>
            <a:off x="1115616" y="3824395"/>
            <a:ext cx="2902930" cy="2145122"/>
          </a:xfrm>
          <a:prstGeom prst="rect">
            <a:avLst/>
          </a:prstGeom>
        </p:spPr>
      </p:pic>
      <p:pic>
        <p:nvPicPr>
          <p:cNvPr id="8" name="圖片 7"/>
          <p:cNvPicPr>
            <a:picLocks noChangeAspect="1"/>
          </p:cNvPicPr>
          <p:nvPr/>
        </p:nvPicPr>
        <p:blipFill>
          <a:blip r:embed="rId3"/>
          <a:stretch>
            <a:fillRect/>
          </a:stretch>
        </p:blipFill>
        <p:spPr>
          <a:xfrm>
            <a:off x="4211961" y="3824395"/>
            <a:ext cx="3240756" cy="2145122"/>
          </a:xfrm>
          <a:prstGeom prst="rect">
            <a:avLst/>
          </a:prstGeom>
        </p:spPr>
      </p:pic>
      <p:sp>
        <p:nvSpPr>
          <p:cNvPr id="9" name="矩形 8"/>
          <p:cNvSpPr/>
          <p:nvPr/>
        </p:nvSpPr>
        <p:spPr>
          <a:xfrm>
            <a:off x="1045930" y="6044431"/>
            <a:ext cx="4025461" cy="369332"/>
          </a:xfrm>
          <a:prstGeom prst="rect">
            <a:avLst/>
          </a:prstGeom>
        </p:spPr>
        <p:txBody>
          <a:bodyPr wrap="none">
            <a:spAutoFit/>
          </a:bodyPr>
          <a:lstStyle/>
          <a:p>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此頁照片及文字取自李添旺校長簡報</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513275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pic>
        <p:nvPicPr>
          <p:cNvPr id="10"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2138" y="1903413"/>
            <a:ext cx="161607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7850" y="2747963"/>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單箭頭接點 11"/>
          <p:cNvCxnSpPr/>
          <p:nvPr/>
        </p:nvCxnSpPr>
        <p:spPr>
          <a:xfrm>
            <a:off x="1703388" y="2994025"/>
            <a:ext cx="936625" cy="576263"/>
          </a:xfrm>
          <a:prstGeom prst="straightConnector1">
            <a:avLst/>
          </a:prstGeom>
          <a:ln w="28575">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bwMode="auto">
          <a:xfrm>
            <a:off x="2560638" y="3554413"/>
            <a:ext cx="2527300" cy="523875"/>
          </a:xfrm>
          <a:prstGeom prst="rect">
            <a:avLst/>
          </a:prstGeom>
          <a:noFill/>
        </p:spPr>
        <p:txBody>
          <a:bodyPr>
            <a:spAutoFit/>
          </a:bodyPr>
          <a:lstStyle/>
          <a:p>
            <a:pPr eaLnBrk="1" fontAlgn="auto" hangingPunct="1">
              <a:spcBef>
                <a:spcPts val="0"/>
              </a:spcBef>
              <a:spcAft>
                <a:spcPts val="0"/>
              </a:spcAft>
              <a:defRPr/>
            </a:pPr>
            <a:r>
              <a:rPr lang="zh-TW" altLang="en-US" sz="1400" b="1" dirty="0">
                <a:solidFill>
                  <a:schemeClr val="tx1">
                    <a:lumMod val="75000"/>
                    <a:lumOff val="25000"/>
                  </a:schemeClr>
                </a:solidFill>
                <a:latin typeface="微軟正黑體" panose="020B0604030504040204" pitchFamily="34" charset="-120"/>
                <a:ea typeface="微軟正黑體" panose="020B0604030504040204" pitchFamily="34" charset="-120"/>
              </a:rPr>
              <a:t>如迴轉半徑碰觸活動式扶手，請標示扶手為</a:t>
            </a:r>
            <a:r>
              <a:rPr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活動式扶手</a:t>
            </a:r>
            <a:r>
              <a:rPr lang="zh-TW" altLang="en-US" sz="14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1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bwMode="auto">
          <a:xfrm>
            <a:off x="2236788" y="4759325"/>
            <a:ext cx="3067050" cy="307975"/>
          </a:xfrm>
          <a:prstGeom prst="rect">
            <a:avLst/>
          </a:prstGeom>
          <a:noFill/>
        </p:spPr>
        <p:txBody>
          <a:bodyPr>
            <a:spAutoFit/>
          </a:bodyPr>
          <a:lstStyle/>
          <a:p>
            <a:pPr eaLnBrk="1" fontAlgn="auto" hangingPunct="1">
              <a:spcBef>
                <a:spcPts val="0"/>
              </a:spcBef>
              <a:spcAft>
                <a:spcPts val="0"/>
              </a:spcAft>
              <a:defRPr/>
            </a:pPr>
            <a:r>
              <a:rPr lang="zh-TW" altLang="en-US" sz="1400" b="1" dirty="0" smtClean="0">
                <a:solidFill>
                  <a:schemeClr val="tx1">
                    <a:lumMod val="75000"/>
                    <a:lumOff val="25000"/>
                  </a:schemeClr>
                </a:solidFill>
                <a:latin typeface="微軟正黑體" panose="020B0604030504040204" pitchFamily="34" charset="-120"/>
                <a:ea typeface="微軟正黑體" panose="020B0604030504040204" pitchFamily="34" charset="-120"/>
              </a:rPr>
              <a:t>出入口是否</a:t>
            </a:r>
            <a:r>
              <a:rPr lang="zh-TW" altLang="en-US" sz="1400" b="1" dirty="0" smtClean="0">
                <a:solidFill>
                  <a:schemeClr val="accent6">
                    <a:lumMod val="75000"/>
                  </a:schemeClr>
                </a:solidFill>
                <a:latin typeface="微軟正黑體" panose="020B0604030504040204" pitchFamily="34" charset="-120"/>
                <a:ea typeface="微軟正黑體" panose="020B0604030504040204" pitchFamily="34" charset="-120"/>
              </a:rPr>
              <a:t>大</a:t>
            </a:r>
            <a:r>
              <a:rPr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於</a:t>
            </a:r>
            <a:r>
              <a:rPr lang="en-US" altLang="zh-TW" sz="1400" b="1" dirty="0" smtClean="0">
                <a:solidFill>
                  <a:schemeClr val="accent6">
                    <a:lumMod val="75000"/>
                  </a:schemeClr>
                </a:solidFill>
                <a:latin typeface="微軟正黑體" panose="020B0604030504040204" pitchFamily="34" charset="-120"/>
                <a:ea typeface="微軟正黑體" panose="020B0604030504040204" pitchFamily="34" charset="-120"/>
              </a:rPr>
              <a:t>80</a:t>
            </a:r>
            <a:r>
              <a:rPr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公分</a:t>
            </a:r>
            <a:r>
              <a:rPr lang="zh-TW" altLang="en-US" sz="14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1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5" name="向右箭號 14"/>
          <p:cNvSpPr/>
          <p:nvPr/>
        </p:nvSpPr>
        <p:spPr>
          <a:xfrm rot="16200000">
            <a:off x="1184275" y="4718050"/>
            <a:ext cx="431800" cy="215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6" name="直線接點 15"/>
          <p:cNvCxnSpPr/>
          <p:nvPr/>
        </p:nvCxnSpPr>
        <p:spPr>
          <a:xfrm flipV="1">
            <a:off x="1055688" y="3490913"/>
            <a:ext cx="0" cy="10668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1847850" y="3511550"/>
            <a:ext cx="0" cy="10668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055688" y="4249738"/>
            <a:ext cx="563984" cy="11112"/>
          </a:xfrm>
          <a:prstGeom prst="line">
            <a:avLst/>
          </a:prstGeom>
          <a:ln w="19050">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1370013" y="4284663"/>
            <a:ext cx="935037" cy="576262"/>
          </a:xfrm>
          <a:prstGeom prst="straightConnector1">
            <a:avLst/>
          </a:prstGeom>
          <a:ln w="28575">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flipV="1">
            <a:off x="6737350" y="3152775"/>
            <a:ext cx="0" cy="10668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V="1">
            <a:off x="7458075" y="3194050"/>
            <a:ext cx="0" cy="10668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bwMode="auto">
          <a:xfrm>
            <a:off x="6524625" y="4635500"/>
            <a:ext cx="1008063" cy="307975"/>
          </a:xfrm>
          <a:prstGeom prst="rect">
            <a:avLst/>
          </a:prstGeom>
          <a:noFill/>
        </p:spPr>
        <p:txBody>
          <a:bodyPr>
            <a:spAutoFit/>
          </a:bodyPr>
          <a:lstStyle/>
          <a:p>
            <a:pPr eaLnBrk="1" fontAlgn="auto" hangingPunct="1">
              <a:spcBef>
                <a:spcPts val="0"/>
              </a:spcBef>
              <a:spcAft>
                <a:spcPts val="0"/>
              </a:spcAft>
              <a:defRPr/>
            </a:pPr>
            <a:r>
              <a:rPr lang="zh-TW" altLang="en-US" sz="1400" b="1" dirty="0">
                <a:solidFill>
                  <a:schemeClr val="tx1">
                    <a:lumMod val="75000"/>
                    <a:lumOff val="25000"/>
                  </a:schemeClr>
                </a:solidFill>
                <a:latin typeface="+mj-ea"/>
                <a:ea typeface="+mj-ea"/>
              </a:rPr>
              <a:t>合格標準。</a:t>
            </a:r>
            <a:endParaRPr lang="en-US" altLang="zh-TW" sz="1400" b="1" dirty="0">
              <a:solidFill>
                <a:schemeClr val="tx1">
                  <a:lumMod val="75000"/>
                  <a:lumOff val="25000"/>
                </a:schemeClr>
              </a:solidFill>
              <a:latin typeface="+mj-ea"/>
              <a:ea typeface="+mj-ea"/>
            </a:endParaRPr>
          </a:p>
        </p:txBody>
      </p:sp>
      <p:sp>
        <p:nvSpPr>
          <p:cNvPr id="23" name="文字方塊 22"/>
          <p:cNvSpPr txBox="1"/>
          <p:nvPr/>
        </p:nvSpPr>
        <p:spPr>
          <a:xfrm>
            <a:off x="395535" y="1117227"/>
            <a:ext cx="4032449" cy="369332"/>
          </a:xfrm>
          <a:prstGeom prst="rect">
            <a:avLst/>
          </a:prstGeom>
          <a:noFill/>
        </p:spPr>
        <p:txBody>
          <a:bodyPr wrap="square" rtlCol="0">
            <a:spAutoFit/>
          </a:bodyPr>
          <a:lstStyle/>
          <a:p>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無障礙廁所：</a:t>
            </a:r>
            <a:endParaRPr lang="en-US" altLang="zh-TW" dirty="0" smtClean="0">
              <a:solidFill>
                <a:schemeClr val="accent2">
                  <a:lumMod val="7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456427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5704" t="37203" r="40550" b="21453"/>
          <a:stretch/>
        </p:blipFill>
        <p:spPr>
          <a:xfrm>
            <a:off x="4067944" y="3933056"/>
            <a:ext cx="4836537" cy="2232248"/>
          </a:xfrm>
          <a:prstGeom prst="rect">
            <a:avLst/>
          </a:prstGeom>
        </p:spPr>
      </p:pic>
      <p:sp>
        <p:nvSpPr>
          <p:cNvPr id="5" name="文字方塊 4"/>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95535" y="1117227"/>
            <a:ext cx="4032449" cy="369332"/>
          </a:xfrm>
          <a:prstGeom prst="rect">
            <a:avLst/>
          </a:prstGeom>
          <a:noFill/>
        </p:spPr>
        <p:txBody>
          <a:bodyPr wrap="square" rtlCol="0">
            <a:spAutoFit/>
          </a:bodyPr>
          <a:lstStyle/>
          <a:p>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排水設置</a:t>
            </a:r>
            <a:r>
              <a:rPr lang="en-US" altLang="zh-TW" dirty="0" smtClean="0">
                <a:solidFill>
                  <a:schemeClr val="accent2">
                    <a:lumMod val="75000"/>
                  </a:schemeClr>
                </a:solidFill>
                <a:latin typeface="微軟正黑體" panose="020B0604030504040204" pitchFamily="34" charset="-120"/>
                <a:ea typeface="微軟正黑體" panose="020B0604030504040204" pitchFamily="34" charset="-120"/>
              </a:rPr>
              <a:t>(</a:t>
            </a:r>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鼓勵以乾式拖把清潔</a:t>
            </a:r>
            <a:r>
              <a:rPr lang="en-US" altLang="zh-TW" dirty="0" smtClean="0">
                <a:solidFill>
                  <a:schemeClr val="accent2">
                    <a:lumMod val="75000"/>
                  </a:schemeClr>
                </a:solidFill>
                <a:latin typeface="微軟正黑體" panose="020B0604030504040204" pitchFamily="34" charset="-120"/>
                <a:ea typeface="微軟正黑體" panose="020B0604030504040204" pitchFamily="34" charset="-120"/>
              </a:rPr>
              <a:t>)</a:t>
            </a:r>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a:t>
            </a:r>
            <a:endParaRPr lang="en-US" altLang="zh-TW" dirty="0" smtClean="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755576" y="1495106"/>
            <a:ext cx="7920880" cy="2821285"/>
          </a:xfrm>
          <a:prstGeom prst="rect">
            <a:avLst/>
          </a:prstGeom>
          <a:noFill/>
        </p:spPr>
        <p:txBody>
          <a:bodyPr wrap="square" rtlCol="0">
            <a:spAutoFit/>
          </a:bodyPr>
          <a:lstStyle>
            <a:defPPr>
              <a:defRPr lang="zh-TW"/>
            </a:defPPr>
            <a:lvl1pPr>
              <a:defRPr>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pPr marL="285750" indent="-285750">
              <a:spcBef>
                <a:spcPts val="1000"/>
              </a:spcBef>
              <a:buFont typeface="Arial" panose="020B0604020202020204" pitchFamily="34" charset="0"/>
              <a:buChar char="•"/>
            </a:pPr>
            <a:r>
              <a:rPr lang="zh-TW" altLang="en-US" dirty="0" smtClean="0"/>
              <a:t>地板</a:t>
            </a:r>
            <a:r>
              <a:rPr lang="zh-TW" altLang="en-US" dirty="0"/>
              <a:t>落水頭應設置於每一廁所正中央位置，以利保持周圍牆面水平，且落</a:t>
            </a:r>
            <a:r>
              <a:rPr lang="zh-TW" altLang="en-US" dirty="0" smtClean="0"/>
              <a:t>水頭應</a:t>
            </a:r>
            <a:r>
              <a:rPr lang="zh-TW" altLang="en-US" dirty="0"/>
              <a:t>採平面式與地板齊平；排水管應有存水</a:t>
            </a:r>
            <a:r>
              <a:rPr lang="zh-TW" altLang="en-US" dirty="0" smtClean="0"/>
              <a:t>彎。</a:t>
            </a:r>
            <a:endParaRPr lang="en-US" altLang="zh-TW" dirty="0"/>
          </a:p>
          <a:p>
            <a:pPr marL="285750" indent="-285750">
              <a:spcBef>
                <a:spcPts val="1000"/>
              </a:spcBef>
              <a:buFont typeface="Arial" panose="020B0604020202020204" pitchFamily="34" charset="0"/>
              <a:buChar char="•"/>
            </a:pPr>
            <a:r>
              <a:rPr lang="zh-TW" altLang="en-US" dirty="0" smtClean="0"/>
              <a:t>排水</a:t>
            </a:r>
            <a:r>
              <a:rPr lang="zh-TW" altLang="en-US" dirty="0"/>
              <a:t>方向及排水孔要規劃</a:t>
            </a:r>
            <a:r>
              <a:rPr lang="zh-TW" altLang="en-US" dirty="0" smtClean="0"/>
              <a:t>完善，如：洩</a:t>
            </a:r>
            <a:r>
              <a:rPr lang="zh-TW" altLang="en-US" dirty="0"/>
              <a:t>水坡度及斷水規劃</a:t>
            </a:r>
            <a:r>
              <a:rPr lang="zh-TW" altLang="en-US" dirty="0" smtClean="0"/>
              <a:t>。</a:t>
            </a:r>
            <a:r>
              <a:rPr lang="en-US" altLang="zh-TW" dirty="0" smtClean="0"/>
              <a:t>(</a:t>
            </a:r>
            <a:r>
              <a:rPr lang="zh-TW" altLang="en-US" dirty="0"/>
              <a:t>資料取自</a:t>
            </a:r>
            <a:r>
              <a:rPr lang="zh-TW" altLang="en-US" dirty="0" smtClean="0"/>
              <a:t>傅郁勳老師簡報</a:t>
            </a:r>
            <a:r>
              <a:rPr lang="en-US" altLang="zh-TW" dirty="0" smtClean="0"/>
              <a:t>)</a:t>
            </a:r>
          </a:p>
          <a:p>
            <a:pPr marL="285750" indent="-285750">
              <a:spcBef>
                <a:spcPts val="1000"/>
              </a:spcBef>
              <a:buFont typeface="Arial" panose="020B0604020202020204" pitchFamily="34" charset="0"/>
              <a:buChar char="•"/>
            </a:pPr>
            <a:r>
              <a:rPr lang="zh-TW" altLang="en-US" dirty="0" smtClean="0"/>
              <a:t>請</a:t>
            </a:r>
            <a:r>
              <a:rPr lang="zh-TW" altLang="en-US" dirty="0"/>
              <a:t>注意漏水、排水、</a:t>
            </a:r>
            <a:r>
              <a:rPr lang="zh-TW" altLang="en-US" dirty="0" smtClean="0"/>
              <a:t>載重</a:t>
            </a:r>
            <a:r>
              <a:rPr lang="zh-TW" altLang="en-US" dirty="0"/>
              <a:t>及建築法規的問題</a:t>
            </a:r>
            <a:r>
              <a:rPr lang="zh-TW" altLang="en-US" dirty="0" smtClean="0"/>
              <a:t>。</a:t>
            </a:r>
            <a:r>
              <a:rPr lang="en-US" altLang="zh-TW" dirty="0"/>
              <a:t> (</a:t>
            </a:r>
            <a:r>
              <a:rPr lang="zh-TW" altLang="en-US" dirty="0"/>
              <a:t>資料取自傅郁勳老師簡報</a:t>
            </a:r>
            <a:r>
              <a:rPr lang="en-US" altLang="zh-TW" dirty="0" smtClean="0"/>
              <a:t>)</a:t>
            </a:r>
          </a:p>
          <a:p>
            <a:pPr marL="285750" indent="-285750">
              <a:spcBef>
                <a:spcPts val="1000"/>
              </a:spcBef>
              <a:buFont typeface="Arial" panose="020B0604020202020204" pitchFamily="34" charset="0"/>
              <a:buChar char="•"/>
            </a:pPr>
            <a:r>
              <a:rPr lang="zh-TW" altLang="en-US" dirty="0" smtClean="0"/>
              <a:t>施作時須注意地板排水高層，以雙側排水為原則，單側排水為例外。</a:t>
            </a:r>
            <a:r>
              <a:rPr lang="en-US" altLang="zh-TW" dirty="0" smtClean="0"/>
              <a:t>(</a:t>
            </a:r>
            <a:r>
              <a:rPr lang="zh-TW" altLang="en-US" dirty="0" smtClean="0"/>
              <a:t>資料取自李添旺校長簡報</a:t>
            </a:r>
            <a:r>
              <a:rPr lang="en-US" altLang="zh-TW" dirty="0" smtClean="0"/>
              <a:t>)</a:t>
            </a:r>
          </a:p>
          <a:p>
            <a:pPr marL="285750" indent="-285750">
              <a:spcBef>
                <a:spcPts val="1000"/>
              </a:spcBef>
              <a:buFont typeface="Arial" panose="020B0604020202020204" pitchFamily="34" charset="0"/>
              <a:buChar char="•"/>
            </a:pPr>
            <a:r>
              <a:rPr lang="zh-TW" altLang="en-US" b="1" dirty="0" smtClean="0">
                <a:solidFill>
                  <a:schemeClr val="accent6">
                    <a:lumMod val="75000"/>
                  </a:schemeClr>
                </a:solidFill>
              </a:rPr>
              <a:t>本案禁止使用截水溝之設計</a:t>
            </a:r>
            <a:r>
              <a:rPr lang="zh-TW" altLang="en-US" dirty="0" smtClean="0"/>
              <a:t>。</a:t>
            </a:r>
            <a:endParaRPr lang="zh-TW" altLang="en-US" dirty="0"/>
          </a:p>
        </p:txBody>
      </p:sp>
      <p:pic>
        <p:nvPicPr>
          <p:cNvPr id="8" name="圖片 7"/>
          <p:cNvPicPr>
            <a:picLocks noChangeAspect="1"/>
          </p:cNvPicPr>
          <p:nvPr/>
        </p:nvPicPr>
        <p:blipFill>
          <a:blip r:embed="rId3"/>
          <a:stretch>
            <a:fillRect/>
          </a:stretch>
        </p:blipFill>
        <p:spPr>
          <a:xfrm>
            <a:off x="539552" y="4324938"/>
            <a:ext cx="3022305" cy="1895468"/>
          </a:xfrm>
          <a:prstGeom prst="rect">
            <a:avLst/>
          </a:prstGeom>
        </p:spPr>
      </p:pic>
      <p:sp>
        <p:nvSpPr>
          <p:cNvPr id="9" name="文字方塊 8"/>
          <p:cNvSpPr txBox="1"/>
          <p:nvPr/>
        </p:nvSpPr>
        <p:spPr>
          <a:xfrm>
            <a:off x="1259632" y="5521067"/>
            <a:ext cx="969643" cy="707886"/>
          </a:xfrm>
          <a:prstGeom prst="rect">
            <a:avLst/>
          </a:prstGeom>
          <a:noFill/>
        </p:spPr>
        <p:txBody>
          <a:bodyPr wrap="square" rtlCol="0">
            <a:spAutoFit/>
          </a:bodyPr>
          <a:lstStyle/>
          <a:p>
            <a:r>
              <a:rPr lang="en-US" altLang="zh-TW" sz="4000"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X</a:t>
            </a:r>
            <a:endParaRPr lang="zh-TW" altLang="en-US" sz="4000"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9921087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395535" y="1117227"/>
            <a:ext cx="4032449" cy="369332"/>
          </a:xfrm>
          <a:prstGeom prst="rect">
            <a:avLst/>
          </a:prstGeom>
          <a:noFill/>
        </p:spPr>
        <p:txBody>
          <a:bodyPr wrap="square" rtlCol="0">
            <a:spAutoFit/>
          </a:bodyPr>
          <a:lstStyle/>
          <a:p>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地板：</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地板面要止</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滑。</a:t>
            </a:r>
            <a:endParaRPr lang="en-US" altLang="zh-TW" dirty="0" smtClean="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760545" y="1766191"/>
            <a:ext cx="3456384" cy="3365408"/>
          </a:xfrm>
          <a:prstGeom prst="rect">
            <a:avLst/>
          </a:prstGeom>
          <a:noFill/>
        </p:spPr>
        <p:txBody>
          <a:bodyPr wrap="square" rtlCol="0">
            <a:spAutoFit/>
          </a:bodyPr>
          <a:lstStyle/>
          <a:p>
            <a:pPr>
              <a:lnSpc>
                <a:spcPct val="150000"/>
              </a:lnSpc>
            </a:pP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 磁磚</a:t>
            </a:r>
            <a:endPar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50000"/>
              </a:lnSpc>
            </a:pP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 石英</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磚</a:t>
            </a:r>
          </a:p>
          <a:p>
            <a:pPr>
              <a:lnSpc>
                <a:spcPct val="150000"/>
              </a:lnSpc>
            </a:pP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 石</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磚</a:t>
            </a:r>
          </a:p>
          <a:p>
            <a:pPr>
              <a:lnSpc>
                <a:spcPct val="150000"/>
              </a:lnSpc>
            </a:pP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 傳統</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方塊磚</a:t>
            </a:r>
          </a:p>
          <a:p>
            <a:pPr>
              <a:lnSpc>
                <a:spcPct val="150000"/>
              </a:lnSpc>
            </a:pP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 磨石</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子地面</a:t>
            </a:r>
          </a:p>
          <a:p>
            <a:pPr>
              <a:lnSpc>
                <a:spcPct val="150000"/>
              </a:lnSpc>
            </a:pP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 水泥</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地面</a:t>
            </a:r>
          </a:p>
          <a:p>
            <a:pPr>
              <a:lnSpc>
                <a:spcPct val="150000"/>
              </a:lnSpc>
            </a:pP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 殖</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草磚地面</a:t>
            </a:r>
          </a:p>
          <a:p>
            <a:pPr>
              <a:lnSpc>
                <a:spcPct val="150000"/>
              </a:lnSpc>
            </a:pP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 環保</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磚</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地面</a:t>
            </a:r>
            <a:endPar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067944" y="1670408"/>
            <a:ext cx="4608511" cy="1338828"/>
          </a:xfrm>
          <a:prstGeom prst="rect">
            <a:avLst/>
          </a:prstGeom>
        </p:spPr>
        <p:txBody>
          <a:bodyPr wrap="square">
            <a:spAutoFit/>
          </a:bodyPr>
          <a:lstStyle/>
          <a:p>
            <a:pPr marL="285750" indent="-285750">
              <a:lnSpc>
                <a:spcPct val="150000"/>
              </a:lnSpc>
              <a:buFont typeface="Arial" panose="020B0604020202020204" pitchFamily="34" charset="0"/>
              <a:buChar char="•"/>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明</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管易於爾後維修管理及標示教育意義</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50000"/>
              </a:lnSpc>
              <a:buFont typeface="Arial" panose="020B0604020202020204" pitchFamily="34" charset="0"/>
              <a:buChar char="•"/>
            </a:pP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給排水管、電管、污水管等均採用明管設計，以利日後維修工作進行 </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4067944" y="1162985"/>
            <a:ext cx="4032449" cy="369332"/>
          </a:xfrm>
          <a:prstGeom prst="rect">
            <a:avLst/>
          </a:prstGeom>
          <a:noFill/>
        </p:spPr>
        <p:txBody>
          <a:bodyPr wrap="square" rtlCol="0">
            <a:spAutoFit/>
          </a:bodyPr>
          <a:lstStyle/>
          <a:p>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管線：</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明管</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  暗管</a:t>
            </a:r>
            <a:r>
              <a:rPr lang="en-US" altLang="zh-TW"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p>
        </p:txBody>
      </p:sp>
      <p:pic>
        <p:nvPicPr>
          <p:cNvPr id="16"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2290" y="3234115"/>
            <a:ext cx="2124075"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6948264" y="6157654"/>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微軟正黑體" panose="020B0604030504040204" pitchFamily="34" charset="-120"/>
                <a:ea typeface="微軟正黑體" panose="020B0604030504040204" pitchFamily="34" charset="-120"/>
              </a:rPr>
              <a:t>光復國小</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pic>
        <p:nvPicPr>
          <p:cNvPr id="18"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6565" y="3356992"/>
            <a:ext cx="3457612"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3677514" y="5735520"/>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微軟正黑體" panose="020B0604030504040204" pitchFamily="34" charset="-120"/>
                <a:ea typeface="微軟正黑體" panose="020B0604030504040204" pitchFamily="34" charset="-120"/>
              </a:rPr>
              <a:t>銅門國小</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6251375" y="3015009"/>
            <a:ext cx="2545904" cy="129614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99304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395535" y="1117227"/>
            <a:ext cx="8352929" cy="369332"/>
          </a:xfrm>
          <a:prstGeom prst="rect">
            <a:avLst/>
          </a:prstGeom>
          <a:noFill/>
        </p:spPr>
        <p:txBody>
          <a:bodyPr wrap="square" rtlCol="0">
            <a:spAutoFit/>
          </a:bodyPr>
          <a:lstStyle/>
          <a:p>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天花板：</a:t>
            </a:r>
            <a:endParaRPr lang="en-US" altLang="zh-TW" dirty="0" smtClean="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755576" y="1524447"/>
            <a:ext cx="7848872" cy="1338828"/>
          </a:xfrm>
          <a:prstGeom prst="rect">
            <a:avLst/>
          </a:prstGeom>
          <a:noFill/>
        </p:spPr>
        <p:txBody>
          <a:bodyPr wrap="square" rtlCol="0">
            <a:spAutoFit/>
          </a:bodyPr>
          <a:lstStyle>
            <a:defPPr>
              <a:defRPr lang="zh-TW"/>
            </a:defPPr>
            <a:lvl1pPr algn="just">
              <a:lnSpc>
                <a:spcPct val="150000"/>
              </a:lnSpc>
              <a:defRPr>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dirty="0"/>
              <a:t>為增加廁所通風透氣，解放廁所空間，減少壓迫感，以不施作天花板輕鋼架為原則，如天花板有排水明管者，建議以橘色排水明管進行檢整或上橘色漆，除可稍稍點綴線條美觀外，亦容易方便檢查管路情形及觀察天花板結構狀況。 </a:t>
            </a:r>
            <a:endParaRPr lang="en-US" altLang="zh-TW" dirty="0"/>
          </a:p>
        </p:txBody>
      </p:sp>
      <p:pic>
        <p:nvPicPr>
          <p:cNvPr id="11"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4435" y="3062755"/>
            <a:ext cx="2124075"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062755"/>
            <a:ext cx="1872208" cy="3327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a:xfrm>
            <a:off x="1731175" y="2859493"/>
            <a:ext cx="2545904" cy="12175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4519289" y="2870844"/>
            <a:ext cx="2545904" cy="128479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5164384" y="5982694"/>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微軟正黑體" panose="020B0604030504040204" pitchFamily="34" charset="-120"/>
                <a:ea typeface="微軟正黑體" panose="020B0604030504040204" pitchFamily="34" charset="-120"/>
              </a:rPr>
              <a:t>埔墘國小</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438615" y="5982693"/>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微軟正黑體" panose="020B0604030504040204" pitchFamily="34" charset="-120"/>
                <a:ea typeface="微軟正黑體" panose="020B0604030504040204" pitchFamily="34" charset="-120"/>
              </a:rPr>
              <a:t>光復國小</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1993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260060"/>
            <a:ext cx="4762110"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697323" y="2136407"/>
            <a:ext cx="1980029" cy="707886"/>
          </a:xfrm>
          <a:prstGeom prst="rect">
            <a:avLst/>
          </a:prstGeom>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105</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年</a:t>
            </a:r>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5</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endPar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參與工作說明會</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cxnSp>
        <p:nvCxnSpPr>
          <p:cNvPr id="12" name="直線單箭頭接點 11"/>
          <p:cNvCxnSpPr/>
          <p:nvPr/>
        </p:nvCxnSpPr>
        <p:spPr>
          <a:xfrm>
            <a:off x="2677352" y="2690141"/>
            <a:ext cx="543964"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395536" y="260060"/>
            <a:ext cx="4031873"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規劃設計團隊執行流程</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33" name="文字方塊 32"/>
          <p:cNvSpPr txBox="1"/>
          <p:nvPr/>
        </p:nvSpPr>
        <p:spPr>
          <a:xfrm>
            <a:off x="73598" y="3704713"/>
            <a:ext cx="3484978" cy="1015663"/>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TW"/>
            </a:defPPr>
            <a:lvl1pPr>
              <a:defRPr sz="2000">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en-US" altLang="zh-TW" b="1" dirty="0" smtClean="0"/>
              <a:t>106</a:t>
            </a:r>
            <a:r>
              <a:rPr lang="zh-TW" altLang="en-US" b="1" dirty="0" smtClean="0"/>
              <a:t>年 ：</a:t>
            </a:r>
            <a:endParaRPr lang="en-US" altLang="zh-TW" b="1" dirty="0"/>
          </a:p>
          <a:p>
            <a:r>
              <a:rPr lang="zh-TW" altLang="en-US" dirty="0" smtClean="0"/>
              <a:t>參加</a:t>
            </a:r>
            <a:r>
              <a:rPr lang="en-US" altLang="zh-TW" dirty="0" smtClean="0"/>
              <a:t>105</a:t>
            </a:r>
            <a:r>
              <a:rPr lang="zh-TW" altLang="en-US" dirty="0" smtClean="0"/>
              <a:t>年成果</a:t>
            </a:r>
            <a:r>
              <a:rPr lang="zh-TW" altLang="en-US" dirty="0"/>
              <a:t>發表會暨頒獎典禮</a:t>
            </a:r>
          </a:p>
        </p:txBody>
      </p:sp>
      <p:cxnSp>
        <p:nvCxnSpPr>
          <p:cNvPr id="37" name="肘形接點 36"/>
          <p:cNvCxnSpPr/>
          <p:nvPr/>
        </p:nvCxnSpPr>
        <p:spPr>
          <a:xfrm rot="10800000" flipV="1">
            <a:off x="4885075" y="2753177"/>
            <a:ext cx="1472586" cy="1411684"/>
          </a:xfrm>
          <a:prstGeom prst="bentConnector3">
            <a:avLst>
              <a:gd name="adj1" fmla="val -154275"/>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文字方塊 41"/>
          <p:cNvSpPr txBox="1"/>
          <p:nvPr/>
        </p:nvSpPr>
        <p:spPr>
          <a:xfrm>
            <a:off x="-87747" y="4720376"/>
            <a:ext cx="4195379" cy="400110"/>
          </a:xfrm>
          <a:prstGeom prst="rect">
            <a:avLst/>
          </a:prstGeom>
          <a:noFill/>
        </p:spPr>
        <p:txBody>
          <a:bodyPr wrap="none" rtlCol="0">
            <a:spAutoFit/>
          </a:bodyPr>
          <a:lstStyle/>
          <a:p>
            <a:r>
              <a:rPr lang="en-US" altLang="zh-TW" sz="2000"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accent6">
                    <a:lumMod val="75000"/>
                  </a:schemeClr>
                </a:solidFill>
                <a:latin typeface="微軟正黑體" panose="020B0604030504040204" pitchFamily="34" charset="-120"/>
                <a:ea typeface="微軟正黑體" panose="020B0604030504040204" pitchFamily="34" charset="-120"/>
              </a:rPr>
              <a:t>獲獎學校之規劃設計團隊出席授獎</a:t>
            </a:r>
            <a:r>
              <a:rPr lang="en-US" altLang="zh-TW" sz="2000" dirty="0" smtClean="0">
                <a:solidFill>
                  <a:schemeClr val="accent6">
                    <a:lumMod val="75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3194562" y="2136407"/>
            <a:ext cx="1826141" cy="707886"/>
          </a:xfrm>
          <a:prstGeom prst="rect">
            <a:avLst/>
          </a:prstGeom>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105</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年</a:t>
            </a:r>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6-7</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endPar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規劃設計審查</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cxnSp>
        <p:nvCxnSpPr>
          <p:cNvPr id="17" name="直線單箭頭接點 16"/>
          <p:cNvCxnSpPr/>
          <p:nvPr/>
        </p:nvCxnSpPr>
        <p:spPr>
          <a:xfrm>
            <a:off x="5020703" y="2690141"/>
            <a:ext cx="847441"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5868144" y="2163123"/>
            <a:ext cx="1819730" cy="707886"/>
          </a:xfrm>
          <a:prstGeom prst="rect">
            <a:avLst/>
          </a:prstGeom>
          <a:ln/>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altLang="zh-TW" sz="2000" b="1" dirty="0" smtClean="0">
                <a:solidFill>
                  <a:schemeClr val="accent6">
                    <a:lumMod val="75000"/>
                  </a:schemeClr>
                </a:solidFill>
                <a:latin typeface="微軟正黑體" panose="020B0604030504040204" pitchFamily="34" charset="-120"/>
                <a:ea typeface="微軟正黑體" panose="020B0604030504040204" pitchFamily="34" charset="-120"/>
              </a:rPr>
              <a:t>105</a:t>
            </a:r>
            <a:r>
              <a:rPr lang="zh-TW" altLang="en-US" sz="2000" b="1" dirty="0" smtClean="0">
                <a:solidFill>
                  <a:schemeClr val="accent6">
                    <a:lumMod val="75000"/>
                  </a:schemeClr>
                </a:solidFill>
                <a:latin typeface="微軟正黑體" panose="020B0604030504040204" pitchFamily="34" charset="-120"/>
                <a:ea typeface="微軟正黑體" panose="020B0604030504040204" pitchFamily="34" charset="-120"/>
              </a:rPr>
              <a:t>年</a:t>
            </a:r>
            <a:r>
              <a:rPr lang="en-US" altLang="zh-TW" sz="2000" b="1" dirty="0" smtClean="0">
                <a:solidFill>
                  <a:schemeClr val="accent6">
                    <a:lumMod val="75000"/>
                  </a:schemeClr>
                </a:solidFill>
                <a:latin typeface="微軟正黑體" panose="020B0604030504040204" pitchFamily="34" charset="-120"/>
                <a:ea typeface="微軟正黑體" panose="020B0604030504040204" pitchFamily="34" charset="-120"/>
              </a:rPr>
              <a:t>7</a:t>
            </a:r>
            <a:r>
              <a:rPr lang="zh-TW" altLang="en-US" sz="2000" b="1" dirty="0" smtClean="0">
                <a:solidFill>
                  <a:schemeClr val="accent6">
                    <a:lumMod val="75000"/>
                  </a:schemeClr>
                </a:solidFill>
                <a:latin typeface="微軟正黑體" panose="020B0604030504040204" pitchFamily="34" charset="-120"/>
                <a:ea typeface="微軟正黑體" panose="020B0604030504040204" pitchFamily="34" charset="-120"/>
              </a:rPr>
              <a:t>月前：</a:t>
            </a:r>
            <a:endParaRPr lang="en-US" altLang="zh-TW" sz="2000" b="1" dirty="0" smtClean="0">
              <a:solidFill>
                <a:schemeClr val="accent6">
                  <a:lumMod val="75000"/>
                </a:schemeClr>
              </a:solidFill>
              <a:latin typeface="微軟正黑體" panose="020B0604030504040204" pitchFamily="34" charset="-120"/>
              <a:ea typeface="微軟正黑體" panose="020B0604030504040204" pitchFamily="34" charset="-120"/>
            </a:endParaRPr>
          </a:p>
          <a:p>
            <a:pPr algn="ctr"/>
            <a:r>
              <a:rPr lang="zh-TW" altLang="en-US" sz="2000" dirty="0" smtClean="0">
                <a:solidFill>
                  <a:schemeClr val="accent6">
                    <a:lumMod val="75000"/>
                  </a:schemeClr>
                </a:solidFill>
                <a:latin typeface="微軟正黑體" panose="020B0604030504040204" pitchFamily="34" charset="-120"/>
                <a:ea typeface="微軟正黑體" panose="020B0604030504040204" pitchFamily="34" charset="-120"/>
              </a:rPr>
              <a:t>通過審查</a:t>
            </a:r>
            <a:endParaRPr lang="zh-TW" altLang="en-US" sz="2000"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6840112" y="3705935"/>
            <a:ext cx="2011160" cy="954107"/>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105</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年</a:t>
            </a:r>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6</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參加</a:t>
            </a:r>
            <a:r>
              <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rPr>
              <a:t>104</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年度績優學校發表會觀摩。</a:t>
            </a:r>
            <a:endParaRPr lang="en-US" altLang="zh-TW"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cxnSp>
        <p:nvCxnSpPr>
          <p:cNvPr id="16" name="直線單箭頭接點 15"/>
          <p:cNvCxnSpPr/>
          <p:nvPr/>
        </p:nvCxnSpPr>
        <p:spPr>
          <a:xfrm flipH="1">
            <a:off x="3554861" y="4171235"/>
            <a:ext cx="850510" cy="1120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H="1">
            <a:off x="6265053" y="4159173"/>
            <a:ext cx="154572" cy="9973"/>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3944802" y="3816917"/>
            <a:ext cx="2293623" cy="707886"/>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105</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年 </a:t>
            </a:r>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7-11</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endPar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發包、施工與監造</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584540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95536" y="260060"/>
            <a:ext cx="2492990" cy="553998"/>
          </a:xfrm>
          <a:prstGeom prst="rect">
            <a:avLst/>
          </a:prstGeom>
          <a:noFill/>
        </p:spPr>
        <p:txBody>
          <a:bodyPr wrap="none" rtlCol="0">
            <a:spAutoFit/>
          </a:bodyPr>
          <a:lstStyle/>
          <a:p>
            <a:r>
              <a:rPr lang="zh-TW" altLang="en-US" sz="3000" b="1" dirty="0">
                <a:solidFill>
                  <a:schemeClr val="bg1"/>
                </a:solidFill>
                <a:latin typeface="微軟正黑體" panose="020B0604030504040204" pitchFamily="34" charset="-120"/>
                <a:ea typeface="微軟正黑體" panose="020B0604030504040204" pitchFamily="34" charset="-120"/>
              </a:rPr>
              <a:t>二</a:t>
            </a:r>
            <a:r>
              <a:rPr lang="zh-TW" altLang="en-US" sz="3000" b="1" dirty="0" smtClean="0">
                <a:solidFill>
                  <a:schemeClr val="bg1"/>
                </a:solidFill>
                <a:latin typeface="微軟正黑體" panose="020B0604030504040204" pitchFamily="34" charset="-120"/>
                <a:ea typeface="微軟正黑體" panose="020B0604030504040204" pitchFamily="34" charset="-120"/>
              </a:rPr>
              <a:t>、廁間設計</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138024" y="904194"/>
            <a:ext cx="8352929" cy="369332"/>
          </a:xfrm>
          <a:prstGeom prst="rect">
            <a:avLst/>
          </a:prstGeom>
          <a:noFill/>
        </p:spPr>
        <p:txBody>
          <a:bodyPr wrap="square" rtlCol="0">
            <a:spAutoFit/>
          </a:bodyPr>
          <a:lstStyle/>
          <a:p>
            <a:r>
              <a:rPr lang="zh-TW" altLang="en-US" dirty="0" smtClean="0">
                <a:solidFill>
                  <a:schemeClr val="accent2">
                    <a:lumMod val="75000"/>
                  </a:schemeClr>
                </a:solidFill>
                <a:latin typeface="微軟正黑體" panose="020B0604030504040204" pitchFamily="34" charset="-120"/>
                <a:ea typeface="微軟正黑體" panose="020B0604030504040204" pitchFamily="34" charset="-120"/>
              </a:rPr>
              <a:t>通風採光：</a:t>
            </a:r>
            <a:endParaRPr lang="en-US" altLang="zh-TW" dirty="0" smtClean="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750888" y="1263968"/>
            <a:ext cx="7848872" cy="507831"/>
          </a:xfrm>
          <a:prstGeom prst="rect">
            <a:avLst/>
          </a:prstGeom>
          <a:noFill/>
        </p:spPr>
        <p:txBody>
          <a:bodyPr wrap="square" rtlCol="0">
            <a:spAutoFit/>
          </a:bodyPr>
          <a:lstStyle>
            <a:defPPr>
              <a:defRPr lang="zh-TW"/>
            </a:defPPr>
            <a:lvl1pPr algn="just">
              <a:lnSpc>
                <a:spcPct val="150000"/>
              </a:lnSpc>
              <a:defRPr>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zh-TW" altLang="en-US" dirty="0" smtClean="0"/>
              <a:t>請務必再結構合理情況下增加通風採光。 </a:t>
            </a:r>
            <a:endParaRPr lang="en-US" altLang="zh-TW" dirty="0"/>
          </a:p>
        </p:txBody>
      </p:sp>
      <p:pic>
        <p:nvPicPr>
          <p:cNvPr id="12" name="圖片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43" y="3963098"/>
            <a:ext cx="3338940" cy="22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橢圓 14"/>
          <p:cNvSpPr/>
          <p:nvPr/>
        </p:nvSpPr>
        <p:spPr>
          <a:xfrm>
            <a:off x="2195759" y="3963099"/>
            <a:ext cx="936104" cy="1266102"/>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6891" y="2132856"/>
            <a:ext cx="2059022" cy="3660483"/>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7921" y="2132856"/>
            <a:ext cx="2756527" cy="3675369"/>
          </a:xfrm>
          <a:prstGeom prst="rect">
            <a:avLst/>
          </a:prstGeom>
        </p:spPr>
      </p:pic>
      <p:pic>
        <p:nvPicPr>
          <p:cNvPr id="8" name="圖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43" y="1940784"/>
            <a:ext cx="3338940" cy="1878154"/>
          </a:xfrm>
          <a:prstGeom prst="rect">
            <a:avLst/>
          </a:prstGeom>
        </p:spPr>
      </p:pic>
      <p:sp>
        <p:nvSpPr>
          <p:cNvPr id="18" name="橢圓 17"/>
          <p:cNvSpPr/>
          <p:nvPr/>
        </p:nvSpPr>
        <p:spPr>
          <a:xfrm>
            <a:off x="305944" y="1975841"/>
            <a:ext cx="2582582" cy="805087"/>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3716891" y="2276336"/>
            <a:ext cx="2059022" cy="1050616"/>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7324913" y="2251515"/>
            <a:ext cx="1380083" cy="243966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445008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60060"/>
            <a:ext cx="4283968"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395536" y="260060"/>
            <a:ext cx="3647152" cy="553998"/>
          </a:xfrm>
          <a:prstGeom prst="rect">
            <a:avLst/>
          </a:prstGeom>
          <a:noFill/>
        </p:spPr>
        <p:txBody>
          <a:bodyPr wrap="none" rtlCol="0">
            <a:spAutoFit/>
          </a:bodyPr>
          <a:lstStyle>
            <a:defPPr>
              <a:defRPr lang="zh-TW"/>
            </a:defPPr>
            <a:lvl1pPr>
              <a:defRPr sz="3000" b="1">
                <a:solidFill>
                  <a:schemeClr val="bg1"/>
                </a:solidFill>
                <a:latin typeface="微軟正黑體" panose="020B0604030504040204" pitchFamily="34" charset="-120"/>
                <a:ea typeface="微軟正黑體" panose="020B0604030504040204" pitchFamily="34" charset="-120"/>
              </a:defRPr>
            </a:lvl1pPr>
          </a:lstStyle>
          <a:p>
            <a:r>
              <a:rPr lang="zh-TW" altLang="en-US" dirty="0" smtClean="0"/>
              <a:t>三、綠</a:t>
            </a:r>
            <a:r>
              <a:rPr lang="zh-TW" altLang="en-US" dirty="0"/>
              <a:t>建築</a:t>
            </a:r>
            <a:r>
              <a:rPr lang="zh-TW" altLang="en-US" dirty="0" smtClean="0"/>
              <a:t>環境結合</a:t>
            </a:r>
            <a:endParaRPr lang="zh-TW" altLang="en-US" dirty="0"/>
          </a:p>
        </p:txBody>
      </p:sp>
      <p:sp>
        <p:nvSpPr>
          <p:cNvPr id="6" name="文字方塊 5"/>
          <p:cNvSpPr txBox="1"/>
          <p:nvPr/>
        </p:nvSpPr>
        <p:spPr>
          <a:xfrm>
            <a:off x="251520" y="1556792"/>
            <a:ext cx="8568952" cy="30008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獨</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立式廁所之建築外觀應</a:t>
            </a:r>
            <a:r>
              <a:rPr lang="zh-TW" altLang="en-US" b="1" u="sng" dirty="0">
                <a:solidFill>
                  <a:srgbClr val="C00000"/>
                </a:solidFill>
                <a:latin typeface="微軟正黑體" panose="020B0604030504040204" pitchFamily="34" charset="-120"/>
                <a:ea typeface="微軟正黑體" panose="020B0604030504040204" pitchFamily="34" charset="-120"/>
              </a:rPr>
              <a:t>與周圍環境取得諧和</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，以可表達自然特性、純樸風格</a:t>
            </a:r>
          </a:p>
          <a:p>
            <a:pPr marL="285750" indent="-285750">
              <a:lnSpc>
                <a:spcPct val="150000"/>
              </a:lnSpc>
              <a:buFont typeface="Arial" panose="020B0604020202020204" pitchFamily="34" charset="0"/>
              <a:buChar char="•"/>
            </a:pP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或彰顯地方特色為主，</a:t>
            </a:r>
            <a:r>
              <a:rPr lang="zh-TW" altLang="en-US" b="1" u="sng" dirty="0">
                <a:solidFill>
                  <a:srgbClr val="C00000"/>
                </a:solidFill>
                <a:latin typeface="微軟正黑體" panose="020B0604030504040204" pitchFamily="34" charset="-120"/>
                <a:ea typeface="微軟正黑體" panose="020B0604030504040204" pitchFamily="34" charset="-120"/>
              </a:rPr>
              <a:t>避免選用誇張之材料或顏色</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，並儘量採用當地材料。</a:t>
            </a:r>
          </a:p>
          <a:p>
            <a:pPr marL="285750" indent="-285750">
              <a:lnSpc>
                <a:spcPct val="150000"/>
              </a:lnSpc>
              <a:buFont typeface="Arial" panose="020B0604020202020204" pitchFamily="34" charset="0"/>
              <a:buChar char="•"/>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廁所</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景觀綠化工程應考慮當地景觀特色、融合季節性之設計，建議栽植原生種，</a:t>
            </a:r>
          </a:p>
          <a:p>
            <a:pPr marL="285750" indent="-285750">
              <a:lnSpc>
                <a:spcPct val="150000"/>
              </a:lnSpc>
              <a:buFont typeface="Arial" panose="020B0604020202020204" pitchFamily="34" charset="0"/>
              <a:buChar char="•"/>
            </a:pP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避免選用外來種。廁所內部應避免放置假花假盆栽等裝飾品。</a:t>
            </a:r>
          </a:p>
          <a:p>
            <a:pPr marL="285750" indent="-285750">
              <a:lnSpc>
                <a:spcPct val="150000"/>
              </a:lnSpc>
              <a:buFont typeface="Arial" panose="020B0604020202020204" pitchFamily="34" charset="0"/>
              <a:buChar char="•"/>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獨</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立式廁所如設置中庭必須採天光考慮其風道，其植栽可植耐陰性植物，但</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不宜</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設置假花、假偶等裝飾品。</a:t>
            </a:r>
          </a:p>
          <a:p>
            <a:pPr marL="285750" indent="-285750">
              <a:lnSpc>
                <a:spcPct val="150000"/>
              </a:lnSpc>
              <a:buFont typeface="Arial" panose="020B0604020202020204" pitchFamily="34" charset="0"/>
              <a:buChar char="•"/>
            </a:pP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獨</a:t>
            </a:r>
            <a:r>
              <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rPr>
              <a:t>立式廁所四周應採用</a:t>
            </a:r>
            <a:r>
              <a:rPr lang="zh-TW" altLang="en-US" b="1" u="sng" dirty="0">
                <a:solidFill>
                  <a:srgbClr val="C00000"/>
                </a:solidFill>
                <a:latin typeface="微軟正黑體" panose="020B0604030504040204" pitchFamily="34" charset="-120"/>
                <a:ea typeface="微軟正黑體" panose="020B0604030504040204" pitchFamily="34" charset="-120"/>
              </a:rPr>
              <a:t>透水性舖</a:t>
            </a:r>
            <a:r>
              <a:rPr lang="zh-TW" altLang="en-US" b="1" u="sng" dirty="0" smtClean="0">
                <a:solidFill>
                  <a:srgbClr val="C00000"/>
                </a:solidFill>
                <a:latin typeface="微軟正黑體" panose="020B0604030504040204" pitchFamily="34" charset="-120"/>
                <a:ea typeface="微軟正黑體" panose="020B0604030504040204" pitchFamily="34" charset="-120"/>
              </a:rPr>
              <a:t>面</a:t>
            </a:r>
            <a:r>
              <a:rPr lang="zh-TW" altLang="en-US"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51520" y="1124744"/>
            <a:ext cx="1152128" cy="4320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景觀篇</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pic>
        <p:nvPicPr>
          <p:cNvPr id="8" name="圖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653136"/>
            <a:ext cx="2520280" cy="168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776615"/>
            <a:ext cx="3636569" cy="242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523139" y="5926530"/>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微軟正黑體" panose="020B0604030504040204" pitchFamily="34" charset="-120"/>
                <a:ea typeface="微軟正黑體" panose="020B0604030504040204" pitchFamily="34" charset="-120"/>
              </a:rPr>
              <a:t>銅門國小</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4716016" y="5802235"/>
            <a:ext cx="1255713" cy="40798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tx1"/>
                </a:solidFill>
                <a:latin typeface="微軟正黑體" panose="020B0604030504040204" pitchFamily="34" charset="-120"/>
                <a:ea typeface="微軟正黑體" panose="020B0604030504040204" pitchFamily="34" charset="-120"/>
              </a:rPr>
              <a:t>銅門國小</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842157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Administrator\Desktop\廁所\Amwell-1.jpg"/>
          <p:cNvPicPr>
            <a:picLocks noChangeAspect="1" noChangeArrowheads="1"/>
          </p:cNvPicPr>
          <p:nvPr/>
        </p:nvPicPr>
        <p:blipFill rotWithShape="1">
          <a:blip r:embed="rId2">
            <a:extLst>
              <a:ext uri="{28A0092B-C50C-407E-A947-70E740481C1C}">
                <a14:useLocalDpi xmlns:a14="http://schemas.microsoft.com/office/drawing/2010/main" val="0"/>
              </a:ext>
            </a:extLst>
          </a:blip>
          <a:srcRect t="38065" r="3363" b="45209"/>
          <a:stretch/>
        </p:blipFill>
        <p:spPr bwMode="auto">
          <a:xfrm>
            <a:off x="-1588" y="0"/>
            <a:ext cx="9145588" cy="92964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3138488" y="3860800"/>
            <a:ext cx="2864887" cy="769441"/>
          </a:xfrm>
          <a:prstGeom prst="rect">
            <a:avLst/>
          </a:prstGeom>
          <a:noFill/>
        </p:spPr>
        <p:txBody>
          <a:bodyPr wrap="none">
            <a:spAutoFit/>
          </a:bodyPr>
          <a:lstStyle/>
          <a:p>
            <a:pPr eaLnBrk="1" fontAlgn="auto" hangingPunct="1">
              <a:spcBef>
                <a:spcPts val="0"/>
              </a:spcBef>
              <a:spcAft>
                <a:spcPts val="0"/>
              </a:spcAft>
              <a:defRPr/>
            </a:pPr>
            <a:r>
              <a:rPr lang="zh-TW" altLang="en-US" sz="4400" b="1" dirty="0">
                <a:solidFill>
                  <a:schemeClr val="tx1">
                    <a:lumMod val="75000"/>
                    <a:lumOff val="25000"/>
                  </a:schemeClr>
                </a:solidFill>
                <a:latin typeface="微軟正黑體" panose="020B0604030504040204" pitchFamily="34" charset="-120"/>
                <a:ea typeface="微軟正黑體" panose="020B0604030504040204" pitchFamily="34" charset="-120"/>
              </a:rPr>
              <a:t>敬 請 指 </a:t>
            </a:r>
            <a:r>
              <a:rPr lang="zh-TW" altLang="en-US" sz="4400" b="1" dirty="0" smtClean="0">
                <a:solidFill>
                  <a:schemeClr val="tx1">
                    <a:lumMod val="75000"/>
                    <a:lumOff val="25000"/>
                  </a:schemeClr>
                </a:solidFill>
                <a:latin typeface="微軟正黑體" panose="020B0604030504040204" pitchFamily="34" charset="-120"/>
                <a:ea typeface="微軟正黑體" panose="020B0604030504040204" pitchFamily="34" charset="-120"/>
              </a:rPr>
              <a:t>教</a:t>
            </a:r>
            <a:endParaRPr lang="en-US" altLang="zh-TW" sz="44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123728" y="4543295"/>
            <a:ext cx="4570610" cy="1200329"/>
          </a:xfrm>
          <a:prstGeom prst="rect">
            <a:avLst/>
          </a:prstGeom>
        </p:spPr>
        <p:txBody>
          <a:bodyPr wrap="none">
            <a:spAutoFit/>
          </a:bodyPr>
          <a:lstStyle/>
          <a:p>
            <a:pPr eaLnBrk="1" fontAlgn="auto" hangingPunct="1">
              <a:spcBef>
                <a:spcPts val="0"/>
              </a:spcBef>
              <a:spcAft>
                <a:spcPts val="0"/>
              </a:spcAft>
              <a:defRPr/>
            </a:pPr>
            <a:r>
              <a:rPr lang="en-US" altLang="zh-TW" dirty="0">
                <a:solidFill>
                  <a:schemeClr val="tx1">
                    <a:lumMod val="50000"/>
                    <a:lumOff val="50000"/>
                  </a:schemeClr>
                </a:solidFill>
                <a:latin typeface="微軟正黑體" panose="020B0604030504040204" pitchFamily="34" charset="-120"/>
                <a:ea typeface="微軟正黑體" panose="020B0604030504040204" pitchFamily="34" charset="-120"/>
                <a:hlinkClick r:id="rId3"/>
              </a:rPr>
              <a:t>https://</a:t>
            </a:r>
            <a:r>
              <a:rPr lang="en-US" altLang="zh-TW" dirty="0" smtClean="0">
                <a:solidFill>
                  <a:schemeClr val="tx1">
                    <a:lumMod val="50000"/>
                    <a:lumOff val="50000"/>
                  </a:schemeClr>
                </a:solidFill>
                <a:latin typeface="微軟正黑體" panose="020B0604030504040204" pitchFamily="34" charset="-120"/>
                <a:ea typeface="微軟正黑體" panose="020B0604030504040204" pitchFamily="34" charset="-120"/>
                <a:hlinkClick r:id="rId3"/>
              </a:rPr>
              <a:t>www.facebook.com/schoololdwc</a:t>
            </a:r>
            <a:endParaRPr lang="en-US" altLang="zh-TW" dirty="0" smtClean="0">
              <a:solidFill>
                <a:schemeClr val="tx1">
                  <a:lumMod val="50000"/>
                  <a:lumOff val="50000"/>
                </a:schemeClr>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endParaRPr lang="en-US" altLang="zh-TW" dirty="0">
              <a:solidFill>
                <a:schemeClr val="tx1">
                  <a:lumMod val="50000"/>
                  <a:lumOff val="50000"/>
                </a:schemeClr>
              </a:solidFill>
              <a:latin typeface="微軟正黑體" panose="020B0604030504040204" pitchFamily="34" charset="-120"/>
              <a:ea typeface="微軟正黑體" panose="020B0604030504040204" pitchFamily="34" charset="-120"/>
            </a:endParaRPr>
          </a:p>
          <a:p>
            <a:pPr>
              <a:defRPr/>
            </a:pPr>
            <a:r>
              <a:rPr lang="en-US" altLang="zh-TW" dirty="0">
                <a:solidFill>
                  <a:schemeClr val="accent5">
                    <a:lumMod val="75000"/>
                  </a:schemeClr>
                </a:solidFill>
                <a:latin typeface="微軟正黑體" panose="020B0604030504040204" pitchFamily="34" charset="-120"/>
                <a:ea typeface="微軟正黑體" panose="020B0604030504040204" pitchFamily="34" charset="-120"/>
                <a:hlinkClick r:id="rId4"/>
              </a:rPr>
              <a:t>http://www.schoololdwc.tw/</a:t>
            </a:r>
            <a:endParaRPr lang="en-US" altLang="zh-TW" dirty="0">
              <a:solidFill>
                <a:schemeClr val="accent5">
                  <a:lumMod val="75000"/>
                </a:schemeClr>
              </a:solidFill>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endParaRPr lang="zh-TW" altLang="en-US" dirty="0">
              <a:solidFill>
                <a:schemeClr val="tx1">
                  <a:lumMod val="50000"/>
                  <a:lumOff val="50000"/>
                </a:schemeClr>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323528" y="6024435"/>
            <a:ext cx="6912768" cy="356893"/>
          </a:xfrm>
          <a:prstGeom prst="rect">
            <a:avLst/>
          </a:prstGeom>
          <a:noFill/>
        </p:spPr>
        <p:txBody>
          <a:bodyPr wrap="square">
            <a:spAutoFit/>
          </a:bodyPr>
          <a:lstStyle/>
          <a:p>
            <a:pPr marL="285750" indent="-285750" eaLnBrk="1" fontAlgn="auto" hangingPunct="1">
              <a:lnSpc>
                <a:spcPts val="2200"/>
              </a:lnSpc>
              <a:spcBef>
                <a:spcPts val="0"/>
              </a:spcBef>
              <a:spcAft>
                <a:spcPts val="0"/>
              </a:spcAft>
              <a:buFont typeface="Arial" panose="020B0604020202020204" pitchFamily="34" charset="0"/>
              <a:buChar char="•"/>
              <a:defRPr/>
            </a:pPr>
            <a:r>
              <a:rPr lang="zh-TW" altLang="en-US" dirty="0" smtClean="0">
                <a:solidFill>
                  <a:schemeClr val="bg1">
                    <a:lumMod val="50000"/>
                  </a:schemeClr>
                </a:solidFill>
                <a:latin typeface="微軟正黑體" panose="020B0604030504040204" pitchFamily="34" charset="-120"/>
                <a:ea typeface="微軟正黑體" panose="020B0604030504040204" pitchFamily="34" charset="-120"/>
              </a:rPr>
              <a:t>連絡方式： </a:t>
            </a:r>
            <a:r>
              <a:rPr lang="en-US" altLang="zh-TW" dirty="0" smtClean="0">
                <a:solidFill>
                  <a:schemeClr val="bg1">
                    <a:lumMod val="50000"/>
                  </a:schemeClr>
                </a:solidFill>
                <a:latin typeface="微軟正黑體" panose="020B0604030504040204" pitchFamily="34" charset="-120"/>
                <a:ea typeface="微軟正黑體" panose="020B0604030504040204" pitchFamily="34" charset="-120"/>
              </a:rPr>
              <a:t>(05)5342601#6415</a:t>
            </a:r>
            <a:r>
              <a:rPr lang="zh-TW" altLang="en-US" dirty="0" smtClean="0">
                <a:solidFill>
                  <a:schemeClr val="bg1">
                    <a:lumMod val="50000"/>
                  </a:schemeClr>
                </a:solidFill>
                <a:latin typeface="微軟正黑體" panose="020B0604030504040204" pitchFamily="34" charset="-120"/>
                <a:ea typeface="微軟正黑體" panose="020B0604030504040204" pitchFamily="34" charset="-120"/>
              </a:rPr>
              <a:t>   </a:t>
            </a:r>
            <a:r>
              <a:rPr lang="en-US" altLang="zh-TW" dirty="0" smtClean="0">
                <a:solidFill>
                  <a:schemeClr val="bg1">
                    <a:lumMod val="50000"/>
                  </a:schemeClr>
                </a:solidFill>
                <a:latin typeface="微軟正黑體" panose="020B0604030504040204" pitchFamily="34" charset="-120"/>
                <a:ea typeface="微軟正黑體" panose="020B0604030504040204" pitchFamily="34" charset="-120"/>
              </a:rPr>
              <a:t>//  schoololdwc@gmail.com</a:t>
            </a:r>
            <a:endParaRPr lang="en-US" altLang="zh-TW" dirty="0">
              <a:solidFill>
                <a:schemeClr val="bg1">
                  <a:lumMod val="50000"/>
                </a:schemeClr>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2659189" y="2996952"/>
            <a:ext cx="3823483" cy="769441"/>
          </a:xfrm>
          <a:prstGeom prst="rect">
            <a:avLst/>
          </a:prstGeom>
          <a:noFill/>
        </p:spPr>
        <p:txBody>
          <a:bodyPr wrap="none">
            <a:spAutoFit/>
          </a:bodyPr>
          <a:lstStyle/>
          <a:p>
            <a:pPr eaLnBrk="1" fontAlgn="auto" hangingPunct="1">
              <a:spcBef>
                <a:spcPts val="0"/>
              </a:spcBef>
              <a:spcAft>
                <a:spcPts val="0"/>
              </a:spcAft>
              <a:defRPr/>
            </a:pPr>
            <a:r>
              <a:rPr lang="zh-TW" altLang="en-US" sz="4400" b="1" dirty="0" smtClean="0">
                <a:solidFill>
                  <a:schemeClr val="tx1">
                    <a:lumMod val="75000"/>
                    <a:lumOff val="25000"/>
                  </a:schemeClr>
                </a:solidFill>
                <a:latin typeface="微軟正黑體" panose="020B0604030504040204" pitchFamily="34" charset="-120"/>
                <a:ea typeface="微軟正黑體" panose="020B0604030504040204" pitchFamily="34" charset="-120"/>
              </a:rPr>
              <a:t>大家辛苦了</a:t>
            </a:r>
            <a:r>
              <a:rPr lang="en-US" altLang="zh-TW" sz="44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p>
        </p:txBody>
      </p:sp>
      <p:sp>
        <p:nvSpPr>
          <p:cNvPr id="2" name="矩形 1"/>
          <p:cNvSpPr/>
          <p:nvPr/>
        </p:nvSpPr>
        <p:spPr>
          <a:xfrm>
            <a:off x="323528" y="5675662"/>
            <a:ext cx="3127779" cy="374461"/>
          </a:xfrm>
          <a:prstGeom prst="rect">
            <a:avLst/>
          </a:prstGeom>
        </p:spPr>
        <p:txBody>
          <a:bodyPr wrap="none">
            <a:spAutoFit/>
          </a:bodyPr>
          <a:lstStyle/>
          <a:p>
            <a:pPr marL="285750" indent="-285750">
              <a:lnSpc>
                <a:spcPts val="2200"/>
              </a:lnSpc>
              <a:buFont typeface="Arial" panose="020B0604020202020204" pitchFamily="34" charset="0"/>
              <a:buChar char="•"/>
              <a:defRPr/>
            </a:pPr>
            <a:r>
              <a:rPr lang="zh-TW" altLang="en-US" dirty="0">
                <a:solidFill>
                  <a:schemeClr val="bg1">
                    <a:lumMod val="50000"/>
                  </a:schemeClr>
                </a:solidFill>
                <a:latin typeface="微軟正黑體" panose="020B0604030504040204" pitchFamily="34" charset="-120"/>
                <a:ea typeface="微軟正黑體" panose="020B0604030504040204" pitchFamily="34" charset="-120"/>
              </a:rPr>
              <a:t>計畫助理</a:t>
            </a:r>
            <a:r>
              <a:rPr lang="zh-TW" altLang="en-US" dirty="0" smtClean="0">
                <a:solidFill>
                  <a:schemeClr val="bg1">
                    <a:lumMod val="50000"/>
                  </a:schemeClr>
                </a:solidFill>
                <a:latin typeface="微軟正黑體" panose="020B0604030504040204" pitchFamily="34" charset="-120"/>
                <a:ea typeface="微軟正黑體" panose="020B0604030504040204" pitchFamily="34" charset="-120"/>
              </a:rPr>
              <a:t>：張凱鈞  鍾靜宜</a:t>
            </a:r>
            <a:endParaRPr lang="en-US" altLang="zh-TW" dirty="0">
              <a:solidFill>
                <a:schemeClr val="bg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69567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肘形接點 18"/>
          <p:cNvCxnSpPr/>
          <p:nvPr/>
        </p:nvCxnSpPr>
        <p:spPr>
          <a:xfrm flipH="1">
            <a:off x="5647865" y="2624405"/>
            <a:ext cx="792771" cy="1420111"/>
          </a:xfrm>
          <a:prstGeom prst="bentConnector4">
            <a:avLst>
              <a:gd name="adj1" fmla="val -231493"/>
              <a:gd name="adj2" fmla="val 9977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0" y="260060"/>
            <a:ext cx="4762110" cy="50405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846507" y="2265222"/>
            <a:ext cx="1563248" cy="707886"/>
          </a:xfrm>
          <a:prstGeom prst="rect">
            <a:avLst/>
          </a:prstGeom>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104</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年</a:t>
            </a:r>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5</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endPar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參與說明會</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3580292" y="3690573"/>
            <a:ext cx="2067573" cy="707886"/>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rPr>
              <a:t>105</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年 </a:t>
            </a:r>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11-12</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endPar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結案與教學宣導</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cxnSp>
        <p:nvCxnSpPr>
          <p:cNvPr id="12" name="直線單箭頭接點 11"/>
          <p:cNvCxnSpPr/>
          <p:nvPr/>
        </p:nvCxnSpPr>
        <p:spPr>
          <a:xfrm>
            <a:off x="2465481" y="2636543"/>
            <a:ext cx="356021" cy="5667"/>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292568" y="1331468"/>
            <a:ext cx="3452683" cy="400110"/>
          </a:xfrm>
          <a:prstGeom prst="rect">
            <a:avLst/>
          </a:prstGeom>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cs typeface="Times New Roman"/>
              </a:rPr>
              <a:t>繳交規劃</a:t>
            </a:r>
            <a:r>
              <a:rPr lang="zh-TW" altLang="en-US" sz="2000" dirty="0" smtClean="0">
                <a:solidFill>
                  <a:schemeClr val="bg1"/>
                </a:solidFill>
                <a:latin typeface="微軟正黑體" panose="020B0604030504040204" pitchFamily="34" charset="-120"/>
                <a:ea typeface="微軟正黑體" panose="020B0604030504040204" pitchFamily="34" charset="-120"/>
                <a:cs typeface="Times New Roman"/>
              </a:rPr>
              <a:t>設計圖</a:t>
            </a:r>
            <a:r>
              <a:rPr lang="zh-TW" altLang="en-US" sz="2000" dirty="0">
                <a:solidFill>
                  <a:schemeClr val="bg1"/>
                </a:solidFill>
                <a:latin typeface="微軟正黑體" panose="020B0604030504040204" pitchFamily="34" charset="-120"/>
                <a:ea typeface="微軟正黑體" panose="020B0604030504040204" pitchFamily="34" charset="-120"/>
                <a:cs typeface="Times New Roman"/>
              </a:rPr>
              <a:t>面與資料</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31" name="文字方塊 30"/>
          <p:cNvSpPr txBox="1"/>
          <p:nvPr/>
        </p:nvSpPr>
        <p:spPr>
          <a:xfrm>
            <a:off x="395536" y="260060"/>
            <a:ext cx="2492990" cy="553998"/>
          </a:xfrm>
          <a:prstGeom prst="rect">
            <a:avLst/>
          </a:prstGeom>
          <a:noFill/>
        </p:spPr>
        <p:txBody>
          <a:bodyPr wrap="none" rtlCol="0">
            <a:spAutoFit/>
          </a:bodyPr>
          <a:lstStyle/>
          <a:p>
            <a:r>
              <a:rPr lang="zh-TW" altLang="en-US" sz="3000" b="1" dirty="0" smtClean="0">
                <a:solidFill>
                  <a:schemeClr val="bg1"/>
                </a:solidFill>
                <a:latin typeface="微軟正黑體" panose="020B0604030504040204" pitchFamily="34" charset="-120"/>
                <a:ea typeface="微軟正黑體" panose="020B0604030504040204" pitchFamily="34" charset="-120"/>
              </a:rPr>
              <a:t>學校執行流程</a:t>
            </a:r>
            <a:endParaRPr lang="zh-TW" altLang="en-US" sz="3000" b="1" dirty="0">
              <a:solidFill>
                <a:schemeClr val="bg1"/>
              </a:solidFill>
              <a:latin typeface="微軟正黑體" panose="020B0604030504040204" pitchFamily="34" charset="-120"/>
              <a:ea typeface="微軟正黑體" panose="020B0604030504040204" pitchFamily="34" charset="-120"/>
            </a:endParaRPr>
          </a:p>
        </p:txBody>
      </p:sp>
      <p:sp>
        <p:nvSpPr>
          <p:cNvPr id="33" name="文字方塊 32"/>
          <p:cNvSpPr txBox="1"/>
          <p:nvPr/>
        </p:nvSpPr>
        <p:spPr>
          <a:xfrm>
            <a:off x="221517" y="3693407"/>
            <a:ext cx="3010850" cy="707886"/>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TW"/>
            </a:defPPr>
            <a:lvl1pPr>
              <a:defRPr sz="2000">
                <a:solidFill>
                  <a:schemeClr val="tx1">
                    <a:lumMod val="75000"/>
                    <a:lumOff val="25000"/>
                  </a:schemeClr>
                </a:solidFill>
                <a:latin typeface="微軟正黑體" panose="020B0604030504040204" pitchFamily="34" charset="-120"/>
                <a:ea typeface="微軟正黑體" panose="020B0604030504040204" pitchFamily="34" charset="-120"/>
              </a:defRPr>
            </a:lvl1pPr>
          </a:lstStyle>
          <a:p>
            <a:r>
              <a:rPr lang="en-US" altLang="zh-TW" b="1" dirty="0" smtClean="0"/>
              <a:t>106</a:t>
            </a:r>
            <a:r>
              <a:rPr lang="zh-TW" altLang="en-US" b="1" dirty="0" smtClean="0"/>
              <a:t>年：</a:t>
            </a:r>
            <a:endParaRPr lang="en-US" altLang="zh-TW" b="1" dirty="0"/>
          </a:p>
          <a:p>
            <a:r>
              <a:rPr lang="zh-TW" altLang="en-US" dirty="0" smtClean="0"/>
              <a:t>績優學校評選暨成果發表</a:t>
            </a:r>
            <a:endParaRPr lang="zh-TW" altLang="en-US" dirty="0"/>
          </a:p>
        </p:txBody>
      </p:sp>
      <p:cxnSp>
        <p:nvCxnSpPr>
          <p:cNvPr id="41" name="直線單箭頭接點 40"/>
          <p:cNvCxnSpPr>
            <a:endCxn id="33" idx="3"/>
          </p:cNvCxnSpPr>
          <p:nvPr/>
        </p:nvCxnSpPr>
        <p:spPr>
          <a:xfrm flipH="1" flipV="1">
            <a:off x="3232367" y="4047350"/>
            <a:ext cx="372735" cy="503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2804875" y="2297989"/>
            <a:ext cx="2024363" cy="707886"/>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104</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年</a:t>
            </a:r>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6-7</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endPar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規劃設計審查</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5238014" y="2300823"/>
            <a:ext cx="1889763" cy="677108"/>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105</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年</a:t>
            </a: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7</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月前：</a:t>
            </a:r>
            <a:endPar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endParaRPr>
          </a:p>
          <a:p>
            <a:pPr algn="ctr"/>
            <a:r>
              <a:rPr lang="zh-TW" altLang="en-US" sz="2000" dirty="0" smtClean="0">
                <a:solidFill>
                  <a:schemeClr val="accent6">
                    <a:lumMod val="75000"/>
                  </a:schemeClr>
                </a:solidFill>
                <a:latin typeface="微軟正黑體" panose="020B0604030504040204" pitchFamily="34" charset="-120"/>
                <a:ea typeface="微軟正黑體" panose="020B0604030504040204" pitchFamily="34" charset="-120"/>
              </a:rPr>
              <a:t>通過審查</a:t>
            </a:r>
            <a:endParaRPr lang="zh-TW" altLang="en-US" sz="2000"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6127998" y="3698437"/>
            <a:ext cx="1978427" cy="707886"/>
          </a:xfrm>
          <a:prstGeom prst="rect">
            <a:avLst/>
          </a:prstGeom>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105</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年</a:t>
            </a:r>
            <a:r>
              <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7-11</a:t>
            </a:r>
            <a:r>
              <a:rPr lang="zh-TW" altLang="en-US" sz="2000" b="1"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endParaRPr lang="en-US" altLang="zh-TW" sz="2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2000" dirty="0" smtClean="0">
                <a:solidFill>
                  <a:schemeClr val="tx1">
                    <a:lumMod val="75000"/>
                    <a:lumOff val="25000"/>
                  </a:schemeClr>
                </a:solidFill>
                <a:latin typeface="微軟正黑體" panose="020B0604030504040204" pitchFamily="34" charset="-120"/>
                <a:ea typeface="微軟正黑體" panose="020B0604030504040204" pitchFamily="34" charset="-120"/>
              </a:rPr>
              <a:t>發包與施工</a:t>
            </a:r>
            <a:endPar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cxnSp>
        <p:nvCxnSpPr>
          <p:cNvPr id="35" name="直線單箭頭接點 34"/>
          <p:cNvCxnSpPr/>
          <p:nvPr/>
        </p:nvCxnSpPr>
        <p:spPr>
          <a:xfrm flipV="1">
            <a:off x="4869134" y="2654766"/>
            <a:ext cx="372369" cy="1"/>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文字方塊 16"/>
          <p:cNvSpPr txBox="1"/>
          <p:nvPr/>
        </p:nvSpPr>
        <p:spPr>
          <a:xfrm>
            <a:off x="7361126" y="2300823"/>
            <a:ext cx="1531354" cy="1107996"/>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b="1" dirty="0" smtClean="0">
                <a:solidFill>
                  <a:schemeClr val="tx1">
                    <a:lumMod val="75000"/>
                    <a:lumOff val="25000"/>
                  </a:schemeClr>
                </a:solidFill>
                <a:latin typeface="微軟正黑體" panose="020B0604030504040204" pitchFamily="34" charset="-120"/>
                <a:ea typeface="微軟正黑體" panose="020B0604030504040204" pitchFamily="34" charset="-120"/>
              </a:rPr>
              <a:t>105</a:t>
            </a:r>
            <a:r>
              <a:rPr lang="zh-TW" altLang="en-US" b="1" dirty="0" smtClean="0">
                <a:solidFill>
                  <a:schemeClr val="tx1">
                    <a:lumMod val="75000"/>
                    <a:lumOff val="25000"/>
                  </a:schemeClr>
                </a:solidFill>
                <a:latin typeface="微軟正黑體" panose="020B0604030504040204" pitchFamily="34" charset="-120"/>
                <a:ea typeface="微軟正黑體" panose="020B0604030504040204" pitchFamily="34" charset="-120"/>
              </a:rPr>
              <a:t>年</a:t>
            </a:r>
            <a:r>
              <a:rPr lang="en-US" altLang="zh-TW" b="1" dirty="0">
                <a:solidFill>
                  <a:schemeClr val="tx1">
                    <a:lumMod val="75000"/>
                    <a:lumOff val="25000"/>
                  </a:schemeClr>
                </a:solidFill>
                <a:latin typeface="微軟正黑體" panose="020B0604030504040204" pitchFamily="34" charset="-120"/>
                <a:ea typeface="微軟正黑體" panose="020B0604030504040204" pitchFamily="34" charset="-120"/>
              </a:rPr>
              <a:t>6</a:t>
            </a:r>
            <a:r>
              <a:rPr lang="zh-TW" altLang="en-US" b="1" dirty="0" smtClean="0">
                <a:solidFill>
                  <a:schemeClr val="tx1">
                    <a:lumMod val="75000"/>
                    <a:lumOff val="25000"/>
                  </a:schemeClr>
                </a:solidFill>
                <a:latin typeface="微軟正黑體" panose="020B0604030504040204" pitchFamily="34" charset="-120"/>
                <a:ea typeface="微軟正黑體" panose="020B0604030504040204" pitchFamily="34" charset="-120"/>
              </a:rPr>
              <a:t>月：</a:t>
            </a:r>
            <a:endParaRPr lang="en-US" altLang="zh-TW"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參加</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rPr>
              <a:t>104</a:t>
            </a:r>
            <a:r>
              <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rPr>
              <a:t>年度績優學校發表會觀摩。</a:t>
            </a:r>
            <a:endPar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71426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260350"/>
            <a:ext cx="4762500" cy="5032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7107" name="文字方塊 30"/>
          <p:cNvSpPr txBox="1">
            <a:spLocks noChangeArrowheads="1"/>
          </p:cNvSpPr>
          <p:nvPr/>
        </p:nvSpPr>
        <p:spPr bwMode="auto">
          <a:xfrm>
            <a:off x="395288" y="260350"/>
            <a:ext cx="24939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3000" b="1" smtClean="0">
                <a:solidFill>
                  <a:srgbClr val="FFFFFF"/>
                </a:solidFill>
                <a:latin typeface="微軟正黑體" pitchFamily="34" charset="-120"/>
                <a:ea typeface="微軟正黑體" pitchFamily="34" charset="-120"/>
              </a:rPr>
              <a:t>計畫執行成果</a:t>
            </a:r>
          </a:p>
        </p:txBody>
      </p:sp>
      <p:sp>
        <p:nvSpPr>
          <p:cNvPr id="4" name="矩形 3"/>
          <p:cNvSpPr/>
          <p:nvPr/>
        </p:nvSpPr>
        <p:spPr>
          <a:xfrm>
            <a:off x="179388" y="906463"/>
            <a:ext cx="8713787" cy="3708400"/>
          </a:xfrm>
          <a:prstGeom prst="rect">
            <a:avLst/>
          </a:prstGeom>
        </p:spPr>
        <p:txBody>
          <a:bodyPr>
            <a:spAutoFit/>
          </a:bodyPr>
          <a:lstStyle/>
          <a:p>
            <a:pPr marL="285750" indent="-285750">
              <a:lnSpc>
                <a:spcPts val="3000"/>
              </a:lnSpc>
              <a:buFont typeface="Arial" panose="020B0604020202020204" pitchFamily="34" charset="0"/>
              <a:buChar char="•"/>
              <a:defRPr/>
            </a:pPr>
            <a:r>
              <a:rPr lang="en-US" altLang="zh-TW" sz="2000" b="1" dirty="0">
                <a:solidFill>
                  <a:srgbClr val="C0504D"/>
                </a:solidFill>
                <a:latin typeface="微軟正黑體" panose="020B0604030504040204" pitchFamily="34" charset="-120"/>
                <a:ea typeface="微軟正黑體" panose="020B0604030504040204" pitchFamily="34" charset="-120"/>
              </a:rPr>
              <a:t>104</a:t>
            </a:r>
            <a:r>
              <a:rPr lang="zh-TW" altLang="en-US" sz="2000" b="1" dirty="0">
                <a:solidFill>
                  <a:srgbClr val="C0504D"/>
                </a:solidFill>
                <a:latin typeface="微軟正黑體" panose="020B0604030504040204" pitchFamily="34" charset="-120"/>
                <a:ea typeface="微軟正黑體" panose="020B0604030504040204" pitchFamily="34" charset="-120"/>
              </a:rPr>
              <a:t>年計畫推動成果</a:t>
            </a:r>
            <a:r>
              <a:rPr lang="zh-TW" altLang="zh-TW" sz="2000" b="1" dirty="0">
                <a:solidFill>
                  <a:srgbClr val="C0504D"/>
                </a:solidFill>
                <a:latin typeface="微軟正黑體" panose="020B0604030504040204" pitchFamily="34" charset="-120"/>
                <a:ea typeface="微軟正黑體" panose="020B0604030504040204" pitchFamily="34" charset="-120"/>
              </a:rPr>
              <a:t>：</a:t>
            </a:r>
            <a:endParaRPr lang="en-US" altLang="zh-TW" sz="2000" b="1" dirty="0">
              <a:solidFill>
                <a:srgbClr val="C0504D"/>
              </a:solidFill>
              <a:latin typeface="微軟正黑體" panose="020B0604030504040204" pitchFamily="34" charset="-120"/>
              <a:ea typeface="微軟正黑體" panose="020B0604030504040204" pitchFamily="34" charset="-120"/>
            </a:endParaRPr>
          </a:p>
          <a:p>
            <a:pPr>
              <a:lnSpc>
                <a:spcPts val="3000"/>
              </a:lnSpc>
              <a:defRPr/>
            </a:pPr>
            <a:r>
              <a:rPr lang="zh-TW" altLang="zh-TW" dirty="0">
                <a:solidFill>
                  <a:prstClr val="black"/>
                </a:solidFill>
                <a:latin typeface="微軟正黑體" panose="020B0604030504040204" pitchFamily="34" charset="-120"/>
                <a:ea typeface="微軟正黑體" panose="020B0604030504040204" pitchFamily="34" charset="-120"/>
              </a:rPr>
              <a:t>本計畫強調改善重點為通風及採光，並且在結構安全原則下改善高低差，建議學校降板施作，而非僅只於設備的更新而已，設備使用年限有限，但良好的設計能延長廁所的使用壽命，並且融入生活教育，教導孩童正確的如廁方式以及清潔方式，因此，本案改善的廁所大多導入永續概念，開口完善以致通風良好，不易悶臭且採光良好，不須開燈也自然光亮，達到節能減碳。常見改造要點如下</a:t>
            </a:r>
            <a:r>
              <a:rPr lang="zh-TW" altLang="en-US" dirty="0">
                <a:solidFill>
                  <a:prstClr val="black"/>
                </a:solidFill>
                <a:latin typeface="微軟正黑體" panose="020B0604030504040204" pitchFamily="34" charset="-120"/>
                <a:ea typeface="微軟正黑體" panose="020B0604030504040204" pitchFamily="34" charset="-120"/>
              </a:rPr>
              <a:t>：</a:t>
            </a:r>
            <a:endParaRPr lang="en-US" altLang="zh-TW" dirty="0">
              <a:solidFill>
                <a:prstClr val="black"/>
              </a:solidFill>
              <a:latin typeface="微軟正黑體" panose="020B0604030504040204" pitchFamily="34" charset="-120"/>
              <a:ea typeface="微軟正黑體" panose="020B0604030504040204" pitchFamily="34" charset="-120"/>
            </a:endParaRPr>
          </a:p>
          <a:p>
            <a:pPr marL="631825" indent="-631825">
              <a:lnSpc>
                <a:spcPts val="3000"/>
              </a:lnSpc>
              <a:spcBef>
                <a:spcPts val="1200"/>
              </a:spcBef>
              <a:defRPr/>
            </a:pP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en-US" altLang="zh-TW" b="1" dirty="0">
                <a:solidFill>
                  <a:srgbClr val="F79646">
                    <a:lumMod val="75000"/>
                  </a:srgbClr>
                </a:solidFill>
                <a:latin typeface="微軟正黑體" panose="020B0604030504040204" pitchFamily="34" charset="-120"/>
                <a:ea typeface="微軟正黑體" panose="020B0604030504040204" pitchFamily="34" charset="-120"/>
              </a:rPr>
              <a:t>1</a:t>
            </a:r>
            <a:r>
              <a:rPr lang="zh-TW" altLang="zh-TW" b="1" dirty="0">
                <a:solidFill>
                  <a:srgbClr val="F79646">
                    <a:lumMod val="75000"/>
                  </a:srgbClr>
                </a:solidFill>
                <a:latin typeface="微軟正黑體" panose="020B0604030504040204" pitchFamily="34" charset="-120"/>
                <a:ea typeface="微軟正黑體" panose="020B0604030504040204" pitchFamily="34" charset="-120"/>
              </a:rPr>
              <a:t>）廁所陰暗，採光不良</a:t>
            </a:r>
            <a:endParaRPr lang="en-US" altLang="zh-TW" b="1" dirty="0">
              <a:solidFill>
                <a:srgbClr val="F79646">
                  <a:lumMod val="75000"/>
                </a:srgbClr>
              </a:solidFill>
              <a:latin typeface="微軟正黑體" panose="020B0604030504040204" pitchFamily="34" charset="-120"/>
              <a:ea typeface="微軟正黑體" panose="020B0604030504040204" pitchFamily="34" charset="-120"/>
            </a:endParaRPr>
          </a:p>
          <a:p>
            <a:pPr marL="180975">
              <a:lnSpc>
                <a:spcPts val="3000"/>
              </a:lnSpc>
              <a:defRPr/>
            </a:pPr>
            <a:r>
              <a:rPr lang="zh-TW" altLang="zh-TW" dirty="0">
                <a:solidFill>
                  <a:prstClr val="black"/>
                </a:solidFill>
                <a:latin typeface="微軟正黑體" panose="020B0604030504040204" pitchFamily="34" charset="-120"/>
                <a:ea typeface="微軟正黑體" panose="020B0604030504040204" pitchFamily="34" charset="-120"/>
              </a:rPr>
              <a:t>老舊廁所大多開口不良，以致廁所陰暗，學生抗拒使用，但在設計師的巧手之下，開口在正確位置能一併處理通風及採光問題，不須開燈也能自然光亮。</a:t>
            </a:r>
          </a:p>
        </p:txBody>
      </p:sp>
      <p:pic>
        <p:nvPicPr>
          <p:cNvPr id="5" name="圖片 4" descr="DSCN9353"/>
          <p:cNvPicPr/>
          <p:nvPr/>
        </p:nvPicPr>
        <p:blipFill>
          <a:blip r:embed="rId2"/>
          <a:srcRect/>
          <a:stretch>
            <a:fillRect/>
          </a:stretch>
        </p:blipFill>
        <p:spPr bwMode="auto">
          <a:xfrm>
            <a:off x="179388" y="4694238"/>
            <a:ext cx="1955800" cy="1466850"/>
          </a:xfrm>
          <a:prstGeom prst="rect">
            <a:avLst/>
          </a:prstGeom>
          <a:ln>
            <a:noFill/>
          </a:ln>
          <a:effectLst>
            <a:outerShdw blurRad="292100" dist="139700" dir="2700000" algn="tl" rotWithShape="0">
              <a:srgbClr val="333333">
                <a:alpha val="65000"/>
              </a:srgbClr>
            </a:outerShdw>
          </a:effectLst>
        </p:spPr>
      </p:pic>
      <p:pic>
        <p:nvPicPr>
          <p:cNvPr id="6" name="圖片 5" descr="2015-01-15 419"/>
          <p:cNvPicPr/>
          <p:nvPr/>
        </p:nvPicPr>
        <p:blipFill>
          <a:blip r:embed="rId3"/>
          <a:srcRect/>
          <a:stretch>
            <a:fillRect/>
          </a:stretch>
        </p:blipFill>
        <p:spPr bwMode="auto">
          <a:xfrm>
            <a:off x="1560513" y="5237163"/>
            <a:ext cx="1879600" cy="1465262"/>
          </a:xfrm>
          <a:prstGeom prst="rect">
            <a:avLst/>
          </a:prstGeom>
          <a:ln>
            <a:noFill/>
          </a:ln>
          <a:effectLst>
            <a:outerShdw blurRad="292100" dist="139700" dir="2700000" algn="tl" rotWithShape="0">
              <a:srgbClr val="333333">
                <a:alpha val="65000"/>
              </a:srgbClr>
            </a:outerShdw>
          </a:effectLst>
        </p:spPr>
      </p:pic>
      <p:pic>
        <p:nvPicPr>
          <p:cNvPr id="7" name="圖片 6"/>
          <p:cNvPicPr/>
          <p:nvPr/>
        </p:nvPicPr>
        <p:blipFill rotWithShape="1">
          <a:blip r:embed="rId4"/>
          <a:srcRect l="5467" r="15273"/>
          <a:stretch/>
        </p:blipFill>
        <p:spPr>
          <a:xfrm>
            <a:off x="6831013" y="4694238"/>
            <a:ext cx="2087562" cy="1755775"/>
          </a:xfrm>
          <a:prstGeom prst="rect">
            <a:avLst/>
          </a:prstGeom>
          <a:ln>
            <a:noFill/>
          </a:ln>
          <a:effectLst>
            <a:outerShdw blurRad="292100" dist="139700" dir="2700000" algn="tl" rotWithShape="0">
              <a:srgbClr val="333333">
                <a:alpha val="65000"/>
              </a:srgbClr>
            </a:outerShdw>
          </a:effectLst>
        </p:spPr>
      </p:pic>
      <p:sp>
        <p:nvSpPr>
          <p:cNvPr id="47112" name="矩形 8"/>
          <p:cNvSpPr>
            <a:spLocks noChangeArrowheads="1"/>
          </p:cNvSpPr>
          <p:nvPr/>
        </p:nvSpPr>
        <p:spPr bwMode="auto">
          <a:xfrm>
            <a:off x="2297113" y="4783138"/>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改善前</a:t>
            </a:r>
            <a:r>
              <a:rPr lang="zh-TW" altLang="en-US" sz="1800" b="1" smtClean="0">
                <a:solidFill>
                  <a:srgbClr val="77933C"/>
                </a:solidFill>
              </a:rPr>
              <a:t>	</a:t>
            </a:r>
          </a:p>
        </p:txBody>
      </p:sp>
      <p:sp>
        <p:nvSpPr>
          <p:cNvPr id="47113" name="矩形 9"/>
          <p:cNvSpPr>
            <a:spLocks noChangeArrowheads="1"/>
          </p:cNvSpPr>
          <p:nvPr/>
        </p:nvSpPr>
        <p:spPr bwMode="auto">
          <a:xfrm>
            <a:off x="5867400" y="4738688"/>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改善後</a:t>
            </a:r>
            <a:r>
              <a:rPr lang="zh-TW" altLang="en-US" sz="1800" b="1" smtClean="0">
                <a:solidFill>
                  <a:srgbClr val="77933C"/>
                </a:solidFill>
              </a:rPr>
              <a:t>	</a:t>
            </a:r>
          </a:p>
        </p:txBody>
      </p:sp>
      <p:pic>
        <p:nvPicPr>
          <p:cNvPr id="11" name="圖片 10"/>
          <p:cNvPicPr/>
          <p:nvPr/>
        </p:nvPicPr>
        <p:blipFill>
          <a:blip r:embed="rId5"/>
          <a:stretch>
            <a:fillRect/>
          </a:stretch>
        </p:blipFill>
        <p:spPr>
          <a:xfrm>
            <a:off x="4859338" y="5146675"/>
            <a:ext cx="2314575" cy="1543050"/>
          </a:xfrm>
          <a:prstGeom prst="rect">
            <a:avLst/>
          </a:prstGeom>
          <a:ln>
            <a:noFill/>
          </a:ln>
          <a:effectLst>
            <a:outerShdw blurRad="292100" dist="139700" dir="2700000" algn="tl" rotWithShape="0">
              <a:srgbClr val="333333">
                <a:alpha val="65000"/>
              </a:srgbClr>
            </a:outerShdw>
          </a:effectLst>
        </p:spPr>
      </p:pic>
      <p:sp>
        <p:nvSpPr>
          <p:cNvPr id="13" name="向右箭號 12"/>
          <p:cNvSpPr/>
          <p:nvPr/>
        </p:nvSpPr>
        <p:spPr>
          <a:xfrm>
            <a:off x="3840163" y="5478463"/>
            <a:ext cx="622300" cy="449262"/>
          </a:xfrm>
          <a:prstGeom prst="rightArrow">
            <a:avLst>
              <a:gd name="adj1" fmla="val 27429"/>
              <a:gd name="adj2" fmla="val 52201"/>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TW" altLang="en-US">
              <a:solidFill>
                <a:prstClr val="white"/>
              </a:solidFill>
            </a:endParaRPr>
          </a:p>
        </p:txBody>
      </p:sp>
    </p:spTree>
    <p:extLst>
      <p:ext uri="{BB962C8B-B14F-4D97-AF65-F5344CB8AC3E}">
        <p14:creationId xmlns:p14="http://schemas.microsoft.com/office/powerpoint/2010/main" val="3404876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0" y="260350"/>
            <a:ext cx="4762500" cy="50323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8131" name="文字方塊 30"/>
          <p:cNvSpPr txBox="1">
            <a:spLocks noChangeArrowheads="1"/>
          </p:cNvSpPr>
          <p:nvPr/>
        </p:nvSpPr>
        <p:spPr bwMode="auto">
          <a:xfrm>
            <a:off x="395288" y="260350"/>
            <a:ext cx="24939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3000" b="1" smtClean="0">
                <a:solidFill>
                  <a:srgbClr val="FFFFFF"/>
                </a:solidFill>
                <a:latin typeface="微軟正黑體" pitchFamily="34" charset="-120"/>
                <a:ea typeface="微軟正黑體" pitchFamily="34" charset="-120"/>
              </a:rPr>
              <a:t>計畫執行成果</a:t>
            </a:r>
          </a:p>
        </p:txBody>
      </p:sp>
      <p:sp>
        <p:nvSpPr>
          <p:cNvPr id="4" name="矩形 3"/>
          <p:cNvSpPr/>
          <p:nvPr/>
        </p:nvSpPr>
        <p:spPr>
          <a:xfrm>
            <a:off x="0" y="908050"/>
            <a:ext cx="8712200" cy="2170113"/>
          </a:xfrm>
          <a:prstGeom prst="rect">
            <a:avLst/>
          </a:prstGeom>
        </p:spPr>
        <p:txBody>
          <a:bodyPr>
            <a:spAutoFit/>
          </a:bodyPr>
          <a:lstStyle/>
          <a:p>
            <a:pPr marL="285750" indent="-285750">
              <a:lnSpc>
                <a:spcPts val="3000"/>
              </a:lnSpc>
              <a:buFont typeface="Arial" panose="020B0604020202020204" pitchFamily="34" charset="0"/>
              <a:buChar char="•"/>
              <a:defRPr/>
            </a:pPr>
            <a:r>
              <a:rPr lang="en-US" altLang="zh-TW" sz="2000" b="1" dirty="0">
                <a:solidFill>
                  <a:srgbClr val="C0504D"/>
                </a:solidFill>
                <a:latin typeface="微軟正黑體" panose="020B0604030504040204" pitchFamily="34" charset="-120"/>
                <a:ea typeface="微軟正黑體" panose="020B0604030504040204" pitchFamily="34" charset="-120"/>
              </a:rPr>
              <a:t>104</a:t>
            </a:r>
            <a:r>
              <a:rPr lang="zh-TW" altLang="en-US" sz="2000" b="1" dirty="0">
                <a:solidFill>
                  <a:srgbClr val="C0504D"/>
                </a:solidFill>
                <a:latin typeface="微軟正黑體" panose="020B0604030504040204" pitchFamily="34" charset="-120"/>
                <a:ea typeface="微軟正黑體" panose="020B0604030504040204" pitchFamily="34" charset="-120"/>
              </a:rPr>
              <a:t>年計畫推動成果</a:t>
            </a:r>
            <a:r>
              <a:rPr lang="zh-TW" altLang="zh-TW" sz="2000" b="1" dirty="0">
                <a:solidFill>
                  <a:srgbClr val="C0504D"/>
                </a:solidFill>
                <a:latin typeface="微軟正黑體" panose="020B0604030504040204" pitchFamily="34" charset="-120"/>
                <a:ea typeface="微軟正黑體" panose="020B0604030504040204" pitchFamily="34" charset="-120"/>
              </a:rPr>
              <a:t>：</a:t>
            </a:r>
            <a:endParaRPr lang="en-US" altLang="zh-TW" sz="2000" b="1" dirty="0">
              <a:solidFill>
                <a:srgbClr val="C0504D"/>
              </a:solidFill>
              <a:latin typeface="微軟正黑體" panose="020B0604030504040204" pitchFamily="34" charset="-120"/>
              <a:ea typeface="微軟正黑體" panose="020B0604030504040204" pitchFamily="34" charset="-120"/>
            </a:endParaRPr>
          </a:p>
          <a:p>
            <a:pPr marL="631825" indent="-631825">
              <a:lnSpc>
                <a:spcPts val="3000"/>
              </a:lnSpc>
              <a:spcBef>
                <a:spcPts val="1200"/>
              </a:spcBef>
              <a:defRPr/>
            </a:pPr>
            <a:r>
              <a:rPr lang="zh-TW" altLang="zh-TW" b="1" dirty="0">
                <a:solidFill>
                  <a:srgbClr val="F79646">
                    <a:lumMod val="75000"/>
                  </a:srgbClr>
                </a:solidFill>
                <a:latin typeface="微軟正黑體" panose="020B0604030504040204" pitchFamily="34" charset="-120"/>
                <a:ea typeface="微軟正黑體" panose="020B0604030504040204" pitchFamily="34" charset="-120"/>
              </a:rPr>
              <a:t>（</a:t>
            </a:r>
            <a:r>
              <a:rPr lang="en-US" altLang="zh-TW" b="1" dirty="0">
                <a:solidFill>
                  <a:srgbClr val="F79646">
                    <a:lumMod val="75000"/>
                  </a:srgbClr>
                </a:solidFill>
                <a:latin typeface="微軟正黑體" panose="020B0604030504040204" pitchFamily="34" charset="-120"/>
                <a:ea typeface="微軟正黑體" panose="020B0604030504040204" pitchFamily="34" charset="-120"/>
              </a:rPr>
              <a:t>2</a:t>
            </a:r>
            <a:r>
              <a:rPr lang="zh-TW" altLang="zh-TW" b="1" dirty="0">
                <a:solidFill>
                  <a:srgbClr val="F79646">
                    <a:lumMod val="75000"/>
                  </a:srgbClr>
                </a:solidFill>
                <a:latin typeface="微軟正黑體" panose="020B0604030504040204" pitchFamily="34" charset="-120"/>
                <a:ea typeface="微軟正黑體" panose="020B0604030504040204" pitchFamily="34" charset="-120"/>
              </a:rPr>
              <a:t>）廁間狹小不符使用</a:t>
            </a:r>
            <a:endParaRPr lang="en-US" altLang="zh-TW" b="1" dirty="0">
              <a:solidFill>
                <a:srgbClr val="F79646">
                  <a:lumMod val="75000"/>
                </a:srgbClr>
              </a:solidFill>
              <a:latin typeface="微軟正黑體" panose="020B0604030504040204" pitchFamily="34" charset="-120"/>
              <a:ea typeface="微軟正黑體" panose="020B0604030504040204" pitchFamily="34" charset="-120"/>
            </a:endParaRPr>
          </a:p>
          <a:p>
            <a:pPr marL="265113">
              <a:lnSpc>
                <a:spcPts val="3000"/>
              </a:lnSpc>
              <a:defRPr/>
            </a:pPr>
            <a:r>
              <a:rPr lang="zh-TW" altLang="zh-TW" dirty="0">
                <a:solidFill>
                  <a:prstClr val="black"/>
                </a:solidFill>
                <a:latin typeface="微軟正黑體" panose="020B0604030504040204" pitchFamily="34" charset="-120"/>
                <a:ea typeface="微軟正黑體" panose="020B0604030504040204" pitchFamily="34" charset="-120"/>
              </a:rPr>
              <a:t>過去並未對於廁間的大小有嚴格限制，因此老舊廁所的廁間尺寸大多不符合人體使用大小，尤其在國中，體型較高大的學生如廁十分不易，因此本計畫也強調改善後的廁所需達到長</a:t>
            </a:r>
            <a:r>
              <a:rPr lang="en-US" altLang="zh-TW" dirty="0">
                <a:solidFill>
                  <a:prstClr val="black"/>
                </a:solidFill>
                <a:latin typeface="微軟正黑體" panose="020B0604030504040204" pitchFamily="34" charset="-120"/>
                <a:ea typeface="微軟正黑體" panose="020B0604030504040204" pitchFamily="34" charset="-120"/>
              </a:rPr>
              <a:t>120</a:t>
            </a:r>
            <a:r>
              <a:rPr lang="zh-TW" altLang="zh-TW" dirty="0">
                <a:solidFill>
                  <a:prstClr val="black"/>
                </a:solidFill>
                <a:latin typeface="微軟正黑體" panose="020B0604030504040204" pitchFamily="34" charset="-120"/>
                <a:ea typeface="微軟正黑體" panose="020B0604030504040204" pitchFamily="34" charset="-120"/>
              </a:rPr>
              <a:t>公分，寬</a:t>
            </a:r>
            <a:r>
              <a:rPr lang="en-US" altLang="zh-TW" dirty="0">
                <a:solidFill>
                  <a:prstClr val="black"/>
                </a:solidFill>
                <a:latin typeface="微軟正黑體" panose="020B0604030504040204" pitchFamily="34" charset="-120"/>
                <a:ea typeface="微軟正黑體" panose="020B0604030504040204" pitchFamily="34" charset="-120"/>
              </a:rPr>
              <a:t>100</a:t>
            </a:r>
            <a:r>
              <a:rPr lang="zh-TW" altLang="zh-TW" dirty="0">
                <a:solidFill>
                  <a:prstClr val="black"/>
                </a:solidFill>
                <a:latin typeface="微軟正黑體" panose="020B0604030504040204" pitchFamily="34" charset="-120"/>
                <a:ea typeface="微軟正黑體" panose="020B0604030504040204" pitchFamily="34" charset="-120"/>
              </a:rPr>
              <a:t>公分以上的使用規範。</a:t>
            </a:r>
          </a:p>
        </p:txBody>
      </p:sp>
      <p:sp>
        <p:nvSpPr>
          <p:cNvPr id="48133" name="矩形 8"/>
          <p:cNvSpPr>
            <a:spLocks noChangeArrowheads="1"/>
          </p:cNvSpPr>
          <p:nvPr/>
        </p:nvSpPr>
        <p:spPr bwMode="auto">
          <a:xfrm>
            <a:off x="2379663" y="3752850"/>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改善前</a:t>
            </a:r>
            <a:r>
              <a:rPr lang="zh-TW" altLang="en-US" sz="1800" b="1" smtClean="0">
                <a:solidFill>
                  <a:srgbClr val="77933C"/>
                </a:solidFill>
              </a:rPr>
              <a:t>	</a:t>
            </a:r>
          </a:p>
        </p:txBody>
      </p:sp>
      <p:sp>
        <p:nvSpPr>
          <p:cNvPr id="48134" name="矩形 9"/>
          <p:cNvSpPr>
            <a:spLocks noChangeArrowheads="1"/>
          </p:cNvSpPr>
          <p:nvPr/>
        </p:nvSpPr>
        <p:spPr bwMode="auto">
          <a:xfrm>
            <a:off x="5461000" y="3752850"/>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fontAlgn="base">
              <a:spcBef>
                <a:spcPct val="0"/>
              </a:spcBef>
              <a:spcAft>
                <a:spcPct val="0"/>
              </a:spcAft>
              <a:buFontTx/>
              <a:buNone/>
            </a:pPr>
            <a:r>
              <a:rPr lang="zh-TW" altLang="en-US" sz="1800" b="1" smtClean="0">
                <a:solidFill>
                  <a:srgbClr val="77933C"/>
                </a:solidFill>
                <a:latin typeface="微軟正黑體" pitchFamily="34" charset="-120"/>
                <a:ea typeface="微軟正黑體" pitchFamily="34" charset="-120"/>
              </a:rPr>
              <a:t>改善後</a:t>
            </a:r>
            <a:r>
              <a:rPr lang="zh-TW" altLang="en-US" sz="1800" b="1" smtClean="0">
                <a:solidFill>
                  <a:srgbClr val="77933C"/>
                </a:solidFill>
              </a:rPr>
              <a:t>	</a:t>
            </a:r>
          </a:p>
        </p:txBody>
      </p:sp>
      <p:pic>
        <p:nvPicPr>
          <p:cNvPr id="12" name="圖片 11" descr="DSCN4535"/>
          <p:cNvPicPr/>
          <p:nvPr/>
        </p:nvPicPr>
        <p:blipFill>
          <a:blip r:embed="rId2"/>
          <a:srcRect/>
          <a:stretch>
            <a:fillRect/>
          </a:stretch>
        </p:blipFill>
        <p:spPr bwMode="auto">
          <a:xfrm>
            <a:off x="179388" y="3162300"/>
            <a:ext cx="2095500" cy="1447800"/>
          </a:xfrm>
          <a:prstGeom prst="rect">
            <a:avLst/>
          </a:prstGeom>
          <a:ln>
            <a:noFill/>
          </a:ln>
          <a:effectLst>
            <a:outerShdw blurRad="292100" dist="139700" dir="2700000" algn="tl" rotWithShape="0">
              <a:srgbClr val="333333">
                <a:alpha val="65000"/>
              </a:srgbClr>
            </a:outerShdw>
          </a:effectLst>
        </p:spPr>
      </p:pic>
      <p:pic>
        <p:nvPicPr>
          <p:cNvPr id="14" name="圖片 13" descr="IMG_5913"/>
          <p:cNvPicPr/>
          <p:nvPr/>
        </p:nvPicPr>
        <p:blipFill>
          <a:blip r:embed="rId3"/>
          <a:srcRect t="38261"/>
          <a:stretch>
            <a:fillRect/>
          </a:stretch>
        </p:blipFill>
        <p:spPr bwMode="auto">
          <a:xfrm>
            <a:off x="955675" y="4243388"/>
            <a:ext cx="2776538" cy="2200275"/>
          </a:xfrm>
          <a:prstGeom prst="rect">
            <a:avLst/>
          </a:prstGeom>
          <a:ln>
            <a:noFill/>
          </a:ln>
          <a:effectLst>
            <a:outerShdw blurRad="292100" dist="139700" dir="2700000" algn="tl" rotWithShape="0">
              <a:srgbClr val="333333">
                <a:alpha val="65000"/>
              </a:srgbClr>
            </a:outerShdw>
          </a:effectLst>
        </p:spPr>
      </p:pic>
      <p:pic>
        <p:nvPicPr>
          <p:cNvPr id="15" name="圖片 14" descr="12360352_1702357326650341_3732157369245146554_n"/>
          <p:cNvPicPr/>
          <p:nvPr/>
        </p:nvPicPr>
        <p:blipFill>
          <a:blip r:embed="rId4"/>
          <a:srcRect/>
          <a:stretch>
            <a:fillRect/>
          </a:stretch>
        </p:blipFill>
        <p:spPr bwMode="auto">
          <a:xfrm>
            <a:off x="6435725" y="2851150"/>
            <a:ext cx="2168525" cy="2924175"/>
          </a:xfrm>
          <a:prstGeom prst="rect">
            <a:avLst/>
          </a:prstGeom>
          <a:ln>
            <a:noFill/>
          </a:ln>
          <a:effectLst>
            <a:outerShdw blurRad="292100" dist="139700" dir="2700000" algn="tl" rotWithShape="0">
              <a:srgbClr val="333333">
                <a:alpha val="65000"/>
              </a:srgbClr>
            </a:outerShdw>
          </a:effectLst>
        </p:spPr>
      </p:pic>
      <p:pic>
        <p:nvPicPr>
          <p:cNvPr id="16" name="圖片 15" descr="12390887_1702357353317005_5003289320686242710_n"/>
          <p:cNvPicPr/>
          <p:nvPr/>
        </p:nvPicPr>
        <p:blipFill>
          <a:blip r:embed="rId5"/>
          <a:srcRect/>
          <a:stretch>
            <a:fillRect/>
          </a:stretch>
        </p:blipFill>
        <p:spPr bwMode="auto">
          <a:xfrm>
            <a:off x="5070475" y="4241800"/>
            <a:ext cx="1651000" cy="2201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5975050"/>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角度">
  <a:themeElements>
    <a:clrScheme name="市鎮">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角度">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角度">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7595</TotalTime>
  <Words>4547</Words>
  <Application>Microsoft Office PowerPoint</Application>
  <PresentationFormat>如螢幕大小 (4:3)</PresentationFormat>
  <Paragraphs>573</Paragraphs>
  <Slides>62</Slides>
  <Notes>0</Notes>
  <HiddenSlides>0</HiddenSlides>
  <MMClips>0</MMClips>
  <ScaleCrop>false</ScaleCrop>
  <HeadingPairs>
    <vt:vector size="6" baseType="variant">
      <vt:variant>
        <vt:lpstr>佈景主題</vt:lpstr>
      </vt:variant>
      <vt:variant>
        <vt:i4>3</vt:i4>
      </vt:variant>
      <vt:variant>
        <vt:lpstr>內嵌 OLE 伺服程式</vt:lpstr>
      </vt:variant>
      <vt:variant>
        <vt:i4>1</vt:i4>
      </vt:variant>
      <vt:variant>
        <vt:lpstr>投影片標題</vt:lpstr>
      </vt:variant>
      <vt:variant>
        <vt:i4>62</vt:i4>
      </vt:variant>
    </vt:vector>
  </HeadingPairs>
  <TitlesOfParts>
    <vt:vector size="66" baseType="lpstr">
      <vt:lpstr>Office 佈景主題</vt:lpstr>
      <vt:lpstr>1_Office 佈景主題</vt:lpstr>
      <vt:lpstr>1_角度</vt:lpstr>
      <vt:lpstr>點陣圖影像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ASUS</dc:creator>
  <cp:lastModifiedBy>李昇益</cp:lastModifiedBy>
  <cp:revision>287</cp:revision>
  <cp:lastPrinted>2015-10-06T09:47:57Z</cp:lastPrinted>
  <dcterms:created xsi:type="dcterms:W3CDTF">2015-04-21T22:41:28Z</dcterms:created>
  <dcterms:modified xsi:type="dcterms:W3CDTF">2016-05-04T03:46:14Z</dcterms:modified>
</cp:coreProperties>
</file>