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122"/>
  </p:notesMasterIdLst>
  <p:handoutMasterIdLst>
    <p:handoutMasterId r:id="rId123"/>
  </p:handoutMasterIdLst>
  <p:sldIdLst>
    <p:sldId id="257" r:id="rId6"/>
    <p:sldId id="269" r:id="rId7"/>
    <p:sldId id="266" r:id="rId8"/>
    <p:sldId id="267" r:id="rId9"/>
    <p:sldId id="268" r:id="rId10"/>
    <p:sldId id="649" r:id="rId11"/>
    <p:sldId id="650" r:id="rId12"/>
    <p:sldId id="651" r:id="rId13"/>
    <p:sldId id="270" r:id="rId14"/>
    <p:sldId id="281" r:id="rId15"/>
    <p:sldId id="282" r:id="rId16"/>
    <p:sldId id="283" r:id="rId17"/>
    <p:sldId id="3971" r:id="rId18"/>
    <p:sldId id="3972" r:id="rId19"/>
    <p:sldId id="4074" r:id="rId20"/>
    <p:sldId id="4075" r:id="rId21"/>
    <p:sldId id="4076" r:id="rId22"/>
    <p:sldId id="4077" r:id="rId23"/>
    <p:sldId id="271" r:id="rId24"/>
    <p:sldId id="272" r:id="rId25"/>
    <p:sldId id="4078" r:id="rId26"/>
    <p:sldId id="4006" r:id="rId27"/>
    <p:sldId id="4007" r:id="rId28"/>
    <p:sldId id="3975" r:id="rId29"/>
    <p:sldId id="3976" r:id="rId30"/>
    <p:sldId id="3977" r:id="rId31"/>
    <p:sldId id="4008" r:id="rId32"/>
    <p:sldId id="3978" r:id="rId33"/>
    <p:sldId id="3979" r:id="rId34"/>
    <p:sldId id="4009" r:id="rId35"/>
    <p:sldId id="4027" r:id="rId36"/>
    <p:sldId id="4026" r:id="rId37"/>
    <p:sldId id="4010" r:id="rId38"/>
    <p:sldId id="4011" r:id="rId39"/>
    <p:sldId id="4014" r:id="rId40"/>
    <p:sldId id="4013" r:id="rId41"/>
    <p:sldId id="4015" r:id="rId42"/>
    <p:sldId id="4016" r:id="rId43"/>
    <p:sldId id="4017" r:id="rId44"/>
    <p:sldId id="4018" r:id="rId45"/>
    <p:sldId id="4012" r:id="rId46"/>
    <p:sldId id="4024" r:id="rId47"/>
    <p:sldId id="4025" r:id="rId48"/>
    <p:sldId id="4019" r:id="rId49"/>
    <p:sldId id="4020" r:id="rId50"/>
    <p:sldId id="4021" r:id="rId51"/>
    <p:sldId id="4022" r:id="rId52"/>
    <p:sldId id="4023" r:id="rId53"/>
    <p:sldId id="4070" r:id="rId54"/>
    <p:sldId id="3934" r:id="rId55"/>
    <p:sldId id="4068" r:id="rId56"/>
    <p:sldId id="4069" r:id="rId57"/>
    <p:sldId id="4073" r:id="rId58"/>
    <p:sldId id="475" r:id="rId59"/>
    <p:sldId id="3947" r:id="rId60"/>
    <p:sldId id="3948" r:id="rId61"/>
    <p:sldId id="262" r:id="rId62"/>
    <p:sldId id="3940" r:id="rId63"/>
    <p:sldId id="480" r:id="rId64"/>
    <p:sldId id="3941" r:id="rId65"/>
    <p:sldId id="3939" r:id="rId66"/>
    <p:sldId id="3949" r:id="rId67"/>
    <p:sldId id="3950" r:id="rId68"/>
    <p:sldId id="3951" r:id="rId69"/>
    <p:sldId id="3952" r:id="rId70"/>
    <p:sldId id="481" r:id="rId71"/>
    <p:sldId id="3946" r:id="rId72"/>
    <p:sldId id="3953" r:id="rId73"/>
    <p:sldId id="3954" r:id="rId74"/>
    <p:sldId id="3955" r:id="rId75"/>
    <p:sldId id="3956" r:id="rId76"/>
    <p:sldId id="3957" r:id="rId77"/>
    <p:sldId id="4030" r:id="rId78"/>
    <p:sldId id="3942" r:id="rId79"/>
    <p:sldId id="3945" r:id="rId80"/>
    <p:sldId id="3958" r:id="rId81"/>
    <p:sldId id="3959" r:id="rId82"/>
    <p:sldId id="3960" r:id="rId83"/>
    <p:sldId id="3961" r:id="rId84"/>
    <p:sldId id="3962" r:id="rId85"/>
    <p:sldId id="3965" r:id="rId86"/>
    <p:sldId id="3966" r:id="rId87"/>
    <p:sldId id="3967" r:id="rId88"/>
    <p:sldId id="3943" r:id="rId89"/>
    <p:sldId id="3944" r:id="rId90"/>
    <p:sldId id="509" r:id="rId91"/>
    <p:sldId id="3968" r:id="rId92"/>
    <p:sldId id="3970" r:id="rId93"/>
    <p:sldId id="510" r:id="rId94"/>
    <p:sldId id="315" r:id="rId95"/>
    <p:sldId id="621" r:id="rId96"/>
    <p:sldId id="561" r:id="rId97"/>
    <p:sldId id="488" r:id="rId98"/>
    <p:sldId id="505" r:id="rId99"/>
    <p:sldId id="519" r:id="rId100"/>
    <p:sldId id="370" r:id="rId101"/>
    <p:sldId id="371" r:id="rId102"/>
    <p:sldId id="4071" r:id="rId103"/>
    <p:sldId id="4079" r:id="rId104"/>
    <p:sldId id="534" r:id="rId105"/>
    <p:sldId id="636" r:id="rId106"/>
    <p:sldId id="638" r:id="rId107"/>
    <p:sldId id="641" r:id="rId108"/>
    <p:sldId id="4083" r:id="rId109"/>
    <p:sldId id="4080" r:id="rId110"/>
    <p:sldId id="4032" r:id="rId111"/>
    <p:sldId id="4072" r:id="rId112"/>
    <p:sldId id="4081" r:id="rId113"/>
    <p:sldId id="4082" r:id="rId114"/>
    <p:sldId id="4037" r:id="rId115"/>
    <p:sldId id="4036" r:id="rId116"/>
    <p:sldId id="4038" r:id="rId117"/>
    <p:sldId id="4039" r:id="rId118"/>
    <p:sldId id="4040" r:id="rId119"/>
    <p:sldId id="4041" r:id="rId120"/>
    <p:sldId id="4031" r:id="rId12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D56DBC1-7E8A-4471-BD98-4F0391183C7F}">
          <p14:sldIdLst>
            <p14:sldId id="257"/>
            <p14:sldId id="269"/>
          </p14:sldIdLst>
        </p14:section>
        <p14:section name="1 國小微課程與OSEP" id="{9D5D7C5C-84EC-46B9-91FE-0F1A001FE6CE}">
          <p14:sldIdLst>
            <p14:sldId id="266"/>
            <p14:sldId id="267"/>
            <p14:sldId id="268"/>
            <p14:sldId id="649"/>
            <p14:sldId id="650"/>
            <p14:sldId id="651"/>
            <p14:sldId id="270"/>
            <p14:sldId id="281"/>
            <p14:sldId id="282"/>
            <p14:sldId id="283"/>
            <p14:sldId id="3971"/>
          </p14:sldIdLst>
        </p14:section>
        <p14:section name="2 AI語音辨識" id="{77494D28-F7D9-4D8F-9F8B-4B5FEBA79B8F}">
          <p14:sldIdLst>
            <p14:sldId id="3972"/>
            <p14:sldId id="4074"/>
            <p14:sldId id="4075"/>
            <p14:sldId id="4076"/>
            <p14:sldId id="4077"/>
            <p14:sldId id="271"/>
            <p14:sldId id="272"/>
            <p14:sldId id="4078"/>
            <p14:sldId id="4006"/>
            <p14:sldId id="4007"/>
            <p14:sldId id="3975"/>
            <p14:sldId id="3976"/>
            <p14:sldId id="3977"/>
            <p14:sldId id="4008"/>
            <p14:sldId id="3978"/>
            <p14:sldId id="3979"/>
            <p14:sldId id="4009"/>
            <p14:sldId id="4027"/>
            <p14:sldId id="4026"/>
            <p14:sldId id="4010"/>
            <p14:sldId id="4011"/>
            <p14:sldId id="4014"/>
            <p14:sldId id="4013"/>
            <p14:sldId id="4015"/>
            <p14:sldId id="4016"/>
            <p14:sldId id="4017"/>
            <p14:sldId id="4018"/>
            <p14:sldId id="4012"/>
            <p14:sldId id="4024"/>
            <p14:sldId id="4025"/>
            <p14:sldId id="4019"/>
            <p14:sldId id="4020"/>
            <p14:sldId id="4021"/>
            <p14:sldId id="4022"/>
            <p14:sldId id="4023"/>
          </p14:sldIdLst>
        </p14:section>
        <p14:section name="3 聲音控制─居家智能" id="{855177B4-F8C5-4273-9A3F-8F8D8CBE8442}">
          <p14:sldIdLst>
            <p14:sldId id="4070"/>
            <p14:sldId id="3934"/>
            <p14:sldId id="4068"/>
            <p14:sldId id="4069"/>
            <p14:sldId id="4073"/>
          </p14:sldIdLst>
        </p14:section>
        <p14:section name="4 AI影像辨識" id="{3F3B18B2-3FA6-41BD-92B8-0504EAD8D434}">
          <p14:sldIdLst>
            <p14:sldId id="475"/>
            <p14:sldId id="3947"/>
            <p14:sldId id="3948"/>
            <p14:sldId id="262"/>
            <p14:sldId id="3940"/>
            <p14:sldId id="480"/>
            <p14:sldId id="3941"/>
            <p14:sldId id="3939"/>
            <p14:sldId id="3949"/>
            <p14:sldId id="3950"/>
            <p14:sldId id="3951"/>
            <p14:sldId id="3952"/>
            <p14:sldId id="481"/>
            <p14:sldId id="3946"/>
            <p14:sldId id="3953"/>
            <p14:sldId id="3954"/>
            <p14:sldId id="3955"/>
            <p14:sldId id="3956"/>
            <p14:sldId id="3957"/>
            <p14:sldId id="4030"/>
            <p14:sldId id="3942"/>
            <p14:sldId id="3945"/>
            <p14:sldId id="3958"/>
            <p14:sldId id="3959"/>
            <p14:sldId id="3960"/>
            <p14:sldId id="3961"/>
            <p14:sldId id="3962"/>
            <p14:sldId id="3965"/>
            <p14:sldId id="3966"/>
            <p14:sldId id="3967"/>
            <p14:sldId id="3943"/>
            <p14:sldId id="3944"/>
            <p14:sldId id="509"/>
            <p14:sldId id="3968"/>
            <p14:sldId id="3970"/>
          </p14:sldIdLst>
        </p14:section>
        <p14:section name="5 影像辨識：植物百科" id="{E77A85D8-935A-4B64-BD05-A4CE6AEEF03B}">
          <p14:sldIdLst>
            <p14:sldId id="510"/>
            <p14:sldId id="315"/>
            <p14:sldId id="621"/>
            <p14:sldId id="561"/>
            <p14:sldId id="488"/>
            <p14:sldId id="505"/>
            <p14:sldId id="519"/>
            <p14:sldId id="370"/>
            <p14:sldId id="371"/>
          </p14:sldIdLst>
        </p14:section>
        <p14:section name="6 姿勢辨識" id="{8529FF50-409C-4B50-9C11-5081303854D8}">
          <p14:sldIdLst>
            <p14:sldId id="4071"/>
            <p14:sldId id="4079"/>
            <p14:sldId id="534"/>
            <p14:sldId id="636"/>
            <p14:sldId id="638"/>
            <p14:sldId id="641"/>
            <p14:sldId id="4083"/>
            <p14:sldId id="4080"/>
            <p14:sldId id="4032"/>
          </p14:sldIdLst>
        </p14:section>
        <p14:section name="7 OpenAI擴充功能" id="{623A367C-692A-40D9-9FD8-16878818461D}">
          <p14:sldIdLst>
            <p14:sldId id="4072"/>
            <p14:sldId id="4081"/>
            <p14:sldId id="4082"/>
            <p14:sldId id="4037"/>
            <p14:sldId id="4036"/>
            <p14:sldId id="4038"/>
            <p14:sldId id="4039"/>
            <p14:sldId id="4040"/>
            <p14:sldId id="4041"/>
            <p14:sldId id="40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330"/>
    <a:srgbClr val="8FE2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47" autoAdjust="0"/>
  </p:normalViewPr>
  <p:slideViewPr>
    <p:cSldViewPr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0B1D6-D471-4693-A2B1-54A9A6291C86}" type="datetime2">
              <a:rPr lang="zh-TW" altLang="en-US" smtClean="0">
                <a:latin typeface="+mn-ea"/>
              </a:rPr>
              <a:t>2023年12月13日</a:t>
            </a:fld>
            <a:endParaRPr lang="zh-TW" altLang="en-US" dirty="0">
              <a:latin typeface="+mn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zh-TW" smtClean="0">
                <a:latin typeface="+mn-ea"/>
              </a:rPr>
              <a:t>‹#›</a:t>
            </a:fld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EA027A95-8984-4ED1-931A-6EE29F557E13}" type="datetime2">
              <a:rPr lang="zh-TW" altLang="en-US" smtClean="0"/>
              <a:pPr/>
              <a:t>2023年12月13日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5534C2EF-8A97-4DAF-B099-E567883644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783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運動、健體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8FE59-F068-4DB3-83B6-78319620163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275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218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8943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53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28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1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162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78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66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9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3337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48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73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160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059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9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50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910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73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3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18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23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27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30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86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439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52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733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3070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311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310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9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100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0531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791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001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73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611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09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168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1806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8376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105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493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368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563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031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489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0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488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328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20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142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68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32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298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5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038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2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26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8FE59-F068-4DB3-83B6-783196201638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4955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4689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519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543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抓取資料查詢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ECD0-7190-46BB-8E4D-13D38F6C9C51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4414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抓取資料查詢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ECD0-7190-46BB-8E4D-13D38F6C9C51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555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8FE59-F068-4DB3-83B6-783196201638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56711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8FE59-F068-4DB3-83B6-783196201638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4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Microsoft JhengHe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</a:t>
            </a:fld>
            <a:endParaRPr sz="1200" b="0" i="0" u="none" strike="noStrike" cap="none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Microsoft JhengHe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fld>
            <a:endParaRPr sz="1200" b="0" i="0" u="none" strike="noStrike" cap="none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66900" y="1600200"/>
            <a:ext cx="8458200" cy="1828800"/>
          </a:xfrm>
        </p:spPr>
        <p:txBody>
          <a:bodyPr rtlCol="0" anchor="ctr">
            <a:normAutofit/>
          </a:bodyPr>
          <a:lstStyle>
            <a:lvl1pPr algn="ctr">
              <a:defRPr sz="4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66900" y="3430538"/>
            <a:ext cx="8458200" cy="914400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內容">
  <p:cSld name="1_兩項內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46800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556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429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302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body" idx="2"/>
          </p:nvPr>
        </p:nvSpPr>
        <p:spPr>
          <a:xfrm>
            <a:off x="5987331" y="1447801"/>
            <a:ext cx="4680000" cy="478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556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429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302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ft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dt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8A1CA-DC74-46A9-824C-08C56873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C1EC3-5BD2-4A8D-A700-4F9BDF5F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202C0C-E6B5-4554-A67A-7119E5D5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E8C8-68AF-43FC-9A49-67FFC76ECC78}" type="datetimeFigureOut">
              <a:rPr lang="zh-TW" altLang="en-US" smtClean="0"/>
              <a:t>2023/12/13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136D4D-1355-40D9-9A31-D939821C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31DADA-46DF-4AC4-96E5-5BE5BEC4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E46F-0928-40DD-9153-328EED4FD4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75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3">
    <p:bg>
      <p:bgPr>
        <a:solidFill>
          <a:srgbClr val="66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;p6">
            <a:extLst>
              <a:ext uri="{FF2B5EF4-FFF2-40B4-BE49-F238E27FC236}">
                <a16:creationId xmlns:a16="http://schemas.microsoft.com/office/drawing/2014/main" id="{6468B73F-4120-5ED9-385C-7203A6202826}"/>
              </a:ext>
            </a:extLst>
          </p:cNvPr>
          <p:cNvSpPr/>
          <p:nvPr userDrawn="1"/>
        </p:nvSpPr>
        <p:spPr>
          <a:xfrm flipH="1">
            <a:off x="-41" y="5686626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E4D3E626-C4CA-94E5-09EB-AC2C09FED37E}"/>
              </a:ext>
            </a:extLst>
          </p:cNvPr>
          <p:cNvSpPr/>
          <p:nvPr userDrawn="1"/>
        </p:nvSpPr>
        <p:spPr>
          <a:xfrm flipH="1">
            <a:off x="9635078" y="4"/>
            <a:ext cx="2556922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52BB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B8D2FE1-759A-9944-A8FC-84EDEC7A588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6000" y="365125"/>
            <a:ext cx="10800000" cy="900000"/>
          </a:xfrm>
        </p:spPr>
        <p:txBody>
          <a:bodyPr>
            <a:normAutofit/>
          </a:bodyPr>
          <a:lstStyle>
            <a:lvl1pPr>
              <a:defRPr lang="zh-TW" altLang="en-US" b="0" dirty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0DD19F-986F-841E-BFA5-0D1003AE7B4E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98609" y="6356350"/>
            <a:ext cx="2743200" cy="365125"/>
          </a:xfrm>
        </p:spPr>
        <p:txBody>
          <a:bodyPr/>
          <a:lstStyle>
            <a:lvl1pPr>
              <a:defRPr lang="zh-TW" altLang="en-US" smtClean="0"/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11</a:t>
            </a:r>
            <a:r>
              <a:rPr lang="zh-TW" altLang="en-US"/>
              <a:t>月</a:t>
            </a:r>
            <a:r>
              <a:rPr lang="en-US" altLang="zh-TW"/>
              <a:t>11</a:t>
            </a:r>
            <a:r>
              <a:rPr lang="zh-TW" altLang="en-US"/>
              <a:t>日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16A8A9-C83F-D3CC-7809-69E82D25DAD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lang="zh-TW" altLang="en-US"/>
            </a:lvl1pPr>
          </a:lstStyle>
          <a:p>
            <a:r>
              <a:rPr lang="en-US" altLang="zh-TW"/>
              <a:t>112</a:t>
            </a:r>
            <a:r>
              <a:rPr lang="zh-TW" altLang="en-US"/>
              <a:t>年度國中小資訊教育微課程課程推廣工作坊（一）</a:t>
            </a:r>
            <a:r>
              <a:rPr lang="en-US" altLang="zh-TW"/>
              <a:t>- </a:t>
            </a:r>
            <a:r>
              <a:rPr lang="zh-TW" altLang="en-US"/>
              <a:t>國小微課程：好好玩聲音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4F5F5F-28E8-F782-CE72-DF327B7EC55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50191" y="6356350"/>
            <a:ext cx="2743200" cy="365125"/>
          </a:xfrm>
        </p:spPr>
        <p:txBody>
          <a:bodyPr/>
          <a:lstStyle>
            <a:lvl1pPr>
              <a:defRPr lang="zh-TW" altLang="en-US" smtClean="0"/>
            </a:lvl1pPr>
          </a:lstStyle>
          <a:p>
            <a:fld id="{8A31E784-ADEE-4D59-ADDD-BD1C562A2D29}" type="slidenum">
              <a:rPr lang="en-US" altLang="zh-TW" smtClean="0"/>
              <a:pPr/>
              <a:t>‹#›</a:t>
            </a:fld>
            <a:endParaRPr lang="en-US"/>
          </a:p>
        </p:txBody>
      </p:sp>
      <p:sp>
        <p:nvSpPr>
          <p:cNvPr id="28" name="Google Shape;531;p36">
            <a:extLst>
              <a:ext uri="{FF2B5EF4-FFF2-40B4-BE49-F238E27FC236}">
                <a16:creationId xmlns:a16="http://schemas.microsoft.com/office/drawing/2014/main" id="{A094A915-C8DA-9055-7CF6-5E28B518E54E}"/>
              </a:ext>
            </a:extLst>
          </p:cNvPr>
          <p:cNvSpPr/>
          <p:nvPr userDrawn="1"/>
        </p:nvSpPr>
        <p:spPr>
          <a:xfrm rot="2006702">
            <a:off x="11422844" y="111779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32;p36">
            <a:extLst>
              <a:ext uri="{FF2B5EF4-FFF2-40B4-BE49-F238E27FC236}">
                <a16:creationId xmlns:a16="http://schemas.microsoft.com/office/drawing/2014/main" id="{8852F3DC-45B5-DC1C-D56B-2B3B2FDD3A20}"/>
              </a:ext>
            </a:extLst>
          </p:cNvPr>
          <p:cNvSpPr/>
          <p:nvPr userDrawn="1"/>
        </p:nvSpPr>
        <p:spPr>
          <a:xfrm>
            <a:off x="462584" y="569948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78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66900" y="1600200"/>
            <a:ext cx="8458200" cy="1828800"/>
          </a:xfrm>
        </p:spPr>
        <p:txBody>
          <a:bodyPr rtlCol="0" anchor="ctr">
            <a:normAutofit/>
          </a:bodyPr>
          <a:lstStyle>
            <a:lvl1pPr algn="ctr">
              <a:defRPr sz="4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66900" y="3430538"/>
            <a:ext cx="8458200" cy="914400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69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10" name="內容預留位置 2">
            <a:extLst>
              <a:ext uri="{FF2B5EF4-FFF2-40B4-BE49-F238E27FC236}">
                <a16:creationId xmlns:a16="http://schemas.microsoft.com/office/drawing/2014/main" id="{12A56103-FA46-68B9-ED27-8994CFB84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9829800" cy="4789512"/>
          </a:xfrm>
        </p:spPr>
        <p:txBody>
          <a:bodyPr rtlCol="0">
            <a:normAutofit/>
          </a:bodyPr>
          <a:lstStyle>
            <a:lvl1pPr algn="just" hangingPunct="0"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11" name="頁尾預留位置 4">
            <a:extLst>
              <a:ext uri="{FF2B5EF4-FFF2-40B4-BE49-F238E27FC236}">
                <a16:creationId xmlns:a16="http://schemas.microsoft.com/office/drawing/2014/main" id="{F42D1E71-A338-58F8-9EBA-5795D63C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12" name="日期預留位置 3">
            <a:extLst>
              <a:ext uri="{FF2B5EF4-FFF2-40B4-BE49-F238E27FC236}">
                <a16:creationId xmlns:a16="http://schemas.microsoft.com/office/drawing/2014/main" id="{12982E19-C962-7140-00B1-FF7E4A6B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13" name="投影片編號預留位置 5">
            <a:extLst>
              <a:ext uri="{FF2B5EF4-FFF2-40B4-BE49-F238E27FC236}">
                <a16:creationId xmlns:a16="http://schemas.microsoft.com/office/drawing/2014/main" id="{709F1E08-3749-1EBA-6CA1-19B8C123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49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2514600"/>
            <a:ext cx="7315200" cy="1828800"/>
          </a:xfrm>
        </p:spPr>
        <p:txBody>
          <a:bodyPr rtlCol="0" anchor="ctr">
            <a:normAutofit/>
          </a:bodyPr>
          <a:lstStyle>
            <a:lvl1pPr algn="ctr">
              <a:lnSpc>
                <a:spcPct val="100000"/>
              </a:lnSpc>
              <a:defRPr sz="4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792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lnSpc>
                <a:spcPct val="100000"/>
              </a:lnSpc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4680000" cy="4789512"/>
          </a:xfrm>
        </p:spPr>
        <p:txBody>
          <a:bodyPr rtlCol="0">
            <a:normAutofit/>
          </a:bodyPr>
          <a:lstStyle>
            <a:lvl1pPr algn="just" hangingPunct="0"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987331" y="1447801"/>
            <a:ext cx="4680000" cy="4789511"/>
          </a:xfrm>
        </p:spPr>
        <p:txBody>
          <a:bodyPr rtlCol="0">
            <a:normAutofit/>
          </a:bodyPr>
          <a:lstStyle>
            <a:lvl1pPr algn="just" hangingPunct="0"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97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71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03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1691"/>
            <a:ext cx="8574328" cy="73052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aseline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lvl="0" rtl="0"/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371384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551384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4" name="手繪多邊形 5">
            <a:extLst>
              <a:ext uri="{FF2B5EF4-FFF2-40B4-BE49-F238E27FC236}">
                <a16:creationId xmlns:a16="http://schemas.microsoft.com/office/drawing/2014/main" id="{C8AF1F9C-674D-5D4F-91A1-D66C4BE3997C}"/>
              </a:ext>
            </a:extLst>
          </p:cNvPr>
          <p:cNvSpPr>
            <a:spLocks/>
          </p:cNvSpPr>
          <p:nvPr userDrawn="1"/>
        </p:nvSpPr>
        <p:spPr bwMode="gray">
          <a:xfrm>
            <a:off x="3440805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5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5637FF4B-3844-B388-21A4-B7A161EA07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20805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6" name="手繪多邊形 5">
            <a:extLst>
              <a:ext uri="{FF2B5EF4-FFF2-40B4-BE49-F238E27FC236}">
                <a16:creationId xmlns:a16="http://schemas.microsoft.com/office/drawing/2014/main" id="{025491A0-0FC1-37A7-37B6-59E6F0963C0E}"/>
              </a:ext>
            </a:extLst>
          </p:cNvPr>
          <p:cNvSpPr>
            <a:spLocks/>
          </p:cNvSpPr>
          <p:nvPr userDrawn="1"/>
        </p:nvSpPr>
        <p:spPr bwMode="gray">
          <a:xfrm>
            <a:off x="6532528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7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8992630A-1CA0-BB28-64EA-A8B61CA6E1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12528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8" name="手繪多邊形 5">
            <a:extLst>
              <a:ext uri="{FF2B5EF4-FFF2-40B4-BE49-F238E27FC236}">
                <a16:creationId xmlns:a16="http://schemas.microsoft.com/office/drawing/2014/main" id="{637C2AE6-A842-2FB0-CEAF-68BA4AE3DB8C}"/>
              </a:ext>
            </a:extLst>
          </p:cNvPr>
          <p:cNvSpPr>
            <a:spLocks/>
          </p:cNvSpPr>
          <p:nvPr userDrawn="1"/>
        </p:nvSpPr>
        <p:spPr bwMode="gray">
          <a:xfrm>
            <a:off x="1955560" y="386463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9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FA177698-F20B-5F9C-AFC5-150D35C734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135560" y="404463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30" name="手繪多邊形 5">
            <a:extLst>
              <a:ext uri="{FF2B5EF4-FFF2-40B4-BE49-F238E27FC236}">
                <a16:creationId xmlns:a16="http://schemas.microsoft.com/office/drawing/2014/main" id="{D2BB73CE-A1B8-6921-A8E4-E7F0D4E854AA}"/>
              </a:ext>
            </a:extLst>
          </p:cNvPr>
          <p:cNvSpPr>
            <a:spLocks/>
          </p:cNvSpPr>
          <p:nvPr userDrawn="1"/>
        </p:nvSpPr>
        <p:spPr bwMode="gray">
          <a:xfrm>
            <a:off x="5092528" y="386463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1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AE20BE10-C4DC-0C21-3D4A-AE70D9BD54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2528" y="404463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9268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10" name="內容預留位置 2">
            <a:extLst>
              <a:ext uri="{FF2B5EF4-FFF2-40B4-BE49-F238E27FC236}">
                <a16:creationId xmlns:a16="http://schemas.microsoft.com/office/drawing/2014/main" id="{12A56103-FA46-68B9-ED27-8994CFB84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9829800" cy="4789512"/>
          </a:xfrm>
        </p:spPr>
        <p:txBody>
          <a:bodyPr rtlCol="0">
            <a:normAutofit/>
          </a:bodyPr>
          <a:lstStyle>
            <a:lvl1pPr algn="just" hangingPunct="0">
              <a:lnSpc>
                <a:spcPct val="100000"/>
              </a:lnSpc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lnSpc>
                <a:spcPct val="100000"/>
              </a:lnSpc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lnSpc>
                <a:spcPct val="100000"/>
              </a:lnSpc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lnSpc>
                <a:spcPct val="100000"/>
              </a:lnSpc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lnSpc>
                <a:spcPct val="100000"/>
              </a:lnSpc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11" name="頁尾預留位置 4">
            <a:extLst>
              <a:ext uri="{FF2B5EF4-FFF2-40B4-BE49-F238E27FC236}">
                <a16:creationId xmlns:a16="http://schemas.microsoft.com/office/drawing/2014/main" id="{F42D1E71-A338-58F8-9EBA-5795D63C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12" name="日期預留位置 3">
            <a:extLst>
              <a:ext uri="{FF2B5EF4-FFF2-40B4-BE49-F238E27FC236}">
                <a16:creationId xmlns:a16="http://schemas.microsoft.com/office/drawing/2014/main" id="{12982E19-C962-7140-00B1-FF7E4A6B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13" name="投影片編號預留位置 5">
            <a:extLst>
              <a:ext uri="{FF2B5EF4-FFF2-40B4-BE49-F238E27FC236}">
                <a16:creationId xmlns:a16="http://schemas.microsoft.com/office/drawing/2014/main" id="{709F1E08-3749-1EBA-6CA1-19B8C123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</p:spPr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74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610" y="476672"/>
            <a:ext cx="8574328" cy="73052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aseline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lvl="0" rtl="0"/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371249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551249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4" name="手繪多邊形 5">
            <a:extLst>
              <a:ext uri="{FF2B5EF4-FFF2-40B4-BE49-F238E27FC236}">
                <a16:creationId xmlns:a16="http://schemas.microsoft.com/office/drawing/2014/main" id="{C8AF1F9C-674D-5D4F-91A1-D66C4BE3997C}"/>
              </a:ext>
            </a:extLst>
          </p:cNvPr>
          <p:cNvSpPr>
            <a:spLocks/>
          </p:cNvSpPr>
          <p:nvPr userDrawn="1"/>
        </p:nvSpPr>
        <p:spPr bwMode="gray">
          <a:xfrm>
            <a:off x="3440215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5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5637FF4B-3844-B388-21A4-B7A161EA07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20215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6" name="手繪多邊形 5">
            <a:extLst>
              <a:ext uri="{FF2B5EF4-FFF2-40B4-BE49-F238E27FC236}">
                <a16:creationId xmlns:a16="http://schemas.microsoft.com/office/drawing/2014/main" id="{025491A0-0FC1-37A7-37B6-59E6F0963C0E}"/>
              </a:ext>
            </a:extLst>
          </p:cNvPr>
          <p:cNvSpPr>
            <a:spLocks/>
          </p:cNvSpPr>
          <p:nvPr userDrawn="1"/>
        </p:nvSpPr>
        <p:spPr bwMode="gray">
          <a:xfrm>
            <a:off x="6531938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7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8992630A-1CA0-BB28-64EA-A8B61CA6E1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11938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19200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lnSpc>
                <a:spcPct val="100000"/>
              </a:lnSpc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987331" y="1447801"/>
            <a:ext cx="4680000" cy="4789511"/>
          </a:xfrm>
        </p:spPr>
        <p:txBody>
          <a:bodyPr rtlCol="0">
            <a:normAutofit/>
          </a:bodyPr>
          <a:lstStyle>
            <a:lvl1pPr algn="just" hangingPunct="0"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8" name="內容預留位置 3">
            <a:extLst>
              <a:ext uri="{FF2B5EF4-FFF2-40B4-BE49-F238E27FC236}">
                <a16:creationId xmlns:a16="http://schemas.microsoft.com/office/drawing/2014/main" id="{8BFBFD85-703C-BFB3-E5F7-FB60DDC3551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447801"/>
            <a:ext cx="4680000" cy="4789511"/>
          </a:xfrm>
        </p:spPr>
        <p:txBody>
          <a:bodyPr rtlCol="0">
            <a:normAutofit/>
          </a:bodyPr>
          <a:lstStyle>
            <a:lvl1pPr algn="just" hangingPunct="0"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03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國小資議共備團第四次會議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5FA3-A162-4F7B-8576-F8D57E61891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665871" y="1232386"/>
            <a:ext cx="5154323" cy="6191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B050"/>
                </a:solidFill>
                <a:effectLst/>
              </a:defRPr>
            </a:lvl1pPr>
          </a:lstStyle>
          <a:p>
            <a:pPr lvl="0"/>
            <a:r>
              <a:rPr lang="zh-TW" altLang="en-US" dirty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3884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2514600"/>
            <a:ext cx="7315200" cy="1828800"/>
          </a:xfrm>
        </p:spPr>
        <p:txBody>
          <a:bodyPr rtlCol="0" anchor="ctr">
            <a:normAutofit/>
          </a:bodyPr>
          <a:lstStyle>
            <a:lvl1pPr algn="ctr">
              <a:lnSpc>
                <a:spcPct val="100000"/>
              </a:lnSpc>
              <a:defRPr sz="4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lnSpc>
                <a:spcPct val="100000"/>
              </a:lnSpc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4680000" cy="4789512"/>
          </a:xfrm>
        </p:spPr>
        <p:txBody>
          <a:bodyPr rtlCol="0">
            <a:normAutofit/>
          </a:bodyPr>
          <a:lstStyle>
            <a:lvl1pPr algn="just" hangingPunct="0">
              <a:lnSpc>
                <a:spcPct val="100000"/>
              </a:lnSpc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lnSpc>
                <a:spcPct val="100000"/>
              </a:lnSpc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lnSpc>
                <a:spcPct val="100000"/>
              </a:lnSpc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lnSpc>
                <a:spcPct val="100000"/>
              </a:lnSpc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lnSpc>
                <a:spcPct val="100000"/>
              </a:lnSpc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987331" y="1447801"/>
            <a:ext cx="4680000" cy="4789512"/>
          </a:xfrm>
        </p:spPr>
        <p:txBody>
          <a:bodyPr rtlCol="0">
            <a:normAutofit/>
          </a:bodyPr>
          <a:lstStyle>
            <a:lvl1pPr algn="just" hangingPunct="0">
              <a:lnSpc>
                <a:spcPct val="100000"/>
              </a:lnSpc>
              <a:defRPr sz="2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algn="just" hangingPunct="0">
              <a:lnSpc>
                <a:spcPct val="100000"/>
              </a:lnSpc>
              <a:defRPr sz="24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just" hangingPunct="0">
              <a:lnSpc>
                <a:spcPct val="100000"/>
              </a:lnSpc>
              <a:defRPr sz="2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just" hangingPunct="0">
              <a:lnSpc>
                <a:spcPct val="100000"/>
              </a:lnSpc>
              <a:defRPr sz="18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just" hangingPunct="0">
              <a:lnSpc>
                <a:spcPct val="100000"/>
              </a:lnSpc>
              <a:defRPr sz="16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4000"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1691"/>
            <a:ext cx="8574328" cy="73052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aseline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lvl="0" rtl="0"/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371384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551384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4" name="手繪多邊形 5">
            <a:extLst>
              <a:ext uri="{FF2B5EF4-FFF2-40B4-BE49-F238E27FC236}">
                <a16:creationId xmlns:a16="http://schemas.microsoft.com/office/drawing/2014/main" id="{C8AF1F9C-674D-5D4F-91A1-D66C4BE3997C}"/>
              </a:ext>
            </a:extLst>
          </p:cNvPr>
          <p:cNvSpPr>
            <a:spLocks/>
          </p:cNvSpPr>
          <p:nvPr userDrawn="1"/>
        </p:nvSpPr>
        <p:spPr bwMode="gray">
          <a:xfrm>
            <a:off x="3440805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5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5637FF4B-3844-B388-21A4-B7A161EA07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20805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6" name="手繪多邊形 5">
            <a:extLst>
              <a:ext uri="{FF2B5EF4-FFF2-40B4-BE49-F238E27FC236}">
                <a16:creationId xmlns:a16="http://schemas.microsoft.com/office/drawing/2014/main" id="{025491A0-0FC1-37A7-37B6-59E6F0963C0E}"/>
              </a:ext>
            </a:extLst>
          </p:cNvPr>
          <p:cNvSpPr>
            <a:spLocks/>
          </p:cNvSpPr>
          <p:nvPr userDrawn="1"/>
        </p:nvSpPr>
        <p:spPr bwMode="gray">
          <a:xfrm>
            <a:off x="6532528" y="90872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7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8992630A-1CA0-BB28-64EA-A8B61CA6E1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12528" y="108872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8" name="手繪多邊形 5">
            <a:extLst>
              <a:ext uri="{FF2B5EF4-FFF2-40B4-BE49-F238E27FC236}">
                <a16:creationId xmlns:a16="http://schemas.microsoft.com/office/drawing/2014/main" id="{637C2AE6-A842-2FB0-CEAF-68BA4AE3DB8C}"/>
              </a:ext>
            </a:extLst>
          </p:cNvPr>
          <p:cNvSpPr>
            <a:spLocks/>
          </p:cNvSpPr>
          <p:nvPr userDrawn="1"/>
        </p:nvSpPr>
        <p:spPr bwMode="gray">
          <a:xfrm>
            <a:off x="1955560" y="386463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9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FA177698-F20B-5F9C-AFC5-150D35C734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135560" y="404463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30" name="手繪多邊形 5">
            <a:extLst>
              <a:ext uri="{FF2B5EF4-FFF2-40B4-BE49-F238E27FC236}">
                <a16:creationId xmlns:a16="http://schemas.microsoft.com/office/drawing/2014/main" id="{D2BB73CE-A1B8-6921-A8E4-E7F0D4E854AA}"/>
              </a:ext>
            </a:extLst>
          </p:cNvPr>
          <p:cNvSpPr>
            <a:spLocks/>
          </p:cNvSpPr>
          <p:nvPr userDrawn="1"/>
        </p:nvSpPr>
        <p:spPr bwMode="gray">
          <a:xfrm>
            <a:off x="5092528" y="386463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1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AE20BE10-C4DC-0C21-3D4A-AE70D9BD54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2528" y="404463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14785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610" y="476672"/>
            <a:ext cx="8574328" cy="73052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aseline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lvl="0" rtl="0"/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371249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551249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4" name="手繪多邊形 5">
            <a:extLst>
              <a:ext uri="{FF2B5EF4-FFF2-40B4-BE49-F238E27FC236}">
                <a16:creationId xmlns:a16="http://schemas.microsoft.com/office/drawing/2014/main" id="{C8AF1F9C-674D-5D4F-91A1-D66C4BE3997C}"/>
              </a:ext>
            </a:extLst>
          </p:cNvPr>
          <p:cNvSpPr>
            <a:spLocks/>
          </p:cNvSpPr>
          <p:nvPr userDrawn="1"/>
        </p:nvSpPr>
        <p:spPr bwMode="gray">
          <a:xfrm>
            <a:off x="3440215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5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5637FF4B-3844-B388-21A4-B7A161EA07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20215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  <p:sp>
        <p:nvSpPr>
          <p:cNvPr id="26" name="手繪多邊形 5">
            <a:extLst>
              <a:ext uri="{FF2B5EF4-FFF2-40B4-BE49-F238E27FC236}">
                <a16:creationId xmlns:a16="http://schemas.microsoft.com/office/drawing/2014/main" id="{025491A0-0FC1-37A7-37B6-59E6F0963C0E}"/>
              </a:ext>
            </a:extLst>
          </p:cNvPr>
          <p:cNvSpPr>
            <a:spLocks/>
          </p:cNvSpPr>
          <p:nvPr userDrawn="1"/>
        </p:nvSpPr>
        <p:spPr bwMode="gray">
          <a:xfrm>
            <a:off x="6531938" y="1989000"/>
            <a:ext cx="2880000" cy="288000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baseline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7" name="圖片預留位置 12" descr="要新增影像的空白預留位置。按一下預留位置，然後選取您要新增的影像">
            <a:extLst>
              <a:ext uri="{FF2B5EF4-FFF2-40B4-BE49-F238E27FC236}">
                <a16:creationId xmlns:a16="http://schemas.microsoft.com/office/drawing/2014/main" id="{8992630A-1CA0-BB28-64EA-A8B61CA6E1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11938" y="2169000"/>
            <a:ext cx="2520000" cy="252000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tIns="182880" rtlCol="0">
            <a:noAutofit/>
          </a:bodyPr>
          <a:lstStyle>
            <a:lvl1pPr marL="0" indent="0" algn="ctr">
              <a:buNone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 rtl="0"/>
            <a:r>
              <a:rPr lang="zh-TW" altLang="en-US" dirty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25378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五張圖片">
  <p:cSld name="2_五張圖片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3" y="283"/>
            <a:ext cx="12188952" cy="68597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6"/>
          <p:cNvSpPr txBox="1">
            <a:spLocks noGrp="1"/>
          </p:cNvSpPr>
          <p:nvPr>
            <p:ph type="title"/>
          </p:nvPr>
        </p:nvSpPr>
        <p:spPr>
          <a:xfrm>
            <a:off x="838200" y="71691"/>
            <a:ext cx="8574328" cy="73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imes New Roman"/>
              <a:buNone/>
              <a:defRPr sz="4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6"/>
          <p:cNvSpPr/>
          <p:nvPr/>
        </p:nvSpPr>
        <p:spPr>
          <a:xfrm>
            <a:off x="371384" y="90872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37;p66" descr="要新增影像的空白預留位置。按一下預留位置，然後選取您要新增的影像"/>
          <p:cNvSpPr>
            <a:spLocks noGrp="1"/>
          </p:cNvSpPr>
          <p:nvPr>
            <p:ph type="pic" idx="2"/>
          </p:nvPr>
        </p:nvSpPr>
        <p:spPr>
          <a:xfrm>
            <a:off x="551384" y="108872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66"/>
          <p:cNvSpPr/>
          <p:nvPr/>
        </p:nvSpPr>
        <p:spPr>
          <a:xfrm>
            <a:off x="3440805" y="90872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" name="Google Shape;39;p66" descr="要新增影像的空白預留位置。按一下預留位置，然後選取您要新增的影像"/>
          <p:cNvSpPr>
            <a:spLocks noGrp="1"/>
          </p:cNvSpPr>
          <p:nvPr>
            <p:ph type="pic" idx="3"/>
          </p:nvPr>
        </p:nvSpPr>
        <p:spPr>
          <a:xfrm>
            <a:off x="3620805" y="108872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66"/>
          <p:cNvSpPr/>
          <p:nvPr/>
        </p:nvSpPr>
        <p:spPr>
          <a:xfrm>
            <a:off x="6532528" y="90872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Google Shape;41;p66" descr="要新增影像的空白預留位置。按一下預留位置，然後選取您要新增的影像"/>
          <p:cNvSpPr>
            <a:spLocks noGrp="1"/>
          </p:cNvSpPr>
          <p:nvPr>
            <p:ph type="pic" idx="4"/>
          </p:nvPr>
        </p:nvSpPr>
        <p:spPr>
          <a:xfrm>
            <a:off x="6712528" y="108872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66"/>
          <p:cNvSpPr/>
          <p:nvPr/>
        </p:nvSpPr>
        <p:spPr>
          <a:xfrm>
            <a:off x="1955560" y="386463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43;p66" descr="要新增影像的空白預留位置。按一下預留位置，然後選取您要新增的影像"/>
          <p:cNvSpPr>
            <a:spLocks noGrp="1"/>
          </p:cNvSpPr>
          <p:nvPr>
            <p:ph type="pic" idx="5"/>
          </p:nvPr>
        </p:nvSpPr>
        <p:spPr>
          <a:xfrm>
            <a:off x="2135560" y="404463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66"/>
          <p:cNvSpPr/>
          <p:nvPr/>
        </p:nvSpPr>
        <p:spPr>
          <a:xfrm>
            <a:off x="5092528" y="386463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45;p66" descr="要新增影像的空白預留位置。按一下預留位置，然後選取您要新增的影像"/>
          <p:cNvSpPr>
            <a:spLocks noGrp="1"/>
          </p:cNvSpPr>
          <p:nvPr>
            <p:ph type="pic" idx="6"/>
          </p:nvPr>
        </p:nvSpPr>
        <p:spPr>
          <a:xfrm>
            <a:off x="5272528" y="404463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29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BD3DA5E-C181-1795-50A0-76609C258E8F}"/>
              </a:ext>
            </a:extLst>
          </p:cNvPr>
          <p:cNvGrpSpPr/>
          <p:nvPr userDrawn="1"/>
        </p:nvGrpSpPr>
        <p:grpSpPr>
          <a:xfrm>
            <a:off x="0" y="4797152"/>
            <a:ext cx="2240095" cy="2060848"/>
            <a:chOff x="0" y="4797152"/>
            <a:chExt cx="2240095" cy="206084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64B2EAC-78C1-A47A-F17E-A65795F4BE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368" y="4797152"/>
              <a:ext cx="1832727" cy="154079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60AB7F0-D69A-36ED-5CC3-AB83DBF71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1"/>
            <a:stretch/>
          </p:blipFill>
          <p:spPr>
            <a:xfrm>
              <a:off x="894676" y="6244952"/>
              <a:ext cx="1103640" cy="61304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2118F7C-8772-048A-DDD7-FA11127BAD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1"/>
            <a:stretch/>
          </p:blipFill>
          <p:spPr>
            <a:xfrm>
              <a:off x="0" y="6244952"/>
              <a:ext cx="1006952" cy="613048"/>
            </a:xfrm>
            <a:prstGeom prst="rect">
              <a:avLst/>
            </a:prstGeom>
          </p:spPr>
        </p:pic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4" r:id="rId5"/>
    <p:sldLayoutId id="2147483655" r:id="rId6"/>
    <p:sldLayoutId id="2147483664" r:id="rId7"/>
    <p:sldLayoutId id="2147483670" r:id="rId8"/>
    <p:sldLayoutId id="2147483682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BD3DA5E-C181-1795-50A0-76609C258E8F}"/>
              </a:ext>
            </a:extLst>
          </p:cNvPr>
          <p:cNvGrpSpPr/>
          <p:nvPr userDrawn="1"/>
        </p:nvGrpSpPr>
        <p:grpSpPr>
          <a:xfrm>
            <a:off x="0" y="4797152"/>
            <a:ext cx="2240095" cy="2060848"/>
            <a:chOff x="0" y="4797152"/>
            <a:chExt cx="2240095" cy="206084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64B2EAC-78C1-A47A-F17E-A65795F4BE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368" y="4797152"/>
              <a:ext cx="1832727" cy="154079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60AB7F0-D69A-36ED-5CC3-AB83DBF71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1"/>
            <a:stretch/>
          </p:blipFill>
          <p:spPr>
            <a:xfrm>
              <a:off x="894676" y="6244952"/>
              <a:ext cx="1103640" cy="61304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2118F7C-8772-048A-DDD7-FA11127BAD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1"/>
            <a:stretch/>
          </p:blipFill>
          <p:spPr>
            <a:xfrm>
              <a:off x="0" y="6244952"/>
              <a:ext cx="1006952" cy="613048"/>
            </a:xfrm>
            <a:prstGeom prst="rect">
              <a:avLst/>
            </a:prstGeom>
          </p:spPr>
        </p:pic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國小資議共備團第四次會議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4</a:t>
            </a:r>
            <a:r>
              <a:rPr lang="zh-TW" altLang="en-US"/>
              <a:t>月</a:t>
            </a:r>
            <a:r>
              <a:rPr lang="en-US" altLang="zh-TW"/>
              <a:t>8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fld id="{289D71E3-7D81-4C24-B9D8-6B108755C64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017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stea8968.github.io/osep_web_serial/ap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makeredu.github.io/OSEP/app/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44.tmp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mp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mp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nZJ1QiLPd4?si=nuZFcxqBbkkhqUOW" TargetMode="External"/><Relationship Id="rId2" Type="http://schemas.openxmlformats.org/officeDocument/2006/relationships/hyperlink" Target="https://youtu.be/athGtE1jrEc?si=nTzwp99yrBjjnb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FgiXb6L0Y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mail.nknu.edu.tw/scminicourse/ho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forms/d/e/1FAIpQLSd4wtKt60MildzruyQnbIjD-XMd5fkl7aMfnqJGI_PBgHFTaA/viewform" TargetMode="External"/><Relationship Id="rId4" Type="http://schemas.openxmlformats.org/officeDocument/2006/relationships/hyperlink" Target="https://sites.google.com/view/scminicourse/hom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cbbt6-AIRY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mp"/><Relationship Id="rId7" Type="http://schemas.microsoft.com/office/2007/relationships/hdphoto" Target="../media/hdphoto2.wdp"/><Relationship Id="rId2" Type="http://schemas.openxmlformats.org/officeDocument/2006/relationships/hyperlink" Target="https://teachablemachine.with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14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ablemachine.withgoogle.com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rCcLFi4j2DWTncHV2MYA1FSUmY4n0tUyoZAsQ08wso/edit?usp=sharin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tmp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8.tmp"/><Relationship Id="rId5" Type="http://schemas.openxmlformats.org/officeDocument/2006/relationships/image" Target="../media/image157.tmp"/><Relationship Id="rId4" Type="http://schemas.openxmlformats.org/officeDocument/2006/relationships/image" Target="../media/image156.tmp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m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 anchor="ctr"/>
          <a:lstStyle/>
          <a:p>
            <a:r>
              <a:rPr lang="zh-TW" altLang="en-US" dirty="0">
                <a:sym typeface="Arial" panose="020B0604020202020204" pitchFamily="34" charset="0"/>
              </a:rPr>
              <a:t>數位教學增能研習</a:t>
            </a:r>
            <a:br>
              <a:rPr lang="en-US" altLang="zh-TW" dirty="0">
                <a:sym typeface="Arial" panose="020B0604020202020204" pitchFamily="34" charset="0"/>
              </a:rPr>
            </a:br>
            <a:r>
              <a:rPr lang="en-US" altLang="zh-TW" dirty="0">
                <a:sym typeface="Arial" panose="020B0604020202020204" pitchFamily="34" charset="0"/>
              </a:rPr>
              <a:t>AI</a:t>
            </a:r>
            <a:r>
              <a:rPr lang="zh-TW" altLang="en-US" dirty="0">
                <a:sym typeface="Arial" panose="020B0604020202020204" pitchFamily="34" charset="0"/>
              </a:rPr>
              <a:t>實作</a:t>
            </a:r>
            <a:r>
              <a:rPr lang="en-US" altLang="zh-TW" dirty="0">
                <a:sym typeface="Arial" panose="020B0604020202020204" pitchFamily="34" charset="0"/>
              </a:rPr>
              <a:t>-</a:t>
            </a:r>
            <a:r>
              <a:rPr lang="zh-TW" altLang="en-US" dirty="0">
                <a:sym typeface="Arial" panose="020B0604020202020204" pitchFamily="34" charset="0"/>
              </a:rPr>
              <a:t>機器學習研習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19536" y="3861048"/>
            <a:ext cx="8458200" cy="792088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zh-TW" altLang="en-US" sz="3200" dirty="0">
                <a:sym typeface="Arial" panose="020B0604020202020204" pitchFamily="34" charset="0"/>
              </a:rPr>
              <a:t>佛光大學資訊應用學系　許惠美副教授</a:t>
            </a:r>
            <a:endParaRPr lang="en-US" altLang="zh-TW" sz="3200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zh-TW"/>
              <a:t>OSEP Scratch 線上編輯器</a:t>
            </a:r>
            <a:endParaRPr/>
          </a:p>
        </p:txBody>
      </p:sp>
      <p:sp>
        <p:nvSpPr>
          <p:cNvPr id="442" name="Google Shape;442;p26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社群維護網址（最新版）</a:t>
            </a:r>
            <a:endParaRPr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https://estea8968.github.io/osep_web_serial/app/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國教署計畫官方網址</a:t>
            </a:r>
            <a:endParaRPr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https://makeredu.github.io/OSEP/app/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46" name="Google Shape;44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8847" y="2874649"/>
            <a:ext cx="6054658" cy="3640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F5D6D92-660A-51CD-F5F9-81B744DF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認識 </a:t>
            </a:r>
            <a:r>
              <a:rPr lang="en-US" altLang="zh-TW" dirty="0"/>
              <a:t>Posenet2Scratch </a:t>
            </a:r>
            <a:r>
              <a:rPr lang="zh-TW" altLang="en-US" dirty="0"/>
              <a:t>擴充功能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766D21-C9AD-B825-FBD0-7B5B8E254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 </a:t>
            </a:r>
            <a:r>
              <a:rPr lang="en-US" altLang="zh-TW" b="1" dirty="0">
                <a:solidFill>
                  <a:srgbClr val="E9007D"/>
                </a:solidFill>
              </a:rPr>
              <a:t>Posenet2Scratch</a:t>
            </a:r>
            <a:r>
              <a:rPr lang="zh-TW" altLang="en-US" b="1" dirty="0">
                <a:solidFill>
                  <a:srgbClr val="E9007D"/>
                </a:solidFill>
              </a:rPr>
              <a:t> </a:t>
            </a:r>
            <a:r>
              <a:rPr lang="zh-TW" altLang="en-US" dirty="0"/>
              <a:t>擴充功能偵測人體的部位</a:t>
            </a:r>
            <a:endParaRPr lang="en-US" altLang="zh-TW" dirty="0"/>
          </a:p>
          <a:p>
            <a:r>
              <a:rPr lang="zh-TW" altLang="en-US" dirty="0"/>
              <a:t>使用網路攝影機偵測</a:t>
            </a:r>
            <a:endParaRPr lang="en-US" altLang="zh-TW" dirty="0"/>
          </a:p>
          <a:p>
            <a:r>
              <a:rPr lang="zh-TW" altLang="en-US" dirty="0"/>
              <a:t>偵測每個部位的 </a:t>
            </a:r>
            <a:r>
              <a:rPr lang="en-US" altLang="zh-TW" dirty="0"/>
              <a:t>X</a:t>
            </a:r>
            <a:r>
              <a:rPr lang="zh-TW" altLang="en-US" dirty="0"/>
              <a:t>、</a:t>
            </a:r>
            <a:r>
              <a:rPr lang="en-US" altLang="zh-TW" dirty="0"/>
              <a:t>Y</a:t>
            </a:r>
            <a:r>
              <a:rPr lang="zh-TW" altLang="en-US" dirty="0"/>
              <a:t>的座標位置</a:t>
            </a:r>
            <a:endParaRPr lang="en-US" altLang="zh-TW" dirty="0"/>
          </a:p>
          <a:p>
            <a:r>
              <a:rPr lang="zh-TW" altLang="en-US" dirty="0"/>
              <a:t>試著設定小貓咪，讓它跟著人的鼻子移動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553C554F-C1D0-46C0-6B85-111B85D9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r="60571"/>
          <a:stretch/>
        </p:blipFill>
        <p:spPr>
          <a:xfrm>
            <a:off x="8429810" y="2576963"/>
            <a:ext cx="2923990" cy="36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A96910D-4CD0-EDAB-41A4-21EC2AEA2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89637" l="3901" r="96619">
                        <a14:foregroundMark x1="4031" y1="16321" x2="4681" y2="89119"/>
                        <a14:foregroundMark x1="25098" y1="55699" x2="31730" y2="71762"/>
                        <a14:foregroundMark x1="31860" y1="61140" x2="32250" y2="71762"/>
                        <a14:foregroundMark x1="65670" y1="63990" x2="76463" y2="70207"/>
                        <a14:foregroundMark x1="73732" y1="65285" x2="70741" y2="67617"/>
                        <a14:foregroundMark x1="96619" y1="60104" x2="83875" y2="7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7" y="3984624"/>
            <a:ext cx="4636464" cy="23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F5D6D92-660A-51CD-F5F9-81B744DF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偵測部位</a:t>
            </a:r>
          </a:p>
        </p:txBody>
      </p:sp>
      <p:sp>
        <p:nvSpPr>
          <p:cNvPr id="174" name="內容版面配置區 173">
            <a:extLst>
              <a:ext uri="{FF2B5EF4-FFF2-40B4-BE49-F238E27FC236}">
                <a16:creationId xmlns:a16="http://schemas.microsoft.com/office/drawing/2014/main" id="{A82FE83D-2CD1-EA00-6B53-2D8671E99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偵測 </a:t>
            </a:r>
            <a:r>
              <a:rPr lang="en-US" altLang="zh-TW" dirty="0"/>
              <a:t>17</a:t>
            </a:r>
            <a:r>
              <a:rPr lang="zh-TW" altLang="en-US" dirty="0"/>
              <a:t> 個人體部位</a:t>
            </a:r>
            <a:endParaRPr lang="en-US" altLang="zh-TW" dirty="0"/>
          </a:p>
          <a:p>
            <a:r>
              <a:rPr lang="zh-TW" altLang="en-US" dirty="0"/>
              <a:t>每個部位有 </a:t>
            </a:r>
            <a:r>
              <a:rPr lang="en-US" altLang="zh-TW" dirty="0"/>
              <a:t>X</a:t>
            </a:r>
            <a:r>
              <a:rPr lang="zh-TW" altLang="en-US" dirty="0"/>
              <a:t>、</a:t>
            </a:r>
            <a:r>
              <a:rPr lang="en-US" altLang="zh-TW" dirty="0"/>
              <a:t>Y</a:t>
            </a:r>
            <a:r>
              <a:rPr lang="zh-TW" altLang="en-US" dirty="0"/>
              <a:t>軸的座標</a:t>
            </a:r>
          </a:p>
        </p:txBody>
      </p:sp>
      <p:grpSp>
        <p:nvGrpSpPr>
          <p:cNvPr id="173" name="群組 172">
            <a:extLst>
              <a:ext uri="{FF2B5EF4-FFF2-40B4-BE49-F238E27FC236}">
                <a16:creationId xmlns:a16="http://schemas.microsoft.com/office/drawing/2014/main" id="{F9BC3458-BEA0-28C7-030E-4F183AA9F5D4}"/>
              </a:ext>
            </a:extLst>
          </p:cNvPr>
          <p:cNvGrpSpPr/>
          <p:nvPr/>
        </p:nvGrpSpPr>
        <p:grpSpPr>
          <a:xfrm>
            <a:off x="5508882" y="316508"/>
            <a:ext cx="6287285" cy="6222404"/>
            <a:chOff x="3585782" y="132693"/>
            <a:chExt cx="6287285" cy="6222404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9656DA6-4CA3-7F90-F912-46B620B2C37D}"/>
                </a:ext>
              </a:extLst>
            </p:cNvPr>
            <p:cNvCxnSpPr>
              <a:cxnSpLocks/>
              <a:stCxn id="55" idx="5"/>
              <a:endCxn id="52" idx="2"/>
            </p:cNvCxnSpPr>
            <p:nvPr/>
          </p:nvCxnSpPr>
          <p:spPr>
            <a:xfrm>
              <a:off x="6501482" y="904621"/>
              <a:ext cx="273011" cy="2195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7F856C1-97C7-A121-2953-07957050B9A5}"/>
                </a:ext>
              </a:extLst>
            </p:cNvPr>
            <p:cNvCxnSpPr>
              <a:cxnSpLocks/>
              <a:stCxn id="56" idx="6"/>
              <a:endCxn id="55" idx="3"/>
            </p:cNvCxnSpPr>
            <p:nvPr/>
          </p:nvCxnSpPr>
          <p:spPr>
            <a:xfrm flipV="1">
              <a:off x="6034557" y="904621"/>
              <a:ext cx="268909" cy="176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3FA71172-62EB-8AEA-DE19-ACA9627744A0}"/>
                </a:ext>
              </a:extLst>
            </p:cNvPr>
            <p:cNvCxnSpPr>
              <a:cxnSpLocks/>
              <a:stCxn id="52" idx="4"/>
            </p:cNvCxnSpPr>
            <p:nvPr/>
          </p:nvCxnSpPr>
          <p:spPr>
            <a:xfrm flipH="1">
              <a:off x="6751863" y="1264217"/>
              <a:ext cx="162649" cy="8297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F009D0DE-6C2D-9813-122E-56ED0FFF10AD}"/>
                </a:ext>
              </a:extLst>
            </p:cNvPr>
            <p:cNvCxnSpPr>
              <a:cxnSpLocks/>
              <a:stCxn id="53" idx="2"/>
              <a:endCxn id="52" idx="6"/>
            </p:cNvCxnSpPr>
            <p:nvPr/>
          </p:nvCxnSpPr>
          <p:spPr>
            <a:xfrm flipH="1">
              <a:off x="7054531" y="833381"/>
              <a:ext cx="372432" cy="2908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3C5E057B-71AC-0E53-0900-90DD9D862BEB}"/>
                </a:ext>
              </a:extLst>
            </p:cNvPr>
            <p:cNvCxnSpPr>
              <a:cxnSpLocks/>
              <a:stCxn id="54" idx="2"/>
              <a:endCxn id="53" idx="5"/>
            </p:cNvCxnSpPr>
            <p:nvPr/>
          </p:nvCxnSpPr>
          <p:spPr>
            <a:xfrm flipH="1" flipV="1">
              <a:off x="7665990" y="932389"/>
              <a:ext cx="203482" cy="247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9799D8F9-6189-881F-F8FE-3E55ACBEB79F}"/>
                </a:ext>
              </a:extLst>
            </p:cNvPr>
            <p:cNvCxnSpPr>
              <a:cxnSpLocks/>
              <a:stCxn id="60" idx="2"/>
              <a:endCxn id="57" idx="6"/>
            </p:cNvCxnSpPr>
            <p:nvPr/>
          </p:nvCxnSpPr>
          <p:spPr>
            <a:xfrm flipH="1" flipV="1">
              <a:off x="6120056" y="2074378"/>
              <a:ext cx="1299281" cy="392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C3224AAF-5A97-AEE7-AF64-C3184655CC6B}"/>
                </a:ext>
              </a:extLst>
            </p:cNvPr>
            <p:cNvCxnSpPr>
              <a:cxnSpLocks/>
              <a:stCxn id="61" idx="1"/>
              <a:endCxn id="60" idx="5"/>
            </p:cNvCxnSpPr>
            <p:nvPr/>
          </p:nvCxnSpPr>
          <p:spPr>
            <a:xfrm flipH="1" flipV="1">
              <a:off x="7658364" y="2212603"/>
              <a:ext cx="611495" cy="7821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12939EFB-5610-A09A-5CA8-D013D45DADAD}"/>
                </a:ext>
              </a:extLst>
            </p:cNvPr>
            <p:cNvCxnSpPr>
              <a:cxnSpLocks/>
              <a:stCxn id="62" idx="2"/>
              <a:endCxn id="61" idx="6"/>
            </p:cNvCxnSpPr>
            <p:nvPr/>
          </p:nvCxnSpPr>
          <p:spPr>
            <a:xfrm flipH="1">
              <a:off x="8508886" y="2830288"/>
              <a:ext cx="557170" cy="2634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EFBD2451-CA65-5A50-BA25-DFB421D30D52}"/>
                </a:ext>
              </a:extLst>
            </p:cNvPr>
            <p:cNvCxnSpPr>
              <a:cxnSpLocks/>
              <a:stCxn id="57" idx="3"/>
              <a:endCxn id="58" idx="7"/>
            </p:cNvCxnSpPr>
            <p:nvPr/>
          </p:nvCxnSpPr>
          <p:spPr>
            <a:xfrm flipH="1">
              <a:off x="5366770" y="2173386"/>
              <a:ext cx="514259" cy="6760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CC52647C-D8C8-686C-D82A-4B9BA04B493A}"/>
                </a:ext>
              </a:extLst>
            </p:cNvPr>
            <p:cNvCxnSpPr>
              <a:cxnSpLocks/>
              <a:stCxn id="58" idx="2"/>
              <a:endCxn id="59" idx="6"/>
            </p:cNvCxnSpPr>
            <p:nvPr/>
          </p:nvCxnSpPr>
          <p:spPr>
            <a:xfrm flipH="1" flipV="1">
              <a:off x="4471565" y="2846782"/>
              <a:ext cx="656178" cy="101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8581244F-8AA2-9D29-4655-0943FE614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8405" y="2093986"/>
              <a:ext cx="163458" cy="17391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C2BBAB77-1417-3F34-D14B-C79C56A32F13}"/>
                </a:ext>
              </a:extLst>
            </p:cNvPr>
            <p:cNvCxnSpPr>
              <a:cxnSpLocks/>
              <a:stCxn id="64" idx="4"/>
              <a:endCxn id="63" idx="0"/>
            </p:cNvCxnSpPr>
            <p:nvPr/>
          </p:nvCxnSpPr>
          <p:spPr>
            <a:xfrm>
              <a:off x="7267156" y="3932756"/>
              <a:ext cx="108262" cy="790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691EFED9-6273-616B-0329-9DBBF8B92757}"/>
                </a:ext>
              </a:extLst>
            </p:cNvPr>
            <p:cNvCxnSpPr>
              <a:cxnSpLocks/>
              <a:stCxn id="64" idx="2"/>
              <a:endCxn id="67" idx="6"/>
            </p:cNvCxnSpPr>
            <p:nvPr/>
          </p:nvCxnSpPr>
          <p:spPr>
            <a:xfrm flipH="1">
              <a:off x="6022747" y="3792737"/>
              <a:ext cx="1104390" cy="404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21A423FE-D52A-9ADB-4FF2-FF2CE54B7F0A}"/>
                </a:ext>
              </a:extLst>
            </p:cNvPr>
            <p:cNvCxnSpPr>
              <a:cxnSpLocks/>
              <a:stCxn id="63" idx="4"/>
              <a:endCxn id="68" idx="7"/>
            </p:cNvCxnSpPr>
            <p:nvPr/>
          </p:nvCxnSpPr>
          <p:spPr>
            <a:xfrm flipH="1">
              <a:off x="7226145" y="5003347"/>
              <a:ext cx="149273" cy="747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3908184B-C5FE-FCF6-11E2-AC0C09E107F4}"/>
                </a:ext>
              </a:extLst>
            </p:cNvPr>
            <p:cNvCxnSpPr>
              <a:cxnSpLocks/>
              <a:stCxn id="67" idx="4"/>
              <a:endCxn id="66" idx="0"/>
            </p:cNvCxnSpPr>
            <p:nvPr/>
          </p:nvCxnSpPr>
          <p:spPr>
            <a:xfrm flipH="1">
              <a:off x="5634328" y="3973203"/>
              <a:ext cx="248400" cy="8266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7A80E4F9-8C77-8A8C-1889-EF9605B8395C}"/>
                </a:ext>
              </a:extLst>
            </p:cNvPr>
            <p:cNvCxnSpPr>
              <a:cxnSpLocks/>
              <a:stCxn id="66" idx="3"/>
              <a:endCxn id="65" idx="7"/>
            </p:cNvCxnSpPr>
            <p:nvPr/>
          </p:nvCxnSpPr>
          <p:spPr>
            <a:xfrm flipH="1">
              <a:off x="5161299" y="5038841"/>
              <a:ext cx="374021" cy="5558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5EE4C4C0-335A-2FC4-DACD-899C2CE25A2E}"/>
                </a:ext>
              </a:extLst>
            </p:cNvPr>
            <p:cNvSpPr/>
            <p:nvPr/>
          </p:nvSpPr>
          <p:spPr>
            <a:xfrm>
              <a:off x="6774493" y="984179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76AF3CBA-75B9-CCF7-12BF-ED40E1848C0D}"/>
                </a:ext>
              </a:extLst>
            </p:cNvPr>
            <p:cNvSpPr/>
            <p:nvPr/>
          </p:nvSpPr>
          <p:spPr>
            <a:xfrm>
              <a:off x="7426963" y="693362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BD034F1-637A-B0C3-A5B8-F63149A590C7}"/>
                </a:ext>
              </a:extLst>
            </p:cNvPr>
            <p:cNvSpPr/>
            <p:nvPr/>
          </p:nvSpPr>
          <p:spPr>
            <a:xfrm>
              <a:off x="7869472" y="1040027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73326F16-0C57-4ED3-9861-F93BE2C334B1}"/>
                </a:ext>
              </a:extLst>
            </p:cNvPr>
            <p:cNvSpPr/>
            <p:nvPr/>
          </p:nvSpPr>
          <p:spPr>
            <a:xfrm>
              <a:off x="6262455" y="665594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3B58E6AF-3503-FE37-20AE-E41889463E7E}"/>
                </a:ext>
              </a:extLst>
            </p:cNvPr>
            <p:cNvSpPr/>
            <p:nvPr/>
          </p:nvSpPr>
          <p:spPr>
            <a:xfrm>
              <a:off x="5754519" y="941482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CDD81C2E-3AA3-5079-3523-4A97969C346B}"/>
                </a:ext>
              </a:extLst>
            </p:cNvPr>
            <p:cNvSpPr/>
            <p:nvPr/>
          </p:nvSpPr>
          <p:spPr>
            <a:xfrm>
              <a:off x="5840018" y="1934359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F9DA2BCE-B0A5-06B5-F4B6-1610A4691BC4}"/>
                </a:ext>
              </a:extLst>
            </p:cNvPr>
            <p:cNvSpPr/>
            <p:nvPr/>
          </p:nvSpPr>
          <p:spPr>
            <a:xfrm>
              <a:off x="5127743" y="2808457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27DBD34B-E197-CFF2-E305-7EAA347D4E01}"/>
                </a:ext>
              </a:extLst>
            </p:cNvPr>
            <p:cNvSpPr/>
            <p:nvPr/>
          </p:nvSpPr>
          <p:spPr>
            <a:xfrm>
              <a:off x="4191527" y="2706763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7F90C1AD-2308-B741-4D65-85285AE4C431}"/>
                </a:ext>
              </a:extLst>
            </p:cNvPr>
            <p:cNvSpPr/>
            <p:nvPr/>
          </p:nvSpPr>
          <p:spPr>
            <a:xfrm>
              <a:off x="7419337" y="1973576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81169CCA-A90C-3C86-DD0D-E2B8A00BC002}"/>
                </a:ext>
              </a:extLst>
            </p:cNvPr>
            <p:cNvSpPr/>
            <p:nvPr/>
          </p:nvSpPr>
          <p:spPr>
            <a:xfrm>
              <a:off x="8228848" y="2953701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5FD331AB-23FC-5A37-DC8C-72CAE29F52C0}"/>
                </a:ext>
              </a:extLst>
            </p:cNvPr>
            <p:cNvSpPr/>
            <p:nvPr/>
          </p:nvSpPr>
          <p:spPr>
            <a:xfrm>
              <a:off x="9066056" y="2690269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D49E49F6-6798-8D39-61F4-B3B947DCB2D6}"/>
                </a:ext>
              </a:extLst>
            </p:cNvPr>
            <p:cNvSpPr/>
            <p:nvPr/>
          </p:nvSpPr>
          <p:spPr>
            <a:xfrm>
              <a:off x="7235399" y="4723309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68FC6667-0E1C-45AE-2A0F-CF51748BC86D}"/>
                </a:ext>
              </a:extLst>
            </p:cNvPr>
            <p:cNvSpPr/>
            <p:nvPr/>
          </p:nvSpPr>
          <p:spPr>
            <a:xfrm>
              <a:off x="7127137" y="3652718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A652D2F1-1E22-9B74-58BF-567426BE90B4}"/>
                </a:ext>
              </a:extLst>
            </p:cNvPr>
            <p:cNvSpPr/>
            <p:nvPr/>
          </p:nvSpPr>
          <p:spPr>
            <a:xfrm>
              <a:off x="4922272" y="5553727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19459BCE-11AC-AB3A-C3F2-CD7F6216C737}"/>
                </a:ext>
              </a:extLst>
            </p:cNvPr>
            <p:cNvSpPr/>
            <p:nvPr/>
          </p:nvSpPr>
          <p:spPr>
            <a:xfrm>
              <a:off x="5494309" y="4799814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F153D6DF-7103-8ECB-1011-A2DFA7D247A9}"/>
                </a:ext>
              </a:extLst>
            </p:cNvPr>
            <p:cNvSpPr/>
            <p:nvPr/>
          </p:nvSpPr>
          <p:spPr>
            <a:xfrm>
              <a:off x="5742709" y="3693165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A56C69A6-19AE-ABFB-18D1-9A1CFFBABC1D}"/>
                </a:ext>
              </a:extLst>
            </p:cNvPr>
            <p:cNvSpPr/>
            <p:nvPr/>
          </p:nvSpPr>
          <p:spPr>
            <a:xfrm>
              <a:off x="6987118" y="5709348"/>
              <a:ext cx="280038" cy="280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90F68628-38D7-AA77-E123-5F90BB694304}"/>
                </a:ext>
              </a:extLst>
            </p:cNvPr>
            <p:cNvSpPr/>
            <p:nvPr/>
          </p:nvSpPr>
          <p:spPr>
            <a:xfrm>
              <a:off x="6604792" y="366321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鼻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D92E2681-2005-929D-F7B2-A767FA7CCF7B}"/>
                </a:ext>
              </a:extLst>
            </p:cNvPr>
            <p:cNvSpPr/>
            <p:nvPr/>
          </p:nvSpPr>
          <p:spPr>
            <a:xfrm>
              <a:off x="5210922" y="674548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左耳</a:t>
              </a: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FE0B3A2-401D-6321-D7ED-2107730ABABB}"/>
                </a:ext>
              </a:extLst>
            </p:cNvPr>
            <p:cNvSpPr/>
            <p:nvPr/>
          </p:nvSpPr>
          <p:spPr>
            <a:xfrm>
              <a:off x="5742709" y="151306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左眼</a:t>
              </a: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DE09623C-3578-AF1B-515A-CE5AFECF003D}"/>
                </a:ext>
              </a:extLst>
            </p:cNvPr>
            <p:cNvSpPr/>
            <p:nvPr/>
          </p:nvSpPr>
          <p:spPr>
            <a:xfrm>
              <a:off x="8046531" y="727862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右耳</a:t>
              </a: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877E221-1A86-E028-CCEC-7491303F45EA}"/>
                </a:ext>
              </a:extLst>
            </p:cNvPr>
            <p:cNvSpPr/>
            <p:nvPr/>
          </p:nvSpPr>
          <p:spPr>
            <a:xfrm>
              <a:off x="7502740" y="132693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右眼</a:t>
              </a: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26A26D2F-A9EA-7EB4-17C8-CA0512DA1F1A}"/>
                </a:ext>
              </a:extLst>
            </p:cNvPr>
            <p:cNvSpPr/>
            <p:nvPr/>
          </p:nvSpPr>
          <p:spPr>
            <a:xfrm>
              <a:off x="5293813" y="1527271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左肩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22BBD32A-7438-E9D6-09B4-459630486A9D}"/>
                </a:ext>
              </a:extLst>
            </p:cNvPr>
            <p:cNvSpPr/>
            <p:nvPr/>
          </p:nvSpPr>
          <p:spPr>
            <a:xfrm>
              <a:off x="7561607" y="1549418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右肩</a:t>
              </a: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71D3DFAC-39DE-E477-3DA6-78B03C02E602}"/>
                </a:ext>
              </a:extLst>
            </p:cNvPr>
            <p:cNvSpPr/>
            <p:nvPr/>
          </p:nvSpPr>
          <p:spPr>
            <a:xfrm>
              <a:off x="4699076" y="2190578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左肘</a:t>
              </a: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9CB0CD42-3FDD-3418-EB50-BA0035074740}"/>
                </a:ext>
              </a:extLst>
            </p:cNvPr>
            <p:cNvSpPr/>
            <p:nvPr/>
          </p:nvSpPr>
          <p:spPr>
            <a:xfrm>
              <a:off x="3585782" y="2323998"/>
              <a:ext cx="657225" cy="10125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左手腕</a:t>
              </a: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ADF256C8-C704-F78E-1208-BD1AD137346B}"/>
                </a:ext>
              </a:extLst>
            </p:cNvPr>
            <p:cNvSpPr/>
            <p:nvPr/>
          </p:nvSpPr>
          <p:spPr>
            <a:xfrm>
              <a:off x="8180273" y="2263397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右肘</a:t>
              </a: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F7BC8D3A-D6FE-E24C-85BE-F4FFD15ED0D9}"/>
                </a:ext>
              </a:extLst>
            </p:cNvPr>
            <p:cNvSpPr/>
            <p:nvPr/>
          </p:nvSpPr>
          <p:spPr>
            <a:xfrm>
              <a:off x="9215842" y="2330027"/>
              <a:ext cx="657225" cy="10125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右手腕</a:t>
              </a: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BD0F48FF-42BA-B15A-0EE3-A23AB2C8A6B7}"/>
                </a:ext>
              </a:extLst>
            </p:cNvPr>
            <p:cNvSpPr/>
            <p:nvPr/>
          </p:nvSpPr>
          <p:spPr>
            <a:xfrm>
              <a:off x="5158937" y="3452002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左髖</a:t>
              </a: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19DBD3D3-35C9-C9BC-2E6C-11FF164CD4AC}"/>
                </a:ext>
              </a:extLst>
            </p:cNvPr>
            <p:cNvSpPr/>
            <p:nvPr/>
          </p:nvSpPr>
          <p:spPr>
            <a:xfrm>
              <a:off x="4951081" y="4476650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左膝</a:t>
              </a: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B3D1A5C3-7DC0-E36A-130F-B690072128D2}"/>
                </a:ext>
              </a:extLst>
            </p:cNvPr>
            <p:cNvSpPr/>
            <p:nvPr/>
          </p:nvSpPr>
          <p:spPr>
            <a:xfrm>
              <a:off x="4370481" y="5132349"/>
              <a:ext cx="657225" cy="10125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左腳踝</a:t>
              </a: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DDE39591-78B9-6672-720C-2B1A2C0621AF}"/>
                </a:ext>
              </a:extLst>
            </p:cNvPr>
            <p:cNvSpPr/>
            <p:nvPr/>
          </p:nvSpPr>
          <p:spPr>
            <a:xfrm>
              <a:off x="7299746" y="3333883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右髖</a:t>
              </a:r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6B822147-EDD9-8682-98A2-3ACBF08A2267}"/>
                </a:ext>
              </a:extLst>
            </p:cNvPr>
            <p:cNvSpPr/>
            <p:nvPr/>
          </p:nvSpPr>
          <p:spPr>
            <a:xfrm>
              <a:off x="7426210" y="4516223"/>
              <a:ext cx="657225" cy="6567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右膝</a:t>
              </a:r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3FA72BD5-A344-6694-5510-75D5E1644937}"/>
                </a:ext>
              </a:extLst>
            </p:cNvPr>
            <p:cNvSpPr/>
            <p:nvPr/>
          </p:nvSpPr>
          <p:spPr>
            <a:xfrm>
              <a:off x="7249047" y="5342518"/>
              <a:ext cx="657225" cy="10125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</a:rPr>
                <a:t>右腳踝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B33A78C6-1D85-4AA4-B423-2A3D7527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32" y="3404822"/>
            <a:ext cx="3536564" cy="26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AE6961B-4710-78F8-65AF-88993171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人體的骨架</a:t>
            </a:r>
            <a:endParaRPr lang="en-US" altLang="zh-TW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CFED98-A2EF-D172-60BE-E0EC9ED6A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專案說明</a:t>
            </a:r>
            <a:endParaRPr lang="en-US" altLang="zh-TW" dirty="0"/>
          </a:p>
          <a:p>
            <a:pPr lvl="1"/>
            <a:r>
              <a:rPr lang="zh-TW" altLang="en-US" dirty="0"/>
              <a:t>在畫面中偵測人數</a:t>
            </a:r>
            <a:endParaRPr lang="en-US" altLang="zh-TW" dirty="0"/>
          </a:p>
          <a:p>
            <a:pPr lvl="1"/>
            <a:r>
              <a:rPr lang="zh-TW" altLang="en-US" dirty="0"/>
              <a:t>對每一位繪製人體骨架</a:t>
            </a:r>
            <a:endParaRPr lang="en-US" altLang="zh-TW" dirty="0"/>
          </a:p>
          <a:p>
            <a:r>
              <a:rPr lang="zh-TW" altLang="en-US" dirty="0"/>
              <a:t>擴充功能</a:t>
            </a:r>
            <a:endParaRPr lang="en-US" altLang="zh-TW" dirty="0"/>
          </a:p>
          <a:p>
            <a:pPr lvl="1"/>
            <a:r>
              <a:rPr lang="en-US" altLang="zh-TW" dirty="0"/>
              <a:t>Posenet2Scratch</a:t>
            </a:r>
          </a:p>
          <a:p>
            <a:r>
              <a:rPr lang="zh-TW" altLang="en-US" dirty="0"/>
              <a:t>硬體</a:t>
            </a:r>
            <a:endParaRPr lang="en-US" altLang="zh-TW" dirty="0"/>
          </a:p>
          <a:p>
            <a:pPr lvl="1"/>
            <a:r>
              <a:rPr lang="zh-TW" altLang="en-US" dirty="0"/>
              <a:t>網路攝影機</a:t>
            </a:r>
            <a:endParaRPr lang="en-US" altLang="zh-TW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18D3DC0C-044F-4171-B641-300834F575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896E063-C69F-9FAB-89F4-7C78F4288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94" y="2060848"/>
            <a:ext cx="4607412" cy="38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AE6961B-4710-78F8-65AF-88993171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接水果</a:t>
            </a:r>
            <a:endParaRPr lang="en-US" altLang="zh-TW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CFED98-A2EF-D172-60BE-E0EC9ED6A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專案說明</a:t>
            </a:r>
            <a:endParaRPr lang="en-US" altLang="zh-TW" dirty="0"/>
          </a:p>
          <a:p>
            <a:pPr lvl="1"/>
            <a:r>
              <a:rPr lang="zh-TW" altLang="en-US" dirty="0"/>
              <a:t>擺動身體控制籃子的位置</a:t>
            </a:r>
            <a:endParaRPr lang="en-US" altLang="zh-TW" dirty="0"/>
          </a:p>
          <a:p>
            <a:pPr lvl="1"/>
            <a:r>
              <a:rPr lang="zh-TW" altLang="en-US" dirty="0"/>
              <a:t>使用籃子接住掉落的水果</a:t>
            </a:r>
            <a:endParaRPr lang="en-US" altLang="zh-TW" dirty="0"/>
          </a:p>
          <a:p>
            <a:r>
              <a:rPr lang="zh-TW" altLang="en-US" dirty="0"/>
              <a:t>擴充功能</a:t>
            </a:r>
            <a:endParaRPr lang="en-US" altLang="zh-TW" dirty="0"/>
          </a:p>
          <a:p>
            <a:pPr lvl="1"/>
            <a:r>
              <a:rPr lang="en-US" altLang="zh-TW" dirty="0"/>
              <a:t>Posenet2Scratch</a:t>
            </a:r>
          </a:p>
          <a:p>
            <a:r>
              <a:rPr lang="zh-TW" altLang="en-US" dirty="0"/>
              <a:t>硬體</a:t>
            </a:r>
            <a:endParaRPr lang="en-US" altLang="zh-TW" dirty="0"/>
          </a:p>
          <a:p>
            <a:pPr lvl="1"/>
            <a:r>
              <a:rPr lang="zh-TW" altLang="en-US" dirty="0"/>
              <a:t>網路攝影機</a:t>
            </a:r>
            <a:endParaRPr lang="en-US" altLang="zh-TW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18D3DC0C-044F-4171-B641-300834F575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843B3B3-B2DF-D5BF-6B40-6EDC23B3A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59" y="2076779"/>
            <a:ext cx="4484081" cy="37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137EBAC-FFA3-4E43-94C3-16247540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參考資料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D6AF33AF-A3EA-4226-995A-F2696858C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/>
              <a:t>柯尚彬老師</a:t>
            </a:r>
            <a:endParaRPr lang="en-US" altLang="zh-TW" sz="2000" dirty="0"/>
          </a:p>
          <a:p>
            <a:r>
              <a:rPr lang="en-US" altLang="zh-TW" sz="2000" dirty="0">
                <a:hlinkClick r:id="rId2"/>
              </a:rPr>
              <a:t>https://youtu.be/athGtE1jrEc?si=nTzwp99yrBjjnb50</a:t>
            </a:r>
            <a:endParaRPr lang="en-US" altLang="zh-TW" sz="2000" dirty="0"/>
          </a:p>
          <a:p>
            <a:r>
              <a:rPr lang="en-US" altLang="zh-TW" sz="2000" dirty="0">
                <a:hlinkClick r:id="rId3"/>
              </a:rPr>
              <a:t>https://youtu.be/NnZJ1QiLPd4?si=nuZFcxqBbkkhqUOW</a:t>
            </a:r>
            <a:endParaRPr lang="en-US" altLang="zh-TW" sz="2000" dirty="0"/>
          </a:p>
          <a:p>
            <a:endParaRPr lang="zh-TW" altLang="en-US" sz="20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CDA0C2-0FA9-4453-9B8B-C35F0A4A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D26A79D-AE96-4158-AC68-6A04A03B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B6C9-24D1-41C1-A4B4-4B451B6F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altLang="zh-TW" smtClean="0"/>
              <a:pPr/>
              <a:t>104</a:t>
            </a:fld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05D1FDF-E61B-4837-91E1-E885065D5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3270822"/>
            <a:ext cx="5830437" cy="3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D4CB5831-C7FA-4FF0-9CC4-D5754D2C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TMPose2Scratch</a:t>
            </a:r>
            <a:endParaRPr lang="zh-TW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E314103-A6D6-4E03-82ED-B17F8F264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Teachable Machine</a:t>
            </a:r>
            <a:r>
              <a:rPr lang="zh-TW" altLang="en-US" dirty="0"/>
              <a:t>建立姿勢模型</a:t>
            </a:r>
            <a:endParaRPr lang="en-US" altLang="zh-TW" dirty="0"/>
          </a:p>
          <a:p>
            <a:r>
              <a:rPr lang="zh-TW" altLang="en-US" dirty="0"/>
              <a:t>在導入至</a:t>
            </a:r>
            <a:r>
              <a:rPr lang="en-US" altLang="zh-TW" dirty="0"/>
              <a:t>Scratch</a:t>
            </a:r>
            <a:r>
              <a:rPr lang="zh-TW" altLang="en-US" dirty="0"/>
              <a:t>中使用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CC9D298-1EEB-4B9F-AAC6-9C41A35F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altLang="zh-TW" smtClean="0"/>
              <a:pPr/>
              <a:t>105</a:t>
            </a:fld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45EC9BB-C270-4D07-A31F-6CA07E35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23" y="881634"/>
            <a:ext cx="4968553" cy="50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CA5EB9-F3E9-4B20-B975-0869B713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與體能的結合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39C086-A11F-4F53-9F3B-D5B4F3BBF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姿勢偵測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BF55FEB-944D-4316-AEEA-5C7CD5720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1944216"/>
            <a:ext cx="429309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940" y="2514600"/>
            <a:ext cx="833812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七</a:t>
            </a:r>
            <a:br>
              <a:rPr lang="en-US" altLang="zh-TW" dirty="0"/>
            </a:br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fld id="{289D71E3-7D81-4C24-B9D8-6B108755C64C}" type="slidenum">
              <a:rPr lang="en-US" altLang="zh-TW" smtClean="0"/>
              <a:pPr/>
              <a:t>107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88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4BB482E-499A-4EAD-893E-75E57419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FF6EEF-3D66-4DAF-A036-7B1F4FCD2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http://</a:t>
            </a:r>
          </a:p>
          <a:p>
            <a:r>
              <a:rPr lang="zh-TW" altLang="en-US" dirty="0"/>
              <a:t>使用</a:t>
            </a:r>
            <a:r>
              <a:rPr lang="en-US" altLang="zh-TW" dirty="0"/>
              <a:t>API</a:t>
            </a:r>
            <a:r>
              <a:rPr lang="zh-TW" altLang="en-US" dirty="0"/>
              <a:t>的方式界接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22E6102-8217-4391-828B-C3828D711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17" y="2381467"/>
            <a:ext cx="4422718" cy="37954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F745F19-78E6-4C02-AFA2-DB55108F1525}"/>
              </a:ext>
            </a:extLst>
          </p:cNvPr>
          <p:cNvSpPr/>
          <p:nvPr/>
        </p:nvSpPr>
        <p:spPr>
          <a:xfrm>
            <a:off x="8732018" y="3285811"/>
            <a:ext cx="2110153" cy="275324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2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189CCB-697E-41FE-867D-998B834D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API keys</a:t>
            </a:r>
            <a:r>
              <a:rPr lang="zh-TW" altLang="en-US" dirty="0"/>
              <a:t>的管理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95EEE49-0F85-4D4D-B236-6C8A9EDF3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1470670"/>
            <a:ext cx="8263036" cy="4789488"/>
          </a:xfrm>
          <a:prstGeom prst="rect">
            <a:avLst/>
          </a:prstGeo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9FFA639-F736-4850-87E8-F0C89E15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國小資議共備團第五次會議</a:t>
            </a:r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3DD5D1-A8F9-40CA-8C17-FEB9DA07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4A88AD-DFEC-4215-ABFD-1E6A25F8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altLang="zh-TW" smtClean="0"/>
              <a:pPr/>
              <a:t>109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8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zh-TW"/>
              <a:t>擴充功能</a:t>
            </a:r>
            <a:endParaRPr/>
          </a:p>
        </p:txBody>
      </p:sp>
      <p:sp>
        <p:nvSpPr>
          <p:cNvPr id="453" name="Google Shape;453;p27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資料分析與應用相關的擴充功能</a:t>
            </a:r>
            <a:endParaRPr/>
          </a:p>
        </p:txBody>
      </p:sp>
      <p:grpSp>
        <p:nvGrpSpPr>
          <p:cNvPr id="457" name="Google Shape;457;p27"/>
          <p:cNvGrpSpPr/>
          <p:nvPr/>
        </p:nvGrpSpPr>
        <p:grpSpPr>
          <a:xfrm>
            <a:off x="623392" y="1988840"/>
            <a:ext cx="11441737" cy="4104456"/>
            <a:chOff x="33278" y="1916444"/>
            <a:chExt cx="12082275" cy="4320868"/>
          </a:xfrm>
        </p:grpSpPr>
        <p:pic>
          <p:nvPicPr>
            <p:cNvPr id="458" name="Google Shape;458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9662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61470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278" y="407711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61470" y="407711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691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17854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2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46046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2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674238" y="191687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217854" y="407711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2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489662" y="407711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957459" y="4077118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2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685459" y="4077312"/>
              <a:ext cx="1728000" cy="21600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0" name="Google Shape;470;p2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87553" y="1916444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F1EFACB-623F-488A-95BB-9A386D8D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金鑰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0C95AF4-2146-4FFD-BAAC-C3FF440A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37985" cy="4351338"/>
          </a:xfrm>
        </p:spPr>
        <p:txBody>
          <a:bodyPr/>
          <a:lstStyle/>
          <a:p>
            <a:r>
              <a:rPr lang="en-US" altLang="zh-TW" dirty="0"/>
              <a:t>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</a:t>
            </a:r>
            <a:endParaRPr lang="zh-TW" altLang="zh-TW" dirty="0"/>
          </a:p>
          <a:p>
            <a:r>
              <a:rPr lang="en-US" altLang="zh-TW" dirty="0"/>
              <a:t>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</a:t>
            </a:r>
            <a:endParaRPr lang="zh-TW" altLang="zh-TW" dirty="0"/>
          </a:p>
          <a:p>
            <a:r>
              <a:rPr lang="en-US" altLang="zh-TW" dirty="0"/>
              <a:t>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</a:t>
            </a:r>
            <a:endParaRPr lang="zh-TW" altLang="zh-TW" dirty="0"/>
          </a:p>
          <a:p>
            <a:r>
              <a:rPr lang="en-US" altLang="zh-TW" dirty="0"/>
              <a:t>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</a:t>
            </a: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76073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2BCFBDBB-7D51-42D2-A86D-B05F0F05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9079897-C3F6-472B-B21F-36D563CB2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繪圖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FD2DF7-DE53-4862-BCE3-90325020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1" y="2789609"/>
            <a:ext cx="4359018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65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2BCFBDBB-7D51-42D2-A86D-B05F0F05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C7D87F-144D-4BC7-A5BF-8EC993EB0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555" y="1835675"/>
            <a:ext cx="7873308" cy="4351338"/>
          </a:xfrm>
          <a:prstGeom prst="rect">
            <a:avLst/>
          </a:prstGeom>
        </p:spPr>
      </p:pic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DE0EFA6F-3618-47C1-81E4-5EDFFA3A64C8}"/>
              </a:ext>
            </a:extLst>
          </p:cNvPr>
          <p:cNvSpPr/>
          <p:nvPr/>
        </p:nvSpPr>
        <p:spPr>
          <a:xfrm>
            <a:off x="1617785" y="4029389"/>
            <a:ext cx="3386294" cy="1607736"/>
          </a:xfrm>
          <a:prstGeom prst="wedgeRectCallout">
            <a:avLst>
              <a:gd name="adj1" fmla="val 31620"/>
              <a:gd name="adj2" fmla="val -6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提示詞：富士山下的咖啡廳</a:t>
            </a:r>
          </a:p>
        </p:txBody>
      </p:sp>
    </p:spTree>
    <p:extLst>
      <p:ext uri="{BB962C8B-B14F-4D97-AF65-F5344CB8AC3E}">
        <p14:creationId xmlns:p14="http://schemas.microsoft.com/office/powerpoint/2010/main" val="27854715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A9AFFC-E0FA-431C-9CAA-0E443C15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93E823-1850-4042-8097-0D841FE0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815" y="6386495"/>
            <a:ext cx="533401" cy="365125"/>
          </a:xfrm>
        </p:spPr>
        <p:txBody>
          <a:bodyPr/>
          <a:lstStyle/>
          <a:p>
            <a:fld id="{C77BAD2C-60DD-470E-913E-09D9EE2F8ABD}" type="slidenum">
              <a:rPr lang="zh-TW" altLang="en-US" smtClean="0"/>
              <a:pPr/>
              <a:t>113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4D8B7D7-16B1-4766-85C6-673DAA43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文字生成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C0437E8-21A4-41A5-8D7C-ADE4E3E6B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11" y="2240783"/>
            <a:ext cx="7611086" cy="351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70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DA96AB-70D1-4A3D-967B-EA482213D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404B62-D928-4DDC-9D91-3BA92FEB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系統拆解</a:t>
            </a:r>
            <a:endParaRPr lang="en-US" altLang="zh-TW" dirty="0"/>
          </a:p>
          <a:p>
            <a:pPr lvl="1"/>
            <a:r>
              <a:rPr lang="zh-TW" altLang="en-US" dirty="0"/>
              <a:t>詢問</a:t>
            </a:r>
            <a:r>
              <a:rPr lang="en-US" altLang="zh-TW" dirty="0"/>
              <a:t>AI</a:t>
            </a:r>
            <a:r>
              <a:rPr lang="zh-TW" altLang="en-US" dirty="0"/>
              <a:t>問題</a:t>
            </a:r>
            <a:endParaRPr lang="en-US" altLang="zh-TW" dirty="0"/>
          </a:p>
          <a:p>
            <a:pPr lvl="1"/>
            <a:r>
              <a:rPr lang="zh-TW" altLang="en-US" dirty="0"/>
              <a:t>回答問題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CC730F-0B58-4D03-9AE4-62A2EA49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AD2C-60DD-470E-913E-09D9EE2F8ABD}" type="slidenum">
              <a:rPr lang="zh-TW" altLang="en-US" smtClean="0"/>
              <a:pPr/>
              <a:t>114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B028CC-C24C-415C-B3B2-91698DB3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3" y="2363787"/>
            <a:ext cx="4625741" cy="42447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70563D-2A88-4C0A-8F7B-4EB28C666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49505"/>
            <a:ext cx="4888338" cy="27382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639E898-F649-4295-8D3D-EDFE60870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174" y="3559160"/>
            <a:ext cx="4474966" cy="28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543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A9AFFC-E0FA-431C-9CAA-0E443C15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擴充功能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93E823-1850-4042-8097-0D841FE0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815" y="6386495"/>
            <a:ext cx="533401" cy="365125"/>
          </a:xfrm>
        </p:spPr>
        <p:txBody>
          <a:bodyPr/>
          <a:lstStyle/>
          <a:p>
            <a:fld id="{C77BAD2C-60DD-470E-913E-09D9EE2F8ABD}" type="slidenum">
              <a:rPr lang="zh-TW" altLang="en-US" smtClean="0"/>
              <a:pPr/>
              <a:t>115</a:t>
            </a:fld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A268B7E-E5FB-4AD4-B69A-C8B433AB2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969" y="1885755"/>
            <a:ext cx="5197290" cy="4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215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2514600"/>
            <a:ext cx="845820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感謝聆聽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zh-TW" dirty="0">
                <a:latin typeface="+mj-ea"/>
                <a:ea typeface="+mj-ea"/>
              </a:rPr>
              <a:t>擴充功能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477" name="Google Shape;477;p28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3427376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+mj-ea"/>
                <a:ea typeface="+mj-ea"/>
              </a:rPr>
              <a:t>外部感應器相關的擴充功能</a:t>
            </a:r>
            <a:endParaRPr dirty="0">
              <a:latin typeface="+mj-ea"/>
              <a:ea typeface="+mj-ea"/>
            </a:endParaRPr>
          </a:p>
        </p:txBody>
      </p:sp>
      <p:grpSp>
        <p:nvGrpSpPr>
          <p:cNvPr id="479" name="Google Shape;479;p28"/>
          <p:cNvGrpSpPr/>
          <p:nvPr/>
        </p:nvGrpSpPr>
        <p:grpSpPr>
          <a:xfrm>
            <a:off x="5549739" y="1556792"/>
            <a:ext cx="5184000" cy="4292281"/>
            <a:chOff x="984840" y="2024724"/>
            <a:chExt cx="5184000" cy="4292281"/>
          </a:xfrm>
        </p:grpSpPr>
        <p:pic>
          <p:nvPicPr>
            <p:cNvPr id="480" name="Google Shape;480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2840" y="2024724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8"/>
            <p:cNvPicPr preferRelativeResize="0"/>
            <p:nvPr/>
          </p:nvPicPr>
          <p:blipFill rotWithShape="1">
            <a:blip r:embed="rId4">
              <a:alphaModFix/>
            </a:blip>
            <a:srcRect b="-1"/>
            <a:stretch/>
          </p:blipFill>
          <p:spPr>
            <a:xfrm>
              <a:off x="4440840" y="2024724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4840" y="2024724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8"/>
            <p:cNvPicPr preferRelativeResize="0"/>
            <p:nvPr/>
          </p:nvPicPr>
          <p:blipFill rotWithShape="1">
            <a:blip r:embed="rId6">
              <a:alphaModFix/>
            </a:blip>
            <a:srcRect b="-1"/>
            <a:stretch/>
          </p:blipFill>
          <p:spPr>
            <a:xfrm>
              <a:off x="984840" y="4157005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06797" y="4157005"/>
              <a:ext cx="1728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59860590-487F-4527-BF45-6D0EA8583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1782" y="3716792"/>
            <a:ext cx="1760177" cy="2132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773B1C2-54E6-41C5-99E6-5E5CEEC9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人工智慧擴充功能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95367DD-5904-AAB8-5E9B-133A5B310DF2}"/>
              </a:ext>
            </a:extLst>
          </p:cNvPr>
          <p:cNvGrpSpPr/>
          <p:nvPr/>
        </p:nvGrpSpPr>
        <p:grpSpPr>
          <a:xfrm>
            <a:off x="1108529" y="1457249"/>
            <a:ext cx="9974941" cy="4694560"/>
            <a:chOff x="873587" y="1178594"/>
            <a:chExt cx="9974941" cy="469456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8D61F34-C673-7B4B-7445-8043554A2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87"/>
            <a:stretch/>
          </p:blipFill>
          <p:spPr>
            <a:xfrm>
              <a:off x="4840593" y="3518594"/>
              <a:ext cx="1914866" cy="2340000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CCB5B36-1C9F-BF81-EA2D-73DC8B21E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587" y="3533154"/>
              <a:ext cx="3977651" cy="23400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C74B209-8127-0E1E-011F-41A04D68E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587" y="1178594"/>
              <a:ext cx="9974941" cy="2340000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E8809945-5701-4EEB-BDA3-8D5E50254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05" t="2517" r="10547"/>
          <a:stretch/>
        </p:blipFill>
        <p:spPr>
          <a:xfrm>
            <a:off x="7555433" y="4057785"/>
            <a:ext cx="1893367" cy="24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514600"/>
            <a:ext cx="1008112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二</a:t>
            </a:r>
            <a:br>
              <a:rPr lang="en-US" altLang="zh-TW" dirty="0"/>
            </a:br>
            <a:r>
              <a:rPr lang="zh-TW" altLang="en-US" dirty="0"/>
              <a:t>國小微課程：</a:t>
            </a:r>
            <a:r>
              <a:rPr lang="en-US" altLang="zh-TW" dirty="0"/>
              <a:t>AI </a:t>
            </a:r>
            <a:r>
              <a:rPr lang="zh-TW" altLang="en-US" dirty="0"/>
              <a:t>語音辨識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fld id="{289D71E3-7D81-4C24-B9D8-6B108755C64C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10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08CE1B-E41A-44BA-A0EC-EB66DDB8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語音轉文字實作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216C4B-677B-473A-B11E-C39ED4428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運用</a:t>
            </a:r>
            <a:r>
              <a:rPr lang="en-US" altLang="zh-TW" dirty="0"/>
              <a:t>Teachable Machine</a:t>
            </a:r>
            <a:r>
              <a:rPr lang="zh-TW" altLang="en-US" dirty="0"/>
              <a:t>建立語音模型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3E4C47-43D9-42C5-B70D-90680A11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2348880"/>
            <a:ext cx="6448424" cy="33706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C5EB597-EAAA-4F0D-8FCD-685EE558B350}"/>
              </a:ext>
            </a:extLst>
          </p:cNvPr>
          <p:cNvSpPr/>
          <p:nvPr/>
        </p:nvSpPr>
        <p:spPr>
          <a:xfrm>
            <a:off x="6168008" y="4032681"/>
            <a:ext cx="1714500" cy="1882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995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4EEDC3-843B-476B-A3B7-75D2A6BE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語音模型界面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C5E8D5D-4237-48EF-A716-F382BFF3B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2125764"/>
            <a:ext cx="10515600" cy="3979660"/>
          </a:xfrm>
          <a:prstGeom prst="rect">
            <a:avLst/>
          </a:prstGeom>
        </p:spPr>
      </p:pic>
      <p:sp>
        <p:nvSpPr>
          <p:cNvPr id="5" name="語音泡泡: 矩形 4">
            <a:extLst>
              <a:ext uri="{FF2B5EF4-FFF2-40B4-BE49-F238E27FC236}">
                <a16:creationId xmlns:a16="http://schemas.microsoft.com/office/drawing/2014/main" id="{C6352067-7768-494D-B3E0-B669E26B1392}"/>
              </a:ext>
            </a:extLst>
          </p:cNvPr>
          <p:cNvSpPr/>
          <p:nvPr/>
        </p:nvSpPr>
        <p:spPr>
          <a:xfrm>
            <a:off x="3981450" y="2352675"/>
            <a:ext cx="1647825" cy="828675"/>
          </a:xfrm>
          <a:prstGeom prst="wedgeRectCallout">
            <a:avLst>
              <a:gd name="adj1" fmla="val -55515"/>
              <a:gd name="adj2" fmla="val 67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背景噪音</a:t>
            </a:r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DDF017DA-D678-4705-8E57-C762D3BF53BE}"/>
              </a:ext>
            </a:extLst>
          </p:cNvPr>
          <p:cNvSpPr/>
          <p:nvPr/>
        </p:nvSpPr>
        <p:spPr>
          <a:xfrm>
            <a:off x="4200525" y="5568950"/>
            <a:ext cx="1428750" cy="923925"/>
          </a:xfrm>
          <a:prstGeom prst="wedgeRectCallout">
            <a:avLst>
              <a:gd name="adj1" fmla="val -73500"/>
              <a:gd name="adj2" fmla="val -57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語音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119D5AC4-58E8-45C7-8B8E-390E3E35C776}"/>
              </a:ext>
            </a:extLst>
          </p:cNvPr>
          <p:cNvSpPr/>
          <p:nvPr/>
        </p:nvSpPr>
        <p:spPr>
          <a:xfrm>
            <a:off x="7258050" y="2971800"/>
            <a:ext cx="1628775" cy="923925"/>
          </a:xfrm>
          <a:prstGeom prst="wedgeRectCallout">
            <a:avLst>
              <a:gd name="adj1" fmla="val -27851"/>
              <a:gd name="adj2" fmla="val 71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訓練</a:t>
            </a:r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573EB8DD-1A8B-4FFF-8E5D-9411EF8E4092}"/>
              </a:ext>
            </a:extLst>
          </p:cNvPr>
          <p:cNvSpPr/>
          <p:nvPr/>
        </p:nvSpPr>
        <p:spPr>
          <a:xfrm>
            <a:off x="10020300" y="2971800"/>
            <a:ext cx="1543050" cy="923925"/>
          </a:xfrm>
          <a:prstGeom prst="wedgeRectCallout">
            <a:avLst>
              <a:gd name="adj1" fmla="val -30710"/>
              <a:gd name="adj2" fmla="val 72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預覽</a:t>
            </a:r>
          </a:p>
        </p:txBody>
      </p:sp>
    </p:spTree>
    <p:extLst>
      <p:ext uri="{BB962C8B-B14F-4D97-AF65-F5344CB8AC3E}">
        <p14:creationId xmlns:p14="http://schemas.microsoft.com/office/powerpoint/2010/main" val="70550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F8BCC9-50D7-4B2C-8FE8-5457A2C7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1</a:t>
            </a:r>
            <a:r>
              <a:rPr lang="zh-TW" altLang="en-US" dirty="0"/>
              <a:t>：錄製背景噪音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29E82D-5F8E-41DA-84D7-AFF57D6E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錄製</a:t>
            </a:r>
            <a:r>
              <a:rPr lang="en-US" altLang="zh-TW" dirty="0"/>
              <a:t>20</a:t>
            </a:r>
            <a:r>
              <a:rPr lang="zh-TW" altLang="en-US" dirty="0"/>
              <a:t>秒</a:t>
            </a:r>
            <a:endParaRPr lang="en-US" altLang="zh-TW" dirty="0"/>
          </a:p>
          <a:p>
            <a:r>
              <a:rPr lang="en-US" altLang="zh-TW" dirty="0"/>
              <a:t>Extract Samples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258F7F-E4DB-43EC-9F8C-B7D94E92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38" y="1631268"/>
            <a:ext cx="5799323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8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2ACC18-1122-46FE-9C51-3492E0864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2</a:t>
            </a:r>
            <a:r>
              <a:rPr lang="zh-TW" altLang="en-US" dirty="0"/>
              <a:t>：錄製語音片段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B24DF1-2C1F-4FC1-825C-31CF757F1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至少要有</a:t>
            </a:r>
            <a:r>
              <a:rPr lang="en-US" altLang="zh-TW" dirty="0"/>
              <a:t>8</a:t>
            </a:r>
            <a:r>
              <a:rPr lang="zh-TW" altLang="en-US" dirty="0"/>
              <a:t>個片段</a:t>
            </a:r>
            <a:endParaRPr lang="en-US" altLang="zh-TW" dirty="0"/>
          </a:p>
          <a:p>
            <a:r>
              <a:rPr lang="zh-TW" altLang="en-US" dirty="0"/>
              <a:t>要在</a:t>
            </a:r>
            <a:r>
              <a:rPr lang="en-US" altLang="zh-TW" dirty="0"/>
              <a:t>2</a:t>
            </a:r>
            <a:r>
              <a:rPr lang="zh-TW" altLang="en-US" dirty="0"/>
              <a:t>秒內完成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D43D9A-E386-4C8F-8ABF-02D304D8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1791470"/>
            <a:ext cx="5238999" cy="4385493"/>
          </a:xfrm>
          <a:prstGeom prst="rect">
            <a:avLst/>
          </a:prstGeom>
        </p:spPr>
      </p:pic>
      <p:sp>
        <p:nvSpPr>
          <p:cNvPr id="5" name="語音泡泡: 矩形 4">
            <a:extLst>
              <a:ext uri="{FF2B5EF4-FFF2-40B4-BE49-F238E27FC236}">
                <a16:creationId xmlns:a16="http://schemas.microsoft.com/office/drawing/2014/main" id="{6C6181E4-ABC6-4D0E-8ED9-C8771BA03FCD}"/>
              </a:ext>
            </a:extLst>
          </p:cNvPr>
          <p:cNvSpPr/>
          <p:nvPr/>
        </p:nvSpPr>
        <p:spPr>
          <a:xfrm>
            <a:off x="3863752" y="4797152"/>
            <a:ext cx="1440160" cy="1082674"/>
          </a:xfrm>
          <a:prstGeom prst="wedgeRectCallout">
            <a:avLst>
              <a:gd name="adj1" fmla="val 79697"/>
              <a:gd name="adj2" fmla="val 36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依語句的長短調整</a:t>
            </a:r>
          </a:p>
        </p:txBody>
      </p:sp>
    </p:spTree>
    <p:extLst>
      <p:ext uri="{BB962C8B-B14F-4D97-AF65-F5344CB8AC3E}">
        <p14:creationId xmlns:p14="http://schemas.microsoft.com/office/powerpoint/2010/main" val="72588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CCA204-EAD0-470B-9FE8-26B5A559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3</a:t>
            </a:r>
            <a:r>
              <a:rPr lang="zh-TW" altLang="en-US" dirty="0"/>
              <a:t>：訓練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F55503A-7E17-46C5-B5EF-7491751CC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740" y="1835150"/>
            <a:ext cx="6822319" cy="43513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21EBF1-B893-47E4-A2E5-AB7324CEF938}"/>
              </a:ext>
            </a:extLst>
          </p:cNvPr>
          <p:cNvSpPr/>
          <p:nvPr/>
        </p:nvSpPr>
        <p:spPr>
          <a:xfrm>
            <a:off x="7162799" y="3171824"/>
            <a:ext cx="1847851" cy="1504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73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議程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DAF2DCE-616F-C32F-C573-536B8883C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lt"/>
                <a:ea typeface="+mj-ea"/>
              </a:rPr>
              <a:t>國小微課程與 </a:t>
            </a:r>
            <a:r>
              <a:rPr lang="en-US" altLang="zh-TW" dirty="0">
                <a:latin typeface="+mj-lt"/>
                <a:ea typeface="+mj-ea"/>
              </a:rPr>
              <a:t>OSEP</a:t>
            </a:r>
            <a:r>
              <a:rPr lang="zh-TW" altLang="en-US" dirty="0">
                <a:latin typeface="+mj-lt"/>
                <a:ea typeface="+mj-ea"/>
              </a:rPr>
              <a:t> 線上編輯器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en-US" altLang="zh-TW" dirty="0">
                <a:latin typeface="+mj-lt"/>
                <a:ea typeface="+mj-ea"/>
              </a:rPr>
              <a:t>AI </a:t>
            </a:r>
            <a:r>
              <a:rPr lang="zh-TW" altLang="en-US" dirty="0">
                <a:latin typeface="+mj-lt"/>
                <a:ea typeface="+mj-ea"/>
              </a:rPr>
              <a:t>語音辨識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zh-TW" altLang="en-US" dirty="0"/>
              <a:t>聲音控制─智能居家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en-US" altLang="zh-TW" dirty="0">
                <a:latin typeface="+mj-lt"/>
                <a:ea typeface="+mj-ea"/>
              </a:rPr>
              <a:t>AI </a:t>
            </a:r>
            <a:r>
              <a:rPr lang="zh-TW" altLang="en-US" dirty="0">
                <a:latin typeface="+mj-lt"/>
                <a:ea typeface="+mj-ea"/>
              </a:rPr>
              <a:t>影像辨識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en-US" altLang="zh-TW" dirty="0">
                <a:latin typeface="+mj-lt"/>
                <a:ea typeface="+mj-ea"/>
              </a:rPr>
              <a:t>AI</a:t>
            </a:r>
            <a:r>
              <a:rPr lang="zh-TW" altLang="en-US" dirty="0">
                <a:latin typeface="+mj-lt"/>
                <a:ea typeface="+mj-ea"/>
              </a:rPr>
              <a:t>影像辨識─植物百科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zh-TW" altLang="en-US" dirty="0">
                <a:latin typeface="+mj-lt"/>
                <a:ea typeface="+mj-ea"/>
              </a:rPr>
              <a:t>姿勢辨識─接水果</a:t>
            </a:r>
            <a:endParaRPr lang="en-US" altLang="zh-TW" dirty="0">
              <a:latin typeface="+mj-lt"/>
              <a:ea typeface="+mj-ea"/>
            </a:endParaRPr>
          </a:p>
          <a:p>
            <a:r>
              <a:rPr lang="en-US" altLang="zh-TW" dirty="0" err="1">
                <a:latin typeface="+mj-lt"/>
                <a:ea typeface="+mj-ea"/>
              </a:rPr>
              <a:t>OpenAI</a:t>
            </a:r>
            <a:r>
              <a:rPr lang="zh-TW" altLang="en-US" dirty="0">
                <a:latin typeface="+mj-lt"/>
                <a:ea typeface="+mj-ea"/>
              </a:rPr>
              <a:t>擴充功能</a:t>
            </a:r>
            <a:endParaRPr lang="en-US" altLang="zh-TW" dirty="0">
              <a:latin typeface="+mj-lt"/>
              <a:ea typeface="+mj-ea"/>
            </a:endParaRPr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501231-D02B-4E73-BE11-71085614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4</a:t>
            </a:r>
            <a:r>
              <a:rPr lang="zh-TW" altLang="en-US" dirty="0"/>
              <a:t>：預覽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20D574-3465-48F8-94FB-7FF49F927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5840" y="1437506"/>
            <a:ext cx="26463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33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3625A7-361C-44F0-B79D-57466490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/>
              <a:t>5</a:t>
            </a:r>
            <a:r>
              <a:rPr lang="zh-TW" altLang="en-US" dirty="0"/>
              <a:t>：導出模型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66B03A8-F941-4B20-BAF5-F38223125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1565696"/>
            <a:ext cx="2484123" cy="4789488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887D68-8C3A-42EA-A163-19E7FA46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E46F-0928-40DD-9153-328EED4FD4B1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5E04A33-A474-4227-8840-B8264CC5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622427"/>
            <a:ext cx="5673799" cy="461962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9D1600A-A1EF-46C3-8874-7AE6F1F27D69}"/>
              </a:ext>
            </a:extLst>
          </p:cNvPr>
          <p:cNvSpPr/>
          <p:nvPr/>
        </p:nvSpPr>
        <p:spPr>
          <a:xfrm>
            <a:off x="2639617" y="1654053"/>
            <a:ext cx="1584176" cy="550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258C60-CCD5-40E6-BA20-0286444302AE}"/>
              </a:ext>
            </a:extLst>
          </p:cNvPr>
          <p:cNvSpPr/>
          <p:nvPr/>
        </p:nvSpPr>
        <p:spPr>
          <a:xfrm>
            <a:off x="7613103" y="2676525"/>
            <a:ext cx="1651249" cy="464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2B3339-DFF7-439C-9FC1-8BE0FCDF4DC7}"/>
              </a:ext>
            </a:extLst>
          </p:cNvPr>
          <p:cNvSpPr/>
          <p:nvPr/>
        </p:nvSpPr>
        <p:spPr>
          <a:xfrm>
            <a:off x="5375920" y="3501009"/>
            <a:ext cx="529208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28AE27A0-5445-4D25-9DE9-0229449CCC62}"/>
              </a:ext>
            </a:extLst>
          </p:cNvPr>
          <p:cNvSpPr/>
          <p:nvPr/>
        </p:nvSpPr>
        <p:spPr>
          <a:xfrm>
            <a:off x="10095536" y="1685504"/>
            <a:ext cx="1620333" cy="1152128"/>
          </a:xfrm>
          <a:prstGeom prst="wedgeRectCallout">
            <a:avLst>
              <a:gd name="adj1" fmla="val -36706"/>
              <a:gd name="adj2" fmla="val 102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模型雲端連結</a:t>
            </a:r>
          </a:p>
        </p:txBody>
      </p:sp>
    </p:spTree>
    <p:extLst>
      <p:ext uri="{BB962C8B-B14F-4D97-AF65-F5344CB8AC3E}">
        <p14:creationId xmlns:p14="http://schemas.microsoft.com/office/powerpoint/2010/main" val="152827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語音辨識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DAF2DCE-616F-C32F-C573-536B8883C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5257800" cy="4789512"/>
          </a:xfrm>
        </p:spPr>
        <p:txBody>
          <a:bodyPr>
            <a:normAutofit/>
          </a:bodyPr>
          <a:lstStyle/>
          <a:p>
            <a:r>
              <a:rPr lang="zh-TW" altLang="en-US" dirty="0"/>
              <a:t>課程概述</a:t>
            </a:r>
          </a:p>
          <a:p>
            <a:pPr lvl="1"/>
            <a:r>
              <a:rPr lang="zh-TW" altLang="en-US" dirty="0"/>
              <a:t>本課程介紹 </a:t>
            </a:r>
            <a:r>
              <a:rPr lang="en-US" altLang="zh-TW" dirty="0">
                <a:solidFill>
                  <a:srgbClr val="FF0000"/>
                </a:solidFill>
              </a:rPr>
              <a:t>AI </a:t>
            </a:r>
            <a:r>
              <a:rPr lang="zh-TW" altLang="en-US" dirty="0">
                <a:solidFill>
                  <a:srgbClr val="FF0000"/>
                </a:solidFill>
              </a:rPr>
              <a:t>語音辦識</a:t>
            </a:r>
            <a:r>
              <a:rPr lang="zh-TW" altLang="en-US" dirty="0"/>
              <a:t>， 並且透過程式設計將 </a:t>
            </a:r>
            <a:r>
              <a:rPr lang="en-US" altLang="zh-TW" dirty="0"/>
              <a:t>AI </a:t>
            </a:r>
            <a:r>
              <a:rPr lang="zh-TW" altLang="en-US" dirty="0"/>
              <a:t>語音辦識應用到日常生活中，例如：使用語音控制角色的前進與後退、播放音樂、製作猜謎遊戲與查詢空氣品質。</a:t>
            </a:r>
            <a:endParaRPr lang="en-US" altLang="zh-TW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32E20D6-76F5-0F82-F0E9-628DA4519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0688"/>
            <a:ext cx="5616624" cy="618343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B6EB9F-65C5-2F11-39BB-DAE3267ED55E}"/>
              </a:ext>
            </a:extLst>
          </p:cNvPr>
          <p:cNvSpPr txBox="1"/>
          <p:nvPr/>
        </p:nvSpPr>
        <p:spPr>
          <a:xfrm>
            <a:off x="6096000" y="213966"/>
            <a:ext cx="2543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課程地圖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59ADDDB-7F2C-44CD-3FB2-9E029E1E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00" y="452699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語音辨識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DAF2DCE-616F-C32F-C573-536B8883C1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dirty="0"/>
              <a:t>學習表現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t-Ⅱ-3 </a:t>
            </a:r>
            <a:r>
              <a:rPr lang="zh-TW" altLang="en-US" dirty="0"/>
              <a:t>認識以運算思維解決問題的過程。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t-Ⅲ-3 </a:t>
            </a:r>
            <a:r>
              <a:rPr lang="zh-TW" altLang="en-US" dirty="0"/>
              <a:t>運用運算思維解決問題。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a-Ⅱ-4 </a:t>
            </a:r>
            <a:r>
              <a:rPr lang="zh-TW" altLang="en-US" dirty="0"/>
              <a:t>體會學習資訊科技的樂趣。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a-Ⅲ-4 </a:t>
            </a:r>
            <a:r>
              <a:rPr lang="zh-TW" altLang="en-US" dirty="0"/>
              <a:t>展現學習資訊科技的正向態度。 </a:t>
            </a:r>
          </a:p>
          <a:p>
            <a:r>
              <a:rPr lang="zh-TW" altLang="en-US" dirty="0"/>
              <a:t>學習內容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A-Ⅱ-1 </a:t>
            </a:r>
            <a:r>
              <a:rPr lang="zh-TW" altLang="en-US" dirty="0"/>
              <a:t>簡單的問題解決表示方法。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A-Ⅲ-1 </a:t>
            </a:r>
            <a:r>
              <a:rPr lang="zh-TW" altLang="en-US" dirty="0"/>
              <a:t>結構化的問題解決表示方法。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P-Ⅱ-1 </a:t>
            </a:r>
            <a:r>
              <a:rPr lang="zh-TW" altLang="en-US" dirty="0"/>
              <a:t>程式設計工具的介紹與體驗。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P-Ⅲ-1 </a:t>
            </a:r>
            <a:r>
              <a:rPr lang="zh-TW" altLang="en-US" dirty="0"/>
              <a:t>程式設計工具的基本應用。 </a:t>
            </a:r>
            <a:endParaRPr lang="en-US" altLang="zh-TW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1F38DF-B817-C68F-BB3C-8FD4DE4A70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  <a:p>
            <a:pPr lvl="1"/>
            <a:r>
              <a:rPr lang="zh-TW" altLang="en-US" dirty="0"/>
              <a:t>能夠了解 </a:t>
            </a:r>
            <a:r>
              <a:rPr lang="en-US" altLang="zh-TW" dirty="0"/>
              <a:t>AI </a:t>
            </a:r>
            <a:r>
              <a:rPr lang="zh-TW" altLang="en-US" dirty="0"/>
              <a:t>語音辨識的運作，使用 </a:t>
            </a:r>
            <a:r>
              <a:rPr lang="en-US" altLang="zh-TW" dirty="0"/>
              <a:t>Scratch </a:t>
            </a:r>
            <a:r>
              <a:rPr lang="zh-TW" altLang="en-US" dirty="0"/>
              <a:t>程式設計工具，製作應用於生活的專案。</a:t>
            </a:r>
          </a:p>
          <a:p>
            <a:pPr lvl="1"/>
            <a:r>
              <a:rPr lang="zh-TW" altLang="en-US" dirty="0"/>
              <a:t>能夠以圖表或語言呈現問題解決的程序，並以模組化的方式進行程式設計。</a:t>
            </a:r>
          </a:p>
        </p:txBody>
      </p:sp>
    </p:spTree>
    <p:extLst>
      <p:ext uri="{BB962C8B-B14F-4D97-AF65-F5344CB8AC3E}">
        <p14:creationId xmlns:p14="http://schemas.microsoft.com/office/powerpoint/2010/main" val="16522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ECD3F-C869-78CA-83C2-0C956670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課程設計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0AA2046-D44B-B4D6-DFA8-F6210B9585BF}"/>
              </a:ext>
            </a:extLst>
          </p:cNvPr>
          <p:cNvGrpSpPr/>
          <p:nvPr/>
        </p:nvGrpSpPr>
        <p:grpSpPr>
          <a:xfrm>
            <a:off x="114710" y="1664681"/>
            <a:ext cx="11890736" cy="4326999"/>
            <a:chOff x="114710" y="1664681"/>
            <a:chExt cx="11890736" cy="4326999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005528-09D6-BC7E-6103-4FE9C1C743E4}"/>
                </a:ext>
              </a:extLst>
            </p:cNvPr>
            <p:cNvSpPr/>
            <p:nvPr/>
          </p:nvSpPr>
          <p:spPr>
            <a:xfrm>
              <a:off x="9845446" y="4242664"/>
              <a:ext cx="2160000" cy="540000"/>
            </a:xfrm>
            <a:prstGeom prst="rect">
              <a:avLst/>
            </a:prstGeom>
            <a:solidFill>
              <a:srgbClr val="8FE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詢問使用者要查詢的測站名稱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4DF7253-E347-5BEF-27CA-147722B8FAA8}"/>
                </a:ext>
              </a:extLst>
            </p:cNvPr>
            <p:cNvSpPr/>
            <p:nvPr/>
          </p:nvSpPr>
          <p:spPr>
            <a:xfrm>
              <a:off x="9845446" y="3038521"/>
              <a:ext cx="216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開始語音辨識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D8A69522-0384-9D1A-0354-7CA75AAD1555}"/>
                </a:ext>
              </a:extLst>
            </p:cNvPr>
            <p:cNvSpPr/>
            <p:nvPr/>
          </p:nvSpPr>
          <p:spPr>
            <a:xfrm>
              <a:off x="9845446" y="5040007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單元五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查詢空氣品質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6E0A245-0D44-13B2-0883-DFF47C4D2DD9}"/>
                </a:ext>
              </a:extLst>
            </p:cNvPr>
            <p:cNvSpPr/>
            <p:nvPr/>
          </p:nvSpPr>
          <p:spPr>
            <a:xfrm>
              <a:off x="9845446" y="3571989"/>
              <a:ext cx="2160000" cy="360000"/>
            </a:xfrm>
            <a:prstGeom prst="rect">
              <a:avLst/>
            </a:prstGeom>
            <a:solidFill>
              <a:srgbClr val="8FE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pc="-300" dirty="0">
                  <a:solidFill>
                    <a:schemeClr val="tx1"/>
                  </a:solidFill>
                </a:rPr>
                <a:t>使用「</a:t>
              </a:r>
              <a:r>
                <a:rPr lang="en-US" altLang="zh-TW" spc="-300" dirty="0">
                  <a:solidFill>
                    <a:schemeClr val="tx1"/>
                  </a:solidFill>
                </a:rPr>
                <a:t>LASS</a:t>
              </a:r>
              <a:r>
                <a:rPr lang="zh-TW" altLang="en-US" spc="-300" dirty="0">
                  <a:solidFill>
                    <a:schemeClr val="tx1"/>
                  </a:solidFill>
                </a:rPr>
                <a:t>」擴充功能</a:t>
              </a:r>
            </a:p>
          </p:txBody>
        </p:sp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62AA8AF4-7886-B702-513B-D98555B8C218}"/>
                </a:ext>
              </a:extLst>
            </p:cNvPr>
            <p:cNvSpPr/>
            <p:nvPr/>
          </p:nvSpPr>
          <p:spPr>
            <a:xfrm>
              <a:off x="9439852" y="5299364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547E3E0-C3AD-5694-05FF-5BE6AF07E2F5}"/>
                </a:ext>
              </a:extLst>
            </p:cNvPr>
            <p:cNvSpPr/>
            <p:nvPr/>
          </p:nvSpPr>
          <p:spPr>
            <a:xfrm>
              <a:off x="7362935" y="4253839"/>
              <a:ext cx="216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使用文字轉語音的方式播放一道謎題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31FEFAC-9CFB-B56E-EC4E-0B61A61635D0}"/>
                </a:ext>
              </a:extLst>
            </p:cNvPr>
            <p:cNvSpPr/>
            <p:nvPr/>
          </p:nvSpPr>
          <p:spPr>
            <a:xfrm>
              <a:off x="7362227" y="2784222"/>
              <a:ext cx="2160000" cy="54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解決未有語音輸入時的錯誤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90A368-4B23-9D74-C504-FAA272833054}"/>
                </a:ext>
              </a:extLst>
            </p:cNvPr>
            <p:cNvSpPr/>
            <p:nvPr/>
          </p:nvSpPr>
          <p:spPr>
            <a:xfrm>
              <a:off x="7365818" y="5063736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單元四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猜謎遊戲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FF35872-101C-50AB-166C-014B65A39371}"/>
                </a:ext>
              </a:extLst>
            </p:cNvPr>
            <p:cNvSpPr/>
            <p:nvPr/>
          </p:nvSpPr>
          <p:spPr>
            <a:xfrm>
              <a:off x="7362227" y="3507161"/>
              <a:ext cx="2160000" cy="54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依答案的語音給予不同的回饋</a:t>
              </a:r>
            </a:p>
          </p:txBody>
        </p:sp>
        <p:sp>
          <p:nvSpPr>
            <p:cNvPr id="23" name="箭號: 向右 22">
              <a:extLst>
                <a:ext uri="{FF2B5EF4-FFF2-40B4-BE49-F238E27FC236}">
                  <a16:creationId xmlns:a16="http://schemas.microsoft.com/office/drawing/2014/main" id="{D7C35F05-1071-53B5-981C-69FF7D84669E}"/>
                </a:ext>
              </a:extLst>
            </p:cNvPr>
            <p:cNvSpPr/>
            <p:nvPr/>
          </p:nvSpPr>
          <p:spPr>
            <a:xfrm>
              <a:off x="6989763" y="5337731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D2CAA3D-0DE5-64AC-AC97-14E32ABE2C54}"/>
                </a:ext>
              </a:extLst>
            </p:cNvPr>
            <p:cNvSpPr/>
            <p:nvPr/>
          </p:nvSpPr>
          <p:spPr>
            <a:xfrm>
              <a:off x="4946905" y="3514026"/>
              <a:ext cx="2160000" cy="54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語音控制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播放中的音量大小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432EFCD-78F2-D9E0-F2CF-14E48FD897B0}"/>
                </a:ext>
              </a:extLst>
            </p:cNvPr>
            <p:cNvSpPr/>
            <p:nvPr/>
          </p:nvSpPr>
          <p:spPr>
            <a:xfrm>
              <a:off x="4938883" y="5074299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單元三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語音控制音樂播放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D3AB666-2845-6748-E503-EB19080AE037}"/>
                </a:ext>
              </a:extLst>
            </p:cNvPr>
            <p:cNvSpPr/>
            <p:nvPr/>
          </p:nvSpPr>
          <p:spPr>
            <a:xfrm>
              <a:off x="4938882" y="4257152"/>
              <a:ext cx="2160000" cy="54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語音控制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播放一段音樂</a:t>
              </a:r>
            </a:p>
          </p:txBody>
        </p:sp>
        <p:sp>
          <p:nvSpPr>
            <p:cNvPr id="22" name="箭號: 向右 21">
              <a:extLst>
                <a:ext uri="{FF2B5EF4-FFF2-40B4-BE49-F238E27FC236}">
                  <a16:creationId xmlns:a16="http://schemas.microsoft.com/office/drawing/2014/main" id="{7F958913-0719-1E68-2C5D-31CB8804F0D2}"/>
                </a:ext>
              </a:extLst>
            </p:cNvPr>
            <p:cNvSpPr/>
            <p:nvPr/>
          </p:nvSpPr>
          <p:spPr>
            <a:xfrm>
              <a:off x="4635438" y="5315666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303A68-1AAB-A640-556D-212089518C91}"/>
                </a:ext>
              </a:extLst>
            </p:cNvPr>
            <p:cNvSpPr/>
            <p:nvPr/>
          </p:nvSpPr>
          <p:spPr>
            <a:xfrm>
              <a:off x="2529490" y="4239048"/>
              <a:ext cx="2160000" cy="54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pc="-100" dirty="0">
                  <a:solidFill>
                    <a:schemeClr val="tx1"/>
                  </a:solidFill>
                </a:rPr>
                <a:t>語音控制</a:t>
              </a:r>
              <a:endParaRPr lang="en-US" altLang="zh-TW" spc="-100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spc="-100" dirty="0">
                  <a:solidFill>
                    <a:schemeClr val="tx1"/>
                  </a:solidFill>
                </a:rPr>
                <a:t>角色向右走與向左走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32BB10D-A2B4-C978-B943-FF0AB47361D3}"/>
                </a:ext>
              </a:extLst>
            </p:cNvPr>
            <p:cNvSpPr/>
            <p:nvPr/>
          </p:nvSpPr>
          <p:spPr>
            <a:xfrm>
              <a:off x="2529490" y="5074299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單元二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語音控制角色</a:t>
              </a:r>
            </a:p>
          </p:txBody>
        </p:sp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E0B33D20-B263-75C6-879D-C44E7367A170}"/>
                </a:ext>
              </a:extLst>
            </p:cNvPr>
            <p:cNvSpPr/>
            <p:nvPr/>
          </p:nvSpPr>
          <p:spPr>
            <a:xfrm>
              <a:off x="2255394" y="5319548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E9A0669-5548-E73F-0CCA-46BAAEDAFBF5}"/>
                </a:ext>
              </a:extLst>
            </p:cNvPr>
            <p:cNvSpPr/>
            <p:nvPr/>
          </p:nvSpPr>
          <p:spPr>
            <a:xfrm>
              <a:off x="114710" y="4230497"/>
              <a:ext cx="216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AI </a:t>
              </a:r>
              <a:r>
                <a:rPr lang="zh-TW" altLang="en-US" dirty="0">
                  <a:solidFill>
                    <a:schemeClr val="tx1"/>
                  </a:solidFill>
                </a:rPr>
                <a:t>語音辨識與生活上的應用</a:t>
              </a:r>
              <a:endParaRPr lang="en-US" altLang="zh-TW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F8638EA-B4DF-5FA0-F9C2-0A69B021FE1D}"/>
                </a:ext>
              </a:extLst>
            </p:cNvPr>
            <p:cNvSpPr/>
            <p:nvPr/>
          </p:nvSpPr>
          <p:spPr>
            <a:xfrm>
              <a:off x="119336" y="5091680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單元一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何謂 </a:t>
              </a:r>
              <a:r>
                <a:rPr lang="en-US" altLang="zh-TW" dirty="0">
                  <a:solidFill>
                    <a:schemeClr val="tx1"/>
                  </a:solidFill>
                </a:rPr>
                <a:t>AI </a:t>
              </a:r>
              <a:r>
                <a:rPr lang="zh-TW" altLang="en-US" dirty="0">
                  <a:solidFill>
                    <a:schemeClr val="tx1"/>
                  </a:solidFill>
                </a:rPr>
                <a:t>語音辨識？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AF9FA53-9DC3-2B54-8DE0-FE5A85540BC6}"/>
                </a:ext>
              </a:extLst>
            </p:cNvPr>
            <p:cNvSpPr/>
            <p:nvPr/>
          </p:nvSpPr>
          <p:spPr>
            <a:xfrm>
              <a:off x="2536950" y="3678008"/>
              <a:ext cx="216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角色轉圈圈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68A23E7-F5BC-95F0-39F3-280E388E9152}"/>
                </a:ext>
              </a:extLst>
            </p:cNvPr>
            <p:cNvSpPr/>
            <p:nvPr/>
          </p:nvSpPr>
          <p:spPr>
            <a:xfrm>
              <a:off x="2529490" y="3142124"/>
              <a:ext cx="216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角色跳躍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131555-3D9A-3293-5B37-0755CA554B9F}"/>
                </a:ext>
              </a:extLst>
            </p:cNvPr>
            <p:cNvSpPr/>
            <p:nvPr/>
          </p:nvSpPr>
          <p:spPr>
            <a:xfrm>
              <a:off x="121628" y="3682997"/>
              <a:ext cx="216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pc="-80" dirty="0">
                  <a:solidFill>
                    <a:schemeClr val="tx1"/>
                  </a:solidFill>
                </a:rPr>
                <a:t>語音轉文字擴充功能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68B7E2B-9478-7AF2-F785-C8D658F01C7F}"/>
                </a:ext>
              </a:extLst>
            </p:cNvPr>
            <p:cNvSpPr/>
            <p:nvPr/>
          </p:nvSpPr>
          <p:spPr>
            <a:xfrm>
              <a:off x="121628" y="3131057"/>
              <a:ext cx="216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開啟語音辨識功能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F16B6F0-B06A-9051-B369-8FEC36D7AC81}"/>
                </a:ext>
              </a:extLst>
            </p:cNvPr>
            <p:cNvSpPr/>
            <p:nvPr/>
          </p:nvSpPr>
          <p:spPr>
            <a:xfrm>
              <a:off x="9845446" y="2425759"/>
              <a:ext cx="2160000" cy="360000"/>
            </a:xfrm>
            <a:prstGeom prst="rect">
              <a:avLst/>
            </a:prstGeom>
            <a:solidFill>
              <a:srgbClr val="8FE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顯示測站 </a:t>
              </a:r>
              <a:r>
                <a:rPr lang="en-US" altLang="zh-TW" dirty="0">
                  <a:solidFill>
                    <a:schemeClr val="tx1"/>
                  </a:solidFill>
                </a:rPr>
                <a:t>PM2.5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AB3C2A2-8E00-7D2C-431D-23979DB08A47}"/>
                </a:ext>
              </a:extLst>
            </p:cNvPr>
            <p:cNvSpPr/>
            <p:nvPr/>
          </p:nvSpPr>
          <p:spPr>
            <a:xfrm>
              <a:off x="9845446" y="1664681"/>
              <a:ext cx="2160000" cy="54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解決未有語音輸入時的錯誤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1</a:t>
            </a:r>
            <a:r>
              <a:rPr lang="zh-TW" altLang="en-US" dirty="0">
                <a:sym typeface="Arial" panose="020B0604020202020204" pitchFamily="34" charset="0"/>
              </a:rPr>
              <a:t>：何謂 </a:t>
            </a:r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語音辨識？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3D7B6-6E39-FF3E-1537-6F93D35D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6" y="2060848"/>
            <a:ext cx="10570328" cy="28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語音辨識與生活上的應用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2A816A-052F-3DF9-F6DB-632EAF05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影片連結：</a:t>
            </a:r>
            <a:r>
              <a:rPr lang="en-US" altLang="zh-TW" dirty="0">
                <a:hlinkClick r:id="rId3"/>
              </a:rPr>
              <a:t>https://youtu.be/qFgiXb6L0YA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CDEF95-B92D-3CCC-0890-5F8C3A5E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391" y="2276872"/>
            <a:ext cx="5325218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開啟語音辨識功能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2A816A-052F-3DF9-F6DB-632EAF05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語音辨識開始，對麥克風講話</a:t>
            </a:r>
            <a:endParaRPr lang="en-US" altLang="zh-TW" dirty="0"/>
          </a:p>
          <a:p>
            <a:r>
              <a:rPr lang="zh-TW" altLang="en-US" dirty="0"/>
              <a:t>勾選語音文字</a:t>
            </a:r>
            <a:endParaRPr lang="en-US" altLang="zh-TW" dirty="0"/>
          </a:p>
          <a:p>
            <a:r>
              <a:rPr lang="zh-TW" altLang="en-US" dirty="0"/>
              <a:t>在舞台上，檢視語文字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913320-38D9-AE23-EE87-F6AA2A48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0" y="3640777"/>
            <a:ext cx="3695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E6529D0-A4B8-E1A6-1131-4F5A6326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088162"/>
            <a:ext cx="2753448" cy="32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00D74CA-4E87-CA77-F6E0-4E93CA82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90" y="1772816"/>
            <a:ext cx="5165620" cy="43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：語音控制角色</a:t>
            </a:r>
          </a:p>
        </p:txBody>
      </p:sp>
      <p:sp>
        <p:nvSpPr>
          <p:cNvPr id="39" name="頁尾版面配置區 38">
            <a:extLst>
              <a:ext uri="{FF2B5EF4-FFF2-40B4-BE49-F238E27FC236}">
                <a16:creationId xmlns:a16="http://schemas.microsoft.com/office/drawing/2014/main" id="{3A9A10A6-46A0-40A0-80E4-C70285B4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國小資議共備團第五次會議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6040AB-407A-51EC-AC9F-23FCF7E2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FBF4AD-DECF-02E1-9D34-D25A1102A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772816"/>
            <a:ext cx="11642682" cy="35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：語音控制角色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說出向右走，控制貓咪面朝右邊移動</a:t>
            </a:r>
            <a:endParaRPr lang="en-US" altLang="zh-TW" dirty="0"/>
          </a:p>
          <a:p>
            <a:pPr lvl="1"/>
            <a:r>
              <a:rPr lang="zh-TW" altLang="en-US" dirty="0"/>
              <a:t>說出向左走，控制貓咪面朝左邊移動</a:t>
            </a:r>
            <a:endParaRPr lang="en-US" altLang="zh-TW" dirty="0"/>
          </a:p>
          <a:p>
            <a:pPr lvl="1"/>
            <a:r>
              <a:rPr lang="zh-TW" altLang="en-US" dirty="0"/>
              <a:t>說出轉圈圈，控制貓咪原地旋轉一圈</a:t>
            </a:r>
          </a:p>
          <a:p>
            <a:pPr lvl="1"/>
            <a:r>
              <a:rPr lang="zh-TW" altLang="en-US" dirty="0"/>
              <a:t>說出跳，控制貓咪原地向上跳躍</a:t>
            </a:r>
          </a:p>
          <a:p>
            <a:pPr lvl="1"/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4A3CC6-2A9D-35E2-7CE9-F783E638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118" y="2060848"/>
            <a:ext cx="505768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"/>
          <p:cNvSpPr txBox="1">
            <a:spLocks noGrp="1"/>
          </p:cNvSpPr>
          <p:nvPr>
            <p:ph type="title"/>
          </p:nvPr>
        </p:nvSpPr>
        <p:spPr>
          <a:xfrm>
            <a:off x="2438400" y="1664804"/>
            <a:ext cx="731520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mes New Roman"/>
              <a:buNone/>
            </a:pPr>
            <a:r>
              <a:rPr lang="zh-TW" altLang="en-US" dirty="0"/>
              <a:t>一</a:t>
            </a:r>
            <a:br>
              <a:rPr lang="zh-TW" dirty="0"/>
            </a:br>
            <a:r>
              <a:rPr lang="zh-TW" dirty="0"/>
              <a:t>國小微課程</a:t>
            </a:r>
            <a:br>
              <a:rPr lang="zh-TW" dirty="0"/>
            </a:br>
            <a:r>
              <a:rPr lang="zh-TW" dirty="0"/>
              <a:t>與 OSEP 線上編輯器</a:t>
            </a:r>
            <a:endParaRPr dirty="0"/>
          </a:p>
        </p:txBody>
      </p:sp>
      <p:sp>
        <p:nvSpPr>
          <p:cNvPr id="277" name="Google Shape;277;p11"/>
          <p:cNvSpPr txBox="1">
            <a:spLocks noGrp="1"/>
          </p:cNvSpPr>
          <p:nvPr>
            <p:ph type="sldNum" idx="4294967295"/>
          </p:nvPr>
        </p:nvSpPr>
        <p:spPr>
          <a:xfrm>
            <a:off x="11353800" y="6416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向左走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語音辨識開始</a:t>
            </a:r>
            <a:endParaRPr lang="en-US" altLang="zh-TW" dirty="0"/>
          </a:p>
          <a:p>
            <a:r>
              <a:rPr lang="zh-TW" altLang="en-US" dirty="0"/>
              <a:t>固定角色定位</a:t>
            </a:r>
            <a:endParaRPr lang="en-US" altLang="zh-TW" dirty="0"/>
          </a:p>
          <a:p>
            <a:r>
              <a:rPr lang="zh-TW" altLang="en-US" dirty="0"/>
              <a:t>建立向左走，面朝左邊</a:t>
            </a:r>
            <a:r>
              <a:rPr lang="en-US" altLang="zh-TW" dirty="0"/>
              <a:t>(-90</a:t>
            </a:r>
            <a:r>
              <a:rPr lang="zh-TW" altLang="en-US" dirty="0"/>
              <a:t>度</a:t>
            </a:r>
            <a:r>
              <a:rPr lang="en-US" altLang="zh-TW" dirty="0"/>
              <a:t>)</a:t>
            </a:r>
            <a:r>
              <a:rPr lang="zh-TW" altLang="en-US" dirty="0"/>
              <a:t> 移動 </a:t>
            </a:r>
            <a:r>
              <a:rPr lang="en-US" altLang="zh-TW" dirty="0"/>
              <a:t>30</a:t>
            </a:r>
            <a:r>
              <a:rPr lang="zh-TW" altLang="en-US" dirty="0"/>
              <a:t> 點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0636BD-C90D-AE5E-D029-9452540E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6" y="3293930"/>
            <a:ext cx="41814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F35696-CEC1-8637-42BD-861E7319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355192"/>
            <a:ext cx="34861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9165D8F-7376-BC6A-A844-94F8E494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078968"/>
            <a:ext cx="2895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向右走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6913984" cy="4789512"/>
          </a:xfrm>
        </p:spPr>
        <p:txBody>
          <a:bodyPr/>
          <a:lstStyle/>
          <a:p>
            <a:r>
              <a:rPr lang="zh-TW" altLang="en-US" dirty="0"/>
              <a:t>建立向</a:t>
            </a:r>
            <a:r>
              <a:rPr lang="zh-TW" altLang="en-US" dirty="0">
                <a:sym typeface="Arial" panose="020B0604020202020204" pitchFamily="34" charset="0"/>
              </a:rPr>
              <a:t>右</a:t>
            </a:r>
            <a:r>
              <a:rPr lang="zh-TW" altLang="en-US" dirty="0"/>
              <a:t>走，面朝右邊</a:t>
            </a:r>
            <a:r>
              <a:rPr lang="en-US" altLang="zh-TW" dirty="0"/>
              <a:t>(90</a:t>
            </a:r>
            <a:r>
              <a:rPr lang="zh-TW" altLang="en-US" dirty="0"/>
              <a:t>度</a:t>
            </a:r>
            <a:r>
              <a:rPr lang="en-US" altLang="zh-TW" dirty="0"/>
              <a:t>)</a:t>
            </a:r>
            <a:r>
              <a:rPr lang="zh-TW" altLang="en-US" dirty="0"/>
              <a:t> 移動 </a:t>
            </a:r>
            <a:r>
              <a:rPr lang="en-US" altLang="zh-TW" dirty="0"/>
              <a:t>30</a:t>
            </a:r>
            <a:r>
              <a:rPr lang="zh-TW" altLang="en-US" dirty="0"/>
              <a:t> 點</a:t>
            </a:r>
            <a:endParaRPr lang="en-US" altLang="zh-TW" dirty="0"/>
          </a:p>
          <a:p>
            <a:r>
              <a:rPr lang="zh-TW" altLang="en-US" dirty="0"/>
              <a:t>使用重複無限次</a:t>
            </a:r>
            <a:endParaRPr lang="en-US" altLang="zh-TW" dirty="0"/>
          </a:p>
          <a:p>
            <a:pPr lvl="1"/>
            <a:r>
              <a:rPr lang="zh-TW" altLang="en-US" dirty="0"/>
              <a:t>如果語音文字等於指令，再執行動作</a:t>
            </a:r>
            <a:endParaRPr lang="en-US" altLang="zh-TW" dirty="0"/>
          </a:p>
          <a:p>
            <a:pPr lvl="1"/>
            <a:r>
              <a:rPr lang="zh-TW" altLang="en-US" dirty="0"/>
              <a:t>當指令執行結束時，需清除語音文字，避免動作重複執行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D8C60EF-E033-4E6F-97CA-A4B7BDDF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84037"/>
            <a:ext cx="4010000" cy="6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85509CD6-E267-5D65-3033-F965F6B0D68B}"/>
              </a:ext>
            </a:extLst>
          </p:cNvPr>
          <p:cNvSpPr/>
          <p:nvPr/>
        </p:nvSpPr>
        <p:spPr>
          <a:xfrm>
            <a:off x="6582502" y="4653136"/>
            <a:ext cx="1144457" cy="612648"/>
          </a:xfrm>
          <a:prstGeom prst="wedgeRoundRectCallout">
            <a:avLst>
              <a:gd name="adj1" fmla="val 78538"/>
              <a:gd name="adj2" fmla="val -1659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主程式</a:t>
            </a:r>
          </a:p>
        </p:txBody>
      </p:sp>
    </p:spTree>
    <p:extLst>
      <p:ext uri="{BB962C8B-B14F-4D97-AF65-F5344CB8AC3E}">
        <p14:creationId xmlns:p14="http://schemas.microsoft.com/office/powerpoint/2010/main" val="40288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轉圈圈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建立轉圈圈，原地旋轉一圈 </a:t>
            </a:r>
            <a:r>
              <a:rPr lang="en-US" altLang="zh-TW" dirty="0"/>
              <a:t>360</a:t>
            </a:r>
            <a:r>
              <a:rPr lang="zh-TW" altLang="en-US" dirty="0"/>
              <a:t>度</a:t>
            </a:r>
            <a:endParaRPr lang="en-US" altLang="zh-TW" dirty="0"/>
          </a:p>
          <a:p>
            <a:r>
              <a:rPr lang="zh-TW" altLang="en-US" dirty="0"/>
              <a:t>在重複無限次內</a:t>
            </a:r>
            <a:endParaRPr lang="en-US" altLang="zh-TW" dirty="0"/>
          </a:p>
          <a:p>
            <a:pPr lvl="1"/>
            <a:r>
              <a:rPr lang="zh-TW" altLang="en-US" dirty="0"/>
              <a:t>添加如果那麼，設定轉圈圈的控制指令</a:t>
            </a:r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6040AB-407A-51EC-AC9F-23FCF7E2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221086-0607-4249-F71B-E14F569E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879225"/>
            <a:ext cx="2304256" cy="36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4B62F59-8AA8-D008-D277-BBE6093E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33" y="38100"/>
            <a:ext cx="360045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E506D6-E449-34A2-B448-102576F24925}"/>
              </a:ext>
            </a:extLst>
          </p:cNvPr>
          <p:cNvSpPr/>
          <p:nvPr/>
        </p:nvSpPr>
        <p:spPr>
          <a:xfrm>
            <a:off x="6978933" y="4221088"/>
            <a:ext cx="3797587" cy="1296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4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跳躍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建立跳，藉由 </a:t>
            </a:r>
            <a:r>
              <a:rPr lang="en-US" altLang="zh-TW" dirty="0"/>
              <a:t>Y</a:t>
            </a:r>
            <a:r>
              <a:rPr lang="zh-TW" altLang="en-US" dirty="0"/>
              <a:t> 改變，原地跳躍</a:t>
            </a:r>
            <a:endParaRPr lang="en-US" altLang="zh-TW" dirty="0"/>
          </a:p>
          <a:p>
            <a:r>
              <a:rPr lang="zh-TW" altLang="en-US" dirty="0"/>
              <a:t>在重複無限次內</a:t>
            </a:r>
            <a:endParaRPr lang="en-US" altLang="zh-TW" dirty="0"/>
          </a:p>
          <a:p>
            <a:pPr lvl="1"/>
            <a:r>
              <a:rPr lang="zh-TW" altLang="en-US" dirty="0"/>
              <a:t>添加如果那麼，設定跳的控制指令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6040AB-407A-51EC-AC9F-23FCF7E2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8081F7F-7881-90F4-EFE9-1EBBFC5A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36" y="2899464"/>
            <a:ext cx="3096344" cy="35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8F374A-2884-612F-A4FA-57764A8A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59" y="94102"/>
            <a:ext cx="30099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C88DAE7-8A9A-9393-00D0-DD2E69728854}"/>
              </a:ext>
            </a:extLst>
          </p:cNvPr>
          <p:cNvSpPr/>
          <p:nvPr/>
        </p:nvSpPr>
        <p:spPr>
          <a:xfrm>
            <a:off x="7130907" y="4725144"/>
            <a:ext cx="3096344" cy="10801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1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3</a:t>
            </a:r>
            <a:r>
              <a:rPr lang="zh-TW" altLang="en-US" dirty="0">
                <a:sym typeface="Arial" panose="020B0604020202020204" pitchFamily="34" charset="0"/>
              </a:rPr>
              <a:t>：語音控制音樂播放</a:t>
            </a:r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97AECC-1DC5-63FB-9621-1C0EBC17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060848"/>
            <a:ext cx="10891228" cy="29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3</a:t>
            </a:r>
            <a:r>
              <a:rPr lang="zh-TW" altLang="en-US" dirty="0">
                <a:sym typeface="Arial" panose="020B0604020202020204" pitchFamily="34" charset="0"/>
              </a:rPr>
              <a:t>：語音控制音樂播放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說出</a:t>
            </a:r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播放音樂</a:t>
            </a:r>
            <a:r>
              <a:rPr lang="zh-TW" altLang="en-US" dirty="0"/>
              <a:t>，開始播放音效</a:t>
            </a:r>
            <a:endParaRPr lang="en-US" altLang="zh-TW" dirty="0"/>
          </a:p>
          <a:p>
            <a:pPr lvl="1"/>
            <a:r>
              <a:rPr lang="zh-TW" altLang="en-US" dirty="0"/>
              <a:t>說出</a:t>
            </a:r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大聲點</a:t>
            </a:r>
            <a:r>
              <a:rPr lang="zh-TW" altLang="en-US" dirty="0"/>
              <a:t>，控制音量調大</a:t>
            </a:r>
            <a:endParaRPr lang="en-US" altLang="zh-TW" dirty="0"/>
          </a:p>
          <a:p>
            <a:pPr lvl="1"/>
            <a:r>
              <a:rPr lang="zh-TW" altLang="en-US" dirty="0"/>
              <a:t>說出</a:t>
            </a:r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小聲點</a:t>
            </a:r>
            <a:r>
              <a:rPr lang="zh-TW" altLang="en-US" dirty="0"/>
              <a:t>，控制音量調小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02BCBF4-D8E6-6CE7-C9A4-64FB7F6C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060848"/>
            <a:ext cx="5113784" cy="389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播放音樂</a:t>
            </a:r>
            <a:endParaRPr lang="zh-TW" altLang="en-US" dirty="0">
              <a:sym typeface="Arial" panose="020B0604020202020204" pitchFamily="34" charset="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語音辨識開始</a:t>
            </a:r>
            <a:endParaRPr lang="en-US" altLang="zh-TW" dirty="0"/>
          </a:p>
          <a:p>
            <a:r>
              <a:rPr lang="zh-TW" altLang="en-US" dirty="0"/>
              <a:t>添加一段音效</a:t>
            </a:r>
            <a:endParaRPr lang="en-US" altLang="zh-TW" dirty="0"/>
          </a:p>
          <a:p>
            <a:r>
              <a:rPr lang="zh-TW" altLang="en-US" dirty="0"/>
              <a:t>建立播放音樂，開始播放音效</a:t>
            </a:r>
            <a:endParaRPr lang="en-US" altLang="zh-TW" dirty="0"/>
          </a:p>
          <a:p>
            <a:r>
              <a:rPr lang="zh-TW" altLang="en-US" dirty="0"/>
              <a:t>使用重複無限次</a:t>
            </a:r>
            <a:endParaRPr lang="en-US" altLang="zh-TW" dirty="0"/>
          </a:p>
          <a:p>
            <a:pPr lvl="1"/>
            <a:r>
              <a:rPr lang="zh-TW" altLang="en-US" dirty="0"/>
              <a:t>使用如果語音文字是否等於指令，再執行動作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2E7070-569D-E5CE-83F8-5901B148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575848"/>
            <a:ext cx="44291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5A69A82-7E37-ED17-B1F3-1390DDC0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7" y="4284687"/>
            <a:ext cx="36576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ABAEED4-43FD-9D3D-EF97-EAECB2B7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84" y="1537480"/>
            <a:ext cx="4935955" cy="47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C399EFB7-CE1E-1828-1751-B50E206D34F0}"/>
              </a:ext>
            </a:extLst>
          </p:cNvPr>
          <p:cNvSpPr/>
          <p:nvPr/>
        </p:nvSpPr>
        <p:spPr>
          <a:xfrm>
            <a:off x="6438171" y="5103876"/>
            <a:ext cx="1144457" cy="612648"/>
          </a:xfrm>
          <a:prstGeom prst="wedgeRoundRectCallout">
            <a:avLst>
              <a:gd name="adj1" fmla="val 78538"/>
              <a:gd name="adj2" fmla="val -1659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主程式</a:t>
            </a:r>
          </a:p>
        </p:txBody>
      </p:sp>
    </p:spTree>
    <p:extLst>
      <p:ext uri="{BB962C8B-B14F-4D97-AF65-F5344CB8AC3E}">
        <p14:creationId xmlns:p14="http://schemas.microsoft.com/office/powerpoint/2010/main" val="14463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大聲點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/>
              <a:t>大聲</a:t>
            </a:r>
            <a:r>
              <a:rPr lang="en-US" altLang="zh-TW" dirty="0"/>
              <a:t>】</a:t>
            </a:r>
            <a:r>
              <a:rPr lang="zh-TW" altLang="en-US" dirty="0"/>
              <a:t>訊息，音量改變 </a:t>
            </a:r>
            <a:r>
              <a:rPr lang="en-US" altLang="zh-TW" dirty="0"/>
              <a:t>10</a:t>
            </a:r>
            <a:r>
              <a:rPr lang="zh-TW" altLang="en-US" dirty="0"/>
              <a:t>。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30D60E3-F7D3-6501-22EB-EEA99BEF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381250"/>
            <a:ext cx="3000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小聲點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>
                <a:sym typeface="Arial" panose="020B0604020202020204" pitchFamily="34" charset="0"/>
              </a:rPr>
              <a:t>小</a:t>
            </a:r>
            <a:r>
              <a:rPr lang="zh-TW" altLang="en-US" dirty="0"/>
              <a:t>聲</a:t>
            </a:r>
            <a:r>
              <a:rPr lang="en-US" altLang="zh-TW" dirty="0"/>
              <a:t>】</a:t>
            </a:r>
            <a:r>
              <a:rPr lang="zh-TW" altLang="en-US" dirty="0"/>
              <a:t>訊息，音量改變 </a:t>
            </a:r>
            <a:r>
              <a:rPr lang="en-US" altLang="zh-TW" dirty="0"/>
              <a:t>-10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在重複無限次內</a:t>
            </a:r>
            <a:endParaRPr lang="en-US" altLang="zh-TW" dirty="0"/>
          </a:p>
          <a:p>
            <a:pPr lvl="1"/>
            <a:r>
              <a:rPr lang="zh-TW" altLang="en-US" dirty="0"/>
              <a:t>添加如果那麼，設定控制指令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6040AB-407A-51EC-AC9F-23FCF7E2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F312E39-8A59-AC60-839A-312B478F6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98044"/>
            <a:ext cx="3257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E831F9D-CBAB-CA32-5EC0-7F61CC8E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99281"/>
            <a:ext cx="4078127" cy="6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0BF684-E9CE-3510-C771-B58A8B49C0EF}"/>
              </a:ext>
            </a:extLst>
          </p:cNvPr>
          <p:cNvSpPr/>
          <p:nvPr/>
        </p:nvSpPr>
        <p:spPr>
          <a:xfrm>
            <a:off x="7176120" y="3140968"/>
            <a:ext cx="3491880" cy="2448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83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：猜謎遊戲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18FD867-7579-B478-CA80-2ADB1FF43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772816"/>
            <a:ext cx="10488979" cy="36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zh-TW"/>
              <a:t>微課程</a:t>
            </a:r>
            <a:endParaRPr/>
          </a:p>
        </p:txBody>
      </p:sp>
      <p:sp>
        <p:nvSpPr>
          <p:cNvPr id="283" name="Google Shape;283;p12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國教署計畫官方網址</a:t>
            </a:r>
            <a:endParaRPr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https://sites.google.com/mail.nknu.edu.tw/scminicourse/home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計畫執行網址</a:t>
            </a:r>
            <a:endParaRPr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https://sites.google.com/view/scminicourse/home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課程與網站申請</a:t>
            </a:r>
            <a:endParaRPr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zh-TW" u="sng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https://docs.google.com/forms/d/e/1FAIpQLSd4wtKt60MildzruyQnbIjD-XMd5fkl7aMfnqJGI_PBgHFTaA/viewform</a:t>
            </a:r>
            <a:endParaRPr>
              <a:solidFill>
                <a:srgbClr val="FF0000"/>
              </a:solidFill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：猜謎遊戲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播放一道謎題</a:t>
            </a:r>
            <a:endParaRPr lang="en-US" altLang="zh-TW" b="0" i="0" dirty="0">
              <a:solidFill>
                <a:srgbClr val="1C1C1C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zh-TW" altLang="en-US" dirty="0">
                <a:solidFill>
                  <a:srgbClr val="1C1C1C"/>
                </a:solidFill>
              </a:rPr>
              <a:t>依答案的語音給予不同的回饋</a:t>
            </a:r>
            <a:endParaRPr lang="en-US" altLang="zh-TW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C48AC7-CC0D-B359-9222-B511D523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70" y="1988840"/>
            <a:ext cx="5168953" cy="38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播放一道謎題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使用文字轉語音擴充功能</a:t>
            </a:r>
            <a:endParaRPr lang="en-US" altLang="zh-TW" dirty="0"/>
          </a:p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/>
              <a:t>唸出謎題</a:t>
            </a:r>
            <a:r>
              <a:rPr lang="en-US" altLang="zh-TW" dirty="0"/>
              <a:t>】</a:t>
            </a:r>
            <a:r>
              <a:rPr lang="zh-TW" altLang="en-US" dirty="0"/>
              <a:t>訊息，唸出謎題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A4E05E7-F56B-E3CE-1F35-768FF39F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2804282"/>
            <a:ext cx="6905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依答案的語音給予不同的回饋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語音辨識開始</a:t>
            </a:r>
            <a:endParaRPr lang="en-US" altLang="zh-TW" dirty="0"/>
          </a:p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/>
              <a:t>檢查答案</a:t>
            </a:r>
            <a:r>
              <a:rPr lang="en-US" altLang="zh-TW" dirty="0"/>
              <a:t>】</a:t>
            </a:r>
            <a:r>
              <a:rPr lang="zh-TW" altLang="en-US" dirty="0"/>
              <a:t>訊息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407E7B8-9E73-237C-5189-045F36D9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708920"/>
            <a:ext cx="3528392" cy="16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2BB47E3-2AD9-3E0D-3586-FE2B659C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246624"/>
            <a:ext cx="477528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解決未有語音輸入時的錯誤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加入一個條件，需要在語音文字等於空字串不成立時（語音文字有值時），才會執行廣播訊息</a:t>
            </a:r>
            <a:r>
              <a:rPr lang="en-US" altLang="zh-TW" dirty="0"/>
              <a:t>【</a:t>
            </a:r>
            <a:r>
              <a:rPr lang="zh-TW" altLang="en-US" dirty="0"/>
              <a:t>檢查答案</a:t>
            </a:r>
            <a:r>
              <a:rPr lang="en-US" altLang="zh-TW" dirty="0"/>
              <a:t>】</a:t>
            </a:r>
            <a:r>
              <a:rPr lang="zh-TW" altLang="en-US" dirty="0"/>
              <a:t>並等待。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B64D641-A176-84FA-9B09-B4ED287E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89" y="1270706"/>
            <a:ext cx="4883274" cy="49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254640D-1077-CF04-BB98-C8D8211C63F4}"/>
              </a:ext>
            </a:extLst>
          </p:cNvPr>
          <p:cNvSpPr/>
          <p:nvPr/>
        </p:nvSpPr>
        <p:spPr>
          <a:xfrm>
            <a:off x="6096000" y="3356992"/>
            <a:ext cx="4752528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4D321624-E60D-3F04-18D5-BECE05B2692A}"/>
              </a:ext>
            </a:extLst>
          </p:cNvPr>
          <p:cNvSpPr/>
          <p:nvPr/>
        </p:nvSpPr>
        <p:spPr>
          <a:xfrm>
            <a:off x="2898418" y="4437112"/>
            <a:ext cx="2807351" cy="1082674"/>
          </a:xfrm>
          <a:prstGeom prst="wedgeRoundRectCallout">
            <a:avLst>
              <a:gd name="adj1" fmla="val 76659"/>
              <a:gd name="adj2" fmla="val -993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當有語音文字時</a:t>
            </a:r>
            <a:endParaRPr lang="en-US" altLang="zh-TW" dirty="0"/>
          </a:p>
          <a:p>
            <a:pPr algn="ctr"/>
            <a:r>
              <a:rPr lang="zh-TW" altLang="en-US" dirty="0"/>
              <a:t>才會執行廣播訊息</a:t>
            </a:r>
            <a:endParaRPr lang="en-US" altLang="zh-TW" dirty="0"/>
          </a:p>
          <a:p>
            <a:pPr algn="ctr"/>
            <a:r>
              <a:rPr lang="zh-TW" altLang="en-US" dirty="0"/>
              <a:t>再判斷語音文字的內容</a:t>
            </a: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34A69D5E-D86D-D909-CD63-F9EA77AAB8AC}"/>
              </a:ext>
            </a:extLst>
          </p:cNvPr>
          <p:cNvSpPr/>
          <p:nvPr/>
        </p:nvSpPr>
        <p:spPr>
          <a:xfrm>
            <a:off x="8904312" y="924400"/>
            <a:ext cx="3113639" cy="1226163"/>
          </a:xfrm>
          <a:prstGeom prst="wedgeRoundRectCallout">
            <a:avLst>
              <a:gd name="adj1" fmla="val -698"/>
              <a:gd name="adj2" fmla="val 1684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如果沒有添加條件</a:t>
            </a:r>
            <a:endParaRPr lang="en-US" altLang="zh-TW" dirty="0"/>
          </a:p>
          <a:p>
            <a:pPr algn="ctr"/>
            <a:r>
              <a:rPr lang="zh-TW" altLang="en-US" dirty="0"/>
              <a:t>會一直播放答錯的音效</a:t>
            </a:r>
            <a:endParaRPr lang="en-US" altLang="zh-TW" dirty="0"/>
          </a:p>
          <a:p>
            <a:pPr algn="ctr"/>
            <a:r>
              <a:rPr lang="zh-TW" altLang="en-US" dirty="0"/>
              <a:t>持續重複執行會可能導致</a:t>
            </a:r>
            <a:endParaRPr lang="en-US" altLang="zh-TW" dirty="0"/>
          </a:p>
          <a:p>
            <a:pPr algn="ctr"/>
            <a:r>
              <a:rPr lang="zh-TW" altLang="en-US" dirty="0"/>
              <a:t>系統崩潰而畫面停止運行</a:t>
            </a:r>
          </a:p>
        </p:txBody>
      </p:sp>
    </p:spTree>
    <p:extLst>
      <p:ext uri="{BB962C8B-B14F-4D97-AF65-F5344CB8AC3E}">
        <p14:creationId xmlns:p14="http://schemas.microsoft.com/office/powerpoint/2010/main" val="9785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5</a:t>
            </a:r>
            <a:r>
              <a:rPr lang="zh-TW" altLang="en-US" dirty="0">
                <a:sym typeface="Arial" panose="020B0604020202020204" pitchFamily="34" charset="0"/>
              </a:rPr>
              <a:t>：查詢空氣品質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89AB77-CB71-A31C-39BD-B6BC4AB8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14" y="1124744"/>
            <a:ext cx="9839771" cy="51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5</a:t>
            </a:r>
            <a:r>
              <a:rPr lang="zh-TW" altLang="en-US" dirty="0">
                <a:sym typeface="Arial" panose="020B0604020202020204" pitchFamily="34" charset="0"/>
              </a:rPr>
              <a:t>：查詢空氣品質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詢問使用者要查詢的測站名稱</a:t>
            </a:r>
            <a:endParaRPr lang="en-US" altLang="zh-TW" b="0" i="0" dirty="0">
              <a:solidFill>
                <a:srgbClr val="1C1C1C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zh-TW" altLang="en-US" dirty="0"/>
              <a:t>顯示測站 </a:t>
            </a:r>
            <a:r>
              <a:rPr lang="en-US" altLang="zh-TW" dirty="0"/>
              <a:t>PM2.5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614FFC-F7E6-EB57-EA0D-49826300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2856"/>
            <a:ext cx="5293914" cy="39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詢問使用者要查詢的測站名稱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/>
              <a:t>詢問測站名稱</a:t>
            </a:r>
            <a:r>
              <a:rPr lang="en-US" altLang="zh-TW" dirty="0"/>
              <a:t>】</a:t>
            </a:r>
            <a:r>
              <a:rPr lang="zh-TW" altLang="en-US" dirty="0"/>
              <a:t>訊息，唸出「請問你要查詢哪個測站？」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7F7C85B-0DC5-46F6-771D-ED7E0FEC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300288"/>
            <a:ext cx="50196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顯示測站 </a:t>
            </a:r>
            <a:r>
              <a:rPr lang="en-US" altLang="zh-TW" dirty="0">
                <a:sym typeface="Arial" panose="020B0604020202020204" pitchFamily="34" charset="0"/>
              </a:rPr>
              <a:t>PM2.5</a:t>
            </a:r>
            <a:endParaRPr lang="zh-TW" altLang="en-US" dirty="0">
              <a:sym typeface="Arial" panose="020B0604020202020204" pitchFamily="34" charset="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語音辨識開始</a:t>
            </a:r>
            <a:endParaRPr lang="en-US" altLang="zh-TW" dirty="0"/>
          </a:p>
          <a:p>
            <a:r>
              <a:rPr lang="zh-TW" altLang="en-US" dirty="0"/>
              <a:t>建立</a:t>
            </a:r>
            <a:r>
              <a:rPr lang="en-US" altLang="zh-TW" dirty="0"/>
              <a:t>【</a:t>
            </a:r>
            <a:r>
              <a:rPr lang="zh-TW" altLang="en-US" dirty="0"/>
              <a:t>顯示</a:t>
            </a:r>
            <a:r>
              <a:rPr lang="en-US" altLang="zh-TW" dirty="0"/>
              <a:t>PM2.5】</a:t>
            </a:r>
            <a:r>
              <a:rPr lang="zh-TW" altLang="en-US" dirty="0"/>
              <a:t>訊息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42766A4-58EE-73D0-4963-94D51694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530474"/>
            <a:ext cx="3695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0F2003E-B015-ED55-0B20-E0B008E9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60" y="2636862"/>
            <a:ext cx="7029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ym typeface="Arial" panose="020B0604020202020204" pitchFamily="34" charset="0"/>
              </a:rPr>
              <a:t>解決未有語音輸入時的錯誤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0A118F-F608-A03C-E043-E8F9FA6AD8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加入一個條件，需要在語音文字等於空字串不成立時（語音文字有值時），才會執行廣播訊息</a:t>
            </a:r>
            <a:r>
              <a:rPr lang="en-US" altLang="zh-TW" dirty="0"/>
              <a:t>【</a:t>
            </a:r>
            <a:r>
              <a:rPr lang="zh-TW" altLang="en-US" dirty="0"/>
              <a:t>顯示 </a:t>
            </a:r>
            <a:r>
              <a:rPr lang="en-US" altLang="zh-TW" dirty="0"/>
              <a:t>PM2.5】</a:t>
            </a:r>
            <a:r>
              <a:rPr lang="zh-TW" altLang="en-US" dirty="0"/>
              <a:t>並等待。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800758F-5FD5-31D5-10C4-231BD3CD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988890"/>
            <a:ext cx="49149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40FF44F-E647-DD77-A2CE-DAD63643125F}"/>
              </a:ext>
            </a:extLst>
          </p:cNvPr>
          <p:cNvSpPr/>
          <p:nvPr/>
        </p:nvSpPr>
        <p:spPr>
          <a:xfrm>
            <a:off x="6528048" y="3333950"/>
            <a:ext cx="4752528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12D4B835-3BEF-B3ED-076B-85CDE698E5C5}"/>
              </a:ext>
            </a:extLst>
          </p:cNvPr>
          <p:cNvSpPr/>
          <p:nvPr/>
        </p:nvSpPr>
        <p:spPr>
          <a:xfrm>
            <a:off x="3077414" y="4437112"/>
            <a:ext cx="2807351" cy="1082674"/>
          </a:xfrm>
          <a:prstGeom prst="wedgeRoundRectCallout">
            <a:avLst>
              <a:gd name="adj1" fmla="val 76659"/>
              <a:gd name="adj2" fmla="val -993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當有語音文字時</a:t>
            </a:r>
            <a:endParaRPr lang="en-US" altLang="zh-TW" dirty="0"/>
          </a:p>
          <a:p>
            <a:pPr algn="ctr"/>
            <a:r>
              <a:rPr lang="zh-TW" altLang="en-US" dirty="0"/>
              <a:t>才會執行廣播訊息</a:t>
            </a:r>
            <a:endParaRPr lang="en-US" altLang="zh-TW" dirty="0"/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40EE765-9BBB-AB7F-A5B8-6C73F9DD8901}"/>
              </a:ext>
            </a:extLst>
          </p:cNvPr>
          <p:cNvSpPr/>
          <p:nvPr/>
        </p:nvSpPr>
        <p:spPr>
          <a:xfrm>
            <a:off x="8610600" y="924400"/>
            <a:ext cx="3407351" cy="1226163"/>
          </a:xfrm>
          <a:prstGeom prst="wedgeRoundRectCallout">
            <a:avLst>
              <a:gd name="adj1" fmla="val -698"/>
              <a:gd name="adj2" fmla="val 1684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如果沒有添加條件</a:t>
            </a:r>
            <a:endParaRPr lang="en-US" altLang="zh-TW" dirty="0"/>
          </a:p>
          <a:p>
            <a:pPr algn="ctr"/>
            <a:r>
              <a:rPr lang="zh-TW" altLang="en-US" dirty="0"/>
              <a:t>會一直讀取測站資料並且說出</a:t>
            </a:r>
            <a:endParaRPr lang="en-US" altLang="zh-TW" dirty="0"/>
          </a:p>
          <a:p>
            <a:pPr algn="ctr"/>
            <a:r>
              <a:rPr lang="zh-TW" altLang="en-US" dirty="0"/>
              <a:t>持續重複執行會可能導致</a:t>
            </a:r>
            <a:endParaRPr lang="en-US" altLang="zh-TW" dirty="0"/>
          </a:p>
          <a:p>
            <a:pPr algn="ctr"/>
            <a:r>
              <a:rPr lang="zh-TW" altLang="en-US" dirty="0"/>
              <a:t>系統崩潰而畫面停止運行</a:t>
            </a:r>
          </a:p>
        </p:txBody>
      </p:sp>
    </p:spTree>
    <p:extLst>
      <p:ext uri="{BB962C8B-B14F-4D97-AF65-F5344CB8AC3E}">
        <p14:creationId xmlns:p14="http://schemas.microsoft.com/office/powerpoint/2010/main" val="25478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"/>
          <p:cNvSpPr txBox="1">
            <a:spLocks noGrp="1"/>
          </p:cNvSpPr>
          <p:nvPr>
            <p:ph type="title"/>
          </p:nvPr>
        </p:nvSpPr>
        <p:spPr>
          <a:xfrm>
            <a:off x="2438400" y="1664804"/>
            <a:ext cx="731520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mes New Roman"/>
              <a:buNone/>
            </a:pPr>
            <a:r>
              <a:rPr lang="zh-TW" altLang="en-US" dirty="0"/>
              <a:t>三</a:t>
            </a:r>
            <a:br>
              <a:rPr lang="zh-TW" dirty="0"/>
            </a:br>
            <a:r>
              <a:rPr lang="zh-TW" altLang="en-US" dirty="0"/>
              <a:t>聲音控制：智能居家</a:t>
            </a:r>
            <a:endParaRPr dirty="0"/>
          </a:p>
        </p:txBody>
      </p:sp>
      <p:sp>
        <p:nvSpPr>
          <p:cNvPr id="277" name="Google Shape;277;p11"/>
          <p:cNvSpPr txBox="1">
            <a:spLocks noGrp="1"/>
          </p:cNvSpPr>
          <p:nvPr>
            <p:ph type="sldNum" idx="4294967295"/>
          </p:nvPr>
        </p:nvSpPr>
        <p:spPr>
          <a:xfrm>
            <a:off x="11353800" y="6416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6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"/>
          <p:cNvSpPr txBox="1">
            <a:spLocks noGrp="1"/>
          </p:cNvSpPr>
          <p:nvPr>
            <p:ph type="title"/>
          </p:nvPr>
        </p:nvSpPr>
        <p:spPr>
          <a:xfrm>
            <a:off x="838200" y="71691"/>
            <a:ext cx="10010328" cy="73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imes New Roman"/>
              <a:buNone/>
            </a:pPr>
            <a:r>
              <a:rPr lang="zh-TW" dirty="0">
                <a:latin typeface="+mj-ea"/>
                <a:ea typeface="+mj-ea"/>
              </a:rPr>
              <a:t>國小資訊教育微課程（110 學年）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93" name="Google Shape;293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1384" y="1088720"/>
            <a:ext cx="2520000" cy="252000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Google Shape;294;p1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620805" y="108872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6706068" y="108872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1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2135560" y="404463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7" name="Google Shape;297;p13"/>
          <p:cNvPicPr preferRelativeResize="0">
            <a:picLocks noGrp="1"/>
          </p:cNvPicPr>
          <p:nvPr>
            <p:ph type="pic" idx="6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5272528" y="4044630"/>
            <a:ext cx="2520000" cy="2520000"/>
          </a:xfrm>
          <a:prstGeom prst="rect">
            <a:avLst/>
          </a:prstGeom>
          <a:solidFill>
            <a:srgbClr val="D3E8F5"/>
          </a:solidFill>
          <a:ln w="9525" cap="flat" cmpd="sng">
            <a:solidFill>
              <a:srgbClr val="D2D2D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07C91-E44C-4B78-AC44-17F8723D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聲音控制─居家智能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498C26-29BF-448E-A906-1091E7655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說明：使用聲音模型控制角色造型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40F611-B7D0-4FDE-A7EF-B33971B2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AD2C-60DD-470E-913E-09D9EE2F8ABD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623570C-D1A2-4346-BE46-FE0502246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80" y="2592370"/>
            <a:ext cx="4455550" cy="3719530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AD78C3E7-E4EC-4EAB-BF61-5B4CAAD25D25}"/>
              </a:ext>
            </a:extLst>
          </p:cNvPr>
          <p:cNvSpPr/>
          <p:nvPr/>
        </p:nvSpPr>
        <p:spPr>
          <a:xfrm rot="16200000">
            <a:off x="6647613" y="2864408"/>
            <a:ext cx="864158" cy="1129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3F8FA64A-C750-4748-879B-3EF9511052F8}"/>
              </a:ext>
            </a:extLst>
          </p:cNvPr>
          <p:cNvSpPr/>
          <p:nvPr/>
        </p:nvSpPr>
        <p:spPr>
          <a:xfrm rot="16200000">
            <a:off x="6374201" y="4372532"/>
            <a:ext cx="864158" cy="1129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432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07C91-E44C-4B78-AC44-17F8723D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聲音控制─居家智能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498C26-29BF-448E-A906-1091E7655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主程式（設定置信度閥值）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40F611-B7D0-4FDE-A7EF-B33971B2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AD2C-60DD-470E-913E-09D9EE2F8ABD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0B451B-3B9C-4706-8F08-6D04E9724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33" y="2369200"/>
            <a:ext cx="6394644" cy="3987150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771D42A8-C04A-46F3-930E-25E97FA5BFAF}"/>
              </a:ext>
            </a:extLst>
          </p:cNvPr>
          <p:cNvSpPr/>
          <p:nvPr/>
        </p:nvSpPr>
        <p:spPr>
          <a:xfrm>
            <a:off x="2421653" y="5483627"/>
            <a:ext cx="1382780" cy="693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248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07C91-E44C-4B78-AC44-17F8723D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聲音控制─居家智能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498C26-29BF-448E-A906-1091E7655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角色程式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40F611-B7D0-4FDE-A7EF-B33971B2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AD2C-60DD-470E-913E-09D9EE2F8ABD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A76FCF8-E2FB-4830-A739-6E8282D1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64" y="2566371"/>
            <a:ext cx="3513124" cy="33530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C179FA4-AC1D-4217-AA84-4602C8CC8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493" y="2606713"/>
            <a:ext cx="3703641" cy="2789162"/>
          </a:xfrm>
          <a:prstGeom prst="rect">
            <a:avLst/>
          </a:prstGeom>
        </p:spPr>
      </p:pic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25DA6E5D-7169-45D3-8EB6-CCF45F041F69}"/>
              </a:ext>
            </a:extLst>
          </p:cNvPr>
          <p:cNvSpPr/>
          <p:nvPr/>
        </p:nvSpPr>
        <p:spPr>
          <a:xfrm>
            <a:off x="838200" y="3808325"/>
            <a:ext cx="1251857" cy="994787"/>
          </a:xfrm>
          <a:prstGeom prst="wedgeRectCallout">
            <a:avLst>
              <a:gd name="adj1" fmla="val 107595"/>
              <a:gd name="adj2" fmla="val -27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可加入硬體進行轉化</a:t>
            </a:r>
          </a:p>
        </p:txBody>
      </p:sp>
    </p:spTree>
    <p:extLst>
      <p:ext uri="{BB962C8B-B14F-4D97-AF65-F5344CB8AC3E}">
        <p14:creationId xmlns:p14="http://schemas.microsoft.com/office/powerpoint/2010/main" val="3865051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50FEA3-899D-482A-9B3A-843B226A0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Teachable Machine</a:t>
            </a:r>
            <a:r>
              <a:rPr lang="zh-TW" altLang="en-US" dirty="0"/>
              <a:t>的一些問題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6E5E07-B216-419A-AC11-DA838934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模型連結不會被更新 </a:t>
            </a:r>
            <a:endParaRPr lang="en-US" altLang="zh-TW" dirty="0"/>
          </a:p>
          <a:p>
            <a:r>
              <a:rPr lang="en-US" altLang="zh-TW" dirty="0"/>
              <a:t>https://github.com/googlecreativelab/teachable-machine-v1/issues/50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9E0E81-DCA8-48BA-A036-AE5C0DC9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AE46F-0928-40DD-9153-328EED4FD4B1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F65804-7F33-4788-80C2-C041C200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53" y="2731705"/>
            <a:ext cx="4603583" cy="386753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1624723-413B-4F7D-AC9C-6B4269C6CEF5}"/>
              </a:ext>
            </a:extLst>
          </p:cNvPr>
          <p:cNvSpPr txBox="1"/>
          <p:nvPr/>
        </p:nvSpPr>
        <p:spPr>
          <a:xfrm>
            <a:off x="7392144" y="4203806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解法：下載樣本檔案，重新建一個專案</a:t>
            </a:r>
          </a:p>
        </p:txBody>
      </p:sp>
    </p:spTree>
    <p:extLst>
      <p:ext uri="{BB962C8B-B14F-4D97-AF65-F5344CB8AC3E}">
        <p14:creationId xmlns:p14="http://schemas.microsoft.com/office/powerpoint/2010/main" val="1100406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514600"/>
            <a:ext cx="1008112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四</a:t>
            </a:r>
            <a:br>
              <a:rPr lang="en-US" altLang="zh-TW" dirty="0"/>
            </a:br>
            <a:r>
              <a:rPr lang="zh-TW" altLang="en-US" dirty="0"/>
              <a:t>國小微課程：</a:t>
            </a:r>
            <a:r>
              <a:rPr lang="en-US" altLang="zh-TW" dirty="0"/>
              <a:t>AI</a:t>
            </a:r>
            <a:r>
              <a:rPr lang="zh-TW" altLang="en-US" dirty="0"/>
              <a:t> 影像辨識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fld id="{289D71E3-7D81-4C24-B9D8-6B108755C64C}" type="slidenum">
              <a:rPr lang="en-US" altLang="zh-TW" smtClean="0"/>
              <a:pPr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57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影像辨識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DAF2DCE-616F-C32F-C573-536B8883C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5257800" cy="4789512"/>
          </a:xfrm>
        </p:spPr>
        <p:txBody>
          <a:bodyPr/>
          <a:lstStyle/>
          <a:p>
            <a:r>
              <a:rPr lang="zh-TW" altLang="en-US" dirty="0"/>
              <a:t>課程概述</a:t>
            </a:r>
          </a:p>
          <a:p>
            <a:pPr lvl="1"/>
            <a:r>
              <a:rPr lang="zh-TW" altLang="en-US" dirty="0"/>
              <a:t>本課程介紹 </a:t>
            </a:r>
            <a:r>
              <a:rPr lang="en-US" altLang="zh-TW" dirty="0">
                <a:solidFill>
                  <a:srgbClr val="FF0000"/>
                </a:solidFill>
              </a:rPr>
              <a:t>AI </a:t>
            </a:r>
            <a:r>
              <a:rPr lang="zh-TW" altLang="en-US" dirty="0">
                <a:solidFill>
                  <a:srgbClr val="FF0000"/>
                </a:solidFill>
              </a:rPr>
              <a:t>影像辨識</a:t>
            </a:r>
            <a:r>
              <a:rPr lang="zh-TW" altLang="en-US" dirty="0"/>
              <a:t>，以機器學習的方式，製作物品的標籤，並運用 </a:t>
            </a:r>
            <a:r>
              <a:rPr lang="en-US" altLang="zh-TW" dirty="0"/>
              <a:t>AI </a:t>
            </a:r>
            <a:r>
              <a:rPr lang="zh-TW" altLang="en-US" dirty="0"/>
              <a:t>影像辨識的技術，設計與電腦玩的猜拳遊戲。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594D2B2-33F9-713F-EC6D-D2EB854E0F76}"/>
              </a:ext>
            </a:extLst>
          </p:cNvPr>
          <p:cNvSpPr txBox="1"/>
          <p:nvPr/>
        </p:nvSpPr>
        <p:spPr>
          <a:xfrm>
            <a:off x="6096000" y="213966"/>
            <a:ext cx="2543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課程地圖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9D848C-A3E3-A487-663D-3E7F920E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88454"/>
            <a:ext cx="5296240" cy="6366098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4F19FFB-3EAA-E536-DCCB-56749709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00" y="36102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4C9DE1-108D-588C-72E4-2137C9D4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altLang="zh-TW" smtClean="0"/>
              <a:pPr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90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影像辨識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DAF2DCE-616F-C32F-C573-536B8883C1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dirty="0"/>
              <a:t>學習表現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t-Ⅱ-3 </a:t>
            </a:r>
            <a:r>
              <a:rPr lang="zh-TW" altLang="en-US" dirty="0"/>
              <a:t>認識以運算思維解決問題的過程。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t-Ⅲ-3 </a:t>
            </a:r>
            <a:r>
              <a:rPr lang="zh-TW" altLang="en-US" dirty="0"/>
              <a:t>運用運算思維解決問題。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a-Ⅱ-4 </a:t>
            </a:r>
            <a:r>
              <a:rPr lang="zh-TW" altLang="en-US" dirty="0"/>
              <a:t>體會學習資訊科技的樂趣。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a-Ⅲ-4 </a:t>
            </a:r>
            <a:r>
              <a:rPr lang="zh-TW" altLang="en-US" dirty="0"/>
              <a:t>展現學習資訊科技的正向態度。</a:t>
            </a:r>
          </a:p>
          <a:p>
            <a:r>
              <a:rPr lang="zh-TW" altLang="en-US" dirty="0"/>
              <a:t>學習內容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A-Ⅱ-1 </a:t>
            </a:r>
            <a:r>
              <a:rPr lang="zh-TW" altLang="en-US" dirty="0"/>
              <a:t>簡單的問題解決表示方法。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A-Ⅲ-1 </a:t>
            </a:r>
            <a:r>
              <a:rPr lang="zh-TW" altLang="en-US" dirty="0"/>
              <a:t>結構化的問題解決表示方法。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P-Ⅱ-1 </a:t>
            </a:r>
            <a:r>
              <a:rPr lang="zh-TW" altLang="en-US" dirty="0"/>
              <a:t>程式設計工具的介紹與體驗。 </a:t>
            </a:r>
          </a:p>
          <a:p>
            <a:pPr lvl="1"/>
            <a:r>
              <a:rPr lang="zh-TW" altLang="en-US" dirty="0"/>
              <a:t>資議 </a:t>
            </a:r>
            <a:r>
              <a:rPr lang="en-US" altLang="zh-TW" dirty="0"/>
              <a:t>P-Ⅲ-1 </a:t>
            </a:r>
            <a:r>
              <a:rPr lang="zh-TW" altLang="en-US" dirty="0"/>
              <a:t>程式設計工具的基本應用。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40AE99-4529-EF65-D25F-5D91E78D19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  <a:p>
            <a:pPr lvl="1"/>
            <a:r>
              <a:rPr lang="zh-TW" altLang="en-US" dirty="0"/>
              <a:t>能夠了解 </a:t>
            </a:r>
            <a:r>
              <a:rPr lang="en-US" altLang="zh-TW" dirty="0"/>
              <a:t>AI </a:t>
            </a:r>
            <a:r>
              <a:rPr lang="zh-TW" altLang="en-US" dirty="0"/>
              <a:t>影像辨識的運作，使用 </a:t>
            </a:r>
            <a:r>
              <a:rPr lang="en-US" altLang="zh-TW" dirty="0"/>
              <a:t>Scratch </a:t>
            </a:r>
            <a:r>
              <a:rPr lang="zh-TW" altLang="en-US" dirty="0"/>
              <a:t>程式設計工具，製作遊戲專案。</a:t>
            </a:r>
          </a:p>
          <a:p>
            <a:pPr lvl="1"/>
            <a:r>
              <a:rPr lang="zh-TW" altLang="en-US" dirty="0"/>
              <a:t>能夠以圖表或語言呈現問題解決的程序，並以模組化的方式進行程式設計。</a:t>
            </a:r>
          </a:p>
        </p:txBody>
      </p:sp>
    </p:spTree>
    <p:extLst>
      <p:ext uri="{BB962C8B-B14F-4D97-AF65-F5344CB8AC3E}">
        <p14:creationId xmlns:p14="http://schemas.microsoft.com/office/powerpoint/2010/main" val="11840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ECD3F-C869-78CA-83C2-0C956670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課程設計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0D8567E-E3DA-5A80-7C93-DAF87C448D95}"/>
              </a:ext>
            </a:extLst>
          </p:cNvPr>
          <p:cNvGrpSpPr/>
          <p:nvPr/>
        </p:nvGrpSpPr>
        <p:grpSpPr>
          <a:xfrm>
            <a:off x="114710" y="1976811"/>
            <a:ext cx="11890736" cy="4014869"/>
            <a:chOff x="114710" y="1976811"/>
            <a:chExt cx="11890736" cy="4014869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005528-09D6-BC7E-6103-4FE9C1C743E4}"/>
                </a:ext>
              </a:extLst>
            </p:cNvPr>
            <p:cNvSpPr/>
            <p:nvPr/>
          </p:nvSpPr>
          <p:spPr>
            <a:xfrm>
              <a:off x="9845446" y="4398762"/>
              <a:ext cx="21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加入計分機制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4DF7253-E347-5BEF-27CA-147722B8FAA8}"/>
                </a:ext>
              </a:extLst>
            </p:cNvPr>
            <p:cNvSpPr/>
            <p:nvPr/>
          </p:nvSpPr>
          <p:spPr>
            <a:xfrm>
              <a:off x="9845446" y="3194619"/>
              <a:ext cx="21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判斷勝負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D8A69522-0384-9D1A-0354-7CA75AAD1555}"/>
                </a:ext>
              </a:extLst>
            </p:cNvPr>
            <p:cNvSpPr/>
            <p:nvPr/>
          </p:nvSpPr>
          <p:spPr>
            <a:xfrm>
              <a:off x="9845446" y="5040007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單元五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進階猜拳遊戲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6E0A245-0D44-13B2-0883-DFF47C4D2DD9}"/>
                </a:ext>
              </a:extLst>
            </p:cNvPr>
            <p:cNvSpPr/>
            <p:nvPr/>
          </p:nvSpPr>
          <p:spPr>
            <a:xfrm>
              <a:off x="9845446" y="3728087"/>
              <a:ext cx="21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與電腦比賽 </a:t>
              </a:r>
              <a:r>
                <a:rPr lang="en-US" altLang="zh-TW" dirty="0">
                  <a:solidFill>
                    <a:schemeClr val="tx1"/>
                  </a:solidFill>
                </a:rPr>
                <a:t>3 </a:t>
              </a:r>
              <a:r>
                <a:rPr lang="zh-TW" altLang="en-US" dirty="0">
                  <a:solidFill>
                    <a:schemeClr val="tx1"/>
                  </a:solidFill>
                </a:rPr>
                <a:t>次</a:t>
              </a:r>
            </a:p>
          </p:txBody>
        </p:sp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62AA8AF4-7886-B702-513B-D98555B8C218}"/>
                </a:ext>
              </a:extLst>
            </p:cNvPr>
            <p:cNvSpPr/>
            <p:nvPr/>
          </p:nvSpPr>
          <p:spPr>
            <a:xfrm>
              <a:off x="9439852" y="5299364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1EE568B-AFB7-B0CB-31E9-D09FC1313D98}"/>
                </a:ext>
              </a:extLst>
            </p:cNvPr>
            <p:cNvSpPr/>
            <p:nvPr/>
          </p:nvSpPr>
          <p:spPr>
            <a:xfrm>
              <a:off x="7365818" y="1994734"/>
              <a:ext cx="21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判斷勝負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547E3E0-C3AD-5694-05FF-5BE6AF07E2F5}"/>
                </a:ext>
              </a:extLst>
            </p:cNvPr>
            <p:cNvSpPr/>
            <p:nvPr/>
          </p:nvSpPr>
          <p:spPr>
            <a:xfrm>
              <a:off x="7365818" y="4430797"/>
              <a:ext cx="21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建立電腦出拳角色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31FEFAC-9CFB-B56E-EC4E-0B61A61635D0}"/>
                </a:ext>
              </a:extLst>
            </p:cNvPr>
            <p:cNvSpPr/>
            <p:nvPr/>
          </p:nvSpPr>
          <p:spPr>
            <a:xfrm>
              <a:off x="7365818" y="3150134"/>
              <a:ext cx="21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玩家出拳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90A368-4B23-9D74-C504-FAA272833054}"/>
                </a:ext>
              </a:extLst>
            </p:cNvPr>
            <p:cNvSpPr/>
            <p:nvPr/>
          </p:nvSpPr>
          <p:spPr>
            <a:xfrm>
              <a:off x="7365818" y="5063736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單元四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猜拳遊戲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FF35872-101C-50AB-166C-014B65A39371}"/>
                </a:ext>
              </a:extLst>
            </p:cNvPr>
            <p:cNvSpPr/>
            <p:nvPr/>
          </p:nvSpPr>
          <p:spPr>
            <a:xfrm>
              <a:off x="7362227" y="3694026"/>
              <a:ext cx="21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說明遊戲規則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0206B1-3AD4-C32A-0FC9-2F72DCB4CAED}"/>
                </a:ext>
              </a:extLst>
            </p:cNvPr>
            <p:cNvSpPr/>
            <p:nvPr/>
          </p:nvSpPr>
          <p:spPr>
            <a:xfrm>
              <a:off x="7377079" y="2547315"/>
              <a:ext cx="21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電腦出拳</a:t>
              </a:r>
            </a:p>
          </p:txBody>
        </p:sp>
        <p:sp>
          <p:nvSpPr>
            <p:cNvPr id="23" name="箭號: 向右 22">
              <a:extLst>
                <a:ext uri="{FF2B5EF4-FFF2-40B4-BE49-F238E27FC236}">
                  <a16:creationId xmlns:a16="http://schemas.microsoft.com/office/drawing/2014/main" id="{D7C35F05-1071-53B5-981C-69FF7D84669E}"/>
                </a:ext>
              </a:extLst>
            </p:cNvPr>
            <p:cNvSpPr/>
            <p:nvPr/>
          </p:nvSpPr>
          <p:spPr>
            <a:xfrm>
              <a:off x="6989763" y="5337731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D2CAA3D-0DE5-64AC-AC97-14E32ABE2C54}"/>
                </a:ext>
              </a:extLst>
            </p:cNvPr>
            <p:cNvSpPr/>
            <p:nvPr/>
          </p:nvSpPr>
          <p:spPr>
            <a:xfrm>
              <a:off x="4938883" y="3676552"/>
              <a:ext cx="2160000" cy="360000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準備攝影機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432EFCD-78F2-D9E0-F2CF-14E48FD897B0}"/>
                </a:ext>
              </a:extLst>
            </p:cNvPr>
            <p:cNvSpPr/>
            <p:nvPr/>
          </p:nvSpPr>
          <p:spPr>
            <a:xfrm>
              <a:off x="4938883" y="5074299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單元三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製作剪刀、石頭、布三個標籤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D3AB666-2845-6748-E503-EB19080AE037}"/>
                </a:ext>
              </a:extLst>
            </p:cNvPr>
            <p:cNvSpPr/>
            <p:nvPr/>
          </p:nvSpPr>
          <p:spPr>
            <a:xfrm>
              <a:off x="4938882" y="4257152"/>
              <a:ext cx="2160000" cy="540000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ML2Scratch</a:t>
              </a:r>
              <a:r>
                <a:rPr lang="zh-TW" altLang="en-US" dirty="0">
                  <a:solidFill>
                    <a:schemeClr val="tx1"/>
                  </a:solidFill>
                </a:rPr>
                <a:t> 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擴充功能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ADF1D56-7B54-D3BD-D716-2C6F1B669A25}"/>
                </a:ext>
              </a:extLst>
            </p:cNvPr>
            <p:cNvSpPr/>
            <p:nvPr/>
          </p:nvSpPr>
          <p:spPr>
            <a:xfrm>
              <a:off x="4937352" y="3137599"/>
              <a:ext cx="2160000" cy="360000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製作標籤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BB5E88-D960-82C9-68A2-609274E07C0D}"/>
                </a:ext>
              </a:extLst>
            </p:cNvPr>
            <p:cNvSpPr/>
            <p:nvPr/>
          </p:nvSpPr>
          <p:spPr>
            <a:xfrm>
              <a:off x="4944814" y="1976811"/>
              <a:ext cx="216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重新學習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0ADDE1D-EE48-D961-FEFE-3038411656DC}"/>
                </a:ext>
              </a:extLst>
            </p:cNvPr>
            <p:cNvSpPr/>
            <p:nvPr/>
          </p:nvSpPr>
          <p:spPr>
            <a:xfrm>
              <a:off x="4937352" y="2547315"/>
              <a:ext cx="2160000" cy="36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測試辨識的正確度</a:t>
              </a:r>
            </a:p>
          </p:txBody>
        </p:sp>
        <p:sp>
          <p:nvSpPr>
            <p:cNvPr id="22" name="箭號: 向右 21">
              <a:extLst>
                <a:ext uri="{FF2B5EF4-FFF2-40B4-BE49-F238E27FC236}">
                  <a16:creationId xmlns:a16="http://schemas.microsoft.com/office/drawing/2014/main" id="{7F958913-0719-1E68-2C5D-31CB8804F0D2}"/>
                </a:ext>
              </a:extLst>
            </p:cNvPr>
            <p:cNvSpPr/>
            <p:nvPr/>
          </p:nvSpPr>
          <p:spPr>
            <a:xfrm>
              <a:off x="4635438" y="5315666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303A68-1AAB-A640-556D-212089518C91}"/>
                </a:ext>
              </a:extLst>
            </p:cNvPr>
            <p:cNvSpPr/>
            <p:nvPr/>
          </p:nvSpPr>
          <p:spPr>
            <a:xfrm>
              <a:off x="2529490" y="4239048"/>
              <a:ext cx="2160000" cy="54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ML2Scratch</a:t>
              </a:r>
              <a:r>
                <a:rPr lang="zh-TW" altLang="en-US" dirty="0">
                  <a:solidFill>
                    <a:schemeClr val="tx1"/>
                  </a:solidFill>
                </a:rPr>
                <a:t> 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擴充功能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32BB10D-A2B4-C978-B943-FF0AB47361D3}"/>
                </a:ext>
              </a:extLst>
            </p:cNvPr>
            <p:cNvSpPr/>
            <p:nvPr/>
          </p:nvSpPr>
          <p:spPr>
            <a:xfrm>
              <a:off x="2529490" y="5074299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單元二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機器學習實作</a:t>
              </a:r>
            </a:p>
          </p:txBody>
        </p:sp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E0B33D20-B263-75C6-879D-C44E7367A170}"/>
                </a:ext>
              </a:extLst>
            </p:cNvPr>
            <p:cNvSpPr/>
            <p:nvPr/>
          </p:nvSpPr>
          <p:spPr>
            <a:xfrm>
              <a:off x="2255394" y="5319548"/>
              <a:ext cx="496754" cy="4846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E9A0669-5548-E73F-0CCA-46BAAEDAFBF5}"/>
                </a:ext>
              </a:extLst>
            </p:cNvPr>
            <p:cNvSpPr/>
            <p:nvPr/>
          </p:nvSpPr>
          <p:spPr>
            <a:xfrm>
              <a:off x="114710" y="4230497"/>
              <a:ext cx="216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AI </a:t>
              </a:r>
              <a:r>
                <a:rPr lang="zh-TW" altLang="en-US" dirty="0">
                  <a:solidFill>
                    <a:schemeClr val="tx1"/>
                  </a:solidFill>
                </a:rPr>
                <a:t>影像辨識與生活上的應用</a:t>
              </a:r>
              <a:endParaRPr lang="en-US" altLang="zh-TW" dirty="0">
                <a:solidFill>
                  <a:schemeClr val="tx1"/>
                </a:solidFill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F8638EA-B4DF-5FA0-F9C2-0A69B021FE1D}"/>
                </a:ext>
              </a:extLst>
            </p:cNvPr>
            <p:cNvSpPr/>
            <p:nvPr/>
          </p:nvSpPr>
          <p:spPr>
            <a:xfrm>
              <a:off x="119336" y="5091680"/>
              <a:ext cx="2160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單元一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何謂 </a:t>
              </a:r>
              <a:r>
                <a:rPr lang="en-US" altLang="zh-TW" dirty="0">
                  <a:solidFill>
                    <a:schemeClr val="tx1"/>
                  </a:solidFill>
                </a:rPr>
                <a:t>AI </a:t>
              </a:r>
              <a:r>
                <a:rPr lang="zh-TW" altLang="en-US" dirty="0">
                  <a:solidFill>
                    <a:schemeClr val="tx1"/>
                  </a:solidFill>
                </a:rPr>
                <a:t>影像辨識？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AF9FA53-9DC3-2B54-8DE0-FE5A85540BC6}"/>
                </a:ext>
              </a:extLst>
            </p:cNvPr>
            <p:cNvSpPr/>
            <p:nvPr/>
          </p:nvSpPr>
          <p:spPr>
            <a:xfrm>
              <a:off x="2536950" y="3678008"/>
              <a:ext cx="2160000" cy="360000"/>
            </a:xfrm>
            <a:prstGeom prst="rect">
              <a:avLst/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準備攝影機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68A23E7-F5BC-95F0-39F3-280E388E9152}"/>
                </a:ext>
              </a:extLst>
            </p:cNvPr>
            <p:cNvSpPr/>
            <p:nvPr/>
          </p:nvSpPr>
          <p:spPr>
            <a:xfrm>
              <a:off x="2529490" y="3142124"/>
              <a:ext cx="216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製作 </a:t>
              </a:r>
              <a:r>
                <a:rPr lang="en-US" altLang="zh-TW" dirty="0">
                  <a:solidFill>
                    <a:schemeClr val="tx1"/>
                  </a:solidFill>
                </a:rPr>
                <a:t>2 </a:t>
              </a:r>
              <a:r>
                <a:rPr lang="zh-TW" altLang="en-US" dirty="0">
                  <a:solidFill>
                    <a:schemeClr val="tx1"/>
                  </a:solidFill>
                </a:rPr>
                <a:t>個標籤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2763461-305E-B32B-315D-F8308B473286}"/>
                </a:ext>
              </a:extLst>
            </p:cNvPr>
            <p:cNvSpPr/>
            <p:nvPr/>
          </p:nvSpPr>
          <p:spPr>
            <a:xfrm>
              <a:off x="2529490" y="2571212"/>
              <a:ext cx="216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進行辨識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1</a:t>
            </a:r>
            <a:r>
              <a:rPr lang="zh-TW" altLang="en-US" dirty="0">
                <a:sym typeface="Arial" panose="020B0604020202020204" pitchFamily="34" charset="0"/>
              </a:rPr>
              <a:t>：何謂 </a:t>
            </a:r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影像辨識？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F4D99E-261B-5BDE-B295-4A050E840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05" y="2761030"/>
            <a:ext cx="10309189" cy="13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>
                <a:sym typeface="Arial" panose="020B0604020202020204" pitchFamily="34" charset="0"/>
              </a:rPr>
              <a:t>AI </a:t>
            </a:r>
            <a:r>
              <a:rPr lang="zh-TW" altLang="en-US" dirty="0">
                <a:sym typeface="Arial" panose="020B0604020202020204" pitchFamily="34" charset="0"/>
              </a:rPr>
              <a:t>影像辨識與生活上的應用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2A816A-052F-3DF9-F6DB-632EAF05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影片連結：</a:t>
            </a:r>
            <a:r>
              <a:rPr lang="en-US" altLang="zh-TW" dirty="0">
                <a:hlinkClick r:id="rId3"/>
              </a:rPr>
              <a:t>https://youtu.be/gcbbt6-AIRY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46A181-B934-C861-4AF1-B7FC3C03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07" y="2060848"/>
            <a:ext cx="5930985" cy="40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4827DF-3A0E-A35E-3286-73286EB9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年度國小資訊教育微課程</a:t>
            </a:r>
          </a:p>
        </p:txBody>
      </p:sp>
      <p:grpSp>
        <p:nvGrpSpPr>
          <p:cNvPr id="6" name="Google Shape;478;p36">
            <a:extLst>
              <a:ext uri="{FF2B5EF4-FFF2-40B4-BE49-F238E27FC236}">
                <a16:creationId xmlns:a16="http://schemas.microsoft.com/office/drawing/2014/main" id="{DB7C041E-6131-0019-03CB-AA3254F7F0F5}"/>
              </a:ext>
            </a:extLst>
          </p:cNvPr>
          <p:cNvGrpSpPr>
            <a:grpSpLocks noChangeAspect="1"/>
          </p:cNvGrpSpPr>
          <p:nvPr/>
        </p:nvGrpSpPr>
        <p:grpSpPr>
          <a:xfrm rot="21299649">
            <a:off x="7373188" y="1970765"/>
            <a:ext cx="2713878" cy="2719120"/>
            <a:chOff x="4518004" y="1432002"/>
            <a:chExt cx="2490025" cy="2719120"/>
          </a:xfrm>
        </p:grpSpPr>
        <p:sp>
          <p:nvSpPr>
            <p:cNvPr id="7" name="Google Shape;479;p36">
              <a:extLst>
                <a:ext uri="{FF2B5EF4-FFF2-40B4-BE49-F238E27FC236}">
                  <a16:creationId xmlns:a16="http://schemas.microsoft.com/office/drawing/2014/main" id="{3C82C122-9E92-2414-6110-7C957A4E2945}"/>
                </a:ext>
              </a:extLst>
            </p:cNvPr>
            <p:cNvSpPr/>
            <p:nvPr/>
          </p:nvSpPr>
          <p:spPr>
            <a:xfrm rot="539741">
              <a:off x="4788056" y="1916960"/>
              <a:ext cx="2219973" cy="2234162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80;p36">
              <a:extLst>
                <a:ext uri="{FF2B5EF4-FFF2-40B4-BE49-F238E27FC236}">
                  <a16:creationId xmlns:a16="http://schemas.microsoft.com/office/drawing/2014/main" id="{908494EC-20C2-F18D-8F6A-7AAF9900D08B}"/>
                </a:ext>
              </a:extLst>
            </p:cNvPr>
            <p:cNvSpPr/>
            <p:nvPr/>
          </p:nvSpPr>
          <p:spPr>
            <a:xfrm rot="45231">
              <a:off x="4518004" y="1432002"/>
              <a:ext cx="2312139" cy="2520000"/>
            </a:xfrm>
            <a:prstGeom prst="roundRect">
              <a:avLst>
                <a:gd name="adj" fmla="val 24491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472;p36">
            <a:extLst>
              <a:ext uri="{FF2B5EF4-FFF2-40B4-BE49-F238E27FC236}">
                <a16:creationId xmlns:a16="http://schemas.microsoft.com/office/drawing/2014/main" id="{826E6FB3-CBDA-CC93-FAA3-5C2BC8D13775}"/>
              </a:ext>
            </a:extLst>
          </p:cNvPr>
          <p:cNvGrpSpPr>
            <a:grpSpLocks noChangeAspect="1"/>
          </p:cNvGrpSpPr>
          <p:nvPr/>
        </p:nvGrpSpPr>
        <p:grpSpPr>
          <a:xfrm rot="286006">
            <a:off x="2206158" y="1964143"/>
            <a:ext cx="2679983" cy="2751120"/>
            <a:chOff x="6142391" y="3211345"/>
            <a:chExt cx="2108059" cy="1834965"/>
          </a:xfrm>
        </p:grpSpPr>
        <p:sp>
          <p:nvSpPr>
            <p:cNvPr id="10" name="Google Shape;473;p36">
              <a:extLst>
                <a:ext uri="{FF2B5EF4-FFF2-40B4-BE49-F238E27FC236}">
                  <a16:creationId xmlns:a16="http://schemas.microsoft.com/office/drawing/2014/main" id="{CDF2BB8E-15A8-8548-413A-02FE0281A3A2}"/>
                </a:ext>
              </a:extLst>
            </p:cNvPr>
            <p:cNvSpPr/>
            <p:nvPr/>
          </p:nvSpPr>
          <p:spPr>
            <a:xfrm>
              <a:off x="6142391" y="3563147"/>
              <a:ext cx="1778877" cy="1483163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4;p36">
              <a:extLst>
                <a:ext uri="{FF2B5EF4-FFF2-40B4-BE49-F238E27FC236}">
                  <a16:creationId xmlns:a16="http://schemas.microsoft.com/office/drawing/2014/main" id="{10C2DEE3-193E-3937-317F-F42016AAA8FF}"/>
                </a:ext>
              </a:extLst>
            </p:cNvPr>
            <p:cNvSpPr/>
            <p:nvPr/>
          </p:nvSpPr>
          <p:spPr>
            <a:xfrm rot="21388739">
              <a:off x="6268233" y="3211345"/>
              <a:ext cx="1982217" cy="1680810"/>
            </a:xfrm>
            <a:prstGeom prst="roundRect">
              <a:avLst>
                <a:gd name="adj" fmla="val 24491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19A062A-F520-EFCB-EC20-ADB1B9F74603}"/>
              </a:ext>
            </a:extLst>
          </p:cNvPr>
          <p:cNvGrpSpPr/>
          <p:nvPr/>
        </p:nvGrpSpPr>
        <p:grpSpPr>
          <a:xfrm>
            <a:off x="1475468" y="4864078"/>
            <a:ext cx="4320000" cy="1025803"/>
            <a:chOff x="7003010" y="4812699"/>
            <a:chExt cx="2885700" cy="1431149"/>
          </a:xfrm>
        </p:grpSpPr>
        <p:sp>
          <p:nvSpPr>
            <p:cNvPr id="13" name="Google Shape;624;p39">
              <a:extLst>
                <a:ext uri="{FF2B5EF4-FFF2-40B4-BE49-F238E27FC236}">
                  <a16:creationId xmlns:a16="http://schemas.microsoft.com/office/drawing/2014/main" id="{77C67DA1-070B-9424-08C1-B834762086E1}"/>
                </a:ext>
              </a:extLst>
            </p:cNvPr>
            <p:cNvSpPr/>
            <p:nvPr/>
          </p:nvSpPr>
          <p:spPr>
            <a:xfrm>
              <a:off x="7003010" y="4832947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宜蘭縣羅東鎮竹林國民小學</a:t>
              </a:r>
            </a:p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陳金助老師</a:t>
              </a:r>
            </a:p>
          </p:txBody>
        </p:sp>
        <p:sp>
          <p:nvSpPr>
            <p:cNvPr id="14" name="Google Shape;623;p39">
              <a:extLst>
                <a:ext uri="{FF2B5EF4-FFF2-40B4-BE49-F238E27FC236}">
                  <a16:creationId xmlns:a16="http://schemas.microsoft.com/office/drawing/2014/main" id="{65B555D9-5FDC-4E4D-2DC7-C9B78D151419}"/>
                </a:ext>
              </a:extLst>
            </p:cNvPr>
            <p:cNvSpPr/>
            <p:nvPr/>
          </p:nvSpPr>
          <p:spPr>
            <a:xfrm>
              <a:off x="7003010" y="4812699"/>
              <a:ext cx="2885700" cy="1431149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8AAD1A7-4163-4985-9F1B-0B92E61E1078}"/>
              </a:ext>
            </a:extLst>
          </p:cNvPr>
          <p:cNvGrpSpPr/>
          <p:nvPr/>
        </p:nvGrpSpPr>
        <p:grpSpPr>
          <a:xfrm>
            <a:off x="6570127" y="4864078"/>
            <a:ext cx="4320000" cy="1025803"/>
            <a:chOff x="7003010" y="4812699"/>
            <a:chExt cx="2885700" cy="1431149"/>
          </a:xfrm>
        </p:grpSpPr>
        <p:sp>
          <p:nvSpPr>
            <p:cNvPr id="16" name="Google Shape;624;p39">
              <a:extLst>
                <a:ext uri="{FF2B5EF4-FFF2-40B4-BE49-F238E27FC236}">
                  <a16:creationId xmlns:a16="http://schemas.microsoft.com/office/drawing/2014/main" id="{77DAAB6A-AB76-2D7B-E978-2EDEC3698C76}"/>
                </a:ext>
              </a:extLst>
            </p:cNvPr>
            <p:cNvSpPr/>
            <p:nvPr/>
          </p:nvSpPr>
          <p:spPr>
            <a:xfrm>
              <a:off x="7003010" y="4832947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臺北市大同區日新國民小學</a:t>
              </a:r>
              <a:endParaRPr lang="en-US" altLang="zh-TW" sz="2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徐臺屏老師</a:t>
              </a:r>
            </a:p>
          </p:txBody>
        </p:sp>
        <p:sp>
          <p:nvSpPr>
            <p:cNvPr id="17" name="Google Shape;623;p39">
              <a:extLst>
                <a:ext uri="{FF2B5EF4-FFF2-40B4-BE49-F238E27FC236}">
                  <a16:creationId xmlns:a16="http://schemas.microsoft.com/office/drawing/2014/main" id="{DC913EAC-331C-2EC7-CFE0-FA62DFCD6903}"/>
                </a:ext>
              </a:extLst>
            </p:cNvPr>
            <p:cNvSpPr/>
            <p:nvPr/>
          </p:nvSpPr>
          <p:spPr>
            <a:xfrm>
              <a:off x="7003010" y="4812699"/>
              <a:ext cx="2885700" cy="1431149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投影片編號版面配置區 25">
            <a:extLst>
              <a:ext uri="{FF2B5EF4-FFF2-40B4-BE49-F238E27FC236}">
                <a16:creationId xmlns:a16="http://schemas.microsoft.com/office/drawing/2014/main" id="{AD808690-82CD-004C-C821-9608509C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784-ADEE-4D59-ADDD-BD1C562A2D29}" type="slidenum">
              <a:rPr lang="en-US" altLang="zh-TW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59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：機器學習實作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F43298C-FA79-DFD0-104F-8EB20BDC8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05" y="1772816"/>
            <a:ext cx="9111406" cy="37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：機器學習實作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確認電腦有網路攝影機</a:t>
            </a:r>
            <a:endParaRPr lang="en-US" altLang="zh-TW" dirty="0"/>
          </a:p>
          <a:p>
            <a:pPr lvl="1"/>
            <a:r>
              <a:rPr lang="zh-TW" altLang="en-US" dirty="0"/>
              <a:t>尋找</a:t>
            </a:r>
            <a:r>
              <a:rPr lang="en-US" altLang="zh-TW" dirty="0"/>
              <a:t>2</a:t>
            </a:r>
            <a:r>
              <a:rPr lang="zh-TW" altLang="en-US" dirty="0"/>
              <a:t>件物品</a:t>
            </a:r>
            <a:endParaRPr lang="en-US" altLang="zh-TW" dirty="0"/>
          </a:p>
          <a:p>
            <a:pPr lvl="1"/>
            <a:r>
              <a:rPr lang="zh-TW" altLang="en-US" dirty="0"/>
              <a:t>製作</a:t>
            </a:r>
            <a:r>
              <a:rPr lang="en-US" altLang="zh-TW" dirty="0"/>
              <a:t>2</a:t>
            </a:r>
            <a:r>
              <a:rPr lang="zh-TW" altLang="en-US" dirty="0"/>
              <a:t>個標籤</a:t>
            </a:r>
            <a:endParaRPr lang="en-US" altLang="zh-TW" dirty="0"/>
          </a:p>
          <a:p>
            <a:pPr lvl="1"/>
            <a:r>
              <a:rPr lang="zh-TW" altLang="en-US" dirty="0"/>
              <a:t>使用物品進行辨識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A95377D-7DCB-4822-BCC4-F5A3CE75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2060848"/>
            <a:ext cx="5353797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確認電腦有網路攝影機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確認電腦有內建的攝影機或是外接式攝影機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9BA70AF-93C3-5AA8-2D80-2743256F5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249" y="1988840"/>
            <a:ext cx="8471502" cy="39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尋找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 件物品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請尋找</a:t>
            </a:r>
            <a:r>
              <a:rPr lang="en-US" altLang="zh-TW" dirty="0"/>
              <a:t>2</a:t>
            </a:r>
            <a:r>
              <a:rPr lang="zh-TW" altLang="en-US" dirty="0"/>
              <a:t>件物品，準備製作標籤</a:t>
            </a:r>
            <a:endParaRPr lang="en-US" altLang="zh-TW" dirty="0"/>
          </a:p>
          <a:p>
            <a:pPr lvl="1"/>
            <a:r>
              <a:rPr lang="zh-TW" altLang="en-US" dirty="0"/>
              <a:t>例如：鉛筆、尺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2878B1-671E-0196-1D3B-A37697CD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24" y="2869954"/>
            <a:ext cx="1912990" cy="25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EB2506-AFE7-CA3B-230A-8A1EDABC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268879"/>
            <a:ext cx="7298606" cy="11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製作 </a:t>
            </a:r>
            <a:r>
              <a:rPr lang="en-US" altLang="zh-TW" dirty="0">
                <a:sym typeface="Arial" panose="020B0604020202020204" pitchFamily="34" charset="0"/>
              </a:rPr>
              <a:t>2</a:t>
            </a:r>
            <a:r>
              <a:rPr lang="zh-TW" altLang="en-US" dirty="0">
                <a:sym typeface="Arial" panose="020B0604020202020204" pitchFamily="34" charset="0"/>
              </a:rPr>
              <a:t> 個標籤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使用學習標籤</a:t>
            </a:r>
            <a:r>
              <a:rPr lang="en-US" altLang="zh-TW" dirty="0"/>
              <a:t>1</a:t>
            </a:r>
            <a:r>
              <a:rPr lang="zh-TW" altLang="en-US" dirty="0"/>
              <a:t> ，辨識第</a:t>
            </a:r>
            <a:r>
              <a:rPr lang="en-US" altLang="zh-TW" dirty="0"/>
              <a:t>1</a:t>
            </a:r>
            <a:r>
              <a:rPr lang="zh-TW" altLang="en-US" dirty="0"/>
              <a:t>件物品</a:t>
            </a:r>
            <a:endParaRPr lang="en-US" altLang="zh-TW" dirty="0"/>
          </a:p>
          <a:p>
            <a:r>
              <a:rPr lang="zh-TW" altLang="en-US" dirty="0"/>
              <a:t>使用學習標籤</a:t>
            </a:r>
            <a:r>
              <a:rPr lang="en-US" altLang="zh-TW" dirty="0"/>
              <a:t>2</a:t>
            </a:r>
            <a:r>
              <a:rPr lang="zh-TW" altLang="en-US" dirty="0"/>
              <a:t> ，辨識第</a:t>
            </a:r>
            <a:r>
              <a:rPr lang="en-US" altLang="zh-TW" dirty="0"/>
              <a:t>2</a:t>
            </a:r>
            <a:r>
              <a:rPr lang="zh-TW" altLang="en-US" dirty="0"/>
              <a:t>件物品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AB7947-5D0B-12A8-FBE5-58649797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780928"/>
            <a:ext cx="4579763" cy="32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C0E2005-8720-E182-AEB9-56E8725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40" y="2748706"/>
            <a:ext cx="47768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FC55A32-8F3F-B612-00EF-90BA05DE7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04" y="223837"/>
            <a:ext cx="42767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748C4733-8731-6EF7-8307-88F9582C0359}"/>
              </a:ext>
            </a:extLst>
          </p:cNvPr>
          <p:cNvSpPr/>
          <p:nvPr/>
        </p:nvSpPr>
        <p:spPr>
          <a:xfrm>
            <a:off x="6438171" y="1711065"/>
            <a:ext cx="1144457" cy="612648"/>
          </a:xfrm>
          <a:prstGeom prst="wedgeRoundRectCallout">
            <a:avLst>
              <a:gd name="adj1" fmla="val 84684"/>
              <a:gd name="adj2" fmla="val -569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主程式</a:t>
            </a:r>
          </a:p>
        </p:txBody>
      </p:sp>
    </p:spTree>
    <p:extLst>
      <p:ext uri="{BB962C8B-B14F-4D97-AF65-F5344CB8AC3E}">
        <p14:creationId xmlns:p14="http://schemas.microsoft.com/office/powerpoint/2010/main" val="1619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使用物品進行辨識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透過網路攝影機辨識物品，將其說出物品的名稱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2EFA94-826F-268B-48CD-0A5DC779D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7" y="2523190"/>
            <a:ext cx="4143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14C99A3-77A2-DFC6-CE61-F8C8A13E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518713"/>
            <a:ext cx="41529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3</a:t>
            </a:r>
            <a:r>
              <a:rPr lang="zh-TW" altLang="en-US" dirty="0">
                <a:sym typeface="Arial" panose="020B0604020202020204" pitchFamily="34" charset="0"/>
              </a:rPr>
              <a:t>：製作剪刀、石頭、布三個標籤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CEB279-2F8A-3C70-9E5D-49A0C7A3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48" y="1196752"/>
            <a:ext cx="10472727" cy="51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3</a:t>
            </a:r>
            <a:r>
              <a:rPr lang="zh-TW" altLang="en-US" dirty="0">
                <a:sym typeface="Arial" panose="020B0604020202020204" pitchFamily="34" charset="0"/>
              </a:rPr>
              <a:t>：製作剪刀、石頭、布三個標籤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讓電腦學習剪刀、石頭與布的手勢</a:t>
            </a:r>
            <a:endParaRPr lang="en-US" altLang="zh-TW" dirty="0"/>
          </a:p>
          <a:p>
            <a:pPr lvl="1"/>
            <a:r>
              <a:rPr lang="zh-TW" altLang="en-US" dirty="0"/>
              <a:t>在學習之後，能夠對於手勢進行正確的判斷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0DFA0D6-070F-9151-4E84-736DD1E7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041261"/>
            <a:ext cx="5239481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製作剪刀標籤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使用學習標籤</a:t>
            </a:r>
            <a:r>
              <a:rPr lang="en-US" altLang="zh-TW" dirty="0"/>
              <a:t>1</a:t>
            </a:r>
            <a:r>
              <a:rPr lang="zh-TW" altLang="en-US" dirty="0"/>
              <a:t> ，辨識剪刀的手勢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243BBEE-B3CA-C9BB-F475-5056A5AD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10" y="2132856"/>
            <a:ext cx="5301779" cy="38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製作石頭標籤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使用學習標籤</a:t>
            </a:r>
            <a:r>
              <a:rPr lang="en-US" altLang="zh-TW" dirty="0"/>
              <a:t>2</a:t>
            </a:r>
            <a:r>
              <a:rPr lang="zh-TW" altLang="en-US" dirty="0"/>
              <a:t>，辨識石頭的手勢</a:t>
            </a:r>
          </a:p>
          <a:p>
            <a:endParaRPr lang="zh-TW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9945158-2EDB-A525-DED9-A08282F0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01" y="1988840"/>
            <a:ext cx="5886797" cy="41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82AC9561-B407-546A-2733-7621081A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r>
              <a:rPr lang="zh-TW" altLang="en-US" dirty="0"/>
              <a:t>年度國中資訊科技微課程</a:t>
            </a:r>
          </a:p>
        </p:txBody>
      </p:sp>
      <p:grpSp>
        <p:nvGrpSpPr>
          <p:cNvPr id="9" name="Google Shape;472;p36">
            <a:extLst>
              <a:ext uri="{FF2B5EF4-FFF2-40B4-BE49-F238E27FC236}">
                <a16:creationId xmlns:a16="http://schemas.microsoft.com/office/drawing/2014/main" id="{D6741226-061D-DEBB-24EB-A720AAAFB6F6}"/>
              </a:ext>
            </a:extLst>
          </p:cNvPr>
          <p:cNvGrpSpPr>
            <a:grpSpLocks noChangeAspect="1"/>
          </p:cNvGrpSpPr>
          <p:nvPr/>
        </p:nvGrpSpPr>
        <p:grpSpPr>
          <a:xfrm>
            <a:off x="9107934" y="3845225"/>
            <a:ext cx="2746738" cy="2728256"/>
            <a:chOff x="5992397" y="3399159"/>
            <a:chExt cx="2160568" cy="1819714"/>
          </a:xfrm>
        </p:grpSpPr>
        <p:sp>
          <p:nvSpPr>
            <p:cNvPr id="10" name="Google Shape;473;p36">
              <a:extLst>
                <a:ext uri="{FF2B5EF4-FFF2-40B4-BE49-F238E27FC236}">
                  <a16:creationId xmlns:a16="http://schemas.microsoft.com/office/drawing/2014/main" id="{018EF1ED-063C-474A-B310-93D56D723C86}"/>
                </a:ext>
              </a:extLst>
            </p:cNvPr>
            <p:cNvSpPr/>
            <p:nvPr/>
          </p:nvSpPr>
          <p:spPr>
            <a:xfrm>
              <a:off x="6343987" y="3556241"/>
              <a:ext cx="1808978" cy="1662632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4;p36">
              <a:extLst>
                <a:ext uri="{FF2B5EF4-FFF2-40B4-BE49-F238E27FC236}">
                  <a16:creationId xmlns:a16="http://schemas.microsoft.com/office/drawing/2014/main" id="{196030AD-B263-94BF-A09E-53574F1B6599}"/>
                </a:ext>
              </a:extLst>
            </p:cNvPr>
            <p:cNvSpPr/>
            <p:nvPr/>
          </p:nvSpPr>
          <p:spPr>
            <a:xfrm rot="21388739">
              <a:off x="5992397" y="3399159"/>
              <a:ext cx="1982218" cy="1680810"/>
            </a:xfrm>
            <a:prstGeom prst="roundRect">
              <a:avLst>
                <a:gd name="adj" fmla="val 24491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475;p36">
            <a:extLst>
              <a:ext uri="{FF2B5EF4-FFF2-40B4-BE49-F238E27FC236}">
                <a16:creationId xmlns:a16="http://schemas.microsoft.com/office/drawing/2014/main" id="{C30DEC12-D5CB-6666-2AFB-3CB4EB005AC7}"/>
              </a:ext>
            </a:extLst>
          </p:cNvPr>
          <p:cNvGrpSpPr>
            <a:grpSpLocks noChangeAspect="1"/>
          </p:cNvGrpSpPr>
          <p:nvPr/>
        </p:nvGrpSpPr>
        <p:grpSpPr>
          <a:xfrm>
            <a:off x="2912328" y="2221708"/>
            <a:ext cx="2690151" cy="2732031"/>
            <a:chOff x="2516789" y="2884501"/>
            <a:chExt cx="2414207" cy="1928859"/>
          </a:xfrm>
        </p:grpSpPr>
        <p:sp>
          <p:nvSpPr>
            <p:cNvPr id="13" name="Google Shape;476;p36">
              <a:extLst>
                <a:ext uri="{FF2B5EF4-FFF2-40B4-BE49-F238E27FC236}">
                  <a16:creationId xmlns:a16="http://schemas.microsoft.com/office/drawing/2014/main" id="{D86937FE-1677-4565-892F-A2C95753FCD6}"/>
                </a:ext>
              </a:extLst>
            </p:cNvPr>
            <p:cNvSpPr/>
            <p:nvPr/>
          </p:nvSpPr>
          <p:spPr>
            <a:xfrm rot="264265">
              <a:off x="2883210" y="3254241"/>
              <a:ext cx="2047786" cy="1559119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7;p36">
              <a:extLst>
                <a:ext uri="{FF2B5EF4-FFF2-40B4-BE49-F238E27FC236}">
                  <a16:creationId xmlns:a16="http://schemas.microsoft.com/office/drawing/2014/main" id="{07A40CA2-0D55-5A93-E686-944283CEC05E}"/>
                </a:ext>
              </a:extLst>
            </p:cNvPr>
            <p:cNvSpPr/>
            <p:nvPr/>
          </p:nvSpPr>
          <p:spPr>
            <a:xfrm rot="45231">
              <a:off x="2516789" y="2884501"/>
              <a:ext cx="2261509" cy="1779162"/>
            </a:xfrm>
            <a:prstGeom prst="roundRect">
              <a:avLst>
                <a:gd name="adj" fmla="val 24491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478;p36">
            <a:extLst>
              <a:ext uri="{FF2B5EF4-FFF2-40B4-BE49-F238E27FC236}">
                <a16:creationId xmlns:a16="http://schemas.microsoft.com/office/drawing/2014/main" id="{E98D1F54-2CC6-CD51-2F77-64C1B500A49D}"/>
              </a:ext>
            </a:extLst>
          </p:cNvPr>
          <p:cNvGrpSpPr>
            <a:grpSpLocks noChangeAspect="1"/>
          </p:cNvGrpSpPr>
          <p:nvPr/>
        </p:nvGrpSpPr>
        <p:grpSpPr>
          <a:xfrm>
            <a:off x="6150735" y="3800880"/>
            <a:ext cx="2709240" cy="2668356"/>
            <a:chOff x="4506476" y="1249065"/>
            <a:chExt cx="2485769" cy="2668356"/>
          </a:xfrm>
        </p:grpSpPr>
        <p:sp>
          <p:nvSpPr>
            <p:cNvPr id="16" name="Google Shape;479;p36">
              <a:extLst>
                <a:ext uri="{FF2B5EF4-FFF2-40B4-BE49-F238E27FC236}">
                  <a16:creationId xmlns:a16="http://schemas.microsoft.com/office/drawing/2014/main" id="{759D9B62-E857-F0A7-0F60-00AB6021E52A}"/>
                </a:ext>
              </a:extLst>
            </p:cNvPr>
            <p:cNvSpPr/>
            <p:nvPr/>
          </p:nvSpPr>
          <p:spPr>
            <a:xfrm rot="45139">
              <a:off x="4772272" y="1683259"/>
              <a:ext cx="2219973" cy="2234162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80;p36">
              <a:extLst>
                <a:ext uri="{FF2B5EF4-FFF2-40B4-BE49-F238E27FC236}">
                  <a16:creationId xmlns:a16="http://schemas.microsoft.com/office/drawing/2014/main" id="{223189BB-8A1C-672E-7D42-379A15109AAF}"/>
                </a:ext>
              </a:extLst>
            </p:cNvPr>
            <p:cNvSpPr/>
            <p:nvPr/>
          </p:nvSpPr>
          <p:spPr>
            <a:xfrm rot="45231">
              <a:off x="4506476" y="1249065"/>
              <a:ext cx="2312139" cy="2520000"/>
            </a:xfrm>
            <a:prstGeom prst="roundRect">
              <a:avLst>
                <a:gd name="adj" fmla="val 24491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481;p36">
            <a:extLst>
              <a:ext uri="{FF2B5EF4-FFF2-40B4-BE49-F238E27FC236}">
                <a16:creationId xmlns:a16="http://schemas.microsoft.com/office/drawing/2014/main" id="{CF14BD63-3DC8-554C-DC02-943644BE319B}"/>
              </a:ext>
            </a:extLst>
          </p:cNvPr>
          <p:cNvGrpSpPr>
            <a:grpSpLocks noChangeAspect="1"/>
          </p:cNvGrpSpPr>
          <p:nvPr/>
        </p:nvGrpSpPr>
        <p:grpSpPr>
          <a:xfrm>
            <a:off x="7612449" y="505129"/>
            <a:ext cx="2667404" cy="2700463"/>
            <a:chOff x="1145343" y="1334730"/>
            <a:chExt cx="2443349" cy="2700463"/>
          </a:xfrm>
        </p:grpSpPr>
        <p:sp>
          <p:nvSpPr>
            <p:cNvPr id="19" name="Google Shape;482;p36">
              <a:extLst>
                <a:ext uri="{FF2B5EF4-FFF2-40B4-BE49-F238E27FC236}">
                  <a16:creationId xmlns:a16="http://schemas.microsoft.com/office/drawing/2014/main" id="{A9C29CCA-9953-2698-0268-11DFFE61ECBA}"/>
                </a:ext>
              </a:extLst>
            </p:cNvPr>
            <p:cNvSpPr/>
            <p:nvPr/>
          </p:nvSpPr>
          <p:spPr>
            <a:xfrm>
              <a:off x="1372570" y="1943012"/>
              <a:ext cx="2216122" cy="2092181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83;p36">
              <a:extLst>
                <a:ext uri="{FF2B5EF4-FFF2-40B4-BE49-F238E27FC236}">
                  <a16:creationId xmlns:a16="http://schemas.microsoft.com/office/drawing/2014/main" id="{806E7E68-D156-F130-C86F-FBAB64311B5B}"/>
                </a:ext>
              </a:extLst>
            </p:cNvPr>
            <p:cNvSpPr/>
            <p:nvPr/>
          </p:nvSpPr>
          <p:spPr>
            <a:xfrm rot="225900">
              <a:off x="1145343" y="1334730"/>
              <a:ext cx="2308327" cy="2520000"/>
            </a:xfrm>
            <a:prstGeom prst="roundRect">
              <a:avLst>
                <a:gd name="adj" fmla="val 24491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72;p36">
            <a:extLst>
              <a:ext uri="{FF2B5EF4-FFF2-40B4-BE49-F238E27FC236}">
                <a16:creationId xmlns:a16="http://schemas.microsoft.com/office/drawing/2014/main" id="{5E2CCDD0-C71D-B70C-A60E-961B023AAA77}"/>
              </a:ext>
            </a:extLst>
          </p:cNvPr>
          <p:cNvGrpSpPr>
            <a:grpSpLocks noChangeAspect="1"/>
          </p:cNvGrpSpPr>
          <p:nvPr/>
        </p:nvGrpSpPr>
        <p:grpSpPr>
          <a:xfrm>
            <a:off x="119028" y="2268708"/>
            <a:ext cx="2680462" cy="2639072"/>
            <a:chOff x="6142014" y="3211345"/>
            <a:chExt cx="2108436" cy="1760230"/>
          </a:xfrm>
        </p:grpSpPr>
        <p:sp>
          <p:nvSpPr>
            <p:cNvPr id="22" name="Google Shape;473;p36">
              <a:extLst>
                <a:ext uri="{FF2B5EF4-FFF2-40B4-BE49-F238E27FC236}">
                  <a16:creationId xmlns:a16="http://schemas.microsoft.com/office/drawing/2014/main" id="{CFF290D6-0F17-5B49-8BB1-551B05253D30}"/>
                </a:ext>
              </a:extLst>
            </p:cNvPr>
            <p:cNvSpPr/>
            <p:nvPr/>
          </p:nvSpPr>
          <p:spPr>
            <a:xfrm rot="20995870">
              <a:off x="6142014" y="3648586"/>
              <a:ext cx="1705152" cy="1322989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4;p36">
              <a:extLst>
                <a:ext uri="{FF2B5EF4-FFF2-40B4-BE49-F238E27FC236}">
                  <a16:creationId xmlns:a16="http://schemas.microsoft.com/office/drawing/2014/main" id="{EB57DF39-2DB2-D800-3D55-8F780A8B219E}"/>
                </a:ext>
              </a:extLst>
            </p:cNvPr>
            <p:cNvSpPr/>
            <p:nvPr/>
          </p:nvSpPr>
          <p:spPr>
            <a:xfrm rot="21388739">
              <a:off x="6268233" y="3211345"/>
              <a:ext cx="1982217" cy="1680810"/>
            </a:xfrm>
            <a:prstGeom prst="roundRect">
              <a:avLst>
                <a:gd name="adj" fmla="val 24491"/>
              </a:avLst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2146;p59">
            <a:extLst>
              <a:ext uri="{FF2B5EF4-FFF2-40B4-BE49-F238E27FC236}">
                <a16:creationId xmlns:a16="http://schemas.microsoft.com/office/drawing/2014/main" id="{52363B0B-0051-3C0E-286B-E4DC86120599}"/>
              </a:ext>
            </a:extLst>
          </p:cNvPr>
          <p:cNvGrpSpPr/>
          <p:nvPr/>
        </p:nvGrpSpPr>
        <p:grpSpPr>
          <a:xfrm>
            <a:off x="1609685" y="1627336"/>
            <a:ext cx="2146570" cy="533196"/>
            <a:chOff x="4404545" y="3301594"/>
            <a:chExt cx="509804" cy="129272"/>
          </a:xfrm>
        </p:grpSpPr>
        <p:sp>
          <p:nvSpPr>
            <p:cNvPr id="34" name="Google Shape;2147;p59">
              <a:extLst>
                <a:ext uri="{FF2B5EF4-FFF2-40B4-BE49-F238E27FC236}">
                  <a16:creationId xmlns:a16="http://schemas.microsoft.com/office/drawing/2014/main" id="{7C12893D-823C-1943-35A1-04E7326807ED}"/>
                </a:ext>
              </a:extLst>
            </p:cNvPr>
            <p:cNvSpPr/>
            <p:nvPr/>
          </p:nvSpPr>
          <p:spPr>
            <a:xfrm>
              <a:off x="4404545" y="3301594"/>
              <a:ext cx="509804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dirty="0"/>
                <a:t>　   七年級</a:t>
              </a:r>
              <a:endParaRPr sz="2800" dirty="0"/>
            </a:p>
          </p:txBody>
        </p:sp>
        <p:sp>
          <p:nvSpPr>
            <p:cNvPr id="35" name="Google Shape;2148;p59">
              <a:extLst>
                <a:ext uri="{FF2B5EF4-FFF2-40B4-BE49-F238E27FC236}">
                  <a16:creationId xmlns:a16="http://schemas.microsoft.com/office/drawing/2014/main" id="{E50828A8-8E7D-8A22-85B5-F4758DD70AC2}"/>
                </a:ext>
              </a:extLst>
            </p:cNvPr>
            <p:cNvSpPr/>
            <p:nvPr/>
          </p:nvSpPr>
          <p:spPr>
            <a:xfrm>
              <a:off x="4436304" y="3327821"/>
              <a:ext cx="79746" cy="76723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66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146;p59">
            <a:extLst>
              <a:ext uri="{FF2B5EF4-FFF2-40B4-BE49-F238E27FC236}">
                <a16:creationId xmlns:a16="http://schemas.microsoft.com/office/drawing/2014/main" id="{F9866D2F-33F9-C270-E53F-0837FD26C136}"/>
              </a:ext>
            </a:extLst>
          </p:cNvPr>
          <p:cNvGrpSpPr/>
          <p:nvPr/>
        </p:nvGrpSpPr>
        <p:grpSpPr>
          <a:xfrm>
            <a:off x="7836915" y="3245092"/>
            <a:ext cx="2146570" cy="533196"/>
            <a:chOff x="4404545" y="3301594"/>
            <a:chExt cx="509804" cy="129272"/>
          </a:xfrm>
        </p:grpSpPr>
        <p:sp>
          <p:nvSpPr>
            <p:cNvPr id="37" name="Google Shape;2147;p59">
              <a:extLst>
                <a:ext uri="{FF2B5EF4-FFF2-40B4-BE49-F238E27FC236}">
                  <a16:creationId xmlns:a16="http://schemas.microsoft.com/office/drawing/2014/main" id="{D9418545-2A62-F62C-8B2A-C22BB7FC1C33}"/>
                </a:ext>
              </a:extLst>
            </p:cNvPr>
            <p:cNvSpPr/>
            <p:nvPr/>
          </p:nvSpPr>
          <p:spPr>
            <a:xfrm>
              <a:off x="4404545" y="3301594"/>
              <a:ext cx="509804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dirty="0"/>
                <a:t>　   八年級</a:t>
              </a:r>
              <a:endParaRPr sz="2800" dirty="0"/>
            </a:p>
          </p:txBody>
        </p:sp>
        <p:sp>
          <p:nvSpPr>
            <p:cNvPr id="38" name="Google Shape;2148;p59">
              <a:extLst>
                <a:ext uri="{FF2B5EF4-FFF2-40B4-BE49-F238E27FC236}">
                  <a16:creationId xmlns:a16="http://schemas.microsoft.com/office/drawing/2014/main" id="{3F1D3BF7-777E-BA0E-14F4-512F5285B084}"/>
                </a:ext>
              </a:extLst>
            </p:cNvPr>
            <p:cNvSpPr/>
            <p:nvPr/>
          </p:nvSpPr>
          <p:spPr>
            <a:xfrm>
              <a:off x="4436304" y="3327821"/>
              <a:ext cx="79746" cy="76723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397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id="{A6700CE1-9A72-BBA0-811A-AF78D23C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784-ADEE-4D59-ADDD-BD1C562A2D29}" type="slidenum">
              <a:rPr lang="en-US" altLang="zh-TW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10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製作布標籤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使用學習標籤</a:t>
            </a:r>
            <a:r>
              <a:rPr lang="en-US" altLang="zh-TW" dirty="0"/>
              <a:t>3</a:t>
            </a:r>
            <a:r>
              <a:rPr lang="zh-TW" altLang="en-US" dirty="0"/>
              <a:t> ，辨識布的手勢</a:t>
            </a:r>
          </a:p>
          <a:p>
            <a:endParaRPr lang="zh-TW" alt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A2838B2-E9C1-3558-E87A-CAD43DDBC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05" y="2105422"/>
            <a:ext cx="5493990" cy="41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A99EBAA-C350-D1A6-3727-20504193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17" y="116632"/>
            <a:ext cx="3282544" cy="287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7B48541C-F724-C5A4-96B4-6FB38AD39AD9}"/>
              </a:ext>
            </a:extLst>
          </p:cNvPr>
          <p:cNvSpPr/>
          <p:nvPr/>
        </p:nvSpPr>
        <p:spPr>
          <a:xfrm>
            <a:off x="6744072" y="1615015"/>
            <a:ext cx="1144457" cy="612648"/>
          </a:xfrm>
          <a:prstGeom prst="wedgeRoundRectCallout">
            <a:avLst>
              <a:gd name="adj1" fmla="val 84684"/>
              <a:gd name="adj2" fmla="val -569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主程式</a:t>
            </a:r>
          </a:p>
        </p:txBody>
      </p:sp>
    </p:spTree>
    <p:extLst>
      <p:ext uri="{BB962C8B-B14F-4D97-AF65-F5344CB8AC3E}">
        <p14:creationId xmlns:p14="http://schemas.microsoft.com/office/powerpoint/2010/main" val="36439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測試辨識的正確度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分別建立類別</a:t>
            </a:r>
            <a:r>
              <a:rPr lang="en-US" altLang="zh-TW" dirty="0"/>
              <a:t>1</a:t>
            </a:r>
            <a:r>
              <a:rPr lang="zh-TW" altLang="en-US" dirty="0"/>
              <a:t>、類別</a:t>
            </a:r>
            <a:r>
              <a:rPr lang="en-US" altLang="zh-TW" dirty="0"/>
              <a:t>2</a:t>
            </a:r>
            <a:r>
              <a:rPr lang="zh-TW" altLang="en-US" dirty="0"/>
              <a:t>及類別</a:t>
            </a:r>
            <a:r>
              <a:rPr lang="en-US" altLang="zh-TW" dirty="0"/>
              <a:t>3</a:t>
            </a:r>
            <a:r>
              <a:rPr lang="zh-TW" altLang="en-US" dirty="0"/>
              <a:t>所對應的手勢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B711F2-FAE1-693E-9D24-C6FC9DE9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2530474"/>
            <a:ext cx="102965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重新學習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使用重置「所有量」的積木，點擊一下就會刪除所有的標籤資訊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若只有單一標籤辨識度不高，可以選擇並重置單一標籤</a:t>
            </a:r>
            <a:endParaRPr lang="zh-TW" altLang="en-US" dirty="0"/>
          </a:p>
        </p:txBody>
      </p:sp>
      <p:sp>
        <p:nvSpPr>
          <p:cNvPr id="39" name="頁尾版面配置區 38">
            <a:extLst>
              <a:ext uri="{FF2B5EF4-FFF2-40B4-BE49-F238E27FC236}">
                <a16:creationId xmlns:a16="http://schemas.microsoft.com/office/drawing/2014/main" id="{3A9A10A6-46A0-40A0-80E4-C70285B4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國小資議共備團第五次會議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6040AB-407A-51EC-AC9F-23FCF7E2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  <a:endParaRPr lang="zh-TW" altLang="en-US" dirty="0"/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6DAA387D-41B8-E819-9148-14714DE7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AA6E5A9-804F-B22F-9CF7-3782B5DE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52650"/>
            <a:ext cx="3429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732A889-3634-66D0-3374-E8C35707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4398181"/>
            <a:ext cx="28003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下載與上傳學習資料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當分類模型建立完成時，點擊</a:t>
            </a:r>
            <a:r>
              <a:rPr lang="zh-TW" altLang="en-US" b="1" dirty="0">
                <a:sym typeface="Arial" panose="020B0604020202020204" pitchFamily="34" charset="0"/>
              </a:rPr>
              <a:t>下載學習資料</a:t>
            </a:r>
            <a:r>
              <a:rPr lang="zh-TW" altLang="en-US" dirty="0">
                <a:sym typeface="Arial" panose="020B0604020202020204" pitchFamily="34" charset="0"/>
              </a:rPr>
              <a:t>，將分類模型匯出成</a:t>
            </a:r>
            <a:r>
              <a:rPr lang="en-US" altLang="zh-TW" dirty="0">
                <a:sym typeface="Arial" panose="020B0604020202020204" pitchFamily="34" charset="0"/>
              </a:rPr>
              <a:t>JSON</a:t>
            </a:r>
            <a:r>
              <a:rPr lang="zh-TW" altLang="en-US" dirty="0">
                <a:sym typeface="Arial" panose="020B0604020202020204" pitchFamily="34" charset="0"/>
              </a:rPr>
              <a:t>格式的檔案，以備後續使用</a:t>
            </a:r>
            <a:endParaRPr lang="en-US" altLang="zh-TW" dirty="0"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dirty="0"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ym typeface="Arial" panose="020B0604020202020204" pitchFamily="34" charset="0"/>
              </a:rPr>
              <a:t>後續專案需要使用</a:t>
            </a:r>
            <a:r>
              <a:rPr lang="zh-TW" altLang="en-US" dirty="0"/>
              <a:t>分類</a:t>
            </a:r>
            <a:r>
              <a:rPr lang="zh-TW" altLang="en-US" dirty="0">
                <a:sym typeface="Arial" panose="020B0604020202020204" pitchFamily="34" charset="0"/>
              </a:rPr>
              <a:t>模型，</a:t>
            </a:r>
            <a:r>
              <a:rPr lang="zh-TW" altLang="en-US" dirty="0"/>
              <a:t>點擊</a:t>
            </a:r>
            <a:r>
              <a:rPr lang="zh-TW" altLang="en-US" b="1" dirty="0">
                <a:sym typeface="Arial" panose="020B0604020202020204" pitchFamily="34" charset="0"/>
              </a:rPr>
              <a:t>上傳學習資料</a:t>
            </a:r>
            <a:r>
              <a:rPr lang="zh-TW" altLang="en-US" dirty="0">
                <a:sym typeface="Arial" panose="020B0604020202020204" pitchFamily="34" charset="0"/>
              </a:rPr>
              <a:t>，匯入</a:t>
            </a:r>
            <a:r>
              <a:rPr lang="en-US" altLang="zh-TW" dirty="0">
                <a:sym typeface="Arial" panose="020B0604020202020204" pitchFamily="34" charset="0"/>
              </a:rPr>
              <a:t>JSON</a:t>
            </a:r>
            <a:r>
              <a:rPr lang="zh-TW" altLang="en-US" dirty="0">
                <a:sym typeface="Arial" panose="020B0604020202020204" pitchFamily="34" charset="0"/>
              </a:rPr>
              <a:t>格式的檔案即可使用已建立的分類模型</a:t>
            </a:r>
            <a:endParaRPr lang="en-US" altLang="zh-TW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E97EB6F-B29B-69E9-921C-415A6E0F0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321" y="4864272"/>
            <a:ext cx="3359358" cy="16652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4D1CC17-44A6-69EA-EE5D-7F29AA990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77" y="2461969"/>
            <a:ext cx="3542246" cy="17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：猜拳遊戲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CBFA490-7ED8-552A-2066-BD0579DB5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154" y="1268760"/>
            <a:ext cx="7405691" cy="48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：猜拳遊戲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單元</a:t>
            </a:r>
            <a:r>
              <a:rPr lang="en-US" altLang="zh-TW" dirty="0"/>
              <a:t>3</a:t>
            </a:r>
            <a:r>
              <a:rPr lang="zh-TW" altLang="en-US" dirty="0"/>
              <a:t>已製作剪刀、石頭、布三個標籤</a:t>
            </a:r>
            <a:endParaRPr lang="en-US" altLang="zh-TW" dirty="0"/>
          </a:p>
          <a:p>
            <a:pPr lvl="1"/>
            <a:r>
              <a:rPr lang="zh-TW" altLang="en-US" dirty="0"/>
              <a:t>將加入與電腦比賽的部分</a:t>
            </a:r>
            <a:endParaRPr lang="en-US" altLang="zh-TW" dirty="0"/>
          </a:p>
          <a:p>
            <a:pPr lvl="1"/>
            <a:r>
              <a:rPr lang="zh-TW" altLang="en-US" dirty="0"/>
              <a:t>電腦會用隨機的方式出拳與玩家競賽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E7DA5BF-32C3-38B4-9516-81424A58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7919"/>
            <a:ext cx="5334744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建立「電腦出拳」角色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將剪刀、石頭與布的造型名稱，以 </a:t>
            </a:r>
            <a:r>
              <a:rPr lang="en-US" altLang="zh-TW" dirty="0"/>
              <a:t>1</a:t>
            </a:r>
            <a:r>
              <a:rPr lang="zh-TW" altLang="en-US" dirty="0"/>
              <a:t> 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2</a:t>
            </a:r>
            <a:r>
              <a:rPr lang="zh-TW" altLang="en-US" dirty="0"/>
              <a:t> </a:t>
            </a:r>
            <a:r>
              <a:rPr lang="en-US" altLang="zh-TW" dirty="0"/>
              <a:t>, 3</a:t>
            </a:r>
            <a:r>
              <a:rPr lang="zh-TW" altLang="en-US" dirty="0"/>
              <a:t> 命名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A418E5B-FFE0-D680-2EA9-F31E64D1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348880"/>
            <a:ext cx="1654366" cy="33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DB01260-8ABD-C70D-19DB-62229BEE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530474"/>
            <a:ext cx="2524125" cy="31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F4AFDD77-3FFC-611E-DE56-49B8267C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42" y="2640827"/>
            <a:ext cx="239031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0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說明遊戲規則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告訴玩家遊戲規則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15F7322-8586-E38E-1348-EAB7DD36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348880"/>
            <a:ext cx="6686807" cy="29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玩家出拳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使用標籤偵測編號</a:t>
            </a:r>
            <a:endParaRPr lang="en-US" altLang="zh-TW" dirty="0"/>
          </a:p>
          <a:p>
            <a:r>
              <a:rPr lang="zh-TW" altLang="en-US" dirty="0"/>
              <a:t>使用如果那麼，將編號轉換成手勢的名稱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CE5B367-B0B5-B430-7BA6-A750483B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59594"/>
            <a:ext cx="36671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8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電腦出拳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以隨機亂數產生數字</a:t>
            </a:r>
            <a:endParaRPr lang="en-US" altLang="zh-TW" dirty="0"/>
          </a:p>
          <a:p>
            <a:r>
              <a:rPr lang="zh-TW" altLang="en-US" dirty="0"/>
              <a:t>藉由數字改變電腦出拳角色的造型</a:t>
            </a:r>
            <a:endParaRPr lang="en-US" altLang="zh-TW" dirty="0"/>
          </a:p>
          <a:p>
            <a:r>
              <a:rPr lang="zh-TW" altLang="en-US" dirty="0"/>
              <a:t>使用如果那麼，將編號轉換成手勢的名稱</a:t>
            </a:r>
          </a:p>
          <a:p>
            <a:endParaRPr lang="zh-TW" alt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93E184A-0A8D-C3C7-3D27-F25F0BD7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53310"/>
            <a:ext cx="3734966" cy="607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D3B047-3FE0-9129-D16F-C048C722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年度國中資訊科技微課程</a:t>
            </a:r>
          </a:p>
        </p:txBody>
      </p:sp>
      <p:grpSp>
        <p:nvGrpSpPr>
          <p:cNvPr id="6" name="Google Shape;475;p36">
            <a:extLst>
              <a:ext uri="{FF2B5EF4-FFF2-40B4-BE49-F238E27FC236}">
                <a16:creationId xmlns:a16="http://schemas.microsoft.com/office/drawing/2014/main" id="{BEC0CAD6-002C-3BC5-4DC5-85FE82753E2E}"/>
              </a:ext>
            </a:extLst>
          </p:cNvPr>
          <p:cNvGrpSpPr>
            <a:grpSpLocks noChangeAspect="1"/>
          </p:cNvGrpSpPr>
          <p:nvPr/>
        </p:nvGrpSpPr>
        <p:grpSpPr>
          <a:xfrm>
            <a:off x="1967167" y="2238114"/>
            <a:ext cx="2690151" cy="2732031"/>
            <a:chOff x="2516789" y="2884501"/>
            <a:chExt cx="2414207" cy="1928859"/>
          </a:xfrm>
        </p:grpSpPr>
        <p:sp>
          <p:nvSpPr>
            <p:cNvPr id="7" name="Google Shape;476;p36">
              <a:extLst>
                <a:ext uri="{FF2B5EF4-FFF2-40B4-BE49-F238E27FC236}">
                  <a16:creationId xmlns:a16="http://schemas.microsoft.com/office/drawing/2014/main" id="{CA5C4DA3-AF94-A128-C18B-A97F92338D5E}"/>
                </a:ext>
              </a:extLst>
            </p:cNvPr>
            <p:cNvSpPr/>
            <p:nvPr/>
          </p:nvSpPr>
          <p:spPr>
            <a:xfrm rot="264265">
              <a:off x="2883210" y="3254241"/>
              <a:ext cx="2047786" cy="1559119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7;p36">
              <a:extLst>
                <a:ext uri="{FF2B5EF4-FFF2-40B4-BE49-F238E27FC236}">
                  <a16:creationId xmlns:a16="http://schemas.microsoft.com/office/drawing/2014/main" id="{10941C90-72FE-F7CF-8686-B28F427FAF94}"/>
                </a:ext>
              </a:extLst>
            </p:cNvPr>
            <p:cNvSpPr/>
            <p:nvPr/>
          </p:nvSpPr>
          <p:spPr>
            <a:xfrm rot="45231">
              <a:off x="2516789" y="2884501"/>
              <a:ext cx="2261509" cy="1779162"/>
            </a:xfrm>
            <a:prstGeom prst="roundRect">
              <a:avLst>
                <a:gd name="adj" fmla="val 24491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478;p36">
            <a:extLst>
              <a:ext uri="{FF2B5EF4-FFF2-40B4-BE49-F238E27FC236}">
                <a16:creationId xmlns:a16="http://schemas.microsoft.com/office/drawing/2014/main" id="{76B2E00F-01BB-9B39-F9EA-7CC0E1CB2945}"/>
              </a:ext>
            </a:extLst>
          </p:cNvPr>
          <p:cNvGrpSpPr>
            <a:grpSpLocks noChangeAspect="1"/>
          </p:cNvGrpSpPr>
          <p:nvPr/>
        </p:nvGrpSpPr>
        <p:grpSpPr>
          <a:xfrm>
            <a:off x="5951984" y="2246797"/>
            <a:ext cx="2709240" cy="2668356"/>
            <a:chOff x="4506476" y="1249065"/>
            <a:chExt cx="2485769" cy="2668356"/>
          </a:xfrm>
        </p:grpSpPr>
        <p:sp>
          <p:nvSpPr>
            <p:cNvPr id="10" name="Google Shape;479;p36">
              <a:extLst>
                <a:ext uri="{FF2B5EF4-FFF2-40B4-BE49-F238E27FC236}">
                  <a16:creationId xmlns:a16="http://schemas.microsoft.com/office/drawing/2014/main" id="{DF71CC27-D5F2-7853-59F3-57879A4E53FA}"/>
                </a:ext>
              </a:extLst>
            </p:cNvPr>
            <p:cNvSpPr/>
            <p:nvPr/>
          </p:nvSpPr>
          <p:spPr>
            <a:xfrm rot="45139">
              <a:off x="4772272" y="1683259"/>
              <a:ext cx="2219973" cy="2234162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0;p36">
              <a:extLst>
                <a:ext uri="{FF2B5EF4-FFF2-40B4-BE49-F238E27FC236}">
                  <a16:creationId xmlns:a16="http://schemas.microsoft.com/office/drawing/2014/main" id="{94C344E2-1F26-EAC3-4D42-F43D2B7D6E67}"/>
                </a:ext>
              </a:extLst>
            </p:cNvPr>
            <p:cNvSpPr/>
            <p:nvPr/>
          </p:nvSpPr>
          <p:spPr>
            <a:xfrm rot="45231">
              <a:off x="4506476" y="1249065"/>
              <a:ext cx="2312139" cy="2520000"/>
            </a:xfrm>
            <a:prstGeom prst="roundRect">
              <a:avLst>
                <a:gd name="adj" fmla="val 24491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481;p36">
            <a:extLst>
              <a:ext uri="{FF2B5EF4-FFF2-40B4-BE49-F238E27FC236}">
                <a16:creationId xmlns:a16="http://schemas.microsoft.com/office/drawing/2014/main" id="{2C1325E4-B664-9CD4-1AA4-348904E2DF3F}"/>
              </a:ext>
            </a:extLst>
          </p:cNvPr>
          <p:cNvGrpSpPr>
            <a:grpSpLocks noChangeAspect="1"/>
          </p:cNvGrpSpPr>
          <p:nvPr/>
        </p:nvGrpSpPr>
        <p:grpSpPr>
          <a:xfrm>
            <a:off x="8894716" y="2246797"/>
            <a:ext cx="2667404" cy="2700463"/>
            <a:chOff x="1145343" y="1334730"/>
            <a:chExt cx="2443349" cy="2700463"/>
          </a:xfrm>
        </p:grpSpPr>
        <p:sp>
          <p:nvSpPr>
            <p:cNvPr id="13" name="Google Shape;482;p36">
              <a:extLst>
                <a:ext uri="{FF2B5EF4-FFF2-40B4-BE49-F238E27FC236}">
                  <a16:creationId xmlns:a16="http://schemas.microsoft.com/office/drawing/2014/main" id="{EAB96E67-F731-452F-C9B0-6D553046D219}"/>
                </a:ext>
              </a:extLst>
            </p:cNvPr>
            <p:cNvSpPr/>
            <p:nvPr/>
          </p:nvSpPr>
          <p:spPr>
            <a:xfrm>
              <a:off x="1372570" y="1943012"/>
              <a:ext cx="2216122" cy="2092181"/>
            </a:xfrm>
            <a:prstGeom prst="roundRect">
              <a:avLst>
                <a:gd name="adj" fmla="val 24491"/>
              </a:avLst>
            </a:prstGeom>
            <a:solidFill>
              <a:srgbClr val="52B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483;p36">
              <a:extLst>
                <a:ext uri="{FF2B5EF4-FFF2-40B4-BE49-F238E27FC236}">
                  <a16:creationId xmlns:a16="http://schemas.microsoft.com/office/drawing/2014/main" id="{F43CA7F4-7C6D-F3F7-9E38-9FF877108CCD}"/>
                </a:ext>
              </a:extLst>
            </p:cNvPr>
            <p:cNvSpPr/>
            <p:nvPr/>
          </p:nvSpPr>
          <p:spPr>
            <a:xfrm rot="225900">
              <a:off x="1145343" y="1334730"/>
              <a:ext cx="2308327" cy="2520000"/>
            </a:xfrm>
            <a:prstGeom prst="roundRect">
              <a:avLst>
                <a:gd name="adj" fmla="val 24491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146;p59">
            <a:extLst>
              <a:ext uri="{FF2B5EF4-FFF2-40B4-BE49-F238E27FC236}">
                <a16:creationId xmlns:a16="http://schemas.microsoft.com/office/drawing/2014/main" id="{135BF7E5-A7FA-8DDB-3D04-3E0B11967B3C}"/>
              </a:ext>
            </a:extLst>
          </p:cNvPr>
          <p:cNvGrpSpPr/>
          <p:nvPr/>
        </p:nvGrpSpPr>
        <p:grpSpPr>
          <a:xfrm>
            <a:off x="2238957" y="1416507"/>
            <a:ext cx="2146570" cy="533196"/>
            <a:chOff x="4404545" y="3301594"/>
            <a:chExt cx="509804" cy="129272"/>
          </a:xfrm>
        </p:grpSpPr>
        <p:sp>
          <p:nvSpPr>
            <p:cNvPr id="16" name="Google Shape;2147;p59">
              <a:extLst>
                <a:ext uri="{FF2B5EF4-FFF2-40B4-BE49-F238E27FC236}">
                  <a16:creationId xmlns:a16="http://schemas.microsoft.com/office/drawing/2014/main" id="{EA7366E0-5BBE-D1B3-CB4B-A420A588D870}"/>
                </a:ext>
              </a:extLst>
            </p:cNvPr>
            <p:cNvSpPr/>
            <p:nvPr/>
          </p:nvSpPr>
          <p:spPr>
            <a:xfrm>
              <a:off x="4404545" y="3301594"/>
              <a:ext cx="509804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dirty="0"/>
                <a:t>　   八年級</a:t>
              </a:r>
              <a:endParaRPr sz="2800" dirty="0"/>
            </a:p>
          </p:txBody>
        </p:sp>
        <p:sp>
          <p:nvSpPr>
            <p:cNvPr id="17" name="Google Shape;2148;p59">
              <a:extLst>
                <a:ext uri="{FF2B5EF4-FFF2-40B4-BE49-F238E27FC236}">
                  <a16:creationId xmlns:a16="http://schemas.microsoft.com/office/drawing/2014/main" id="{4F20FEB5-1C97-5770-CDFB-110EE057AE76}"/>
                </a:ext>
              </a:extLst>
            </p:cNvPr>
            <p:cNvSpPr/>
            <p:nvPr/>
          </p:nvSpPr>
          <p:spPr>
            <a:xfrm>
              <a:off x="4436304" y="3327821"/>
              <a:ext cx="79746" cy="76723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397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146;p59">
            <a:extLst>
              <a:ext uri="{FF2B5EF4-FFF2-40B4-BE49-F238E27FC236}">
                <a16:creationId xmlns:a16="http://schemas.microsoft.com/office/drawing/2014/main" id="{087DC75B-7B8E-0F4C-7425-F336C347E7F8}"/>
              </a:ext>
            </a:extLst>
          </p:cNvPr>
          <p:cNvGrpSpPr/>
          <p:nvPr/>
        </p:nvGrpSpPr>
        <p:grpSpPr>
          <a:xfrm>
            <a:off x="7672749" y="1416507"/>
            <a:ext cx="2146570" cy="533196"/>
            <a:chOff x="4404545" y="3301594"/>
            <a:chExt cx="509804" cy="129272"/>
          </a:xfrm>
        </p:grpSpPr>
        <p:sp>
          <p:nvSpPr>
            <p:cNvPr id="19" name="Google Shape;2147;p59">
              <a:extLst>
                <a:ext uri="{FF2B5EF4-FFF2-40B4-BE49-F238E27FC236}">
                  <a16:creationId xmlns:a16="http://schemas.microsoft.com/office/drawing/2014/main" id="{1592C603-4D5A-BA41-26F0-05BB1D4B0F9A}"/>
                </a:ext>
              </a:extLst>
            </p:cNvPr>
            <p:cNvSpPr/>
            <p:nvPr/>
          </p:nvSpPr>
          <p:spPr>
            <a:xfrm>
              <a:off x="4404545" y="3301594"/>
              <a:ext cx="509804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dirty="0"/>
                <a:t>　   九年級</a:t>
              </a:r>
              <a:endParaRPr sz="2800" dirty="0"/>
            </a:p>
          </p:txBody>
        </p:sp>
        <p:sp>
          <p:nvSpPr>
            <p:cNvPr id="20" name="Google Shape;2148;p59">
              <a:extLst>
                <a:ext uri="{FF2B5EF4-FFF2-40B4-BE49-F238E27FC236}">
                  <a16:creationId xmlns:a16="http://schemas.microsoft.com/office/drawing/2014/main" id="{BC630983-206D-9CA2-DAD8-94B2217700C9}"/>
                </a:ext>
              </a:extLst>
            </p:cNvPr>
            <p:cNvSpPr/>
            <p:nvPr/>
          </p:nvSpPr>
          <p:spPr>
            <a:xfrm>
              <a:off x="4436304" y="3327821"/>
              <a:ext cx="79746" cy="76723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540C87BA-BD44-5891-3CA4-EE6C9CE19B91}"/>
              </a:ext>
            </a:extLst>
          </p:cNvPr>
          <p:cNvGrpSpPr/>
          <p:nvPr/>
        </p:nvGrpSpPr>
        <p:grpSpPr>
          <a:xfrm>
            <a:off x="1336230" y="5054503"/>
            <a:ext cx="3952024" cy="1025803"/>
            <a:chOff x="7003010" y="4812699"/>
            <a:chExt cx="2885700" cy="1431149"/>
          </a:xfrm>
        </p:grpSpPr>
        <p:sp>
          <p:nvSpPr>
            <p:cNvPr id="31" name="Google Shape;624;p39">
              <a:extLst>
                <a:ext uri="{FF2B5EF4-FFF2-40B4-BE49-F238E27FC236}">
                  <a16:creationId xmlns:a16="http://schemas.microsoft.com/office/drawing/2014/main" id="{4EC6DBF5-B868-FCB5-03F3-E181D4B6252B}"/>
                </a:ext>
              </a:extLst>
            </p:cNvPr>
            <p:cNvSpPr/>
            <p:nvPr/>
          </p:nvSpPr>
          <p:spPr>
            <a:xfrm>
              <a:off x="7003010" y="4832947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嘉義市立北興國民中學</a:t>
              </a:r>
              <a:endParaRPr lang="en-US" altLang="zh-TW" sz="2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algn="ctr" rtl="0" fontAlgn="base"/>
              <a:r>
                <a:rPr lang="zh-TW" altLang="en-US" sz="24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楊心淵老師</a:t>
              </a:r>
            </a:p>
          </p:txBody>
        </p:sp>
        <p:sp>
          <p:nvSpPr>
            <p:cNvPr id="30" name="Google Shape;623;p39">
              <a:extLst>
                <a:ext uri="{FF2B5EF4-FFF2-40B4-BE49-F238E27FC236}">
                  <a16:creationId xmlns:a16="http://schemas.microsoft.com/office/drawing/2014/main" id="{078DB540-5D7E-D527-E42B-8FFEF7813140}"/>
                </a:ext>
              </a:extLst>
            </p:cNvPr>
            <p:cNvSpPr/>
            <p:nvPr/>
          </p:nvSpPr>
          <p:spPr>
            <a:xfrm>
              <a:off x="7003010" y="4812699"/>
              <a:ext cx="2885700" cy="1431149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id="{07AD5E8A-BC21-D151-26F1-DA2D73FC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784-ADEE-4D59-ADDD-BD1C562A2D29}" type="slidenum">
              <a:rPr lang="en-US" altLang="zh-TW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102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判斷勝負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使用函式積木建立判斷勝負，並建立玩家出拳與電腦出拳兩個參數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24F17D3-C731-393D-BA5F-7740FA30C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46" y="1983128"/>
            <a:ext cx="5720507" cy="44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判斷勝負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列舉玩家與電腦比拳的 </a:t>
            </a:r>
            <a:r>
              <a:rPr lang="en-US" altLang="zh-TW" dirty="0"/>
              <a:t>9 </a:t>
            </a:r>
            <a:r>
              <a:rPr lang="zh-TW" altLang="en-US" dirty="0"/>
              <a:t>種情形</a:t>
            </a:r>
            <a:endParaRPr lang="en-US" altLang="zh-TW" dirty="0"/>
          </a:p>
          <a:p>
            <a:r>
              <a:rPr lang="zh-TW" altLang="en-US" dirty="0"/>
              <a:t>引導學生思考如何做條件判斷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0C325CB-8A16-5235-8C42-6A3AF435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40" y="2513247"/>
            <a:ext cx="4740519" cy="389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判斷勝負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依照上圖列出 </a:t>
            </a:r>
            <a:r>
              <a:rPr lang="en-US" altLang="zh-TW" dirty="0"/>
              <a:t>9 </a:t>
            </a:r>
            <a:r>
              <a:rPr lang="zh-TW" altLang="en-US" dirty="0"/>
              <a:t>種輸贏的情形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AF9E701-8653-9E29-305A-E39A0E50F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1"/>
          <a:stretch/>
        </p:blipFill>
        <p:spPr bwMode="auto">
          <a:xfrm>
            <a:off x="5509852" y="76200"/>
            <a:ext cx="3716338" cy="52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47203-6529-866D-9E30-41E122C9D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0"/>
          <a:stretch/>
        </p:blipFill>
        <p:spPr bwMode="auto">
          <a:xfrm>
            <a:off x="8655076" y="2337240"/>
            <a:ext cx="3536924" cy="36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判斷勝負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當空白鍵被按下，判斷玩家還是電腦勝利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360AEF0-0C4A-D754-3442-B02FFEEC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48" y="1874862"/>
            <a:ext cx="59436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5</a:t>
            </a:r>
            <a:r>
              <a:rPr lang="zh-TW" altLang="en-US" dirty="0">
                <a:sym typeface="Arial" panose="020B0604020202020204" pitchFamily="34" charset="0"/>
              </a:rPr>
              <a:t>：進階猜拳遊戲 </a:t>
            </a:r>
            <a:r>
              <a:rPr lang="en-US" altLang="zh-TW" dirty="0">
                <a:sym typeface="Arial" panose="020B0604020202020204" pitchFamily="34" charset="0"/>
              </a:rPr>
              <a:t>- </a:t>
            </a:r>
            <a:r>
              <a:rPr lang="zh-TW" altLang="en-US" dirty="0">
                <a:sym typeface="Arial" panose="020B0604020202020204" pitchFamily="34" charset="0"/>
              </a:rPr>
              <a:t>三把模式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EDC291-3F8A-3EED-718D-190A7BE78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3" y="1768656"/>
            <a:ext cx="11355357" cy="33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5</a:t>
            </a:r>
            <a:r>
              <a:rPr lang="zh-TW" altLang="en-US" dirty="0">
                <a:sym typeface="Arial" panose="020B0604020202020204" pitchFamily="34" charset="0"/>
              </a:rPr>
              <a:t>：進階猜拳遊戲 </a:t>
            </a:r>
            <a:r>
              <a:rPr lang="en-US" altLang="zh-TW" dirty="0">
                <a:sym typeface="Arial" panose="020B0604020202020204" pitchFamily="34" charset="0"/>
              </a:rPr>
              <a:t>- </a:t>
            </a:r>
            <a:r>
              <a:rPr lang="zh-TW" altLang="en-US" dirty="0">
                <a:sym typeface="Arial" panose="020B0604020202020204" pitchFamily="34" charset="0"/>
              </a:rPr>
              <a:t>三把模式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DA4B7DB-FD86-101A-97F5-0A52DD64AE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單元說明</a:t>
            </a:r>
          </a:p>
          <a:p>
            <a:pPr lvl="1"/>
            <a:r>
              <a:rPr lang="zh-TW" altLang="en-US" dirty="0"/>
              <a:t>製作進階版的猜拳遊戲</a:t>
            </a:r>
            <a:endParaRPr lang="en-US" altLang="zh-TW" dirty="0"/>
          </a:p>
          <a:p>
            <a:pPr lvl="1"/>
            <a:r>
              <a:rPr lang="zh-TW" altLang="en-US" dirty="0"/>
              <a:t>加入計分機制，紀錄電腦與玩家的分數</a:t>
            </a:r>
            <a:endParaRPr lang="en-US" altLang="zh-TW" dirty="0"/>
          </a:p>
          <a:p>
            <a:pPr lvl="1"/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玩家與電腦比賽 </a:t>
            </a:r>
            <a:r>
              <a:rPr lang="en-US" altLang="zh-TW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3 </a:t>
            </a:r>
            <a:r>
              <a:rPr lang="zh-TW" altLang="en-US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</a:rPr>
              <a:t>次，再判斷勝負</a:t>
            </a:r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930416F-109A-5219-5151-E4288589B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B8C421-0941-0139-B622-B887DFA9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19" y="2060848"/>
            <a:ext cx="5239481" cy="39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/>
              <a:t>加入計分機制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F8C1A9F-ECE4-409F-1644-2A0DDE461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建立變數分別記錄玩家與電腦的分數</a:t>
            </a:r>
            <a:endParaRPr lang="en-US" altLang="zh-TW" dirty="0"/>
          </a:p>
          <a:p>
            <a:r>
              <a:rPr lang="zh-TW" altLang="en-US" dirty="0"/>
              <a:t>修改函式積木</a:t>
            </a:r>
            <a:r>
              <a:rPr lang="en-US" altLang="zh-TW" dirty="0"/>
              <a:t>【</a:t>
            </a:r>
            <a:r>
              <a:rPr lang="zh-TW" altLang="en-US" dirty="0"/>
              <a:t>判斷勝負</a:t>
            </a:r>
            <a:r>
              <a:rPr lang="en-US" altLang="zh-TW" dirty="0"/>
              <a:t>】</a:t>
            </a:r>
          </a:p>
          <a:p>
            <a:pPr lvl="1"/>
            <a:r>
              <a:rPr lang="zh-TW" altLang="en-US" dirty="0"/>
              <a:t>若玩家贏，則變數</a:t>
            </a:r>
            <a:r>
              <a:rPr lang="en-US" altLang="zh-TW" dirty="0"/>
              <a:t>【</a:t>
            </a:r>
            <a:r>
              <a:rPr lang="zh-TW" altLang="en-US" dirty="0"/>
              <a:t>玩家分數</a:t>
            </a:r>
            <a:r>
              <a:rPr lang="en-US" altLang="zh-TW" dirty="0"/>
              <a:t>】</a:t>
            </a:r>
            <a:r>
              <a:rPr lang="zh-TW" altLang="en-US" dirty="0"/>
              <a:t>加 </a:t>
            </a:r>
            <a:r>
              <a:rPr lang="en-US" altLang="zh-TW" dirty="0"/>
              <a:t>1 </a:t>
            </a:r>
            <a:r>
              <a:rPr lang="zh-TW" altLang="en-US" dirty="0"/>
              <a:t>分</a:t>
            </a:r>
            <a:endParaRPr lang="en-US" altLang="zh-TW" dirty="0"/>
          </a:p>
          <a:p>
            <a:pPr lvl="1"/>
            <a:r>
              <a:rPr lang="zh-TW" altLang="en-US" dirty="0"/>
              <a:t>若電腦贏，則變數</a:t>
            </a:r>
            <a:r>
              <a:rPr lang="en-US" altLang="zh-TW" dirty="0"/>
              <a:t>【</a:t>
            </a:r>
            <a:r>
              <a:rPr lang="zh-TW" altLang="en-US" dirty="0"/>
              <a:t>電腦分數</a:t>
            </a:r>
            <a:r>
              <a:rPr lang="en-US" altLang="zh-TW" dirty="0"/>
              <a:t>】</a:t>
            </a:r>
            <a:r>
              <a:rPr lang="zh-TW" altLang="en-US" dirty="0"/>
              <a:t>加 </a:t>
            </a:r>
            <a:r>
              <a:rPr lang="en-US" altLang="zh-TW" dirty="0"/>
              <a:t>1 </a:t>
            </a:r>
            <a:r>
              <a:rPr lang="zh-TW" altLang="en-US" dirty="0"/>
              <a:t>分</a:t>
            </a:r>
            <a:endParaRPr lang="en-US" altLang="zh-TW" dirty="0"/>
          </a:p>
          <a:p>
            <a:pPr lvl="1"/>
            <a:r>
              <a:rPr lang="zh-TW" altLang="en-US" dirty="0"/>
              <a:t>若平分則雙方各加 </a:t>
            </a:r>
            <a:r>
              <a:rPr lang="en-US" altLang="zh-TW" dirty="0"/>
              <a:t>1 </a:t>
            </a:r>
            <a:r>
              <a:rPr lang="zh-TW" altLang="en-US" dirty="0"/>
              <a:t>分。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A640112-8696-CBDE-C6ED-B60AE947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555519"/>
            <a:ext cx="2302412" cy="29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10F90B0C-1C65-9D1D-1E27-0D976A1C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17" y="4588012"/>
            <a:ext cx="4098882" cy="15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603990C3-D2C5-C0F8-90F6-0BA5C89A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17" y="2829933"/>
            <a:ext cx="4126769" cy="15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C0F1A792-C360-CE36-6897-7BD9BE9E4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04" y="647830"/>
            <a:ext cx="4281273" cy="195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ABFEF77-5629-C874-4C51-430B3B8732E4}"/>
              </a:ext>
            </a:extLst>
          </p:cNvPr>
          <p:cNvSpPr/>
          <p:nvPr/>
        </p:nvSpPr>
        <p:spPr>
          <a:xfrm>
            <a:off x="7824192" y="1515754"/>
            <a:ext cx="2072072" cy="833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556EE3B-7088-8367-5693-17217F2E83C0}"/>
              </a:ext>
            </a:extLst>
          </p:cNvPr>
          <p:cNvSpPr/>
          <p:nvPr/>
        </p:nvSpPr>
        <p:spPr>
          <a:xfrm>
            <a:off x="7824192" y="3645024"/>
            <a:ext cx="2072072" cy="4607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DED34C-9869-0912-180B-4AE8767D4038}"/>
              </a:ext>
            </a:extLst>
          </p:cNvPr>
          <p:cNvSpPr/>
          <p:nvPr/>
        </p:nvSpPr>
        <p:spPr>
          <a:xfrm>
            <a:off x="7853306" y="5457577"/>
            <a:ext cx="2072072" cy="4607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44130B-4527-3357-B58B-220A3770260C}"/>
              </a:ext>
            </a:extLst>
          </p:cNvPr>
          <p:cNvSpPr/>
          <p:nvPr/>
        </p:nvSpPr>
        <p:spPr>
          <a:xfrm>
            <a:off x="4874484" y="4005064"/>
            <a:ext cx="2072072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79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與電腦比賽 </a:t>
            </a:r>
            <a:r>
              <a:rPr lang="en-US" altLang="zh-TW" dirty="0">
                <a:sym typeface="Arial" panose="020B0604020202020204" pitchFamily="34" charset="0"/>
              </a:rPr>
              <a:t>3 </a:t>
            </a:r>
            <a:r>
              <a:rPr lang="zh-TW" altLang="en-US" dirty="0">
                <a:sym typeface="Arial" panose="020B0604020202020204" pitchFamily="34" charset="0"/>
              </a:rPr>
              <a:t>次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4825752" cy="4789512"/>
          </a:xfrm>
        </p:spPr>
        <p:txBody>
          <a:bodyPr/>
          <a:lstStyle/>
          <a:p>
            <a:r>
              <a:rPr lang="zh-TW" altLang="en-US" dirty="0"/>
              <a:t>建立變數</a:t>
            </a:r>
            <a:r>
              <a:rPr lang="en-US" altLang="zh-TW" dirty="0"/>
              <a:t>【</a:t>
            </a:r>
            <a:r>
              <a:rPr lang="zh-TW" altLang="en-US" dirty="0"/>
              <a:t>次數</a:t>
            </a:r>
            <a:r>
              <a:rPr lang="en-US" altLang="zh-TW" dirty="0"/>
              <a:t>】</a:t>
            </a:r>
          </a:p>
          <a:p>
            <a:r>
              <a:rPr lang="zh-TW" altLang="en-US" dirty="0"/>
              <a:t>修改當空白鍵被按下</a:t>
            </a:r>
            <a:endParaRPr lang="en-US" altLang="zh-TW" dirty="0"/>
          </a:p>
          <a:p>
            <a:pPr lvl="1"/>
            <a:r>
              <a:rPr lang="zh-TW" altLang="en-US" dirty="0"/>
              <a:t>加入如果變數</a:t>
            </a:r>
            <a:r>
              <a:rPr lang="en-US" altLang="zh-TW" dirty="0"/>
              <a:t>【</a:t>
            </a:r>
            <a:r>
              <a:rPr lang="zh-TW" altLang="en-US" dirty="0"/>
              <a:t>次數</a:t>
            </a:r>
            <a:r>
              <a:rPr lang="en-US" altLang="zh-TW" dirty="0"/>
              <a:t>】</a:t>
            </a:r>
            <a:r>
              <a:rPr lang="zh-TW" altLang="en-US" dirty="0"/>
              <a:t>小於 </a:t>
            </a:r>
            <a:r>
              <a:rPr lang="en-US" altLang="zh-TW" dirty="0"/>
              <a:t>3</a:t>
            </a:r>
            <a:r>
              <a:rPr lang="zh-TW" altLang="en-US" dirty="0"/>
              <a:t>（限制空白鍵只能執行 </a:t>
            </a:r>
            <a:r>
              <a:rPr lang="en-US" altLang="zh-TW" dirty="0"/>
              <a:t>3 </a:t>
            </a:r>
            <a:r>
              <a:rPr lang="zh-TW" altLang="en-US" dirty="0"/>
              <a:t>次）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4085105-F6C5-7BC9-6E25-525B0264F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06463"/>
            <a:ext cx="5181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76AC9C9-3B0A-3A89-46EE-D750B412A46A}"/>
              </a:ext>
            </a:extLst>
          </p:cNvPr>
          <p:cNvSpPr/>
          <p:nvPr/>
        </p:nvSpPr>
        <p:spPr>
          <a:xfrm>
            <a:off x="6019800" y="1628800"/>
            <a:ext cx="302852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判斷勝負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8117BA9E-6FD2-82C3-F0BD-B09EA576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當比賽經過 </a:t>
            </a:r>
            <a:r>
              <a:rPr lang="en-US" altLang="zh-TW" dirty="0"/>
              <a:t>3 </a:t>
            </a:r>
            <a:r>
              <a:rPr lang="zh-TW" altLang="en-US" dirty="0"/>
              <a:t>次</a:t>
            </a:r>
            <a:endParaRPr lang="en-US" altLang="zh-TW" dirty="0"/>
          </a:p>
          <a:p>
            <a:r>
              <a:rPr lang="zh-TW" altLang="en-US" dirty="0"/>
              <a:t>變數</a:t>
            </a:r>
            <a:r>
              <a:rPr lang="en-US" altLang="zh-TW" dirty="0"/>
              <a:t>【</a:t>
            </a:r>
            <a:r>
              <a:rPr lang="zh-TW" altLang="en-US" dirty="0"/>
              <a:t>玩家分數</a:t>
            </a:r>
            <a:r>
              <a:rPr lang="en-US" altLang="zh-TW" dirty="0"/>
              <a:t>】</a:t>
            </a:r>
            <a:r>
              <a:rPr lang="zh-TW" altLang="en-US" dirty="0"/>
              <a:t>與</a:t>
            </a:r>
            <a:r>
              <a:rPr lang="en-US" altLang="zh-TW" dirty="0"/>
              <a:t>【</a:t>
            </a:r>
            <a:r>
              <a:rPr lang="zh-TW" altLang="en-US" dirty="0"/>
              <a:t>電腦分數</a:t>
            </a:r>
            <a:r>
              <a:rPr lang="en-US" altLang="zh-TW" dirty="0"/>
              <a:t>】</a:t>
            </a:r>
            <a:r>
              <a:rPr lang="zh-TW" altLang="en-US" dirty="0"/>
              <a:t>相互比較</a:t>
            </a:r>
            <a:endParaRPr lang="en-US" altLang="zh-TW" dirty="0"/>
          </a:p>
          <a:p>
            <a:pPr lvl="1"/>
            <a:r>
              <a:rPr lang="zh-TW" altLang="en-US" dirty="0"/>
              <a:t>說出總成績是誰勝利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67B0D12-F381-09CE-EA90-8FC82EA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41" y="2489164"/>
            <a:ext cx="30099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98833CE5-C0A2-FF61-BA51-F1EEBE72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76672"/>
            <a:ext cx="305752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6DBBF35-5EB4-9B67-5600-E3B187C5F70D}"/>
              </a:ext>
            </a:extLst>
          </p:cNvPr>
          <p:cNvSpPr/>
          <p:nvPr/>
        </p:nvSpPr>
        <p:spPr>
          <a:xfrm>
            <a:off x="8441570" y="4690120"/>
            <a:ext cx="302852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6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940" y="2514600"/>
            <a:ext cx="833812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五</a:t>
            </a:r>
            <a:br>
              <a:rPr lang="en-US" altLang="zh-TW" dirty="0"/>
            </a:br>
            <a:r>
              <a:rPr lang="zh-TW" altLang="en-US" dirty="0"/>
              <a:t>影像辨識：植物百科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fld id="{289D71E3-7D81-4C24-B9D8-6B108755C64C}" type="slidenum">
              <a:rPr lang="en-US" altLang="zh-TW" smtClean="0"/>
              <a:pPr/>
              <a:t>89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1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zh-TW"/>
              <a:t>微課程的定位</a:t>
            </a:r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98298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/>
              <a:t>主題式課程：與108課綱接軌，結合新興科技的應用</a:t>
            </a:r>
            <a:endParaRPr dirty="0"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dirty="0"/>
              <a:t>以動畫、遊戲為主題的程式設計</a:t>
            </a:r>
            <a:endParaRPr dirty="0"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dirty="0"/>
              <a:t>讓程式設計與科技應用結合：影像辨識、雲端資料庫、開放資料等。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/>
              <a:t>適用年段：依各校的課程規畫，自行選用適用的內容。</a:t>
            </a:r>
            <a:endParaRPr dirty="0"/>
          </a:p>
          <a:p>
            <a:pPr marL="457200" lvl="1" indent="-18288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dirty="0"/>
              <a:t>包含：第二與第三學習階段。</a:t>
            </a:r>
            <a:endParaRPr dirty="0"/>
          </a:p>
          <a:p>
            <a:pPr marL="274320" lvl="1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 dirty="0"/>
              <a:t>	</a:t>
            </a:r>
            <a:endParaRPr dirty="0"/>
          </a:p>
          <a:p>
            <a:pPr marL="228600" lvl="0" indent="-508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16" name="Google Shape;316;p15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DF6B46-3FA6-4501-863C-92766FE54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180" y="3758408"/>
            <a:ext cx="2996952" cy="29969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A85461A-2BC9-4E72-85DD-516B79462CB7}"/>
              </a:ext>
            </a:extLst>
          </p:cNvPr>
          <p:cNvSpPr txBox="1"/>
          <p:nvPr/>
        </p:nvSpPr>
        <p:spPr>
          <a:xfrm>
            <a:off x="6284962" y="57729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國小微課程共備群組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AE6961B-4710-78F8-65AF-88993171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認識 </a:t>
            </a:r>
            <a:r>
              <a:rPr lang="en-US" altLang="zh-TW" dirty="0"/>
              <a:t>TM2Scratch </a:t>
            </a:r>
            <a:r>
              <a:rPr lang="zh-TW" altLang="en-US" dirty="0"/>
              <a:t>擴充功能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CFED98-A2EF-D172-60BE-E0EC9ED6A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使用 </a:t>
            </a:r>
            <a:r>
              <a:rPr lang="en-US" altLang="zh-TW" b="1" dirty="0">
                <a:solidFill>
                  <a:srgbClr val="E9007D"/>
                </a:solidFill>
              </a:rPr>
              <a:t>TM2Scratch</a:t>
            </a:r>
            <a:r>
              <a:rPr lang="zh-TW" altLang="en-US" b="1" dirty="0">
                <a:solidFill>
                  <a:srgbClr val="E9007D"/>
                </a:solidFill>
              </a:rPr>
              <a:t> </a:t>
            </a:r>
            <a:r>
              <a:rPr lang="zh-TW" altLang="en-US" dirty="0"/>
              <a:t>擴充功能連接 </a:t>
            </a:r>
            <a:r>
              <a:rPr lang="en-US" altLang="zh-TW" dirty="0"/>
              <a:t>Teachable Machine</a:t>
            </a:r>
            <a:r>
              <a:rPr lang="zh-TW" altLang="en-US" dirty="0"/>
              <a:t> 模型進行辨識</a:t>
            </a:r>
            <a:endParaRPr lang="en-US" altLang="zh-TW" dirty="0"/>
          </a:p>
          <a:p>
            <a:r>
              <a:rPr lang="zh-TW" altLang="en-US" dirty="0"/>
              <a:t>開啟 </a:t>
            </a:r>
            <a:r>
              <a:rPr lang="en-US" altLang="zh-TW" dirty="0"/>
              <a:t>Teachable Machine</a:t>
            </a:r>
            <a:r>
              <a:rPr lang="zh-TW" altLang="en-US" dirty="0"/>
              <a:t> 建立圖像或聲音專案</a:t>
            </a:r>
            <a:endParaRPr lang="en-US" altLang="zh-TW" dirty="0"/>
          </a:p>
          <a:p>
            <a:pPr lvl="1"/>
            <a:r>
              <a:rPr lang="en-US" altLang="zh-TW" dirty="0">
                <a:hlinkClick r:id="rId2"/>
              </a:rPr>
              <a:t>https://teachablemachine.withgoogle.com/</a:t>
            </a:r>
            <a:endParaRPr lang="en-US" altLang="zh-TW" dirty="0"/>
          </a:p>
          <a:p>
            <a:r>
              <a:rPr lang="zh-TW" altLang="en-US" dirty="0"/>
              <a:t>匯入資料進行訓練與測試模型</a:t>
            </a:r>
            <a:endParaRPr lang="en-US" altLang="zh-TW" dirty="0"/>
          </a:p>
          <a:p>
            <a:r>
              <a:rPr lang="zh-TW" altLang="en-US" dirty="0"/>
              <a:t>匯出模型並取得連結</a:t>
            </a:r>
            <a:endParaRPr lang="en-US" altLang="zh-TW" dirty="0"/>
          </a:p>
          <a:p>
            <a:r>
              <a:rPr lang="zh-TW" altLang="en-US" dirty="0"/>
              <a:t>放入分類模型連結便可進行辨識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6575A7-9ED1-6A4B-9725-767077D8B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1258" r="40395"/>
          <a:stretch/>
        </p:blipFill>
        <p:spPr>
          <a:xfrm>
            <a:off x="8393103" y="2576963"/>
            <a:ext cx="2960697" cy="360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BC1699-58B2-C5F0-3E03-73DEBA7B2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89888" l="2270" r="96595">
                        <a14:foregroundMark x1="2270" y1="23596" x2="5044" y2="69663"/>
                        <a14:foregroundMark x1="91803" y1="39326" x2="96595" y2="44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7" y="5377542"/>
            <a:ext cx="6415281" cy="7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DDBA9E-825E-1D81-3949-5528ABA4F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37" b="87805" l="2730" r="97989">
                        <a14:foregroundMark x1="2730" y1="36585" x2="4598" y2="59756"/>
                        <a14:foregroundMark x1="33046" y1="40244" x2="60776" y2="51220"/>
                        <a14:foregroundMark x1="68391" y1="57317" x2="81897" y2="51220"/>
                        <a14:foregroundMark x1="88506" y1="51220" x2="93678" y2="26829"/>
                        <a14:foregroundMark x1="97126" y1="25610" x2="97989" y2="63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89" y="6063230"/>
            <a:ext cx="6447336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AE6961B-4710-78F8-65AF-88993171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建立影像分類模型的流程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CFED98-A2EF-D172-60BE-E0EC9ED6A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開啟 </a:t>
            </a:r>
            <a:r>
              <a:rPr lang="en-US" altLang="zh-TW" dirty="0"/>
              <a:t>Teachable Machine</a:t>
            </a:r>
            <a:r>
              <a:rPr lang="zh-TW" altLang="en-US" dirty="0"/>
              <a:t> 網站</a:t>
            </a:r>
            <a:endParaRPr lang="en-US" altLang="zh-TW" dirty="0"/>
          </a:p>
          <a:p>
            <a:pPr lvl="1"/>
            <a:r>
              <a:rPr lang="en-US" altLang="zh-TW" dirty="0">
                <a:hlinkClick r:id="rId2"/>
              </a:rPr>
              <a:t>https://teachablemachine.withgoogle.com/</a:t>
            </a:r>
            <a:endParaRPr lang="en-US" altLang="zh-TW" dirty="0"/>
          </a:p>
          <a:p>
            <a:r>
              <a:rPr lang="zh-TW" altLang="en-US" dirty="0"/>
              <a:t>建立圖片專案</a:t>
            </a:r>
            <a:endParaRPr lang="en-US" altLang="zh-TW" dirty="0"/>
          </a:p>
          <a:p>
            <a:r>
              <a:rPr lang="zh-TW" altLang="en-US" dirty="0"/>
              <a:t>建立模型</a:t>
            </a:r>
            <a:endParaRPr lang="en-US" altLang="zh-TW" dirty="0"/>
          </a:p>
          <a:p>
            <a:r>
              <a:rPr lang="zh-TW" altLang="en-US" dirty="0"/>
              <a:t>訓練模型</a:t>
            </a:r>
            <a:endParaRPr lang="en-US" altLang="zh-TW" dirty="0"/>
          </a:p>
          <a:p>
            <a:r>
              <a:rPr lang="zh-TW" altLang="en-US" dirty="0"/>
              <a:t>測試模型</a:t>
            </a:r>
            <a:endParaRPr lang="en-US" altLang="zh-TW" dirty="0"/>
          </a:p>
          <a:p>
            <a:r>
              <a:rPr lang="zh-TW" altLang="en-US" dirty="0"/>
              <a:t>匯出模型並取得連結</a:t>
            </a:r>
            <a:endParaRPr lang="en-US" altLang="zh-TW" dirty="0"/>
          </a:p>
          <a:p>
            <a:r>
              <a:rPr lang="zh-TW" altLang="en-US" dirty="0"/>
              <a:t>測試影像辨識</a:t>
            </a:r>
            <a:endParaRPr lang="en-US" altLang="zh-TW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FBA74A-88DB-CBF4-1265-B541F06E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國小資議共備團第五次會議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52261D-D28B-DB3F-34EC-2B02CE37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112</a:t>
            </a:r>
            <a:r>
              <a:rPr lang="zh-TW" altLang="en-US"/>
              <a:t>年</a:t>
            </a:r>
            <a:r>
              <a:rPr lang="en-US" altLang="zh-TW"/>
              <a:t>5</a:t>
            </a:r>
            <a:r>
              <a:rPr lang="zh-TW" altLang="en-US"/>
              <a:t>月</a:t>
            </a:r>
            <a:r>
              <a:rPr lang="en-US" altLang="zh-TW"/>
              <a:t>13</a:t>
            </a:r>
            <a:r>
              <a:rPr lang="zh-TW" altLang="en-US"/>
              <a:t>日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BF2415-84A9-6985-A37F-4501E2EC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BAD2C-60DD-470E-913E-09D9EE2F8ABD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AE6961B-4710-78F8-65AF-88993171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校園植物百科</a:t>
            </a:r>
            <a:endParaRPr lang="en-US" altLang="zh-TW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CFED98-A2EF-D172-60BE-E0EC9ED6A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專案說明</a:t>
            </a:r>
            <a:endParaRPr lang="en-US" altLang="zh-TW" dirty="0"/>
          </a:p>
          <a:p>
            <a:pPr lvl="1"/>
            <a:r>
              <a:rPr lang="zh-TW" altLang="en-US" dirty="0"/>
              <a:t>使用 </a:t>
            </a:r>
            <a:r>
              <a:rPr lang="en-US" altLang="zh-TW" dirty="0"/>
              <a:t>Teachable Machine</a:t>
            </a:r>
            <a:r>
              <a:rPr lang="zh-TW" altLang="en-US" dirty="0"/>
              <a:t> 建立植物模型</a:t>
            </a:r>
            <a:endParaRPr lang="en-US" altLang="zh-TW" dirty="0"/>
          </a:p>
          <a:p>
            <a:pPr lvl="1"/>
            <a:r>
              <a:rPr lang="zh-TW" altLang="en-US" dirty="0"/>
              <a:t>使用 </a:t>
            </a:r>
            <a:r>
              <a:rPr lang="en-US" altLang="zh-TW" dirty="0"/>
              <a:t>Google </a:t>
            </a:r>
            <a:r>
              <a:rPr lang="zh-TW" altLang="en-US" dirty="0"/>
              <a:t>試算表建立校園植物百科</a:t>
            </a:r>
            <a:endParaRPr lang="en-US" altLang="zh-TW" dirty="0"/>
          </a:p>
          <a:p>
            <a:pPr lvl="1"/>
            <a:r>
              <a:rPr lang="zh-TW" altLang="en-US" dirty="0"/>
              <a:t>藉由圖片偵測植物唸出植物資訊</a:t>
            </a:r>
            <a:endParaRPr lang="en-US" altLang="zh-TW" dirty="0"/>
          </a:p>
          <a:p>
            <a:r>
              <a:rPr lang="zh-TW" altLang="en-US" dirty="0"/>
              <a:t>擴充功能</a:t>
            </a:r>
            <a:endParaRPr lang="en-US" altLang="zh-TW" dirty="0"/>
          </a:p>
          <a:p>
            <a:pPr lvl="1"/>
            <a:r>
              <a:rPr lang="en-US" altLang="zh-TW" dirty="0"/>
              <a:t>TM2Scratch</a:t>
            </a:r>
            <a:r>
              <a:rPr lang="zh-TW" altLang="en-US" dirty="0"/>
              <a:t>、</a:t>
            </a:r>
            <a:r>
              <a:rPr lang="en-US" altLang="zh-TW" dirty="0"/>
              <a:t>Google Sheets </a:t>
            </a:r>
            <a:r>
              <a:rPr lang="zh-TW" altLang="en-US" dirty="0"/>
              <a:t>、文字轉語音</a:t>
            </a:r>
            <a:endParaRPr lang="en-US" altLang="zh-TW" dirty="0"/>
          </a:p>
          <a:p>
            <a:r>
              <a:rPr lang="zh-TW" altLang="en-US" dirty="0"/>
              <a:t>硬體</a:t>
            </a:r>
            <a:endParaRPr lang="en-US" altLang="zh-TW" dirty="0"/>
          </a:p>
          <a:p>
            <a:pPr lvl="1"/>
            <a:r>
              <a:rPr lang="zh-TW" altLang="en-US" dirty="0"/>
              <a:t>網路攝影機、喇叭</a:t>
            </a:r>
            <a:endParaRPr lang="en-US" altLang="zh-TW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18D3DC0C-044F-4171-B641-300834F575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成果畫面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A3EE55C-377B-1C3E-5AA1-6E118650E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65" y="2060848"/>
            <a:ext cx="4735269" cy="39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：校園植物百科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4299CAA-A716-6AE8-40E0-41A12FBB6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644" y="1196752"/>
            <a:ext cx="7964711" cy="5108896"/>
          </a:xfrm>
        </p:spPr>
      </p:pic>
    </p:spTree>
    <p:extLst>
      <p:ext uri="{BB962C8B-B14F-4D97-AF65-F5344CB8AC3E}">
        <p14:creationId xmlns:p14="http://schemas.microsoft.com/office/powerpoint/2010/main" val="1305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：校園植物百科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EAFAA80-954F-3CFE-7D75-F8F7757E4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61"/>
            <a:ext cx="9829800" cy="4789512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dirty="0"/>
              <a:t>校園植物百科共用連結：</a:t>
            </a:r>
            <a:r>
              <a:rPr lang="en-US" altLang="zh-TW" dirty="0">
                <a:hlinkClick r:id="rId3"/>
              </a:rPr>
              <a:t>https://docs.google.com/spreadsheets/d/1GrCcLFi4j2DWTncHV2MYA1FSUmY4n0tUyoZAsQ08wso/edit?usp=sharing</a:t>
            </a:r>
            <a:endParaRPr lang="en-US" altLang="zh-TW" dirty="0"/>
          </a:p>
          <a:p>
            <a:r>
              <a:rPr lang="zh-TW" altLang="en-US" dirty="0"/>
              <a:t>下載並解壓縮植物圖片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l"/>
            <a:r>
              <a:rPr lang="zh-TW" altLang="en-US" dirty="0"/>
              <a:t>七里香與銀后萬年青分類模型：</a:t>
            </a:r>
            <a:r>
              <a:rPr lang="en-US" altLang="zh-TW" sz="2400" dirty="0"/>
              <a:t>https://teachablemachine.withgoogle.com/models/WIC1tkNJX/</a:t>
            </a:r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27C5DD4-9D1B-6D60-FC98-48447E37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2815932"/>
            <a:ext cx="4664496" cy="2378263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8F4A41D6-58A1-E140-DDC4-183D3F0E9DEA}"/>
              </a:ext>
            </a:extLst>
          </p:cNvPr>
          <p:cNvSpPr/>
          <p:nvPr/>
        </p:nvSpPr>
        <p:spPr>
          <a:xfrm>
            <a:off x="5015880" y="3645023"/>
            <a:ext cx="1656184" cy="72008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5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Arial" panose="020B0604020202020204" pitchFamily="34" charset="0"/>
              </a:rPr>
              <a:t>單元 </a:t>
            </a:r>
            <a:r>
              <a:rPr lang="en-US" altLang="zh-TW" dirty="0">
                <a:sym typeface="Arial" panose="020B0604020202020204" pitchFamily="34" charset="0"/>
              </a:rPr>
              <a:t>4</a:t>
            </a:r>
            <a:r>
              <a:rPr lang="zh-TW" altLang="en-US" dirty="0">
                <a:sym typeface="Arial" panose="020B0604020202020204" pitchFamily="34" charset="0"/>
              </a:rPr>
              <a:t>：校園植物百科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EAFAA80-954F-3CFE-7D75-F8F7757E4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範例積木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F9D69C3-F867-EBC9-3DE4-D7B2BE6A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33" y="1835646"/>
            <a:ext cx="4303010" cy="45148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D95AE04-C006-A558-A25A-A60D7097E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869" y="1274328"/>
            <a:ext cx="5650005" cy="119183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9FA95E2-C898-D42E-4C86-181C4FFFC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411" y="2496986"/>
            <a:ext cx="7283177" cy="410225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9C40F34-EC1B-652F-556A-38768E1A66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1" y="2549524"/>
            <a:ext cx="4495800" cy="118595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5C22251-61DA-4C43-8A07-074F85653F78}"/>
              </a:ext>
            </a:extLst>
          </p:cNvPr>
          <p:cNvSpPr/>
          <p:nvPr/>
        </p:nvSpPr>
        <p:spPr>
          <a:xfrm>
            <a:off x="4549743" y="4149080"/>
            <a:ext cx="7522921" cy="172819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3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A1A7CE-F5C8-478D-B50F-E83A209D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醫療照護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F2474F-8EAD-4BE1-8A1F-8D5E79728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233"/>
            <a:ext cx="5772150" cy="4946650"/>
          </a:xfrm>
        </p:spPr>
        <p:txBody>
          <a:bodyPr>
            <a:normAutofit/>
          </a:bodyPr>
          <a:lstStyle/>
          <a:p>
            <a:r>
              <a:rPr lang="zh-TW" altLang="en-US" dirty="0"/>
              <a:t>主題名稱</a:t>
            </a:r>
            <a:endParaRPr lang="en-US" altLang="zh-TW" dirty="0"/>
          </a:p>
          <a:p>
            <a:pPr lvl="1"/>
            <a:r>
              <a:rPr lang="zh-TW" altLang="en-US" dirty="0"/>
              <a:t>藥品辨識紀錄系統</a:t>
            </a:r>
            <a:endParaRPr lang="en-US" altLang="zh-TW" dirty="0"/>
          </a:p>
          <a:p>
            <a:r>
              <a:rPr lang="zh-TW" altLang="en-US" dirty="0"/>
              <a:t>問題情境</a:t>
            </a:r>
            <a:endParaRPr lang="en-US" altLang="zh-TW" dirty="0"/>
          </a:p>
          <a:p>
            <a:pPr lvl="1"/>
            <a:r>
              <a:rPr lang="zh-TW" altLang="en-US" dirty="0"/>
              <a:t>您是否發現，隨者年齡增長的長輩是否會忘記服藥呢？透過系統提供藥品辨識、服藥紀錄及查詢紀錄，通知長者是否已經服用藥物。</a:t>
            </a:r>
            <a:endParaRPr lang="en-US" altLang="zh-TW" dirty="0"/>
          </a:p>
          <a:p>
            <a:r>
              <a:rPr lang="zh-TW" altLang="en-US" dirty="0"/>
              <a:t>使用功能</a:t>
            </a:r>
            <a:endParaRPr lang="en-US" altLang="zh-TW" dirty="0"/>
          </a:p>
          <a:p>
            <a:pPr lvl="1"/>
            <a:r>
              <a:rPr lang="en-US" altLang="zh-TW" dirty="0"/>
              <a:t>TM2Scratch</a:t>
            </a:r>
            <a:r>
              <a:rPr lang="zh-TW" altLang="en-US" dirty="0"/>
              <a:t>擴充功能</a:t>
            </a:r>
          </a:p>
          <a:p>
            <a:pPr lvl="1"/>
            <a:r>
              <a:rPr lang="zh-TW" altLang="en-US" dirty="0"/>
              <a:t>文字轉語音擴充功能</a:t>
            </a:r>
            <a:endParaRPr lang="en-US" altLang="zh-TW" dirty="0"/>
          </a:p>
          <a:p>
            <a:pPr lvl="1"/>
            <a:r>
              <a:rPr lang="zh-TW" altLang="en-US" dirty="0"/>
              <a:t>讀寫</a:t>
            </a:r>
            <a:r>
              <a:rPr lang="en-US" altLang="zh-TW" dirty="0"/>
              <a:t>Google</a:t>
            </a:r>
            <a:r>
              <a:rPr lang="zh-TW" altLang="en-US" dirty="0"/>
              <a:t>試算表擴充功能</a:t>
            </a:r>
            <a:endParaRPr lang="en-US" altLang="zh-TW" dirty="0"/>
          </a:p>
          <a:p>
            <a:pPr lvl="1"/>
            <a:r>
              <a:rPr lang="en-US" altLang="zh-TW" dirty="0"/>
              <a:t>Line Notify</a:t>
            </a:r>
            <a:r>
              <a:rPr lang="zh-TW" altLang="en-US" dirty="0"/>
              <a:t>擴充功能</a:t>
            </a:r>
            <a:endParaRPr lang="en-US" altLang="zh-TW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34FE367-06C5-E238-02DE-49073C116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36" y="2214280"/>
            <a:ext cx="5401177" cy="4079993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A3A27A66-0B79-3EA7-28F0-D7372640CC6B}"/>
              </a:ext>
            </a:extLst>
          </p:cNvPr>
          <p:cNvSpPr txBox="1">
            <a:spLocks/>
          </p:cNvSpPr>
          <p:nvPr/>
        </p:nvSpPr>
        <p:spPr>
          <a:xfrm>
            <a:off x="6419850" y="1175189"/>
            <a:ext cx="577215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/>
              <a:t>設備</a:t>
            </a:r>
            <a:endParaRPr lang="en-US" altLang="zh-TW" sz="2400" dirty="0"/>
          </a:p>
          <a:p>
            <a:pPr lvl="1"/>
            <a:r>
              <a:rPr lang="zh-TW" altLang="en-US" sz="2000" dirty="0"/>
              <a:t>網路攝影機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5709816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A1A7CE-F5C8-478D-B50F-E83A209D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醫療照護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EEFB5F32-A357-567D-9E9F-D57E38777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2150" cy="4351338"/>
          </a:xfrm>
        </p:spPr>
        <p:txBody>
          <a:bodyPr/>
          <a:lstStyle/>
          <a:p>
            <a:r>
              <a:rPr lang="zh-TW" altLang="en-US" dirty="0"/>
              <a:t>事件流程圖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9E093C3-90D7-FEB3-4C9B-4E14B23CA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130015"/>
            <a:ext cx="8904376" cy="659797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E0477B7-F76A-9975-390A-5F15231C6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/>
          <a:stretch/>
        </p:blipFill>
        <p:spPr>
          <a:xfrm>
            <a:off x="4013327" y="4001294"/>
            <a:ext cx="2138576" cy="2683239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AE511923-B1D2-F33B-76CA-6D184C6987B4}"/>
              </a:ext>
            </a:extLst>
          </p:cNvPr>
          <p:cNvSpPr/>
          <p:nvPr/>
        </p:nvSpPr>
        <p:spPr>
          <a:xfrm rot="16200000">
            <a:off x="6084655" y="4515131"/>
            <a:ext cx="323850" cy="28392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FC559F9-A163-86A0-6BA9-5A121DEF1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9" y="3514693"/>
            <a:ext cx="3787015" cy="2856706"/>
          </a:xfrm>
          <a:prstGeom prst="rect">
            <a:avLst/>
          </a:prstGeom>
        </p:spPr>
      </p:pic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68553E3B-E9D1-A844-D76E-819CE5C08C9B}"/>
              </a:ext>
            </a:extLst>
          </p:cNvPr>
          <p:cNvSpPr/>
          <p:nvPr/>
        </p:nvSpPr>
        <p:spPr>
          <a:xfrm rot="16200000">
            <a:off x="5274622" y="2182501"/>
            <a:ext cx="323850" cy="288100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E455D3B-5F5F-C372-8D58-2FD46911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34" y="3461078"/>
            <a:ext cx="2457771" cy="1849412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C3D3DC0-DD0D-4877-9669-3D05A5CA529B}"/>
              </a:ext>
            </a:extLst>
          </p:cNvPr>
          <p:cNvSpPr/>
          <p:nvPr/>
        </p:nvSpPr>
        <p:spPr>
          <a:xfrm>
            <a:off x="6877050" y="1390650"/>
            <a:ext cx="2638946" cy="4786314"/>
          </a:xfrm>
          <a:prstGeom prst="roundRect">
            <a:avLst>
              <a:gd name="adj" fmla="val 764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90460E0-02F6-12A1-38B6-21ADD6AEB440}"/>
              </a:ext>
            </a:extLst>
          </p:cNvPr>
          <p:cNvSpPr/>
          <p:nvPr/>
        </p:nvSpPr>
        <p:spPr>
          <a:xfrm>
            <a:off x="9683934" y="1343024"/>
            <a:ext cx="2457771" cy="1849412"/>
          </a:xfrm>
          <a:prstGeom prst="roundRect">
            <a:avLst>
              <a:gd name="adj" fmla="val 764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EA32C7C2-8886-E262-5507-ADB7A192E0FD}"/>
              </a:ext>
            </a:extLst>
          </p:cNvPr>
          <p:cNvSpPr/>
          <p:nvPr/>
        </p:nvSpPr>
        <p:spPr>
          <a:xfrm rot="10800000">
            <a:off x="10750895" y="3187466"/>
            <a:ext cx="323850" cy="2857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6F00BE0-D715-B2AD-CC50-67E375525CA6}"/>
              </a:ext>
            </a:extLst>
          </p:cNvPr>
          <p:cNvSpPr/>
          <p:nvPr/>
        </p:nvSpPr>
        <p:spPr>
          <a:xfrm>
            <a:off x="6379930" y="4349178"/>
            <a:ext cx="1159108" cy="469843"/>
          </a:xfrm>
          <a:prstGeom prst="roundRect">
            <a:avLst>
              <a:gd name="adj" fmla="val 764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7FAA02C-3211-578D-1B34-76D815EBA845}"/>
              </a:ext>
            </a:extLst>
          </p:cNvPr>
          <p:cNvSpPr/>
          <p:nvPr/>
        </p:nvSpPr>
        <p:spPr>
          <a:xfrm>
            <a:off x="7664794" y="5000625"/>
            <a:ext cx="1198219" cy="466726"/>
          </a:xfrm>
          <a:prstGeom prst="roundRect">
            <a:avLst>
              <a:gd name="adj" fmla="val 764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9C968F26-2975-5025-EFBB-CF6A66E3EFB6}"/>
              </a:ext>
            </a:extLst>
          </p:cNvPr>
          <p:cNvSpPr/>
          <p:nvPr/>
        </p:nvSpPr>
        <p:spPr>
          <a:xfrm rot="16200000">
            <a:off x="6718164" y="4462517"/>
            <a:ext cx="323850" cy="156941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E7667B6-5AFA-7B45-D0B0-CD4F0570F9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9" b="17197"/>
          <a:stretch/>
        </p:blipFill>
        <p:spPr>
          <a:xfrm>
            <a:off x="9650757" y="5382682"/>
            <a:ext cx="1695419" cy="14283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BB98B912-5B2E-7853-4BDF-850CBD9D6496}"/>
              </a:ext>
            </a:extLst>
          </p:cNvPr>
          <p:cNvSpPr/>
          <p:nvPr/>
        </p:nvSpPr>
        <p:spPr>
          <a:xfrm>
            <a:off x="7691744" y="4349179"/>
            <a:ext cx="1198219" cy="466726"/>
          </a:xfrm>
          <a:prstGeom prst="roundRect">
            <a:avLst>
              <a:gd name="adj" fmla="val 7644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箭號: 向下 26">
            <a:extLst>
              <a:ext uri="{FF2B5EF4-FFF2-40B4-BE49-F238E27FC236}">
                <a16:creationId xmlns:a16="http://schemas.microsoft.com/office/drawing/2014/main" id="{7F3E66CB-4F44-38FD-AB5A-3C2D3E8131EB}"/>
              </a:ext>
            </a:extLst>
          </p:cNvPr>
          <p:cNvSpPr/>
          <p:nvPr/>
        </p:nvSpPr>
        <p:spPr>
          <a:xfrm rot="7881750">
            <a:off x="9138519" y="4628308"/>
            <a:ext cx="323850" cy="109797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2452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24F787B6-1955-4DEC-B014-7CB83E4C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940" y="2514600"/>
            <a:ext cx="8338120" cy="1828800"/>
          </a:xfrm>
        </p:spPr>
        <p:txBody>
          <a:bodyPr>
            <a:normAutofit/>
          </a:bodyPr>
          <a:lstStyle/>
          <a:p>
            <a:r>
              <a:rPr lang="zh-TW" altLang="en-US" dirty="0"/>
              <a:t>六</a:t>
            </a:r>
            <a:br>
              <a:rPr lang="en-US" altLang="zh-TW" dirty="0"/>
            </a:br>
            <a:r>
              <a:rPr lang="zh-TW" altLang="en-US" dirty="0"/>
              <a:t>姿勢辨識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2DD13A-E73F-4BD9-9B51-28CB21C06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416675"/>
            <a:ext cx="838200" cy="365125"/>
          </a:xfrm>
        </p:spPr>
        <p:txBody>
          <a:bodyPr/>
          <a:lstStyle/>
          <a:p>
            <a:fld id="{289D71E3-7D81-4C24-B9D8-6B108755C64C}" type="slidenum">
              <a:rPr lang="en-US" altLang="zh-TW" smtClean="0"/>
              <a:pPr/>
              <a:t>98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08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CE038E2A-DEC6-4D5D-ACCE-4740A1FF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OSEP</a:t>
            </a:r>
            <a:r>
              <a:rPr lang="zh-TW" altLang="en-US" dirty="0"/>
              <a:t>的姿勢辨識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0749C993-5A9F-46D3-9C58-71DFC5D07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Posenet2Scratch</a:t>
            </a:r>
          </a:p>
          <a:p>
            <a:r>
              <a:rPr lang="en-US" altLang="zh-TW" dirty="0"/>
              <a:t>TMPose2Scratch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0FBA0C9-C590-4103-A76F-E1ADB01F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altLang="zh-TW" smtClean="0"/>
              <a:pPr/>
              <a:t>99</a:t>
            </a:fld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2C6B7F8-C8D3-47D7-91F4-6FC8ECA9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2217652"/>
            <a:ext cx="3353091" cy="39093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971843D-FD06-49E4-96DA-6A045D8FE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r="60571"/>
          <a:stretch/>
        </p:blipFill>
        <p:spPr>
          <a:xfrm>
            <a:off x="4295800" y="2271070"/>
            <a:ext cx="3088514" cy="38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自訂 3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2.xml><?xml version="1.0" encoding="utf-8"?>
<a:theme xmlns:a="http://schemas.openxmlformats.org/drawingml/2006/main" name="1_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自訂 3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3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40262f94-9f35-4ac3-9a90-690165a166b7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a4f35948-e619-41b3-aa29-22878b09cfd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校園兒童教育簡報，相簿 (寬螢幕)</Template>
  <TotalTime>3060</TotalTime>
  <Words>3273</Words>
  <Application>Microsoft Office PowerPoint</Application>
  <PresentationFormat>寬螢幕</PresentationFormat>
  <Paragraphs>617</Paragraphs>
  <Slides>116</Slides>
  <Notes>78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116</vt:i4>
      </vt:variant>
    </vt:vector>
  </HeadingPairs>
  <TitlesOfParts>
    <vt:vector size="123" baseType="lpstr">
      <vt:lpstr>微軟正黑體</vt:lpstr>
      <vt:lpstr>微軟正黑體</vt:lpstr>
      <vt:lpstr>標楷體</vt:lpstr>
      <vt:lpstr>Arial</vt:lpstr>
      <vt:lpstr>Times New Roman</vt:lpstr>
      <vt:lpstr>兒童朋友 16x9</vt:lpstr>
      <vt:lpstr>1_兒童朋友 16x9</vt:lpstr>
      <vt:lpstr>數位教學增能研習 AI實作-機器學習研習</vt:lpstr>
      <vt:lpstr>議程</vt:lpstr>
      <vt:lpstr>一 國小微課程 與 OSEP 線上編輯器</vt:lpstr>
      <vt:lpstr>微課程</vt:lpstr>
      <vt:lpstr>國小資訊教育微課程（110 學年）</vt:lpstr>
      <vt:lpstr>111年度國小資訊教育微課程</vt:lpstr>
      <vt:lpstr>110年度國中資訊科技微課程</vt:lpstr>
      <vt:lpstr>111年度國中資訊科技微課程</vt:lpstr>
      <vt:lpstr>微課程的定位</vt:lpstr>
      <vt:lpstr>OSEP Scratch 線上編輯器</vt:lpstr>
      <vt:lpstr>擴充功能</vt:lpstr>
      <vt:lpstr>擴充功能</vt:lpstr>
      <vt:lpstr>人工智慧擴充功能</vt:lpstr>
      <vt:lpstr>二 國小微課程：AI 語音辨識</vt:lpstr>
      <vt:lpstr>語音轉文字實作</vt:lpstr>
      <vt:lpstr>語音模型界面</vt:lpstr>
      <vt:lpstr>步驟1：錄製背景噪音</vt:lpstr>
      <vt:lpstr>步驟2：錄製語音片段</vt:lpstr>
      <vt:lpstr>步驟3：訓練</vt:lpstr>
      <vt:lpstr>步驟4：預覽</vt:lpstr>
      <vt:lpstr>步驟5：導出模型</vt:lpstr>
      <vt:lpstr>AI 語音辨識</vt:lpstr>
      <vt:lpstr>AI 語音辨識</vt:lpstr>
      <vt:lpstr>課程設計</vt:lpstr>
      <vt:lpstr>單元 1：何謂 AI 語音辨識？</vt:lpstr>
      <vt:lpstr>AI 語音辨識與生活上的應用</vt:lpstr>
      <vt:lpstr>開啟語音辨識功能</vt:lpstr>
      <vt:lpstr>單元 2：語音控制角色</vt:lpstr>
      <vt:lpstr>單元 2：語音控制角色</vt:lpstr>
      <vt:lpstr>向左走</vt:lpstr>
      <vt:lpstr>向右走</vt:lpstr>
      <vt:lpstr>轉圈圈</vt:lpstr>
      <vt:lpstr>跳躍</vt:lpstr>
      <vt:lpstr>單元 3：語音控制音樂播放</vt:lpstr>
      <vt:lpstr>單元 3：語音控制音樂播放</vt:lpstr>
      <vt:lpstr>播放音樂</vt:lpstr>
      <vt:lpstr>大聲點</vt:lpstr>
      <vt:lpstr>小聲點</vt:lpstr>
      <vt:lpstr>單元 4：猜謎遊戲</vt:lpstr>
      <vt:lpstr>單元 4：猜謎遊戲</vt:lpstr>
      <vt:lpstr>播放一道謎題</vt:lpstr>
      <vt:lpstr>依答案的語音給予不同的回饋</vt:lpstr>
      <vt:lpstr>解決未有語音輸入時的錯誤</vt:lpstr>
      <vt:lpstr>單元 5：查詢空氣品質</vt:lpstr>
      <vt:lpstr>單元 5：查詢空氣品質</vt:lpstr>
      <vt:lpstr>詢問使用者要查詢的測站名稱</vt:lpstr>
      <vt:lpstr>顯示測站 PM2.5</vt:lpstr>
      <vt:lpstr>解決未有語音輸入時的錯誤</vt:lpstr>
      <vt:lpstr>三 聲音控制：智能居家</vt:lpstr>
      <vt:lpstr>聲音控制─居家智能</vt:lpstr>
      <vt:lpstr>聲音控制─居家智能</vt:lpstr>
      <vt:lpstr>聲音控制─居家智能</vt:lpstr>
      <vt:lpstr>Teachable Machine的一些問題</vt:lpstr>
      <vt:lpstr>四 國小微課程：AI 影像辨識</vt:lpstr>
      <vt:lpstr>AI 影像辨識</vt:lpstr>
      <vt:lpstr>AI 影像辨識</vt:lpstr>
      <vt:lpstr>課程設計</vt:lpstr>
      <vt:lpstr>單元 1：何謂 AI 影像辨識？</vt:lpstr>
      <vt:lpstr>AI 影像辨識與生活上的應用</vt:lpstr>
      <vt:lpstr>單元 2：機器學習實作</vt:lpstr>
      <vt:lpstr>單元 2：機器學習實作</vt:lpstr>
      <vt:lpstr>確認電腦有網路攝影機</vt:lpstr>
      <vt:lpstr>尋找 2 件物品</vt:lpstr>
      <vt:lpstr>製作 2 個標籤</vt:lpstr>
      <vt:lpstr>使用物品進行辨識</vt:lpstr>
      <vt:lpstr>單元 3：製作剪刀、石頭、布三個標籤</vt:lpstr>
      <vt:lpstr>單元 3：製作剪刀、石頭、布三個標籤</vt:lpstr>
      <vt:lpstr>製作剪刀標籤</vt:lpstr>
      <vt:lpstr>製作石頭標籤</vt:lpstr>
      <vt:lpstr>製作布標籤</vt:lpstr>
      <vt:lpstr>測試辨識的正確度</vt:lpstr>
      <vt:lpstr>重新學習</vt:lpstr>
      <vt:lpstr>下載與上傳學習資料</vt:lpstr>
      <vt:lpstr>單元 4：猜拳遊戲</vt:lpstr>
      <vt:lpstr>單元 4：猜拳遊戲</vt:lpstr>
      <vt:lpstr>建立「電腦出拳」角色</vt:lpstr>
      <vt:lpstr>說明遊戲規則</vt:lpstr>
      <vt:lpstr>玩家出拳</vt:lpstr>
      <vt:lpstr>電腦出拳</vt:lpstr>
      <vt:lpstr>判斷勝負</vt:lpstr>
      <vt:lpstr>判斷勝負</vt:lpstr>
      <vt:lpstr>判斷勝負</vt:lpstr>
      <vt:lpstr>判斷勝負</vt:lpstr>
      <vt:lpstr>單元 5：進階猜拳遊戲 - 三把模式</vt:lpstr>
      <vt:lpstr>單元 5：進階猜拳遊戲 - 三把模式</vt:lpstr>
      <vt:lpstr>加入計分機制</vt:lpstr>
      <vt:lpstr>與電腦比賽 3 次</vt:lpstr>
      <vt:lpstr>判斷勝負</vt:lpstr>
      <vt:lpstr>五 影像辨識：植物百科</vt:lpstr>
      <vt:lpstr>認識 TM2Scratch 擴充功能</vt:lpstr>
      <vt:lpstr>建立影像分類模型的流程</vt:lpstr>
      <vt:lpstr>校園植物百科</vt:lpstr>
      <vt:lpstr>單元 4：校園植物百科</vt:lpstr>
      <vt:lpstr>單元 4：校園植物百科</vt:lpstr>
      <vt:lpstr>單元 4：校園植物百科</vt:lpstr>
      <vt:lpstr>醫療照護</vt:lpstr>
      <vt:lpstr>醫療照護</vt:lpstr>
      <vt:lpstr>六 姿勢辨識</vt:lpstr>
      <vt:lpstr>OSEP的姿勢辨識</vt:lpstr>
      <vt:lpstr>認識 Posenet2Scratch 擴充功能</vt:lpstr>
      <vt:lpstr>偵測部位</vt:lpstr>
      <vt:lpstr>人體的骨架</vt:lpstr>
      <vt:lpstr>接水果</vt:lpstr>
      <vt:lpstr>參考資料</vt:lpstr>
      <vt:lpstr>TMPose2Scratch</vt:lpstr>
      <vt:lpstr>與體能的結合</vt:lpstr>
      <vt:lpstr>七 OpenAI擴充功能</vt:lpstr>
      <vt:lpstr>OpenAI</vt:lpstr>
      <vt:lpstr>API keys的管理</vt:lpstr>
      <vt:lpstr>OpenAI金鑰</vt:lpstr>
      <vt:lpstr>OpenAI擴充功能</vt:lpstr>
      <vt:lpstr>OpenAI擴充功能</vt:lpstr>
      <vt:lpstr>OpenAI擴充功能</vt:lpstr>
      <vt:lpstr>OpenAI擴充功能</vt:lpstr>
      <vt:lpstr>OpenAI擴充功能</vt:lpstr>
      <vt:lpstr>感謝聆聽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蔡佾橙</dc:creator>
  <cp:keywords/>
  <cp:lastModifiedBy>許惠美</cp:lastModifiedBy>
  <cp:revision>329</cp:revision>
  <dcterms:created xsi:type="dcterms:W3CDTF">2022-10-06T04:40:16Z</dcterms:created>
  <dcterms:modified xsi:type="dcterms:W3CDTF">2023-12-13T02:20:28Z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