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75" r:id="rId3"/>
    <p:sldId id="258" r:id="rId4"/>
    <p:sldId id="274" r:id="rId5"/>
    <p:sldId id="267" r:id="rId6"/>
    <p:sldId id="271" r:id="rId7"/>
    <p:sldId id="272" r:id="rId8"/>
    <p:sldId id="273" r:id="rId9"/>
    <p:sldId id="277" r:id="rId10"/>
    <p:sldId id="278" r:id="rId11"/>
    <p:sldId id="269" r:id="rId12"/>
    <p:sldId id="279" r:id="rId13"/>
  </p:sldIdLst>
  <p:sldSz cx="12192000" cy="6858000"/>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15" autoAdjust="0"/>
    <p:restoredTop sz="94660"/>
  </p:normalViewPr>
  <p:slideViewPr>
    <p:cSldViewPr snapToGrid="0">
      <p:cViewPr varScale="1">
        <p:scale>
          <a:sx n="85" d="100"/>
          <a:sy n="85" d="100"/>
        </p:scale>
        <p:origin x="437" y="72"/>
      </p:cViewPr>
      <p:guideLst/>
    </p:cSldViewPr>
  </p:slideViewPr>
  <p:notesTextViewPr>
    <p:cViewPr>
      <p:scale>
        <a:sx n="1" d="1"/>
        <a:sy n="1" d="1"/>
      </p:scale>
      <p:origin x="0" y="0"/>
    </p:cViewPr>
  </p:notesTextViewPr>
  <p:notesViewPr>
    <p:cSldViewPr snapToGrid="0">
      <p:cViewPr varScale="1">
        <p:scale>
          <a:sx n="85" d="100"/>
          <a:sy n="85" d="100"/>
        </p:scale>
        <p:origin x="2815" y="4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22C2F8B-09F6-4324-A07C-B7ACFE94AA2B}" type="datetimeFigureOut">
              <a:rPr lang="zh-TW" altLang="en-US" smtClean="0"/>
              <a:t>2024/1/24</a:t>
            </a:fld>
            <a:endParaRPr lang="zh-TW" altLang="en-US"/>
          </a:p>
        </p:txBody>
      </p:sp>
      <p:sp>
        <p:nvSpPr>
          <p:cNvPr id="4" name="投影片影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07785D5-BB92-4C47-80CD-0E4571AA937D}" type="slidenum">
              <a:rPr lang="zh-TW" altLang="en-US" smtClean="0"/>
              <a:t>‹#›</a:t>
            </a:fld>
            <a:endParaRPr lang="zh-TW" altLang="en-US"/>
          </a:p>
        </p:txBody>
      </p:sp>
    </p:spTree>
    <p:extLst>
      <p:ext uri="{BB962C8B-B14F-4D97-AF65-F5344CB8AC3E}">
        <p14:creationId xmlns:p14="http://schemas.microsoft.com/office/powerpoint/2010/main" val="177768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atin typeface="微軟正黑體" panose="020B0604030504040204" pitchFamily="34" charset="-120"/>
                <a:ea typeface="微軟正黑體" panose="020B0604030504040204" pitchFamily="34" charset="-120"/>
              </a:defRPr>
            </a:lvl1pPr>
          </a:lstStyle>
          <a:p>
            <a:endParaRPr lang="ko-KR" altLang="en-US" dirty="0"/>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ko-KR" altLang="en-US" dirty="0"/>
          </a:p>
        </p:txBody>
      </p:sp>
      <p:sp>
        <p:nvSpPr>
          <p:cNvPr id="4" name="날짜 개체 틀 3"/>
          <p:cNvSpPr>
            <a:spLocks noGrp="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4604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endParaRPr lang="ko-KR" altLang="en-US" dirty="0"/>
          </a:p>
        </p:txBody>
      </p:sp>
      <p:sp>
        <p:nvSpPr>
          <p:cNvPr id="3" name="세로 텍스트 개체 틀 2"/>
          <p:cNvSpPr>
            <a:spLocks noGrp="1"/>
          </p:cNvSpPr>
          <p:nvPr>
            <p:ph type="body" orient="vert" idx="1"/>
          </p:nvPr>
        </p:nvSpPr>
        <p:spPr/>
        <p:txBody>
          <a:bodyPr vert="eaVert"/>
          <a:lstStyle>
            <a:lvl1pPr>
              <a:defRPr>
                <a:latin typeface="微軟正黑體" panose="020B0604030504040204" pitchFamily="34" charset="-120"/>
                <a:ea typeface="微軟正黑體" panose="020B0604030504040204" pitchFamily="34" charset="-120"/>
              </a:defRPr>
            </a:lvl1pPr>
          </a:lstStyle>
          <a:p>
            <a:pPr lvl="0"/>
            <a:endParaRPr lang="ko-KR" altLang="en-US" dirty="0"/>
          </a:p>
        </p:txBody>
      </p:sp>
      <p:sp>
        <p:nvSpPr>
          <p:cNvPr id="4" name="날짜 개체 틀 3"/>
          <p:cNvSpPr>
            <a:spLocks noGrp="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7029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endParaRPr lang="ko-KR" altLang="en-US" dirty="0"/>
          </a:p>
        </p:txBody>
      </p:sp>
      <p:sp>
        <p:nvSpPr>
          <p:cNvPr id="3" name="세로 텍스트 개체 틀 2"/>
          <p:cNvSpPr>
            <a:spLocks noGrp="1"/>
          </p:cNvSpPr>
          <p:nvPr>
            <p:ph type="body" orient="vert" idx="1"/>
          </p:nvPr>
        </p:nvSpPr>
        <p:spPr>
          <a:xfrm>
            <a:off x="838200" y="365125"/>
            <a:ext cx="7734300" cy="5811838"/>
          </a:xfrm>
        </p:spPr>
        <p:txBody>
          <a:bodyPr vert="eaVert"/>
          <a:lstStyle/>
          <a:p>
            <a:pPr lvl="0"/>
            <a:endParaRPr lang="ko-KR" altLang="en-US" dirty="0"/>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65119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endParaRPr lang="ko-KR" altLang="en-US" dirty="0"/>
          </a:p>
        </p:txBody>
      </p:sp>
      <p:sp>
        <p:nvSpPr>
          <p:cNvPr id="3" name="내용 개체 틀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stStyle>
          <a:p>
            <a:pPr lvl="0"/>
            <a:endParaRPr lang="ko-KR" altLang="en-US" dirty="0"/>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73369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atin typeface="微軟正黑體" panose="020B0604030504040204" pitchFamily="34" charset="-120"/>
                <a:ea typeface="微軟正黑體" panose="020B0604030504040204" pitchFamily="34" charset="-120"/>
              </a:defRPr>
            </a:lvl1pPr>
          </a:lstStyle>
          <a:p>
            <a:endParaRPr lang="ko-KR" altLang="en-US" dirty="0"/>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微軟正黑體" panose="020B0604030504040204" pitchFamily="34" charset="-120"/>
                <a:ea typeface="微軟正黑體"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ko-KR" altLang="en-US" dirty="0"/>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1121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endParaRPr lang="ko-KR" altLang="en-US" dirty="0"/>
          </a:p>
        </p:txBody>
      </p:sp>
      <p:sp>
        <p:nvSpPr>
          <p:cNvPr id="3" name="내용 개체 틀 2"/>
          <p:cNvSpPr>
            <a:spLocks noGrp="1"/>
          </p:cNvSpPr>
          <p:nvPr>
            <p:ph sz="half" idx="1"/>
          </p:nvPr>
        </p:nvSpPr>
        <p:spPr>
          <a:xfrm>
            <a:off x="838200" y="1825625"/>
            <a:ext cx="5181600" cy="4351338"/>
          </a:xfrm>
        </p:spPr>
        <p:txBody>
          <a:bodyPr/>
          <a:lstStyle>
            <a:lvl1pPr marL="0" indent="0">
              <a:buNone/>
              <a:defRPr>
                <a:latin typeface="微軟正黑體" panose="020B0604030504040204" pitchFamily="34" charset="-120"/>
                <a:ea typeface="微軟正黑體" panose="020B0604030504040204" pitchFamily="34" charset="-120"/>
              </a:defRPr>
            </a:lvl1pPr>
          </a:lstStyle>
          <a:p>
            <a:pPr lvl="0"/>
            <a:endParaRPr lang="ko-KR" altLang="en-US" dirty="0"/>
          </a:p>
        </p:txBody>
      </p:sp>
      <p:sp>
        <p:nvSpPr>
          <p:cNvPr id="4" name="내용 개체 틀 3"/>
          <p:cNvSpPr>
            <a:spLocks noGrp="1"/>
          </p:cNvSpPr>
          <p:nvPr>
            <p:ph sz="half" idx="2"/>
          </p:nvPr>
        </p:nvSpPr>
        <p:spPr>
          <a:xfrm>
            <a:off x="6172200" y="1825625"/>
            <a:ext cx="5181600" cy="4351338"/>
          </a:xfrm>
        </p:spPr>
        <p:txBody>
          <a:bodyPr/>
          <a:lstStyle>
            <a:lvl1pPr>
              <a:defRPr>
                <a:latin typeface="微軟正黑體" panose="020B0604030504040204" pitchFamily="34" charset="-120"/>
                <a:ea typeface="微軟正黑體" panose="020B0604030504040204" pitchFamily="34" charset="-120"/>
              </a:defRPr>
            </a:lvl1pPr>
          </a:lstStyle>
          <a:p>
            <a:pPr lvl="0"/>
            <a:endParaRPr lang="ko-KR" altLang="en-US" dirty="0"/>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15151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lvl1pPr>
              <a:defRPr>
                <a:latin typeface="微軟正黑體" panose="020B0604030504040204" pitchFamily="34" charset="-120"/>
                <a:ea typeface="微軟正黑體" panose="020B0604030504040204" pitchFamily="34" charset="-120"/>
              </a:defRPr>
            </a:lvl1pPr>
          </a:lstStyle>
          <a:p>
            <a:endParaRPr lang="ko-KR" altLang="en-US" dirty="0"/>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ko-KR" altLang="en-US" dirty="0"/>
          </a:p>
        </p:txBody>
      </p:sp>
      <p:sp>
        <p:nvSpPr>
          <p:cNvPr id="4" name="내용 개체 틀 3"/>
          <p:cNvSpPr>
            <a:spLocks noGrp="1"/>
          </p:cNvSpPr>
          <p:nvPr>
            <p:ph sz="half" idx="2"/>
          </p:nvPr>
        </p:nvSpPr>
        <p:spPr>
          <a:xfrm>
            <a:off x="839788" y="2505075"/>
            <a:ext cx="5157787" cy="3684588"/>
          </a:xfrm>
        </p:spPr>
        <p:txBody>
          <a:bodyPr/>
          <a:lstStyle>
            <a:lvl1pPr>
              <a:defRPr>
                <a:latin typeface="微軟正黑體" panose="020B0604030504040204" pitchFamily="34" charset="-120"/>
                <a:ea typeface="微軟正黑體" panose="020B0604030504040204" pitchFamily="34" charset="-120"/>
              </a:defRPr>
            </a:lvl1pPr>
          </a:lstStyle>
          <a:p>
            <a:pPr lvl="0"/>
            <a:endParaRPr lang="ko-KR" altLang="en-US" dirty="0"/>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ko-KR" altLang="en-US" dirty="0"/>
          </a:p>
        </p:txBody>
      </p:sp>
      <p:sp>
        <p:nvSpPr>
          <p:cNvPr id="6" name="내용 개체 틀 5"/>
          <p:cNvSpPr>
            <a:spLocks noGrp="1"/>
          </p:cNvSpPr>
          <p:nvPr>
            <p:ph sz="quarter" idx="4"/>
          </p:nvPr>
        </p:nvSpPr>
        <p:spPr>
          <a:xfrm>
            <a:off x="6172200" y="2505075"/>
            <a:ext cx="5183188" cy="3684588"/>
          </a:xfrm>
        </p:spPr>
        <p:txBody>
          <a:bodyPr/>
          <a:lstStyle>
            <a:lvl1pPr>
              <a:defRPr>
                <a:latin typeface="微軟正黑體" panose="020B0604030504040204" pitchFamily="34" charset="-120"/>
                <a:ea typeface="微軟正黑體" panose="020B0604030504040204" pitchFamily="34" charset="-120"/>
              </a:defRPr>
            </a:lvl1pPr>
          </a:lstStyle>
          <a:p>
            <a:pPr lvl="0"/>
            <a:endParaRPr lang="ko-KR" altLang="en-US" dirty="0"/>
          </a:p>
        </p:txBody>
      </p:sp>
      <p:sp>
        <p:nvSpPr>
          <p:cNvPr id="7" name="날짜 개체 틀 6"/>
          <p:cNvSpPr>
            <a:spLocks noGrp="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70445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endParaRPr lang="ko-KR" altLang="en-US" dirty="0"/>
          </a:p>
        </p:txBody>
      </p:sp>
      <p:sp>
        <p:nvSpPr>
          <p:cNvPr id="3" name="날짜 개체 틀 2"/>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99349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87993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atin typeface="微軟正黑體" panose="020B0604030504040204" pitchFamily="34" charset="-120"/>
                <a:ea typeface="微軟正黑體" panose="020B0604030504040204" pitchFamily="34" charset="-120"/>
              </a:defRPr>
            </a:lvl1pPr>
          </a:lstStyle>
          <a:p>
            <a:endParaRPr lang="ko-KR" altLang="en-US" dirty="0"/>
          </a:p>
        </p:txBody>
      </p:sp>
      <p:sp>
        <p:nvSpPr>
          <p:cNvPr id="3" name="내용 개체 틀 2"/>
          <p:cNvSpPr>
            <a:spLocks noGrp="1"/>
          </p:cNvSpPr>
          <p:nvPr>
            <p:ph idx="1"/>
          </p:nvPr>
        </p:nvSpPr>
        <p:spPr>
          <a:xfrm>
            <a:off x="5183188" y="987425"/>
            <a:ext cx="6172200" cy="4873625"/>
          </a:xfrm>
        </p:spPr>
        <p:txBody>
          <a:bodyPr/>
          <a:lstStyle>
            <a:lvl1pPr>
              <a:defRPr sz="3200">
                <a:latin typeface="微軟正黑體" panose="020B0604030504040204" pitchFamily="34" charset="-120"/>
                <a:ea typeface="微軟正黑體" panose="020B0604030504040204" pitchFamily="34" charset="-12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ko-KR" altLang="en-US" dirty="0"/>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atin typeface="微軟正黑體" panose="020B0604030504040204" pitchFamily="34" charset="-120"/>
                <a:ea typeface="微軟正黑體"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ko-KR" altLang="en-US" dirty="0"/>
          </a:p>
        </p:txBody>
      </p:sp>
      <p:sp>
        <p:nvSpPr>
          <p:cNvPr id="5" name="날짜 개체 틀 4"/>
          <p:cNvSpPr>
            <a:spLocks noGrp="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04127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atin typeface="微軟正黑體" panose="020B0604030504040204" pitchFamily="34" charset="-120"/>
                <a:ea typeface="微軟正黑體" panose="020B0604030504040204" pitchFamily="34" charset="-120"/>
              </a:defRPr>
            </a:lvl1pPr>
          </a:lstStyle>
          <a:p>
            <a:endParaRPr lang="ko-KR" altLang="en-US" dirty="0"/>
          </a:p>
        </p:txBody>
      </p:sp>
      <p:sp>
        <p:nvSpPr>
          <p:cNvPr id="3" name="그림 개체 틀 2"/>
          <p:cNvSpPr>
            <a:spLocks noGrp="1"/>
          </p:cNvSpPr>
          <p:nvPr>
            <p:ph type="pic" idx="1"/>
          </p:nvPr>
        </p:nvSpPr>
        <p:spPr>
          <a:xfrm>
            <a:off x="5183188" y="987425"/>
            <a:ext cx="6172200" cy="4873625"/>
          </a:xfrm>
        </p:spPr>
        <p:txBody>
          <a:bodyPr/>
          <a:lstStyle>
            <a:lvl1pPr marL="0" indent="0">
              <a:buNone/>
              <a:defRPr sz="3200">
                <a:latin typeface="微軟正黑體" panose="020B0604030504040204" pitchFamily="34" charset="-120"/>
                <a:ea typeface="微軟正黑體" panose="020B0604030504040204" pitchFamily="34"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atin typeface="微軟正黑體" panose="020B0604030504040204" pitchFamily="34" charset="-120"/>
                <a:ea typeface="微軟正黑體"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ko-KR" altLang="en-US" dirty="0"/>
          </a:p>
        </p:txBody>
      </p:sp>
      <p:sp>
        <p:nvSpPr>
          <p:cNvPr id="5" name="날짜 개체 틀 4"/>
          <p:cNvSpPr>
            <a:spLocks noGrp="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19802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51A05-FE79-4763-A84F-D4FE701A9E82}" type="datetimeFigureOut">
              <a:rPr lang="ko-KR" altLang="en-US" smtClean="0">
                <a:solidFill>
                  <a:prstClr val="black">
                    <a:tint val="75000"/>
                  </a:prstClr>
                </a:solidFill>
              </a:rPr>
              <a:pPr/>
              <a:t>2024-01-24</a:t>
            </a:fld>
            <a:endParaRPr lang="ko-KR" altLang="en-US">
              <a:solidFill>
                <a:prstClr val="black">
                  <a:tint val="75000"/>
                </a:prstClr>
              </a:solidFill>
            </a:endParaRPr>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545522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2847D"/>
        </a:solidFill>
        <a:effectLst/>
      </p:bgPr>
    </p:bg>
    <p:spTree>
      <p:nvGrpSpPr>
        <p:cNvPr id="1" name=""/>
        <p:cNvGrpSpPr/>
        <p:nvPr/>
      </p:nvGrpSpPr>
      <p:grpSpPr>
        <a:xfrm>
          <a:off x="0" y="0"/>
          <a:ext cx="0" cy="0"/>
          <a:chOff x="0" y="0"/>
          <a:chExt cx="0" cy="0"/>
        </a:xfrm>
      </p:grpSpPr>
      <p:sp>
        <p:nvSpPr>
          <p:cNvPr id="25" name="직사각형 24"/>
          <p:cNvSpPr/>
          <p:nvPr/>
        </p:nvSpPr>
        <p:spPr>
          <a:xfrm>
            <a:off x="2762250" y="2617253"/>
            <a:ext cx="6667500" cy="1623494"/>
          </a:xfrm>
          <a:prstGeom prst="rect">
            <a:avLst/>
          </a:prstGeom>
          <a:solidFill>
            <a:srgbClr val="62847D"/>
          </a:solidFill>
        </p:spPr>
        <p:txBody>
          <a:bodyPr wrap="square" tIns="108000" bIns="108000">
            <a:spAutoFit/>
          </a:bodyPr>
          <a:lstStyle/>
          <a:p>
            <a:pPr algn="ctr" latinLnBrk="0">
              <a:lnSpc>
                <a:spcPts val="6000"/>
              </a:lnSpc>
              <a:defRPr/>
            </a:pPr>
            <a:r>
              <a:rPr lang="zh-TW" altLang="en-US" sz="4400" b="1" dirty="0">
                <a:solidFill>
                  <a:schemeClr val="bg1"/>
                </a:solidFill>
                <a:latin typeface="微軟正黑體" panose="020B0604030504040204" pitchFamily="34" charset="-120"/>
                <a:ea typeface="微軟正黑體" panose="020B0604030504040204" pitchFamily="34" charset="-120"/>
              </a:rPr>
              <a:t>教育部國民及學前教育署</a:t>
            </a:r>
          </a:p>
          <a:p>
            <a:pPr algn="ctr">
              <a:lnSpc>
                <a:spcPts val="6000"/>
              </a:lnSpc>
            </a:pPr>
            <a:r>
              <a:rPr lang="zh-TW" altLang="en-US" sz="2400" dirty="0">
                <a:solidFill>
                  <a:schemeClr val="bg1"/>
                </a:solidFill>
                <a:latin typeface="微軟正黑體" panose="020B0604030504040204" pitchFamily="34" charset="-120"/>
                <a:ea typeface="微軟正黑體" panose="020B0604030504040204" pitchFamily="34" charset="-120"/>
              </a:rPr>
              <a:t>學安組校安科表報系統帳號說明</a:t>
            </a:r>
          </a:p>
        </p:txBody>
      </p:sp>
      <p:grpSp>
        <p:nvGrpSpPr>
          <p:cNvPr id="2" name="群組 1">
            <a:extLst>
              <a:ext uri="{FF2B5EF4-FFF2-40B4-BE49-F238E27FC236}">
                <a16:creationId xmlns:a16="http://schemas.microsoft.com/office/drawing/2014/main" id="{592CDBFC-4719-49D5-835C-D76F44F349C6}"/>
              </a:ext>
            </a:extLst>
          </p:cNvPr>
          <p:cNvGrpSpPr/>
          <p:nvPr/>
        </p:nvGrpSpPr>
        <p:grpSpPr>
          <a:xfrm>
            <a:off x="2001736" y="2134703"/>
            <a:ext cx="2815889" cy="2455378"/>
            <a:chOff x="1717118" y="2091912"/>
            <a:chExt cx="2815889" cy="2455378"/>
          </a:xfrm>
          <a:noFill/>
        </p:grpSpPr>
        <p:sp>
          <p:nvSpPr>
            <p:cNvPr id="8" name="오른쪽 대괄호 20">
              <a:extLst>
                <a:ext uri="{FF2B5EF4-FFF2-40B4-BE49-F238E27FC236}">
                  <a16:creationId xmlns:a16="http://schemas.microsoft.com/office/drawing/2014/main" id="{965B1D9C-10FE-4219-861E-8941C4C4D308}"/>
                </a:ext>
              </a:extLst>
            </p:cNvPr>
            <p:cNvSpPr/>
            <p:nvPr/>
          </p:nvSpPr>
          <p:spPr>
            <a:xfrm rot="10800000">
              <a:off x="1717118" y="2091912"/>
              <a:ext cx="1194795" cy="2455378"/>
            </a:xfrm>
            <a:prstGeom prst="rightBracket">
              <a:avLst>
                <a:gd name="adj" fmla="val 102753"/>
              </a:avLst>
            </a:prstGeom>
            <a:grpFill/>
            <a:ln w="95250">
              <a:solidFill>
                <a:schemeClr val="bg1"/>
              </a:solidFill>
              <a:headEnd type="non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endParaRPr lang="ko-KR" altLang="en-US">
                <a:solidFill>
                  <a:prstClr val="black"/>
                </a:solidFill>
              </a:endParaRPr>
            </a:p>
          </p:txBody>
        </p:sp>
        <p:cxnSp>
          <p:nvCxnSpPr>
            <p:cNvPr id="9" name="직선 연결선 21">
              <a:extLst>
                <a:ext uri="{FF2B5EF4-FFF2-40B4-BE49-F238E27FC236}">
                  <a16:creationId xmlns:a16="http://schemas.microsoft.com/office/drawing/2014/main" id="{857F5EE4-BB08-4FEF-B538-96EF2B058850}"/>
                </a:ext>
              </a:extLst>
            </p:cNvPr>
            <p:cNvCxnSpPr>
              <a:cxnSpLocks/>
            </p:cNvCxnSpPr>
            <p:nvPr/>
          </p:nvCxnSpPr>
          <p:spPr>
            <a:xfrm>
              <a:off x="2907726" y="4547290"/>
              <a:ext cx="1621094" cy="0"/>
            </a:xfrm>
            <a:prstGeom prst="line">
              <a:avLst/>
            </a:prstGeom>
            <a:grpFill/>
            <a:ln w="952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직선 연결선 39">
              <a:extLst>
                <a:ext uri="{FF2B5EF4-FFF2-40B4-BE49-F238E27FC236}">
                  <a16:creationId xmlns:a16="http://schemas.microsoft.com/office/drawing/2014/main" id="{C3555F60-5A1D-4FE1-9318-04B1DCF8B905}"/>
                </a:ext>
              </a:extLst>
            </p:cNvPr>
            <p:cNvCxnSpPr>
              <a:cxnSpLocks/>
            </p:cNvCxnSpPr>
            <p:nvPr/>
          </p:nvCxnSpPr>
          <p:spPr>
            <a:xfrm>
              <a:off x="2911913" y="2091912"/>
              <a:ext cx="1621094" cy="0"/>
            </a:xfrm>
            <a:prstGeom prst="line">
              <a:avLst/>
            </a:prstGeom>
            <a:grpFill/>
            <a:ln w="95250">
              <a:solidFill>
                <a:schemeClr val="bg1"/>
              </a:solidFill>
              <a:tailEnd type="none" w="med" len="sm"/>
            </a:ln>
          </p:spPr>
          <p:style>
            <a:lnRef idx="1">
              <a:schemeClr val="accent1"/>
            </a:lnRef>
            <a:fillRef idx="0">
              <a:schemeClr val="accent1"/>
            </a:fillRef>
            <a:effectRef idx="0">
              <a:schemeClr val="accent1"/>
            </a:effectRef>
            <a:fontRef idx="minor">
              <a:schemeClr val="tx1"/>
            </a:fontRef>
          </p:style>
        </p:cxnSp>
      </p:grpSp>
      <p:grpSp>
        <p:nvGrpSpPr>
          <p:cNvPr id="12" name="群組 11">
            <a:extLst>
              <a:ext uri="{FF2B5EF4-FFF2-40B4-BE49-F238E27FC236}">
                <a16:creationId xmlns:a16="http://schemas.microsoft.com/office/drawing/2014/main" id="{0424C347-708B-4E11-B507-F6F4725B329C}"/>
              </a:ext>
            </a:extLst>
          </p:cNvPr>
          <p:cNvGrpSpPr/>
          <p:nvPr/>
        </p:nvGrpSpPr>
        <p:grpSpPr>
          <a:xfrm rot="10800000">
            <a:off x="7168197" y="2134703"/>
            <a:ext cx="2815889" cy="2455378"/>
            <a:chOff x="1717118" y="2091912"/>
            <a:chExt cx="2815889" cy="2455378"/>
          </a:xfrm>
          <a:noFill/>
        </p:grpSpPr>
        <p:sp>
          <p:nvSpPr>
            <p:cNvPr id="13" name="오른쪽 대괄호 20">
              <a:extLst>
                <a:ext uri="{FF2B5EF4-FFF2-40B4-BE49-F238E27FC236}">
                  <a16:creationId xmlns:a16="http://schemas.microsoft.com/office/drawing/2014/main" id="{4F07C32D-EC81-45F9-8D39-625BF251E04A}"/>
                </a:ext>
              </a:extLst>
            </p:cNvPr>
            <p:cNvSpPr/>
            <p:nvPr/>
          </p:nvSpPr>
          <p:spPr>
            <a:xfrm rot="10800000">
              <a:off x="1717118" y="2091912"/>
              <a:ext cx="1194795" cy="2455378"/>
            </a:xfrm>
            <a:prstGeom prst="rightBracket">
              <a:avLst>
                <a:gd name="adj" fmla="val 102753"/>
              </a:avLst>
            </a:prstGeom>
            <a:grpFill/>
            <a:ln w="95250">
              <a:solidFill>
                <a:schemeClr val="bg1"/>
              </a:solidFill>
              <a:headEnd type="none" w="lg" len="lg"/>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endParaRPr lang="ko-KR" altLang="en-US">
                <a:solidFill>
                  <a:prstClr val="black"/>
                </a:solidFill>
              </a:endParaRPr>
            </a:p>
          </p:txBody>
        </p:sp>
        <p:cxnSp>
          <p:nvCxnSpPr>
            <p:cNvPr id="14" name="직선 연결선 21">
              <a:extLst>
                <a:ext uri="{FF2B5EF4-FFF2-40B4-BE49-F238E27FC236}">
                  <a16:creationId xmlns:a16="http://schemas.microsoft.com/office/drawing/2014/main" id="{FF351778-12D6-44A7-945E-2DE64871F679}"/>
                </a:ext>
              </a:extLst>
            </p:cNvPr>
            <p:cNvCxnSpPr>
              <a:cxnSpLocks/>
            </p:cNvCxnSpPr>
            <p:nvPr/>
          </p:nvCxnSpPr>
          <p:spPr>
            <a:xfrm>
              <a:off x="2907726" y="4547290"/>
              <a:ext cx="1621094" cy="0"/>
            </a:xfrm>
            <a:prstGeom prst="line">
              <a:avLst/>
            </a:prstGeom>
            <a:grpFill/>
            <a:ln w="952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직선 연결선 39">
              <a:extLst>
                <a:ext uri="{FF2B5EF4-FFF2-40B4-BE49-F238E27FC236}">
                  <a16:creationId xmlns:a16="http://schemas.microsoft.com/office/drawing/2014/main" id="{FC9A8748-49FD-45C2-B86C-AED9C9ED86DB}"/>
                </a:ext>
              </a:extLst>
            </p:cNvPr>
            <p:cNvCxnSpPr>
              <a:cxnSpLocks/>
            </p:cNvCxnSpPr>
            <p:nvPr/>
          </p:nvCxnSpPr>
          <p:spPr>
            <a:xfrm>
              <a:off x="2911913" y="2091912"/>
              <a:ext cx="1621094" cy="0"/>
            </a:xfrm>
            <a:prstGeom prst="line">
              <a:avLst/>
            </a:prstGeom>
            <a:grpFill/>
            <a:ln w="95250">
              <a:solidFill>
                <a:schemeClr val="bg1"/>
              </a:solidFill>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567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1"/>
            <a:ext cx="12192000" cy="751115"/>
          </a:xfrm>
          <a:prstGeom prst="rect">
            <a:avLst/>
          </a:prstGeom>
          <a:solidFill>
            <a:srgbClr val="62847D"/>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defRPr/>
            </a:pPr>
            <a:endParaRPr lang="ko-KR" altLang="en-US" sz="4800" kern="0" dirty="0">
              <a:solidFill>
                <a:prstClr val="white">
                  <a:lumMod val="95000"/>
                </a:prstClr>
              </a:solidFill>
            </a:endParaRPr>
          </a:p>
        </p:txBody>
      </p:sp>
      <p:sp>
        <p:nvSpPr>
          <p:cNvPr id="24" name="文字方塊 23">
            <a:extLst>
              <a:ext uri="{FF2B5EF4-FFF2-40B4-BE49-F238E27FC236}">
                <a16:creationId xmlns:a16="http://schemas.microsoft.com/office/drawing/2014/main" id="{C99F6BF7-5211-4B1C-870B-A674194D34A3}"/>
              </a:ext>
            </a:extLst>
          </p:cNvPr>
          <p:cNvSpPr txBox="1"/>
          <p:nvPr/>
        </p:nvSpPr>
        <p:spPr>
          <a:xfrm>
            <a:off x="369655" y="161235"/>
            <a:ext cx="5044826" cy="461665"/>
          </a:xfrm>
          <a:prstGeom prst="rect">
            <a:avLst/>
          </a:prstGeom>
          <a:noFill/>
        </p:spPr>
        <p:txBody>
          <a:bodyPr wrap="square" rtlCol="0">
            <a:spAutoFit/>
          </a:bodyPr>
          <a:lstStyle/>
          <a:p>
            <a:r>
              <a:rPr lang="zh-TW" altLang="en-US" sz="2400" dirty="0">
                <a:solidFill>
                  <a:schemeClr val="bg1"/>
                </a:solidFill>
                <a:latin typeface="微軟正黑體" panose="020B0604030504040204" pitchFamily="34" charset="-120"/>
                <a:ea typeface="微軟正黑體" panose="020B0604030504040204" pitchFamily="34" charset="-120"/>
              </a:rPr>
              <a:t>提升家長藥物濫用防制知能</a:t>
            </a:r>
            <a:r>
              <a:rPr lang="en-US" altLang="zh-TW" sz="2400" dirty="0">
                <a:solidFill>
                  <a:schemeClr val="bg1"/>
                </a:solidFill>
                <a:latin typeface="微軟正黑體" panose="020B0604030504040204" pitchFamily="34" charset="-120"/>
                <a:ea typeface="微軟正黑體" panose="020B0604030504040204" pitchFamily="34" charset="-120"/>
              </a:rPr>
              <a:t>(</a:t>
            </a:r>
            <a:r>
              <a:rPr lang="zh-TW" altLang="en-US" sz="2400" dirty="0">
                <a:solidFill>
                  <a:schemeClr val="bg1"/>
                </a:solidFill>
                <a:latin typeface="微軟正黑體" panose="020B0604030504040204" pitchFamily="34" charset="-120"/>
                <a:ea typeface="微軟正黑體" panose="020B0604030504040204" pitchFamily="34" charset="-120"/>
              </a:rPr>
              <a:t>填報</a:t>
            </a:r>
            <a:r>
              <a:rPr lang="en-US" altLang="zh-TW" sz="2400" dirty="0">
                <a:solidFill>
                  <a:schemeClr val="bg1"/>
                </a:solidFill>
                <a:latin typeface="微軟正黑體" panose="020B0604030504040204" pitchFamily="34" charset="-120"/>
                <a:ea typeface="微軟正黑體" panose="020B0604030504040204" pitchFamily="34" charset="-120"/>
              </a:rPr>
              <a:t>)</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stretch>
            <a:fillRect/>
          </a:stretch>
        </p:blipFill>
        <p:spPr>
          <a:xfrm>
            <a:off x="243583" y="2543175"/>
            <a:ext cx="9652892" cy="4153589"/>
          </a:xfrm>
          <a:prstGeom prst="rect">
            <a:avLst/>
          </a:prstGeom>
        </p:spPr>
      </p:pic>
      <p:sp>
        <p:nvSpPr>
          <p:cNvPr id="4" name="矩形 3"/>
          <p:cNvSpPr/>
          <p:nvPr/>
        </p:nvSpPr>
        <p:spPr>
          <a:xfrm>
            <a:off x="369655" y="5057919"/>
            <a:ext cx="1253662" cy="226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8772525" y="4841412"/>
            <a:ext cx="578777" cy="226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CFDEB884-0E90-4992-A454-BAB65CAED92B}"/>
              </a:ext>
            </a:extLst>
          </p:cNvPr>
          <p:cNvSpPr txBox="1"/>
          <p:nvPr/>
        </p:nvSpPr>
        <p:spPr>
          <a:xfrm>
            <a:off x="369654" y="784136"/>
            <a:ext cx="11269895" cy="1828449"/>
          </a:xfrm>
          <a:prstGeom prst="rect">
            <a:avLst/>
          </a:prstGeom>
          <a:noFill/>
        </p:spPr>
        <p:txBody>
          <a:bodyPr wrap="square">
            <a:spAutoFit/>
          </a:bodyPr>
          <a:lstStyle/>
          <a:p>
            <a:pPr marL="342900" indent="-342900">
              <a:lnSpc>
                <a:spcPts val="3500"/>
              </a:lnSpc>
              <a:buFont typeface="+mj-lt"/>
              <a:buAutoNum type="arabicPeriod"/>
            </a:pPr>
            <a:r>
              <a:rPr lang="zh-TW" altLang="en-US" dirty="0">
                <a:latin typeface="微軟正黑體" panose="020B0604030504040204" pitchFamily="34" charset="-120"/>
                <a:ea typeface="微軟正黑體" panose="020B0604030504040204" pitchFamily="34" charset="-120"/>
              </a:rPr>
              <a:t>填報流程與學生班級入班宣導方式相同</a:t>
            </a:r>
            <a:endParaRPr lang="en-US" altLang="zh-TW" dirty="0">
              <a:latin typeface="微軟正黑體" panose="020B0604030504040204" pitchFamily="34" charset="-120"/>
              <a:ea typeface="微軟正黑體" panose="020B0604030504040204" pitchFamily="34" charset="-120"/>
            </a:endParaRPr>
          </a:p>
          <a:p>
            <a:pPr marL="342900" indent="-342900">
              <a:lnSpc>
                <a:spcPts val="3500"/>
              </a:lnSpc>
              <a:buFont typeface="+mj-lt"/>
              <a:buAutoNum type="arabicPeriod"/>
            </a:pPr>
            <a:r>
              <a:rPr lang="zh-TW" altLang="en-US" dirty="0">
                <a:latin typeface="微軟正黑體" panose="020B0604030504040204" pitchFamily="34" charset="-120"/>
                <a:ea typeface="微軟正黑體" panose="020B0604030504040204" pitchFamily="34" charset="-120"/>
              </a:rPr>
              <a:t>學校承辦人需先至</a:t>
            </a:r>
            <a:r>
              <a:rPr lang="en-US" altLang="zh-TW"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提升家長藥物濫用防制知能</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匯入班級的清單</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若家長為全年級宣導名稱寫</a:t>
            </a:r>
            <a:r>
              <a:rPr lang="zh-TW" altLang="en-US" b="1" dirty="0">
                <a:solidFill>
                  <a:srgbClr val="FF0000"/>
                </a:solidFill>
                <a:latin typeface="微軟正黑體" panose="020B0604030504040204" pitchFamily="34" charset="-120"/>
                <a:ea typeface="微軟正黑體" panose="020B0604030504040204" pitchFamily="34" charset="-120"/>
              </a:rPr>
              <a:t>全年級</a:t>
            </a:r>
            <a:r>
              <a:rPr lang="zh-TW" altLang="en-US" dirty="0">
                <a:latin typeface="微軟正黑體" panose="020B0604030504040204" pitchFamily="34" charset="-120"/>
                <a:ea typeface="微軟正黑體" panose="020B0604030504040204" pitchFamily="34" charset="-120"/>
              </a:rPr>
              <a:t>即可</a:t>
            </a:r>
            <a:r>
              <a:rPr lang="en-US" altLang="zh-TW" dirty="0">
                <a:latin typeface="微軟正黑體" panose="020B0604030504040204" pitchFamily="34" charset="-120"/>
                <a:ea typeface="微軟正黑體" panose="020B0604030504040204" pitchFamily="34" charset="-120"/>
              </a:rPr>
              <a:t>)</a:t>
            </a:r>
          </a:p>
          <a:p>
            <a:pPr marL="342900" indent="-342900">
              <a:lnSpc>
                <a:spcPts val="3500"/>
              </a:lnSpc>
              <a:buFont typeface="+mj-lt"/>
              <a:buAutoNum type="arabicPeriod"/>
            </a:pPr>
            <a:r>
              <a:rPr lang="zh-TW" altLang="en-US" dirty="0">
                <a:latin typeface="微軟正黑體" panose="020B0604030504040204" pitchFamily="34" charset="-120"/>
                <a:ea typeface="微軟正黑體" panose="020B0604030504040204" pitchFamily="34" charset="-120"/>
              </a:rPr>
              <a:t>點選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匯入檔案範例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，匯出範例格式，依照範例的格式填入班級資料。</a:t>
            </a:r>
            <a:endParaRPr lang="en-US" altLang="zh-TW" dirty="0">
              <a:latin typeface="微軟正黑體" panose="020B0604030504040204" pitchFamily="34" charset="-120"/>
              <a:ea typeface="微軟正黑體" panose="020B0604030504040204" pitchFamily="34" charset="-120"/>
            </a:endParaRPr>
          </a:p>
          <a:p>
            <a:pPr marL="342900" indent="-342900">
              <a:lnSpc>
                <a:spcPts val="3500"/>
              </a:lnSpc>
              <a:buFont typeface="+mj-lt"/>
              <a:buAutoNum type="arabicPeriod"/>
            </a:pPr>
            <a:r>
              <a:rPr lang="zh-TW" altLang="en-US" dirty="0">
                <a:latin typeface="微軟正黑體" panose="020B0604030504040204" pitchFamily="34" charset="-120"/>
                <a:ea typeface="微軟正黑體" panose="020B0604030504040204" pitchFamily="34" charset="-120"/>
              </a:rPr>
              <a:t>點選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班級匯入</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匯入剛剛填好的班級檔案</a:t>
            </a:r>
            <a:r>
              <a:rPr lang="en-US" altLang="zh-TW" dirty="0">
                <a:latin typeface="微軟正黑體" panose="020B0604030504040204" pitchFamily="34" charset="-120"/>
                <a:ea typeface="微軟正黑體" panose="020B0604030504040204" pitchFamily="34" charset="-120"/>
              </a:rPr>
              <a:t>(excel)</a:t>
            </a:r>
          </a:p>
        </p:txBody>
      </p:sp>
    </p:spTree>
    <p:extLst>
      <p:ext uri="{BB962C8B-B14F-4D97-AF65-F5344CB8AC3E}">
        <p14:creationId xmlns:p14="http://schemas.microsoft.com/office/powerpoint/2010/main" val="334063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a:extLst>
              <a:ext uri="{FF2B5EF4-FFF2-40B4-BE49-F238E27FC236}">
                <a16:creationId xmlns:a16="http://schemas.microsoft.com/office/drawing/2014/main" id="{6B779AF7-04A7-456F-AC7C-05CFDB9FE3FA}"/>
              </a:ext>
            </a:extLst>
          </p:cNvPr>
          <p:cNvPicPr>
            <a:picLocks noChangeAspect="1"/>
          </p:cNvPicPr>
          <p:nvPr/>
        </p:nvPicPr>
        <p:blipFill>
          <a:blip r:embed="rId2"/>
          <a:stretch>
            <a:fillRect/>
          </a:stretch>
        </p:blipFill>
        <p:spPr>
          <a:xfrm>
            <a:off x="109001" y="3002402"/>
            <a:ext cx="7292333" cy="3330273"/>
          </a:xfrm>
          <a:prstGeom prst="rect">
            <a:avLst/>
          </a:prstGeom>
          <a:ln>
            <a:solidFill>
              <a:schemeClr val="tx1"/>
            </a:solidFill>
          </a:ln>
        </p:spPr>
      </p:pic>
      <p:sp>
        <p:nvSpPr>
          <p:cNvPr id="5" name="직사각형 4"/>
          <p:cNvSpPr/>
          <p:nvPr/>
        </p:nvSpPr>
        <p:spPr>
          <a:xfrm>
            <a:off x="0" y="-1"/>
            <a:ext cx="12192000" cy="751115"/>
          </a:xfrm>
          <a:prstGeom prst="rect">
            <a:avLst/>
          </a:prstGeom>
          <a:solidFill>
            <a:srgbClr val="62847D"/>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defRPr/>
            </a:pPr>
            <a:endParaRPr lang="ko-KR" altLang="en-US" sz="4800" kern="0" dirty="0">
              <a:solidFill>
                <a:prstClr val="white">
                  <a:lumMod val="95000"/>
                </a:prstClr>
              </a:solidFill>
            </a:endParaRPr>
          </a:p>
        </p:txBody>
      </p:sp>
      <p:sp>
        <p:nvSpPr>
          <p:cNvPr id="24" name="文字方塊 23">
            <a:extLst>
              <a:ext uri="{FF2B5EF4-FFF2-40B4-BE49-F238E27FC236}">
                <a16:creationId xmlns:a16="http://schemas.microsoft.com/office/drawing/2014/main" id="{C99F6BF7-5211-4B1C-870B-A674194D34A3}"/>
              </a:ext>
            </a:extLst>
          </p:cNvPr>
          <p:cNvSpPr txBox="1"/>
          <p:nvPr/>
        </p:nvSpPr>
        <p:spPr>
          <a:xfrm>
            <a:off x="369655" y="161235"/>
            <a:ext cx="3347815" cy="461665"/>
          </a:xfrm>
          <a:prstGeom prst="rect">
            <a:avLst/>
          </a:prstGeom>
          <a:noFill/>
        </p:spPr>
        <p:txBody>
          <a:bodyPr wrap="square" rtlCol="0">
            <a:spAutoFit/>
          </a:bodyPr>
          <a:lstStyle/>
          <a:p>
            <a:r>
              <a:rPr lang="zh-TW" altLang="en-US" sz="2400" dirty="0">
                <a:solidFill>
                  <a:schemeClr val="bg1"/>
                </a:solidFill>
                <a:latin typeface="微軟正黑體" panose="020B0604030504040204" pitchFamily="34" charset="-120"/>
                <a:ea typeface="微軟正黑體" panose="020B0604030504040204" pitchFamily="34" charset="-120"/>
              </a:rPr>
              <a:t>▌填報流程</a:t>
            </a:r>
          </a:p>
        </p:txBody>
      </p:sp>
      <p:sp>
        <p:nvSpPr>
          <p:cNvPr id="8" name="文字方塊 7">
            <a:extLst>
              <a:ext uri="{FF2B5EF4-FFF2-40B4-BE49-F238E27FC236}">
                <a16:creationId xmlns:a16="http://schemas.microsoft.com/office/drawing/2014/main" id="{DE977DB8-BCF7-4850-ACA9-56CA176D00B4}"/>
              </a:ext>
            </a:extLst>
          </p:cNvPr>
          <p:cNvSpPr txBox="1"/>
          <p:nvPr/>
        </p:nvSpPr>
        <p:spPr>
          <a:xfrm>
            <a:off x="277137" y="795149"/>
            <a:ext cx="8733638" cy="1828449"/>
          </a:xfrm>
          <a:prstGeom prst="rect">
            <a:avLst/>
          </a:prstGeom>
          <a:noFill/>
        </p:spPr>
        <p:txBody>
          <a:bodyPr wrap="square">
            <a:spAutoFit/>
          </a:bodyPr>
          <a:lstStyle/>
          <a:p>
            <a:pPr marL="342900" indent="-342900">
              <a:lnSpc>
                <a:spcPts val="3500"/>
              </a:lnSpc>
              <a:buFont typeface="+mj-lt"/>
              <a:buAutoNum type="arabicPeriod"/>
            </a:pPr>
            <a:r>
              <a:rPr lang="zh-TW" altLang="en-US" dirty="0">
                <a:latin typeface="微軟正黑體" panose="020B0604030504040204" pitchFamily="34" charset="-120"/>
                <a:ea typeface="微軟正黑體" panose="020B0604030504040204" pitchFamily="34" charset="-120"/>
              </a:rPr>
              <a:t>選擇要入班的班級，點選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編輯內容</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進到填報的畫面。</a:t>
            </a:r>
            <a:endParaRPr lang="en-US" altLang="zh-TW" dirty="0">
              <a:latin typeface="微軟正黑體" panose="020B0604030504040204" pitchFamily="34" charset="-120"/>
              <a:ea typeface="微軟正黑體" panose="020B0604030504040204" pitchFamily="34" charset="-120"/>
            </a:endParaRPr>
          </a:p>
          <a:p>
            <a:pPr marL="800100" lvl="1" indent="-342900">
              <a:lnSpc>
                <a:spcPts val="3500"/>
              </a:lnSpc>
              <a:buFont typeface="Wingdings" panose="05000000000000000000" pitchFamily="2" charset="2"/>
              <a:buAutoNum type="circleNumWdWhitePlain"/>
            </a:pPr>
            <a:r>
              <a:rPr lang="zh-TW" altLang="en-US" dirty="0">
                <a:latin typeface="微軟正黑體" panose="020B0604030504040204" pitchFamily="34" charset="-120"/>
                <a:ea typeface="微軟正黑體" panose="020B0604030504040204" pitchFamily="34" charset="-120"/>
              </a:rPr>
              <a:t>所有欄位皆為必填。</a:t>
            </a:r>
            <a:endParaRPr lang="en-US" altLang="zh-TW" dirty="0">
              <a:latin typeface="微軟正黑體" panose="020B0604030504040204" pitchFamily="34" charset="-120"/>
              <a:ea typeface="微軟正黑體" panose="020B0604030504040204" pitchFamily="34" charset="-120"/>
            </a:endParaRPr>
          </a:p>
          <a:p>
            <a:pPr marL="800100" lvl="1" indent="-342900">
              <a:lnSpc>
                <a:spcPts val="3500"/>
              </a:lnSpc>
              <a:buFont typeface="Wingdings" panose="05000000000000000000" pitchFamily="2" charset="2"/>
              <a:buAutoNum type="circleNumWdWhitePlain"/>
            </a:pPr>
            <a:r>
              <a:rPr lang="zh-TW" altLang="en-US" dirty="0">
                <a:latin typeface="微軟正黑體" panose="020B0604030504040204" pitchFamily="34" charset="-120"/>
                <a:ea typeface="微軟正黑體" panose="020B0604030504040204" pitchFamily="34" charset="-120"/>
              </a:rPr>
              <a:t>上傳檔案請按</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檔案上傳</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檔案格式限</a:t>
            </a:r>
            <a:r>
              <a:rPr lang="en-US" altLang="zh-TW" dirty="0">
                <a:latin typeface="微軟正黑體" panose="020B0604030504040204" pitchFamily="34" charset="-120"/>
                <a:ea typeface="微軟正黑體" panose="020B0604030504040204" pitchFamily="34" charset="-120"/>
              </a:rPr>
              <a:t>PDF</a:t>
            </a:r>
            <a:r>
              <a:rPr lang="zh-TW" altLang="en-US" dirty="0">
                <a:latin typeface="微軟正黑體" panose="020B0604030504040204" pitchFamily="34" charset="-120"/>
                <a:ea typeface="微軟正黑體" panose="020B0604030504040204" pitchFamily="34" charset="-120"/>
              </a:rPr>
              <a:t>、圖檔</a:t>
            </a:r>
            <a:r>
              <a:rPr lang="en-US" altLang="zh-TW" dirty="0">
                <a:latin typeface="微軟正黑體" panose="020B0604030504040204" pitchFamily="34" charset="-120"/>
                <a:ea typeface="微軟正黑體" panose="020B0604030504040204" pitchFamily="34" charset="-120"/>
              </a:rPr>
              <a:t>)</a:t>
            </a:r>
          </a:p>
          <a:p>
            <a:pPr marL="800100" lvl="1" indent="-342900">
              <a:lnSpc>
                <a:spcPts val="3500"/>
              </a:lnSpc>
              <a:buFont typeface="Wingdings" panose="05000000000000000000" pitchFamily="2" charset="2"/>
              <a:buAutoNum type="circleNumWdWhitePlain"/>
            </a:pPr>
            <a:r>
              <a:rPr lang="zh-TW" altLang="en-US" dirty="0">
                <a:latin typeface="微軟正黑體" panose="020B0604030504040204" pitchFamily="34" charset="-120"/>
                <a:ea typeface="微軟正黑體" panose="020B0604030504040204" pitchFamily="34" charset="-120"/>
              </a:rPr>
              <a:t>填寫完後請按</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送出</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，儲存資料。</a:t>
            </a:r>
            <a:endParaRPr lang="en-US" altLang="zh-TW" dirty="0">
              <a:latin typeface="微軟正黑體" panose="020B0604030504040204" pitchFamily="34" charset="-120"/>
              <a:ea typeface="微軟正黑體" panose="020B0604030504040204" pitchFamily="34" charset="-120"/>
            </a:endParaRPr>
          </a:p>
        </p:txBody>
      </p:sp>
      <p:pic>
        <p:nvPicPr>
          <p:cNvPr id="26" name="圖片 25">
            <a:extLst>
              <a:ext uri="{FF2B5EF4-FFF2-40B4-BE49-F238E27FC236}">
                <a16:creationId xmlns:a16="http://schemas.microsoft.com/office/drawing/2014/main" id="{6A7FD41B-6D26-494E-A12D-791C9EA28E97}"/>
              </a:ext>
            </a:extLst>
          </p:cNvPr>
          <p:cNvPicPr>
            <a:picLocks noChangeAspect="1"/>
          </p:cNvPicPr>
          <p:nvPr/>
        </p:nvPicPr>
        <p:blipFill rotWithShape="1">
          <a:blip r:embed="rId3"/>
          <a:srcRect r="5329"/>
          <a:stretch/>
        </p:blipFill>
        <p:spPr>
          <a:xfrm>
            <a:off x="6488564" y="1613327"/>
            <a:ext cx="5594435" cy="4966278"/>
          </a:xfrm>
          <a:prstGeom prst="rect">
            <a:avLst/>
          </a:prstGeom>
          <a:ln>
            <a:solidFill>
              <a:schemeClr val="tx1"/>
            </a:solidFill>
          </a:ln>
        </p:spPr>
      </p:pic>
      <p:sp>
        <p:nvSpPr>
          <p:cNvPr id="27" name="矩形 26">
            <a:extLst>
              <a:ext uri="{FF2B5EF4-FFF2-40B4-BE49-F238E27FC236}">
                <a16:creationId xmlns:a16="http://schemas.microsoft.com/office/drawing/2014/main" id="{2121BCE2-8711-4A73-8D9E-2AE51E11C895}"/>
              </a:ext>
            </a:extLst>
          </p:cNvPr>
          <p:cNvSpPr/>
          <p:nvPr/>
        </p:nvSpPr>
        <p:spPr>
          <a:xfrm>
            <a:off x="5129117" y="5322898"/>
            <a:ext cx="1023402" cy="623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直線單箭頭接點 28">
            <a:extLst>
              <a:ext uri="{FF2B5EF4-FFF2-40B4-BE49-F238E27FC236}">
                <a16:creationId xmlns:a16="http://schemas.microsoft.com/office/drawing/2014/main" id="{788FF5C6-A0CD-42BE-ABD0-2A54727D90D8}"/>
              </a:ext>
            </a:extLst>
          </p:cNvPr>
          <p:cNvCxnSpPr>
            <a:stCxn id="27" idx="3"/>
            <a:endCxn id="26" idx="0"/>
          </p:cNvCxnSpPr>
          <p:nvPr/>
        </p:nvCxnSpPr>
        <p:spPr>
          <a:xfrm flipV="1">
            <a:off x="6152519" y="1613327"/>
            <a:ext cx="3133263" cy="40214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8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1"/>
            <a:ext cx="12192000" cy="751115"/>
          </a:xfrm>
          <a:prstGeom prst="rect">
            <a:avLst/>
          </a:prstGeom>
          <a:solidFill>
            <a:srgbClr val="62847D"/>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defRPr/>
            </a:pPr>
            <a:endParaRPr lang="ko-KR" altLang="en-US" sz="4800" kern="0" dirty="0">
              <a:solidFill>
                <a:prstClr val="white">
                  <a:lumMod val="95000"/>
                </a:prstClr>
              </a:solidFill>
            </a:endParaRPr>
          </a:p>
        </p:txBody>
      </p:sp>
      <p:sp>
        <p:nvSpPr>
          <p:cNvPr id="2" name="文字方塊 1">
            <a:extLst>
              <a:ext uri="{FF2B5EF4-FFF2-40B4-BE49-F238E27FC236}">
                <a16:creationId xmlns:a16="http://schemas.microsoft.com/office/drawing/2014/main" id="{72F22B73-5967-414D-BEFE-B9548FD408CF}"/>
              </a:ext>
            </a:extLst>
          </p:cNvPr>
          <p:cNvSpPr txBox="1"/>
          <p:nvPr/>
        </p:nvSpPr>
        <p:spPr>
          <a:xfrm>
            <a:off x="247651" y="903882"/>
            <a:ext cx="11944349" cy="5771836"/>
          </a:xfrm>
          <a:prstGeom prst="rect">
            <a:avLst/>
          </a:prstGeom>
          <a:noFill/>
        </p:spPr>
        <p:txBody>
          <a:bodyPr wrap="square" rtlCol="0">
            <a:spAutoFit/>
          </a:bodyPr>
          <a:lstStyle/>
          <a:p>
            <a:pPr marL="342900" indent="-342900">
              <a:lnSpc>
                <a:spcPts val="4500"/>
              </a:lnSpc>
              <a:buFont typeface="+mj-lt"/>
              <a:buAutoNum type="arabicPeriod"/>
            </a:pPr>
            <a:r>
              <a:rPr lang="zh-TW" altLang="en-US" dirty="0">
                <a:latin typeface="微軟正黑體" panose="020B0604030504040204" pitchFamily="34" charset="-120"/>
                <a:ea typeface="微軟正黑體" panose="020B0604030504040204" pitchFamily="34" charset="-120"/>
              </a:rPr>
              <a:t>為何使用學校代碼</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或校安通報系統</a:t>
            </a:r>
            <a:r>
              <a:rPr lang="zh-TW" altLang="en-US" dirty="0">
                <a:solidFill>
                  <a:srgbClr val="FF0000"/>
                </a:solidFill>
                <a:latin typeface="微軟正黑體" panose="020B0604030504040204" pitchFamily="34" charset="-120"/>
                <a:ea typeface="微軟正黑體" panose="020B0604030504040204" pitchFamily="34" charset="-120"/>
              </a:rPr>
              <a:t>主</a:t>
            </a:r>
            <a:r>
              <a:rPr lang="zh-TW" altLang="en-US" dirty="0">
                <a:latin typeface="微軟正黑體" panose="020B0604030504040204" pitchFamily="34" charset="-120"/>
                <a:ea typeface="微軟正黑體" panose="020B0604030504040204" pitchFamily="34" charset="-120"/>
              </a:rPr>
              <a:t>帳號</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無法登入系統？</a:t>
            </a:r>
            <a:endParaRPr lang="en-US" altLang="zh-TW" dirty="0">
              <a:latin typeface="微軟正黑體" panose="020B0604030504040204" pitchFamily="34" charset="-120"/>
              <a:ea typeface="微軟正黑體" panose="020B0604030504040204" pitchFamily="34" charset="-120"/>
            </a:endParaRPr>
          </a:p>
          <a:p>
            <a:pPr lvl="1">
              <a:lnSpc>
                <a:spcPts val="4500"/>
              </a:lnSpc>
            </a:pP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：此系統與校安通報系統及藥物濫用學生個案輔導追蹤管理系統並無相通，且代碼不能為帳號系統，皆為獨立帳號。</a:t>
            </a:r>
            <a:endParaRPr lang="en-US" altLang="zh-TW" dirty="0">
              <a:latin typeface="微軟正黑體" panose="020B0604030504040204" pitchFamily="34" charset="-120"/>
              <a:ea typeface="微軟正黑體" panose="020B0604030504040204" pitchFamily="34" charset="-120"/>
            </a:endParaRPr>
          </a:p>
          <a:p>
            <a:pPr marL="342900" indent="-342900">
              <a:lnSpc>
                <a:spcPts val="4500"/>
              </a:lnSpc>
              <a:buFont typeface="+mj-lt"/>
              <a:buAutoNum type="arabicPeriod"/>
            </a:pPr>
            <a:r>
              <a:rPr lang="zh-TW" altLang="en-US" dirty="0">
                <a:latin typeface="微軟正黑體" panose="020B0604030504040204" pitchFamily="34" charset="-120"/>
                <a:ea typeface="微軟正黑體" panose="020B0604030504040204" pitchFamily="34" charset="-120"/>
              </a:rPr>
              <a:t>不知道帳號密碼該怎辦？</a:t>
            </a:r>
            <a:endParaRPr lang="en-US" altLang="zh-TW" dirty="0">
              <a:latin typeface="微軟正黑體" panose="020B0604030504040204" pitchFamily="34" charset="-120"/>
              <a:ea typeface="微軟正黑體" panose="020B0604030504040204" pitchFamily="34" charset="-120"/>
            </a:endParaRPr>
          </a:p>
          <a:p>
            <a:pPr lvl="1">
              <a:lnSpc>
                <a:spcPts val="4500"/>
              </a:lnSpc>
            </a:pP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：請確認單位各項業務權限管理者，目前系統依學制，辦理業務如下，可請主要權限管理者協助建置或查詢</a:t>
            </a:r>
            <a:endParaRPr lang="en-US" altLang="zh-TW" dirty="0">
              <a:latin typeface="微軟正黑體" panose="020B0604030504040204" pitchFamily="34" charset="-120"/>
              <a:ea typeface="微軟正黑體" panose="020B0604030504040204" pitchFamily="34" charset="-120"/>
            </a:endParaRPr>
          </a:p>
          <a:p>
            <a:pPr lvl="1">
              <a:lnSpc>
                <a:spcPts val="4500"/>
              </a:lnSpc>
            </a:pPr>
            <a:r>
              <a:rPr lang="zh-TW" altLang="en-US" dirty="0">
                <a:latin typeface="微軟正黑體" panose="020B0604030504040204" pitchFamily="34" charset="-120"/>
                <a:ea typeface="微軟正黑體" panose="020B0604030504040204" pitchFamily="34" charset="-120"/>
              </a:rPr>
              <a:t>高中職端：值勤系統、射擊流路、校車填報、識毒入班宣導填報、校外會作業</a:t>
            </a:r>
            <a:endParaRPr lang="en-US" altLang="zh-TW" dirty="0">
              <a:latin typeface="微軟正黑體" panose="020B0604030504040204" pitchFamily="34" charset="-120"/>
              <a:ea typeface="微軟正黑體" panose="020B0604030504040204" pitchFamily="34" charset="-120"/>
            </a:endParaRPr>
          </a:p>
          <a:p>
            <a:pPr lvl="1">
              <a:lnSpc>
                <a:spcPts val="4500"/>
              </a:lnSpc>
            </a:pPr>
            <a:r>
              <a:rPr lang="zh-TW" altLang="en-US" dirty="0">
                <a:latin typeface="微軟正黑體" panose="020B0604030504040204" pitchFamily="34" charset="-120"/>
                <a:ea typeface="微軟正黑體" panose="020B0604030504040204" pitchFamily="34" charset="-120"/>
              </a:rPr>
              <a:t>國中小端：校車填報、識毒入班宣導填報</a:t>
            </a:r>
            <a:endParaRPr lang="en-US" altLang="zh-TW" dirty="0">
              <a:latin typeface="微軟正黑體" panose="020B0604030504040204" pitchFamily="34" charset="-120"/>
              <a:ea typeface="微軟正黑體" panose="020B0604030504040204" pitchFamily="34" charset="-120"/>
            </a:endParaRPr>
          </a:p>
          <a:p>
            <a:pPr marL="342900" indent="-342900">
              <a:lnSpc>
                <a:spcPts val="4500"/>
              </a:lnSpc>
              <a:buFont typeface="+mj-lt"/>
              <a:buAutoNum type="arabicPeriod"/>
            </a:pPr>
            <a:r>
              <a:rPr lang="zh-TW" altLang="en-US" dirty="0">
                <a:latin typeface="微軟正黑體" panose="020B0604030504040204" pitchFamily="34" charset="-120"/>
                <a:ea typeface="微軟正黑體" panose="020B0604030504040204" pitchFamily="34" charset="-120"/>
              </a:rPr>
              <a:t>請各單位設定主要帳號權限管理人員，如該人員有異動請進行權限轉移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變更承辦人</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勿直接修改帳號使用者姓名</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342900" indent="-342900">
              <a:lnSpc>
                <a:spcPts val="4500"/>
              </a:lnSpc>
              <a:buFont typeface="+mj-lt"/>
              <a:buAutoNum type="arabicPeriod"/>
            </a:pPr>
            <a:r>
              <a:rPr lang="zh-TW" altLang="en-US" dirty="0">
                <a:latin typeface="微軟正黑體" panose="020B0604030504040204" pitchFamily="34" charset="-120"/>
                <a:ea typeface="微軟正黑體" panose="020B0604030504040204" pitchFamily="34" charset="-120"/>
              </a:rPr>
              <a:t>班級匯入後發現班級名稱錯誤或少匯入班級怎麼辦？</a:t>
            </a:r>
            <a:endParaRPr lang="en-US" altLang="zh-TW" dirty="0">
              <a:latin typeface="微軟正黑體" panose="020B0604030504040204" pitchFamily="34" charset="-120"/>
              <a:ea typeface="微軟正黑體" panose="020B0604030504040204" pitchFamily="34" charset="-120"/>
            </a:endParaRPr>
          </a:p>
          <a:p>
            <a:pPr lvl="1">
              <a:lnSpc>
                <a:spcPts val="4500"/>
              </a:lnSpc>
            </a:pP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：於班級匯入作業期間可進行錯誤的班級刪除</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須為未入班狀態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，與單獨匯入尚未匯入的班級</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不影響已匯入</a:t>
            </a:r>
            <a:r>
              <a:rPr lang="en-US" altLang="zh-TW" dirty="0">
                <a:latin typeface="微軟正黑體" panose="020B0604030504040204" pitchFamily="34" charset="-120"/>
                <a:ea typeface="微軟正黑體" panose="020B0604030504040204" pitchFamily="34" charset="-120"/>
              </a:rPr>
              <a:t>)</a:t>
            </a:r>
          </a:p>
        </p:txBody>
      </p:sp>
      <p:sp>
        <p:nvSpPr>
          <p:cNvPr id="24" name="文字方塊 23">
            <a:extLst>
              <a:ext uri="{FF2B5EF4-FFF2-40B4-BE49-F238E27FC236}">
                <a16:creationId xmlns:a16="http://schemas.microsoft.com/office/drawing/2014/main" id="{C99F6BF7-5211-4B1C-870B-A674194D34A3}"/>
              </a:ext>
            </a:extLst>
          </p:cNvPr>
          <p:cNvSpPr txBox="1"/>
          <p:nvPr/>
        </p:nvSpPr>
        <p:spPr>
          <a:xfrm>
            <a:off x="369655" y="221108"/>
            <a:ext cx="2928715" cy="461665"/>
          </a:xfrm>
          <a:prstGeom prst="rect">
            <a:avLst/>
          </a:prstGeom>
          <a:noFill/>
        </p:spPr>
        <p:txBody>
          <a:bodyPr wrap="square" rtlCol="0">
            <a:spAutoFit/>
          </a:bodyPr>
          <a:lstStyle/>
          <a:p>
            <a:r>
              <a:rPr lang="zh-TW" altLang="en-US" sz="2400" dirty="0">
                <a:solidFill>
                  <a:schemeClr val="bg1"/>
                </a:solidFill>
                <a:latin typeface="微軟正黑體" panose="020B0604030504040204" pitchFamily="34" charset="-120"/>
                <a:ea typeface="微軟正黑體" panose="020B0604030504040204" pitchFamily="34" charset="-120"/>
              </a:rPr>
              <a:t>▌</a:t>
            </a:r>
            <a:r>
              <a:rPr lang="en-US" altLang="zh-TW" sz="2400" dirty="0">
                <a:solidFill>
                  <a:schemeClr val="bg1"/>
                </a:solidFill>
                <a:latin typeface="微軟正黑體" panose="020B0604030504040204" pitchFamily="34" charset="-120"/>
                <a:ea typeface="微軟正黑體" panose="020B0604030504040204" pitchFamily="34" charset="-120"/>
              </a:rPr>
              <a:t>Q&amp;A</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821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타원 7"/>
          <p:cNvSpPr/>
          <p:nvPr/>
        </p:nvSpPr>
        <p:spPr>
          <a:xfrm>
            <a:off x="3039046" y="592062"/>
            <a:ext cx="5667613" cy="5673876"/>
          </a:xfrm>
          <a:prstGeom prst="ellipse">
            <a:avLst/>
          </a:prstGeom>
          <a:solidFill>
            <a:srgbClr val="628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ko-KR" sz="1400" b="1" dirty="0">
              <a:solidFill>
                <a:prstClr val="white"/>
              </a:solidFill>
            </a:endParaRPr>
          </a:p>
        </p:txBody>
      </p:sp>
      <p:sp>
        <p:nvSpPr>
          <p:cNvPr id="6" name="文字方塊 5">
            <a:extLst>
              <a:ext uri="{FF2B5EF4-FFF2-40B4-BE49-F238E27FC236}">
                <a16:creationId xmlns:a16="http://schemas.microsoft.com/office/drawing/2014/main" id="{340A93E2-2486-44F7-A65A-B978668B1BE9}"/>
              </a:ext>
            </a:extLst>
          </p:cNvPr>
          <p:cNvSpPr txBox="1"/>
          <p:nvPr/>
        </p:nvSpPr>
        <p:spPr>
          <a:xfrm>
            <a:off x="3316069" y="2967335"/>
            <a:ext cx="5113565" cy="923330"/>
          </a:xfrm>
          <a:prstGeom prst="rect">
            <a:avLst/>
          </a:prstGeom>
          <a:noFill/>
        </p:spPr>
        <p:txBody>
          <a:bodyPr wrap="square">
            <a:spAutoFit/>
          </a:bodyPr>
          <a:lstStyle/>
          <a:p>
            <a:pPr algn="ctr"/>
            <a:r>
              <a:rPr lang="zh-TW" altLang="en-US" sz="5400" dirty="0">
                <a:solidFill>
                  <a:schemeClr val="bg1"/>
                </a:solidFill>
                <a:latin typeface="微軟正黑體" panose="020B0604030504040204" pitchFamily="34" charset="-120"/>
                <a:ea typeface="微軟正黑體" panose="020B0604030504040204" pitchFamily="34" charset="-120"/>
              </a:rPr>
              <a:t>帳號建置說明</a:t>
            </a:r>
          </a:p>
        </p:txBody>
      </p:sp>
      <p:grpSp>
        <p:nvGrpSpPr>
          <p:cNvPr id="4" name="그룹 23">
            <a:extLst>
              <a:ext uri="{FF2B5EF4-FFF2-40B4-BE49-F238E27FC236}">
                <a16:creationId xmlns:a16="http://schemas.microsoft.com/office/drawing/2014/main" id="{B6CD2AA1-9AB5-4FFB-A3BD-B559D8CE7FED}"/>
              </a:ext>
            </a:extLst>
          </p:cNvPr>
          <p:cNvGrpSpPr/>
          <p:nvPr/>
        </p:nvGrpSpPr>
        <p:grpSpPr>
          <a:xfrm>
            <a:off x="2634916" y="462831"/>
            <a:ext cx="5667352" cy="2880608"/>
            <a:chOff x="1835573" y="2833386"/>
            <a:chExt cx="2846547" cy="1446846"/>
          </a:xfrm>
        </p:grpSpPr>
        <p:sp>
          <p:nvSpPr>
            <p:cNvPr id="5" name="타원 24">
              <a:extLst>
                <a:ext uri="{FF2B5EF4-FFF2-40B4-BE49-F238E27FC236}">
                  <a16:creationId xmlns:a16="http://schemas.microsoft.com/office/drawing/2014/main" id="{495B6693-0588-46CD-BE0D-C1BD01076484}"/>
                </a:ext>
              </a:extLst>
            </p:cNvPr>
            <p:cNvSpPr/>
            <p:nvPr/>
          </p:nvSpPr>
          <p:spPr>
            <a:xfrm>
              <a:off x="1835573" y="4039850"/>
              <a:ext cx="240382" cy="240382"/>
            </a:xfrm>
            <a:prstGeom prst="ellipse">
              <a:avLst/>
            </a:prstGeom>
            <a:solidFill>
              <a:schemeClr val="accent2">
                <a:lumMod val="60000"/>
                <a:lumOff val="4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7" name="오른쪽 대괄호 25">
              <a:extLst>
                <a:ext uri="{FF2B5EF4-FFF2-40B4-BE49-F238E27FC236}">
                  <a16:creationId xmlns:a16="http://schemas.microsoft.com/office/drawing/2014/main" id="{BE48E262-EDD2-4AA3-A32E-DA1F8A8B9BCB}"/>
                </a:ext>
              </a:extLst>
            </p:cNvPr>
            <p:cNvSpPr/>
            <p:nvPr/>
          </p:nvSpPr>
          <p:spPr>
            <a:xfrm rot="16200000">
              <a:off x="2655614" y="2133535"/>
              <a:ext cx="1326655" cy="2726357"/>
            </a:xfrm>
            <a:prstGeom prst="rightBracket">
              <a:avLst>
                <a:gd name="adj" fmla="val 102753"/>
              </a:avLst>
            </a:prstGeom>
            <a:ln w="25400">
              <a:solidFill>
                <a:schemeClr val="tx1">
                  <a:lumMod val="75000"/>
                  <a:lumOff val="2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grpSp>
      <p:grpSp>
        <p:nvGrpSpPr>
          <p:cNvPr id="9" name="그룹 23">
            <a:extLst>
              <a:ext uri="{FF2B5EF4-FFF2-40B4-BE49-F238E27FC236}">
                <a16:creationId xmlns:a16="http://schemas.microsoft.com/office/drawing/2014/main" id="{BE84C396-A714-4E85-9A2D-99DBC4A63865}"/>
              </a:ext>
            </a:extLst>
          </p:cNvPr>
          <p:cNvGrpSpPr/>
          <p:nvPr/>
        </p:nvGrpSpPr>
        <p:grpSpPr>
          <a:xfrm flipH="1" flipV="1">
            <a:off x="3223843" y="3233376"/>
            <a:ext cx="5980713" cy="3182535"/>
            <a:chOff x="1835573" y="2833386"/>
            <a:chExt cx="2846547" cy="1446846"/>
          </a:xfrm>
        </p:grpSpPr>
        <p:sp>
          <p:nvSpPr>
            <p:cNvPr id="10" name="타원 24">
              <a:extLst>
                <a:ext uri="{FF2B5EF4-FFF2-40B4-BE49-F238E27FC236}">
                  <a16:creationId xmlns:a16="http://schemas.microsoft.com/office/drawing/2014/main" id="{F0F0DE6E-BF32-4D95-9488-135A84C922BC}"/>
                </a:ext>
              </a:extLst>
            </p:cNvPr>
            <p:cNvSpPr/>
            <p:nvPr/>
          </p:nvSpPr>
          <p:spPr>
            <a:xfrm>
              <a:off x="1835573" y="4039850"/>
              <a:ext cx="240382" cy="240382"/>
            </a:xfrm>
            <a:prstGeom prst="ellipse">
              <a:avLst/>
            </a:prstGeom>
            <a:solidFill>
              <a:schemeClr val="accent2">
                <a:lumMod val="60000"/>
                <a:lumOff val="4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1" name="오른쪽 대괄호 25">
              <a:extLst>
                <a:ext uri="{FF2B5EF4-FFF2-40B4-BE49-F238E27FC236}">
                  <a16:creationId xmlns:a16="http://schemas.microsoft.com/office/drawing/2014/main" id="{8AD0B54A-A853-4BF0-98A3-7E7B778ADC46}"/>
                </a:ext>
              </a:extLst>
            </p:cNvPr>
            <p:cNvSpPr/>
            <p:nvPr/>
          </p:nvSpPr>
          <p:spPr>
            <a:xfrm rot="16200000">
              <a:off x="2655614" y="2133535"/>
              <a:ext cx="1326655" cy="2726357"/>
            </a:xfrm>
            <a:prstGeom prst="rightBracket">
              <a:avLst>
                <a:gd name="adj" fmla="val 102753"/>
              </a:avLst>
            </a:prstGeom>
            <a:ln w="25400">
              <a:solidFill>
                <a:schemeClr val="tx1">
                  <a:lumMod val="75000"/>
                  <a:lumOff val="2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grpSp>
    </p:spTree>
    <p:extLst>
      <p:ext uri="{BB962C8B-B14F-4D97-AF65-F5344CB8AC3E}">
        <p14:creationId xmlns:p14="http://schemas.microsoft.com/office/powerpoint/2010/main" val="393984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1"/>
            <a:ext cx="12192000" cy="751115"/>
          </a:xfrm>
          <a:prstGeom prst="rect">
            <a:avLst/>
          </a:prstGeom>
          <a:solidFill>
            <a:srgbClr val="62847D"/>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defRPr/>
            </a:pPr>
            <a:endParaRPr lang="ko-KR" altLang="en-US" sz="4800" kern="0" dirty="0">
              <a:solidFill>
                <a:prstClr val="white">
                  <a:lumMod val="95000"/>
                </a:prstClr>
              </a:solidFill>
            </a:endParaRPr>
          </a:p>
        </p:txBody>
      </p:sp>
      <p:sp>
        <p:nvSpPr>
          <p:cNvPr id="2" name="文字方塊 1">
            <a:extLst>
              <a:ext uri="{FF2B5EF4-FFF2-40B4-BE49-F238E27FC236}">
                <a16:creationId xmlns:a16="http://schemas.microsoft.com/office/drawing/2014/main" id="{72F22B73-5967-414D-BEFE-B9548FD408CF}"/>
              </a:ext>
            </a:extLst>
          </p:cNvPr>
          <p:cNvSpPr txBox="1"/>
          <p:nvPr/>
        </p:nvSpPr>
        <p:spPr>
          <a:xfrm>
            <a:off x="304801" y="1058727"/>
            <a:ext cx="11310257" cy="3462999"/>
          </a:xfrm>
          <a:prstGeom prst="rect">
            <a:avLst/>
          </a:prstGeom>
          <a:noFill/>
        </p:spPr>
        <p:txBody>
          <a:bodyPr wrap="square" rtlCol="0">
            <a:spAutoFit/>
          </a:bodyPr>
          <a:lstStyle/>
          <a:p>
            <a:pPr marL="342900" indent="-342900">
              <a:lnSpc>
                <a:spcPts val="4500"/>
              </a:lnSpc>
              <a:buFont typeface="+mj-lt"/>
              <a:buAutoNum type="arabicPeriod"/>
            </a:pPr>
            <a:r>
              <a:rPr lang="zh-TW" altLang="en-US" dirty="0">
                <a:latin typeface="微軟正黑體" panose="020B0604030504040204" pitchFamily="34" charset="-120"/>
                <a:ea typeface="微軟正黑體" panose="020B0604030504040204" pitchFamily="34" charset="-120"/>
              </a:rPr>
              <a:t>學校應指定一位識毒入班宣導業務承辦人。</a:t>
            </a:r>
            <a:endParaRPr lang="en-US" altLang="zh-TW" dirty="0">
              <a:latin typeface="微軟正黑體" panose="020B0604030504040204" pitchFamily="34" charset="-120"/>
              <a:ea typeface="微軟正黑體" panose="020B0604030504040204" pitchFamily="34" charset="-120"/>
            </a:endParaRPr>
          </a:p>
          <a:p>
            <a:pPr marL="342900" indent="-342900">
              <a:lnSpc>
                <a:spcPts val="4500"/>
              </a:lnSpc>
              <a:buFont typeface="+mj-lt"/>
              <a:buAutoNum type="arabicPeriod"/>
            </a:pPr>
            <a:r>
              <a:rPr lang="zh-TW" altLang="en-US" dirty="0">
                <a:latin typeface="微軟正黑體" panose="020B0604030504040204" pitchFamily="34" charset="-120"/>
                <a:ea typeface="微軟正黑體" panose="020B0604030504040204" pitchFamily="34" charset="-120"/>
              </a:rPr>
              <a:t>相關業務承辦人應建置個人填報帳號，若無帳號可由學校權限帳號管理承辦人協助申請。</a:t>
            </a:r>
            <a:endParaRPr lang="en-US" altLang="zh-TW" dirty="0">
              <a:latin typeface="微軟正黑體" panose="020B0604030504040204" pitchFamily="34" charset="-120"/>
              <a:ea typeface="微軟正黑體" panose="020B0604030504040204" pitchFamily="34" charset="-120"/>
            </a:endParaRPr>
          </a:p>
          <a:p>
            <a:pPr marL="342900" indent="-342900">
              <a:lnSpc>
                <a:spcPts val="4500"/>
              </a:lnSpc>
              <a:buFont typeface="+mj-lt"/>
              <a:buAutoNum type="arabicPeriod"/>
            </a:pPr>
            <a:r>
              <a:rPr lang="zh-TW" altLang="en-US" dirty="0">
                <a:latin typeface="微軟正黑體" panose="020B0604030504040204" pitchFamily="34" charset="-120"/>
                <a:ea typeface="微軟正黑體" panose="020B0604030504040204" pitchFamily="34" charset="-120"/>
              </a:rPr>
              <a:t>若變更相關業務承辦人，務必落實交接工作，交接前請先協助新承辦人建置帳號，</a:t>
            </a:r>
            <a:r>
              <a:rPr lang="zh-TW" altLang="en-US" b="1" dirty="0">
                <a:solidFill>
                  <a:srgbClr val="FF0000"/>
                </a:solidFill>
                <a:latin typeface="微軟正黑體" panose="020B0604030504040204" pitchFamily="34" charset="-120"/>
                <a:ea typeface="微軟正黑體" panose="020B0604030504040204" pitchFamily="34" charset="-120"/>
              </a:rPr>
              <a:t>勿共用帳號</a:t>
            </a:r>
            <a:r>
              <a:rPr lang="zh-TW" altLang="en-US" dirty="0">
                <a:latin typeface="微軟正黑體" panose="020B0604030504040204" pitchFamily="34" charset="-120"/>
                <a:ea typeface="微軟正黑體" panose="020B0604030504040204" pitchFamily="34" charset="-120"/>
              </a:rPr>
              <a:t>，若該帳號為權限帳號，於協助新承辦人建置帳號，應同時進行</a:t>
            </a:r>
            <a:r>
              <a:rPr lang="zh-TW" altLang="en-US" b="1" dirty="0">
                <a:solidFill>
                  <a:srgbClr val="FF0000"/>
                </a:solidFill>
                <a:latin typeface="微軟正黑體" panose="020B0604030504040204" pitchFamily="34" charset="-120"/>
                <a:ea typeface="微軟正黑體" panose="020B0604030504040204" pitchFamily="34" charset="-120"/>
              </a:rPr>
              <a:t>變更承辦人作業</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342900" indent="-342900">
              <a:lnSpc>
                <a:spcPts val="4500"/>
              </a:lnSpc>
              <a:buFont typeface="+mj-lt"/>
              <a:buAutoNum type="arabicPeriod"/>
            </a:pPr>
            <a:r>
              <a:rPr lang="zh-TW" altLang="en-US" dirty="0">
                <a:latin typeface="微軟正黑體" panose="020B0604030504040204" pitchFamily="34" charset="-120"/>
                <a:ea typeface="微軟正黑體" panose="020B0604030504040204" pitchFamily="34" charset="-120"/>
              </a:rPr>
              <a:t>若為新設學校單位，請洽本署承辦人賴先生索取帳號申請單辦理申請作業。</a:t>
            </a:r>
            <a:endParaRPr lang="en-US" altLang="zh-TW" dirty="0">
              <a:latin typeface="微軟正黑體" panose="020B0604030504040204" pitchFamily="34" charset="-120"/>
              <a:ea typeface="微軟正黑體" panose="020B0604030504040204" pitchFamily="34" charset="-120"/>
            </a:endParaRPr>
          </a:p>
          <a:p>
            <a:pPr marL="342900" indent="-342900">
              <a:lnSpc>
                <a:spcPts val="4500"/>
              </a:lnSpc>
              <a:buFont typeface="+mj-lt"/>
              <a:buAutoNum type="arabicPeriod"/>
            </a:pPr>
            <a:r>
              <a:rPr lang="zh-TW" altLang="en-US" dirty="0">
                <a:latin typeface="微軟正黑體" panose="020B0604030504040204" pitchFamily="34" charset="-120"/>
                <a:ea typeface="微軟正黑體" panose="020B0604030504040204" pitchFamily="34" charset="-120"/>
              </a:rPr>
              <a:t>如有相關填報問題，請洽本署學安組校安科 </a:t>
            </a:r>
            <a:r>
              <a:rPr lang="en-US" altLang="zh-TW" dirty="0">
                <a:latin typeface="微軟正黑體" panose="020B0604030504040204" pitchFamily="34" charset="-120"/>
                <a:ea typeface="微軟正黑體" panose="020B0604030504040204" pitchFamily="34" charset="-120"/>
              </a:rPr>
              <a:t>04-37061343</a:t>
            </a:r>
            <a:r>
              <a:rPr lang="zh-TW" altLang="en-US" dirty="0">
                <a:latin typeface="微軟正黑體" panose="020B0604030504040204" pitchFamily="34" charset="-120"/>
                <a:ea typeface="微軟正黑體" panose="020B0604030504040204" pitchFamily="34" charset="-120"/>
              </a:rPr>
              <a:t> 賴先生或電子郵件</a:t>
            </a:r>
            <a:r>
              <a:rPr lang="en-US" altLang="zh-TW" dirty="0"/>
              <a:t>k12csrc@mail.ntcu.edu.tw</a:t>
            </a:r>
            <a:endParaRPr lang="zh-TW" altLang="en-US" dirty="0">
              <a:latin typeface="微軟正黑體" panose="020B0604030504040204" pitchFamily="34" charset="-120"/>
              <a:ea typeface="微軟正黑體" panose="020B0604030504040204" pitchFamily="34" charset="-120"/>
            </a:endParaRPr>
          </a:p>
        </p:txBody>
      </p:sp>
      <p:sp>
        <p:nvSpPr>
          <p:cNvPr id="24" name="文字方塊 23">
            <a:extLst>
              <a:ext uri="{FF2B5EF4-FFF2-40B4-BE49-F238E27FC236}">
                <a16:creationId xmlns:a16="http://schemas.microsoft.com/office/drawing/2014/main" id="{C99F6BF7-5211-4B1C-870B-A674194D34A3}"/>
              </a:ext>
            </a:extLst>
          </p:cNvPr>
          <p:cNvSpPr txBox="1"/>
          <p:nvPr/>
        </p:nvSpPr>
        <p:spPr>
          <a:xfrm>
            <a:off x="369655" y="221108"/>
            <a:ext cx="2928715" cy="461665"/>
          </a:xfrm>
          <a:prstGeom prst="rect">
            <a:avLst/>
          </a:prstGeom>
          <a:noFill/>
        </p:spPr>
        <p:txBody>
          <a:bodyPr wrap="square" rtlCol="0">
            <a:spAutoFit/>
          </a:bodyPr>
          <a:lstStyle/>
          <a:p>
            <a:r>
              <a:rPr lang="zh-TW" altLang="en-US" sz="2400" dirty="0">
                <a:solidFill>
                  <a:schemeClr val="bg1"/>
                </a:solidFill>
                <a:latin typeface="微軟正黑體" panose="020B0604030504040204" pitchFamily="34" charset="-120"/>
                <a:ea typeface="微軟正黑體" panose="020B0604030504040204" pitchFamily="34" charset="-120"/>
              </a:rPr>
              <a:t>▌帳號說明</a:t>
            </a:r>
          </a:p>
        </p:txBody>
      </p:sp>
    </p:spTree>
    <p:extLst>
      <p:ext uri="{BB962C8B-B14F-4D97-AF65-F5344CB8AC3E}">
        <p14:creationId xmlns:p14="http://schemas.microsoft.com/office/powerpoint/2010/main" val="426885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타원 7"/>
          <p:cNvSpPr/>
          <p:nvPr/>
        </p:nvSpPr>
        <p:spPr>
          <a:xfrm>
            <a:off x="3039046" y="592062"/>
            <a:ext cx="5667613" cy="5673876"/>
          </a:xfrm>
          <a:prstGeom prst="ellipse">
            <a:avLst/>
          </a:prstGeom>
          <a:solidFill>
            <a:srgbClr val="628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ko-KR" sz="1400" b="1" dirty="0">
              <a:solidFill>
                <a:prstClr val="white"/>
              </a:solidFill>
            </a:endParaRPr>
          </a:p>
        </p:txBody>
      </p:sp>
      <p:sp>
        <p:nvSpPr>
          <p:cNvPr id="6" name="文字方塊 5">
            <a:extLst>
              <a:ext uri="{FF2B5EF4-FFF2-40B4-BE49-F238E27FC236}">
                <a16:creationId xmlns:a16="http://schemas.microsoft.com/office/drawing/2014/main" id="{340A93E2-2486-44F7-A65A-B978668B1BE9}"/>
              </a:ext>
            </a:extLst>
          </p:cNvPr>
          <p:cNvSpPr txBox="1"/>
          <p:nvPr/>
        </p:nvSpPr>
        <p:spPr>
          <a:xfrm>
            <a:off x="3316069" y="2967335"/>
            <a:ext cx="5113565" cy="923330"/>
          </a:xfrm>
          <a:prstGeom prst="rect">
            <a:avLst/>
          </a:prstGeom>
          <a:noFill/>
        </p:spPr>
        <p:txBody>
          <a:bodyPr wrap="square">
            <a:spAutoFit/>
          </a:bodyPr>
          <a:lstStyle/>
          <a:p>
            <a:pPr algn="ctr"/>
            <a:r>
              <a:rPr lang="zh-TW" altLang="en-US" sz="5400" dirty="0">
                <a:solidFill>
                  <a:schemeClr val="bg1"/>
                </a:solidFill>
                <a:latin typeface="微軟正黑體" panose="020B0604030504040204" pitchFamily="34" charset="-120"/>
                <a:ea typeface="微軟正黑體" panose="020B0604030504040204" pitchFamily="34" charset="-120"/>
              </a:rPr>
              <a:t>操作說明</a:t>
            </a:r>
          </a:p>
        </p:txBody>
      </p:sp>
      <p:grpSp>
        <p:nvGrpSpPr>
          <p:cNvPr id="4" name="그룹 23">
            <a:extLst>
              <a:ext uri="{FF2B5EF4-FFF2-40B4-BE49-F238E27FC236}">
                <a16:creationId xmlns:a16="http://schemas.microsoft.com/office/drawing/2014/main" id="{B6CD2AA1-9AB5-4FFB-A3BD-B559D8CE7FED}"/>
              </a:ext>
            </a:extLst>
          </p:cNvPr>
          <p:cNvGrpSpPr/>
          <p:nvPr/>
        </p:nvGrpSpPr>
        <p:grpSpPr>
          <a:xfrm>
            <a:off x="2634916" y="462831"/>
            <a:ext cx="5667352" cy="2880608"/>
            <a:chOff x="1835573" y="2833386"/>
            <a:chExt cx="2846547" cy="1446846"/>
          </a:xfrm>
        </p:grpSpPr>
        <p:sp>
          <p:nvSpPr>
            <p:cNvPr id="5" name="타원 24">
              <a:extLst>
                <a:ext uri="{FF2B5EF4-FFF2-40B4-BE49-F238E27FC236}">
                  <a16:creationId xmlns:a16="http://schemas.microsoft.com/office/drawing/2014/main" id="{495B6693-0588-46CD-BE0D-C1BD01076484}"/>
                </a:ext>
              </a:extLst>
            </p:cNvPr>
            <p:cNvSpPr/>
            <p:nvPr/>
          </p:nvSpPr>
          <p:spPr>
            <a:xfrm>
              <a:off x="1835573" y="4039850"/>
              <a:ext cx="240382" cy="240382"/>
            </a:xfrm>
            <a:prstGeom prst="ellipse">
              <a:avLst/>
            </a:prstGeom>
            <a:solidFill>
              <a:schemeClr val="accent2">
                <a:lumMod val="60000"/>
                <a:lumOff val="4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7" name="오른쪽 대괄호 25">
              <a:extLst>
                <a:ext uri="{FF2B5EF4-FFF2-40B4-BE49-F238E27FC236}">
                  <a16:creationId xmlns:a16="http://schemas.microsoft.com/office/drawing/2014/main" id="{BE48E262-EDD2-4AA3-A32E-DA1F8A8B9BCB}"/>
                </a:ext>
              </a:extLst>
            </p:cNvPr>
            <p:cNvSpPr/>
            <p:nvPr/>
          </p:nvSpPr>
          <p:spPr>
            <a:xfrm rot="16200000">
              <a:off x="2655614" y="2133535"/>
              <a:ext cx="1326655" cy="2726357"/>
            </a:xfrm>
            <a:prstGeom prst="rightBracket">
              <a:avLst>
                <a:gd name="adj" fmla="val 102753"/>
              </a:avLst>
            </a:prstGeom>
            <a:ln w="25400">
              <a:solidFill>
                <a:schemeClr val="tx1">
                  <a:lumMod val="75000"/>
                  <a:lumOff val="2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grpSp>
      <p:grpSp>
        <p:nvGrpSpPr>
          <p:cNvPr id="9" name="그룹 23">
            <a:extLst>
              <a:ext uri="{FF2B5EF4-FFF2-40B4-BE49-F238E27FC236}">
                <a16:creationId xmlns:a16="http://schemas.microsoft.com/office/drawing/2014/main" id="{BE84C396-A714-4E85-9A2D-99DBC4A63865}"/>
              </a:ext>
            </a:extLst>
          </p:cNvPr>
          <p:cNvGrpSpPr/>
          <p:nvPr/>
        </p:nvGrpSpPr>
        <p:grpSpPr>
          <a:xfrm flipH="1" flipV="1">
            <a:off x="3223843" y="3233376"/>
            <a:ext cx="5980713" cy="3182535"/>
            <a:chOff x="1835573" y="2833386"/>
            <a:chExt cx="2846547" cy="1446846"/>
          </a:xfrm>
        </p:grpSpPr>
        <p:sp>
          <p:nvSpPr>
            <p:cNvPr id="10" name="타원 24">
              <a:extLst>
                <a:ext uri="{FF2B5EF4-FFF2-40B4-BE49-F238E27FC236}">
                  <a16:creationId xmlns:a16="http://schemas.microsoft.com/office/drawing/2014/main" id="{F0F0DE6E-BF32-4D95-9488-135A84C922BC}"/>
                </a:ext>
              </a:extLst>
            </p:cNvPr>
            <p:cNvSpPr/>
            <p:nvPr/>
          </p:nvSpPr>
          <p:spPr>
            <a:xfrm>
              <a:off x="1835573" y="4039850"/>
              <a:ext cx="240382" cy="240382"/>
            </a:xfrm>
            <a:prstGeom prst="ellipse">
              <a:avLst/>
            </a:prstGeom>
            <a:solidFill>
              <a:schemeClr val="accent2">
                <a:lumMod val="60000"/>
                <a:lumOff val="4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1" name="오른쪽 대괄호 25">
              <a:extLst>
                <a:ext uri="{FF2B5EF4-FFF2-40B4-BE49-F238E27FC236}">
                  <a16:creationId xmlns:a16="http://schemas.microsoft.com/office/drawing/2014/main" id="{8AD0B54A-A853-4BF0-98A3-7E7B778ADC46}"/>
                </a:ext>
              </a:extLst>
            </p:cNvPr>
            <p:cNvSpPr/>
            <p:nvPr/>
          </p:nvSpPr>
          <p:spPr>
            <a:xfrm rot="16200000">
              <a:off x="2655614" y="2133535"/>
              <a:ext cx="1326655" cy="2726357"/>
            </a:xfrm>
            <a:prstGeom prst="rightBracket">
              <a:avLst>
                <a:gd name="adj" fmla="val 102753"/>
              </a:avLst>
            </a:prstGeom>
            <a:ln w="25400">
              <a:solidFill>
                <a:schemeClr val="tx1">
                  <a:lumMod val="75000"/>
                  <a:lumOff val="2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grpSp>
    </p:spTree>
    <p:extLst>
      <p:ext uri="{BB962C8B-B14F-4D97-AF65-F5344CB8AC3E}">
        <p14:creationId xmlns:p14="http://schemas.microsoft.com/office/powerpoint/2010/main" val="47881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1"/>
            <a:ext cx="12192000" cy="751115"/>
          </a:xfrm>
          <a:prstGeom prst="rect">
            <a:avLst/>
          </a:prstGeom>
          <a:solidFill>
            <a:srgbClr val="62847D"/>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defRPr/>
            </a:pPr>
            <a:endParaRPr lang="ko-KR" altLang="en-US" sz="4800" kern="0" dirty="0">
              <a:solidFill>
                <a:prstClr val="white">
                  <a:lumMod val="95000"/>
                </a:prstClr>
              </a:solidFill>
            </a:endParaRPr>
          </a:p>
        </p:txBody>
      </p:sp>
      <p:sp>
        <p:nvSpPr>
          <p:cNvPr id="2" name="文字方塊 1">
            <a:extLst>
              <a:ext uri="{FF2B5EF4-FFF2-40B4-BE49-F238E27FC236}">
                <a16:creationId xmlns:a16="http://schemas.microsoft.com/office/drawing/2014/main" id="{72F22B73-5967-414D-BEFE-B9548FD408CF}"/>
              </a:ext>
            </a:extLst>
          </p:cNvPr>
          <p:cNvSpPr txBox="1"/>
          <p:nvPr/>
        </p:nvSpPr>
        <p:spPr>
          <a:xfrm>
            <a:off x="458136" y="972223"/>
            <a:ext cx="4507479" cy="481927"/>
          </a:xfrm>
          <a:prstGeom prst="rect">
            <a:avLst/>
          </a:prstGeom>
          <a:noFill/>
        </p:spPr>
        <p:txBody>
          <a:bodyPr wrap="square" rtlCol="0">
            <a:spAutoFit/>
          </a:bodyPr>
          <a:lstStyle/>
          <a:p>
            <a:pPr marL="285750" indent="-285750">
              <a:lnSpc>
                <a:spcPts val="3500"/>
              </a:lnSpc>
              <a:buFont typeface="Wingdings" panose="05000000000000000000" pitchFamily="2" charset="2"/>
              <a:buChar char="n"/>
            </a:pPr>
            <a:r>
              <a:rPr lang="zh-TW" altLang="en-US" dirty="0">
                <a:latin typeface="微軟正黑體" panose="020B0604030504040204" pitchFamily="34" charset="-120"/>
                <a:ea typeface="微軟正黑體" panose="020B0604030504040204" pitchFamily="34" charset="-120"/>
              </a:rPr>
              <a:t>使用</a:t>
            </a:r>
            <a:r>
              <a:rPr lang="zh-TW" altLang="en-US" dirty="0">
                <a:solidFill>
                  <a:srgbClr val="FF0000"/>
                </a:solidFill>
                <a:latin typeface="微軟正黑體" panose="020B0604030504040204" pitchFamily="34" charset="-120"/>
                <a:ea typeface="微軟正黑體" panose="020B0604030504040204" pitchFamily="34" charset="-120"/>
              </a:rPr>
              <a:t>手機</a:t>
            </a:r>
            <a:r>
              <a:rPr lang="zh-TW" altLang="en-US" dirty="0">
                <a:latin typeface="微軟正黑體" panose="020B0604030504040204" pitchFamily="34" charset="-120"/>
                <a:ea typeface="微軟正黑體" panose="020B0604030504040204" pitchFamily="34" charset="-120"/>
              </a:rPr>
              <a:t>登入請掃下方</a:t>
            </a:r>
            <a:r>
              <a:rPr lang="en-US" altLang="zh-TW" dirty="0" err="1">
                <a:latin typeface="微軟正黑體" panose="020B0604030504040204" pitchFamily="34" charset="-120"/>
                <a:ea typeface="微軟正黑體" panose="020B0604030504040204" pitchFamily="34" charset="-120"/>
              </a:rPr>
              <a:t>Qrcode</a:t>
            </a:r>
            <a:r>
              <a:rPr lang="zh-TW" altLang="en-US" dirty="0">
                <a:latin typeface="微軟正黑體" panose="020B0604030504040204" pitchFamily="34" charset="-120"/>
                <a:ea typeface="微軟正黑體" panose="020B0604030504040204" pitchFamily="34" charset="-120"/>
              </a:rPr>
              <a:t>登入系統。</a:t>
            </a:r>
          </a:p>
        </p:txBody>
      </p:sp>
      <p:sp>
        <p:nvSpPr>
          <p:cNvPr id="24" name="文字方塊 23">
            <a:extLst>
              <a:ext uri="{FF2B5EF4-FFF2-40B4-BE49-F238E27FC236}">
                <a16:creationId xmlns:a16="http://schemas.microsoft.com/office/drawing/2014/main" id="{C99F6BF7-5211-4B1C-870B-A674194D34A3}"/>
              </a:ext>
            </a:extLst>
          </p:cNvPr>
          <p:cNvSpPr txBox="1"/>
          <p:nvPr/>
        </p:nvSpPr>
        <p:spPr>
          <a:xfrm>
            <a:off x="369656" y="221108"/>
            <a:ext cx="2613030" cy="461665"/>
          </a:xfrm>
          <a:prstGeom prst="rect">
            <a:avLst/>
          </a:prstGeom>
          <a:noFill/>
        </p:spPr>
        <p:txBody>
          <a:bodyPr wrap="square" rtlCol="0">
            <a:spAutoFit/>
          </a:bodyPr>
          <a:lstStyle/>
          <a:p>
            <a:r>
              <a:rPr lang="zh-TW" altLang="en-US" sz="2400" dirty="0">
                <a:solidFill>
                  <a:schemeClr val="bg1"/>
                </a:solidFill>
                <a:latin typeface="微軟正黑體" panose="020B0604030504040204" pitchFamily="34" charset="-120"/>
                <a:ea typeface="微軟正黑體" panose="020B0604030504040204" pitchFamily="34" charset="-120"/>
              </a:rPr>
              <a:t>▌登入系統</a:t>
            </a:r>
          </a:p>
        </p:txBody>
      </p:sp>
      <p:pic>
        <p:nvPicPr>
          <p:cNvPr id="4" name="圖片 3">
            <a:extLst>
              <a:ext uri="{FF2B5EF4-FFF2-40B4-BE49-F238E27FC236}">
                <a16:creationId xmlns:a16="http://schemas.microsoft.com/office/drawing/2014/main" id="{927A9855-15A9-4819-AEC2-20E4CFF5D6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9750" y="2129288"/>
            <a:ext cx="3524250" cy="3524250"/>
          </a:xfrm>
          <a:prstGeom prst="rect">
            <a:avLst/>
          </a:prstGeom>
        </p:spPr>
      </p:pic>
      <p:sp>
        <p:nvSpPr>
          <p:cNvPr id="7" name="文字方塊 6">
            <a:extLst>
              <a:ext uri="{FF2B5EF4-FFF2-40B4-BE49-F238E27FC236}">
                <a16:creationId xmlns:a16="http://schemas.microsoft.com/office/drawing/2014/main" id="{6BEEA4C7-583E-4205-9A2C-37047FC347C9}"/>
              </a:ext>
            </a:extLst>
          </p:cNvPr>
          <p:cNvSpPr txBox="1"/>
          <p:nvPr/>
        </p:nvSpPr>
        <p:spPr>
          <a:xfrm>
            <a:off x="5569520" y="933540"/>
            <a:ext cx="5771916" cy="930768"/>
          </a:xfrm>
          <a:prstGeom prst="rect">
            <a:avLst/>
          </a:prstGeom>
          <a:noFill/>
        </p:spPr>
        <p:txBody>
          <a:bodyPr wrap="square" rtlCol="0">
            <a:spAutoFit/>
          </a:bodyPr>
          <a:lstStyle/>
          <a:p>
            <a:pPr marL="285750" indent="-285750">
              <a:lnSpc>
                <a:spcPts val="3500"/>
              </a:lnSpc>
              <a:buFont typeface="Wingdings" panose="05000000000000000000" pitchFamily="2" charset="2"/>
              <a:buChar char="n"/>
            </a:pPr>
            <a:r>
              <a:rPr lang="zh-TW" altLang="en-US" dirty="0">
                <a:latin typeface="微軟正黑體" panose="020B0604030504040204" pitchFamily="34" charset="-120"/>
                <a:ea typeface="微軟正黑體" panose="020B0604030504040204" pitchFamily="34" charset="-120"/>
              </a:rPr>
              <a:t>使用</a:t>
            </a:r>
            <a:r>
              <a:rPr lang="zh-TW" altLang="en-US" dirty="0">
                <a:solidFill>
                  <a:srgbClr val="FF0000"/>
                </a:solidFill>
                <a:latin typeface="微軟正黑體" panose="020B0604030504040204" pitchFamily="34" charset="-120"/>
                <a:ea typeface="微軟正黑體" panose="020B0604030504040204" pitchFamily="34" charset="-120"/>
              </a:rPr>
              <a:t>電腦</a:t>
            </a:r>
            <a:r>
              <a:rPr lang="zh-TW" altLang="en-US" dirty="0">
                <a:latin typeface="微軟正黑體" panose="020B0604030504040204" pitchFamily="34" charset="-120"/>
                <a:ea typeface="微軟正黑體" panose="020B0604030504040204" pitchFamily="34" charset="-120"/>
              </a:rPr>
              <a:t>登入請至首頁</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校園安全科</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表報系統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登入系統。</a:t>
            </a:r>
          </a:p>
        </p:txBody>
      </p:sp>
      <p:pic>
        <p:nvPicPr>
          <p:cNvPr id="8" name="圖片 7">
            <a:extLst>
              <a:ext uri="{FF2B5EF4-FFF2-40B4-BE49-F238E27FC236}">
                <a16:creationId xmlns:a16="http://schemas.microsoft.com/office/drawing/2014/main" id="{1FF8479A-8F3E-4FB2-A96C-03F7CC42BFA8}"/>
              </a:ext>
            </a:extLst>
          </p:cNvPr>
          <p:cNvPicPr>
            <a:picLocks noChangeAspect="1"/>
          </p:cNvPicPr>
          <p:nvPr/>
        </p:nvPicPr>
        <p:blipFill rotWithShape="1">
          <a:blip r:embed="rId3"/>
          <a:srcRect l="17496" r="9545"/>
          <a:stretch/>
        </p:blipFill>
        <p:spPr>
          <a:xfrm>
            <a:off x="5910907" y="2129288"/>
            <a:ext cx="5491843" cy="3524250"/>
          </a:xfrm>
          <a:prstGeom prst="rect">
            <a:avLst/>
          </a:prstGeom>
          <a:ln>
            <a:solidFill>
              <a:schemeClr val="tx1"/>
            </a:solidFill>
          </a:ln>
        </p:spPr>
      </p:pic>
      <p:sp>
        <p:nvSpPr>
          <p:cNvPr id="12" name="矩形 11">
            <a:extLst>
              <a:ext uri="{FF2B5EF4-FFF2-40B4-BE49-F238E27FC236}">
                <a16:creationId xmlns:a16="http://schemas.microsoft.com/office/drawing/2014/main" id="{13F09A58-8351-4E58-8786-9421C072C405}"/>
              </a:ext>
            </a:extLst>
          </p:cNvPr>
          <p:cNvSpPr/>
          <p:nvPr/>
        </p:nvSpPr>
        <p:spPr>
          <a:xfrm>
            <a:off x="7336971" y="3145973"/>
            <a:ext cx="919843" cy="27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A59308D9-2F93-4690-88C7-EFA5F76FECCC}"/>
              </a:ext>
            </a:extLst>
          </p:cNvPr>
          <p:cNvSpPr txBox="1"/>
          <p:nvPr/>
        </p:nvSpPr>
        <p:spPr>
          <a:xfrm>
            <a:off x="5849593" y="5804929"/>
            <a:ext cx="5491843" cy="369332"/>
          </a:xfrm>
          <a:prstGeom prst="rect">
            <a:avLst/>
          </a:prstGeom>
          <a:noFill/>
        </p:spPr>
        <p:txBody>
          <a:bodyPr wrap="square">
            <a:spAutoFit/>
          </a:bodyPr>
          <a:lstStyle/>
          <a:p>
            <a:r>
              <a:rPr lang="en-US" altLang="zh-TW" dirty="0">
                <a:latin typeface="微軟正黑體" panose="020B0604030504040204" pitchFamily="34" charset="-120"/>
                <a:ea typeface="微軟正黑體" panose="020B0604030504040204" pitchFamily="34" charset="-120"/>
              </a:rPr>
              <a:t>https://sacs.k12ea.gov.tw/</a:t>
            </a:r>
            <a:endParaRPr lang="zh-TW" altLang="en-US" dirty="0"/>
          </a:p>
        </p:txBody>
      </p:sp>
      <p:sp>
        <p:nvSpPr>
          <p:cNvPr id="3" name="矩形 2">
            <a:extLst>
              <a:ext uri="{FF2B5EF4-FFF2-40B4-BE49-F238E27FC236}">
                <a16:creationId xmlns:a16="http://schemas.microsoft.com/office/drawing/2014/main" id="{816D65ED-521A-4055-AD71-B1CB9353941F}"/>
              </a:ext>
            </a:extLst>
          </p:cNvPr>
          <p:cNvSpPr/>
          <p:nvPr/>
        </p:nvSpPr>
        <p:spPr>
          <a:xfrm>
            <a:off x="7879976" y="2129288"/>
            <a:ext cx="636495" cy="371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1929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B3A4C9D-05C5-4E59-9042-81116E1E0D13}"/>
              </a:ext>
            </a:extLst>
          </p:cNvPr>
          <p:cNvPicPr>
            <a:picLocks noChangeAspect="1"/>
          </p:cNvPicPr>
          <p:nvPr/>
        </p:nvPicPr>
        <p:blipFill rotWithShape="1">
          <a:blip r:embed="rId2"/>
          <a:srcRect l="15096"/>
          <a:stretch/>
        </p:blipFill>
        <p:spPr>
          <a:xfrm>
            <a:off x="258972" y="2809471"/>
            <a:ext cx="6982140" cy="3585179"/>
          </a:xfrm>
          <a:prstGeom prst="rect">
            <a:avLst/>
          </a:prstGeom>
          <a:ln>
            <a:solidFill>
              <a:schemeClr val="tx1"/>
            </a:solidFill>
          </a:ln>
        </p:spPr>
      </p:pic>
      <p:sp>
        <p:nvSpPr>
          <p:cNvPr id="5" name="직사각형 4"/>
          <p:cNvSpPr/>
          <p:nvPr/>
        </p:nvSpPr>
        <p:spPr>
          <a:xfrm>
            <a:off x="0" y="-1"/>
            <a:ext cx="12192000" cy="751115"/>
          </a:xfrm>
          <a:prstGeom prst="rect">
            <a:avLst/>
          </a:prstGeom>
          <a:solidFill>
            <a:srgbClr val="62847D"/>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defRPr/>
            </a:pPr>
            <a:endParaRPr lang="ko-KR" altLang="en-US" sz="4800" kern="0" dirty="0">
              <a:solidFill>
                <a:prstClr val="white">
                  <a:lumMod val="95000"/>
                </a:prstClr>
              </a:solidFill>
            </a:endParaRPr>
          </a:p>
        </p:txBody>
      </p:sp>
      <p:sp>
        <p:nvSpPr>
          <p:cNvPr id="2" name="文字方塊 1">
            <a:extLst>
              <a:ext uri="{FF2B5EF4-FFF2-40B4-BE49-F238E27FC236}">
                <a16:creationId xmlns:a16="http://schemas.microsoft.com/office/drawing/2014/main" id="{72F22B73-5967-414D-BEFE-B9548FD408CF}"/>
              </a:ext>
            </a:extLst>
          </p:cNvPr>
          <p:cNvSpPr txBox="1"/>
          <p:nvPr/>
        </p:nvSpPr>
        <p:spPr>
          <a:xfrm>
            <a:off x="258972" y="854845"/>
            <a:ext cx="11634284" cy="2277290"/>
          </a:xfrm>
          <a:prstGeom prst="rect">
            <a:avLst/>
          </a:prstGeom>
          <a:noFill/>
        </p:spPr>
        <p:txBody>
          <a:bodyPr wrap="square" rtlCol="0">
            <a:spAutoFit/>
          </a:bodyPr>
          <a:lstStyle/>
          <a:p>
            <a:pPr marL="342900" indent="-342900">
              <a:lnSpc>
                <a:spcPts val="3500"/>
              </a:lnSpc>
              <a:buAutoNum type="arabicPeriod"/>
            </a:pPr>
            <a:r>
              <a:rPr lang="zh-TW" altLang="en-US" dirty="0">
                <a:latin typeface="微軟正黑體" panose="020B0604030504040204" pitchFamily="34" charset="-120"/>
                <a:ea typeface="微軟正黑體" panose="020B0604030504040204" pitchFamily="34" charset="-120"/>
              </a:rPr>
              <a:t>新增帳號請至左側欄</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權限管理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人員帳號管理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頁面，點選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新增帳號</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按鈕。</a:t>
            </a:r>
            <a:endParaRPr lang="en-US" altLang="zh-TW" dirty="0">
              <a:latin typeface="微軟正黑體" panose="020B0604030504040204" pitchFamily="34" charset="-120"/>
              <a:ea typeface="微軟正黑體" panose="020B0604030504040204" pitchFamily="34" charset="-120"/>
            </a:endParaRPr>
          </a:p>
          <a:p>
            <a:pPr marL="342900" indent="-342900">
              <a:lnSpc>
                <a:spcPts val="3500"/>
              </a:lnSpc>
              <a:buAutoNum type="arabicPeriod"/>
            </a:pPr>
            <a:r>
              <a:rPr lang="zh-TW" altLang="en-US" dirty="0">
                <a:latin typeface="微軟正黑體" panose="020B0604030504040204" pitchFamily="34" charset="-120"/>
                <a:ea typeface="微軟正黑體" panose="020B0604030504040204" pitchFamily="34" charset="-120"/>
              </a:rPr>
              <a:t>填寫完資料後，將下方</a:t>
            </a:r>
            <a:r>
              <a:rPr lang="zh-TW" altLang="en-US" dirty="0">
                <a:solidFill>
                  <a:srgbClr val="FF0000"/>
                </a:solidFill>
                <a:latin typeface="微軟正黑體" panose="020B0604030504040204" pitchFamily="34" charset="-120"/>
                <a:ea typeface="微軟正黑體" panose="020B0604030504040204" pitchFamily="34" charset="-120"/>
              </a:rPr>
              <a:t>系統權限</a:t>
            </a:r>
            <a:r>
              <a:rPr lang="zh-TW" altLang="en-US" dirty="0">
                <a:latin typeface="微軟正黑體" panose="020B0604030504040204" pitchFamily="34" charset="-120"/>
                <a:ea typeface="微軟正黑體" panose="020B0604030504040204" pitchFamily="34" charset="-120"/>
              </a:rPr>
              <a:t>的部分，勾選</a:t>
            </a: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識毒入班宣導專區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權限管裡</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後，按儲存送出。</a:t>
            </a:r>
            <a:endParaRPr lang="en-US" altLang="zh-TW" dirty="0">
              <a:latin typeface="微軟正黑體" panose="020B0604030504040204" pitchFamily="34" charset="-120"/>
              <a:ea typeface="微軟正黑體" panose="020B0604030504040204" pitchFamily="34" charset="-120"/>
            </a:endParaRPr>
          </a:p>
          <a:p>
            <a:pPr marL="342900" indent="-342900">
              <a:lnSpc>
                <a:spcPts val="3500"/>
              </a:lnSpc>
              <a:buAutoNum type="arabicPeriod"/>
            </a:pPr>
            <a:r>
              <a:rPr lang="zh-TW" altLang="en-US" dirty="0">
                <a:latin typeface="微軟正黑體" panose="020B0604030504040204" pitchFamily="34" charset="-120"/>
                <a:ea typeface="微軟正黑體" panose="020B0604030504040204" pitchFamily="34" charset="-120"/>
              </a:rPr>
              <a:t>送出後，請至事先填寫的信箱收信並啟用帳號。</a:t>
            </a:r>
            <a:endParaRPr lang="en-US" altLang="zh-TW" dirty="0">
              <a:latin typeface="微軟正黑體" panose="020B0604030504040204" pitchFamily="34" charset="-120"/>
              <a:ea typeface="微軟正黑體" panose="020B0604030504040204" pitchFamily="34" charset="-120"/>
            </a:endParaRPr>
          </a:p>
          <a:p>
            <a:pPr>
              <a:lnSpc>
                <a:spcPts val="3500"/>
              </a:lnSpc>
            </a:pPr>
            <a:r>
              <a:rPr lang="en-US" altLang="zh-TW" sz="1400" dirty="0">
                <a:solidFill>
                  <a:srgbClr val="FF0000"/>
                </a:solidFill>
                <a:latin typeface="微軟正黑體" panose="020B0604030504040204" pitchFamily="34" charset="-120"/>
                <a:ea typeface="微軟正黑體" panose="020B0604030504040204" pitchFamily="34" charset="-120"/>
              </a:rPr>
              <a:t>【</a:t>
            </a:r>
            <a:r>
              <a:rPr lang="zh-TW" altLang="en-US" sz="1400" dirty="0">
                <a:solidFill>
                  <a:srgbClr val="FF0000"/>
                </a:solidFill>
                <a:latin typeface="微軟正黑體" panose="020B0604030504040204" pitchFamily="34" charset="-120"/>
                <a:ea typeface="微軟正黑體" panose="020B0604030504040204" pitchFamily="34" charset="-120"/>
              </a:rPr>
              <a:t>若未收到到驗證信，請到垃圾信件箱裡查看是否在垃圾信件箱裡。</a:t>
            </a:r>
            <a:r>
              <a:rPr lang="en-US" altLang="zh-TW" sz="1400" dirty="0">
                <a:solidFill>
                  <a:srgbClr val="FF0000"/>
                </a:solidFill>
                <a:latin typeface="微軟正黑體" panose="020B0604030504040204" pitchFamily="34" charset="-120"/>
                <a:ea typeface="微軟正黑體" panose="020B0604030504040204" pitchFamily="34" charset="-120"/>
              </a:rPr>
              <a:t>】</a:t>
            </a:r>
          </a:p>
          <a:p>
            <a:pPr>
              <a:lnSpc>
                <a:spcPts val="3500"/>
              </a:lnSpc>
            </a:pPr>
            <a:endParaRPr lang="en-US" altLang="zh-TW" dirty="0">
              <a:latin typeface="微軟正黑體" panose="020B0604030504040204" pitchFamily="34" charset="-120"/>
              <a:ea typeface="微軟正黑體" panose="020B0604030504040204" pitchFamily="34" charset="-120"/>
            </a:endParaRPr>
          </a:p>
        </p:txBody>
      </p:sp>
      <p:sp>
        <p:nvSpPr>
          <p:cNvPr id="24" name="文字方塊 23">
            <a:extLst>
              <a:ext uri="{FF2B5EF4-FFF2-40B4-BE49-F238E27FC236}">
                <a16:creationId xmlns:a16="http://schemas.microsoft.com/office/drawing/2014/main" id="{C99F6BF7-5211-4B1C-870B-A674194D34A3}"/>
              </a:ext>
            </a:extLst>
          </p:cNvPr>
          <p:cNvSpPr txBox="1"/>
          <p:nvPr/>
        </p:nvSpPr>
        <p:spPr>
          <a:xfrm>
            <a:off x="369655" y="161235"/>
            <a:ext cx="10548644" cy="461665"/>
          </a:xfrm>
          <a:prstGeom prst="rect">
            <a:avLst/>
          </a:prstGeom>
          <a:noFill/>
        </p:spPr>
        <p:txBody>
          <a:bodyPr wrap="square" rtlCol="0">
            <a:spAutoFit/>
          </a:bodyPr>
          <a:lstStyle/>
          <a:p>
            <a:r>
              <a:rPr lang="zh-TW" altLang="en-US" sz="2400" dirty="0">
                <a:solidFill>
                  <a:schemeClr val="bg1"/>
                </a:solidFill>
                <a:latin typeface="微軟正黑體" panose="020B0604030504040204" pitchFamily="34" charset="-120"/>
                <a:ea typeface="微軟正黑體" panose="020B0604030504040204" pitchFamily="34" charset="-120"/>
              </a:rPr>
              <a:t>▌帳號說明  </a:t>
            </a:r>
            <a:r>
              <a:rPr lang="zh-TW" altLang="en-US" dirty="0">
                <a:solidFill>
                  <a:schemeClr val="bg1"/>
                </a:solidFill>
                <a:latin typeface="微軟正黑體" panose="020B0604030504040204" pitchFamily="34" charset="-120"/>
                <a:ea typeface="微軟正黑體" panose="020B0604030504040204" pitchFamily="34" charset="-120"/>
              </a:rPr>
              <a:t>建立填報「識毒入班宣導」之帳號</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pic>
        <p:nvPicPr>
          <p:cNvPr id="42" name="圖形 41" descr="徽章 1 以實心填滿">
            <a:extLst>
              <a:ext uri="{FF2B5EF4-FFF2-40B4-BE49-F238E27FC236}">
                <a16:creationId xmlns:a16="http://schemas.microsoft.com/office/drawing/2014/main" id="{1150E7FA-C4F1-43BD-A0B8-B8206E3DAB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71647" y="3987786"/>
            <a:ext cx="517071" cy="517071"/>
          </a:xfrm>
          <a:prstGeom prst="rect">
            <a:avLst/>
          </a:prstGeom>
        </p:spPr>
      </p:pic>
      <p:sp>
        <p:nvSpPr>
          <p:cNvPr id="8" name="矩形 7">
            <a:extLst>
              <a:ext uri="{FF2B5EF4-FFF2-40B4-BE49-F238E27FC236}">
                <a16:creationId xmlns:a16="http://schemas.microsoft.com/office/drawing/2014/main" id="{3D74EFAF-FE78-42B3-8EE0-5855FC99172B}"/>
              </a:ext>
            </a:extLst>
          </p:cNvPr>
          <p:cNvSpPr/>
          <p:nvPr/>
        </p:nvSpPr>
        <p:spPr>
          <a:xfrm>
            <a:off x="5969479" y="4307890"/>
            <a:ext cx="607544" cy="3693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a:extLst>
              <a:ext uri="{FF2B5EF4-FFF2-40B4-BE49-F238E27FC236}">
                <a16:creationId xmlns:a16="http://schemas.microsoft.com/office/drawing/2014/main" id="{417CC2D3-876C-49EE-801B-C2119BBE66BF}"/>
              </a:ext>
            </a:extLst>
          </p:cNvPr>
          <p:cNvPicPr>
            <a:picLocks noChangeAspect="1"/>
          </p:cNvPicPr>
          <p:nvPr/>
        </p:nvPicPr>
        <p:blipFill>
          <a:blip r:embed="rId5"/>
          <a:stretch>
            <a:fillRect/>
          </a:stretch>
        </p:blipFill>
        <p:spPr>
          <a:xfrm>
            <a:off x="6703084" y="1775451"/>
            <a:ext cx="5488916" cy="2416139"/>
          </a:xfrm>
          <a:prstGeom prst="rect">
            <a:avLst/>
          </a:prstGeom>
          <a:ln>
            <a:solidFill>
              <a:schemeClr val="tx1"/>
            </a:solidFill>
          </a:ln>
        </p:spPr>
      </p:pic>
      <p:cxnSp>
        <p:nvCxnSpPr>
          <p:cNvPr id="10" name="直線單箭頭接點 9">
            <a:extLst>
              <a:ext uri="{FF2B5EF4-FFF2-40B4-BE49-F238E27FC236}">
                <a16:creationId xmlns:a16="http://schemas.microsoft.com/office/drawing/2014/main" id="{E81E3E37-8CCD-495E-BF67-A5E9DB6CAA9E}"/>
              </a:ext>
            </a:extLst>
          </p:cNvPr>
          <p:cNvCxnSpPr>
            <a:cxnSpLocks/>
            <a:stCxn id="8" idx="3"/>
            <a:endCxn id="11" idx="1"/>
          </p:cNvCxnSpPr>
          <p:nvPr/>
        </p:nvCxnSpPr>
        <p:spPr>
          <a:xfrm flipV="1">
            <a:off x="6577023" y="3656429"/>
            <a:ext cx="1695526" cy="8361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E1448F71-0314-4FBA-B842-B0B478CA7F53}"/>
              </a:ext>
            </a:extLst>
          </p:cNvPr>
          <p:cNvSpPr/>
          <p:nvPr/>
        </p:nvSpPr>
        <p:spPr>
          <a:xfrm>
            <a:off x="8272549" y="3368526"/>
            <a:ext cx="1114236" cy="5758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8" name="圖形 67" descr="識別證 以實心填滿">
            <a:extLst>
              <a:ext uri="{FF2B5EF4-FFF2-40B4-BE49-F238E27FC236}">
                <a16:creationId xmlns:a16="http://schemas.microsoft.com/office/drawing/2014/main" id="{A2262031-277C-43F4-A385-E86F0DC7F7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189006" y="3000254"/>
            <a:ext cx="517071" cy="517071"/>
          </a:xfrm>
          <a:prstGeom prst="rect">
            <a:avLst/>
          </a:prstGeom>
        </p:spPr>
      </p:pic>
    </p:spTree>
    <p:extLst>
      <p:ext uri="{BB962C8B-B14F-4D97-AF65-F5344CB8AC3E}">
        <p14:creationId xmlns:p14="http://schemas.microsoft.com/office/powerpoint/2010/main" val="240797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타원 7"/>
          <p:cNvSpPr/>
          <p:nvPr/>
        </p:nvSpPr>
        <p:spPr>
          <a:xfrm>
            <a:off x="3039046" y="592062"/>
            <a:ext cx="5667613" cy="5673876"/>
          </a:xfrm>
          <a:prstGeom prst="ellipse">
            <a:avLst/>
          </a:prstGeom>
          <a:solidFill>
            <a:srgbClr val="628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ko-KR" sz="1400" b="1" dirty="0">
              <a:solidFill>
                <a:prstClr val="white"/>
              </a:solidFill>
            </a:endParaRPr>
          </a:p>
        </p:txBody>
      </p:sp>
      <p:sp>
        <p:nvSpPr>
          <p:cNvPr id="6" name="文字方塊 5">
            <a:extLst>
              <a:ext uri="{FF2B5EF4-FFF2-40B4-BE49-F238E27FC236}">
                <a16:creationId xmlns:a16="http://schemas.microsoft.com/office/drawing/2014/main" id="{340A93E2-2486-44F7-A65A-B978668B1BE9}"/>
              </a:ext>
            </a:extLst>
          </p:cNvPr>
          <p:cNvSpPr txBox="1"/>
          <p:nvPr/>
        </p:nvSpPr>
        <p:spPr>
          <a:xfrm>
            <a:off x="3316069" y="2967335"/>
            <a:ext cx="5113565" cy="923330"/>
          </a:xfrm>
          <a:prstGeom prst="rect">
            <a:avLst/>
          </a:prstGeom>
          <a:noFill/>
        </p:spPr>
        <p:txBody>
          <a:bodyPr wrap="square">
            <a:spAutoFit/>
          </a:bodyPr>
          <a:lstStyle/>
          <a:p>
            <a:pPr algn="ctr"/>
            <a:r>
              <a:rPr lang="zh-TW" altLang="en-US" sz="5400" dirty="0">
                <a:solidFill>
                  <a:schemeClr val="bg1"/>
                </a:solidFill>
                <a:latin typeface="微軟正黑體" panose="020B0604030504040204" pitchFamily="34" charset="-120"/>
                <a:ea typeface="微軟正黑體" panose="020B0604030504040204" pitchFamily="34" charset="-120"/>
              </a:rPr>
              <a:t>填報說明</a:t>
            </a:r>
          </a:p>
        </p:txBody>
      </p:sp>
      <p:grpSp>
        <p:nvGrpSpPr>
          <p:cNvPr id="4" name="그룹 23">
            <a:extLst>
              <a:ext uri="{FF2B5EF4-FFF2-40B4-BE49-F238E27FC236}">
                <a16:creationId xmlns:a16="http://schemas.microsoft.com/office/drawing/2014/main" id="{B6CD2AA1-9AB5-4FFB-A3BD-B559D8CE7FED}"/>
              </a:ext>
            </a:extLst>
          </p:cNvPr>
          <p:cNvGrpSpPr/>
          <p:nvPr/>
        </p:nvGrpSpPr>
        <p:grpSpPr>
          <a:xfrm>
            <a:off x="2634916" y="462831"/>
            <a:ext cx="5667352" cy="2880608"/>
            <a:chOff x="1835573" y="2833386"/>
            <a:chExt cx="2846547" cy="1446846"/>
          </a:xfrm>
        </p:grpSpPr>
        <p:sp>
          <p:nvSpPr>
            <p:cNvPr id="5" name="타원 24">
              <a:extLst>
                <a:ext uri="{FF2B5EF4-FFF2-40B4-BE49-F238E27FC236}">
                  <a16:creationId xmlns:a16="http://schemas.microsoft.com/office/drawing/2014/main" id="{495B6693-0588-46CD-BE0D-C1BD01076484}"/>
                </a:ext>
              </a:extLst>
            </p:cNvPr>
            <p:cNvSpPr/>
            <p:nvPr/>
          </p:nvSpPr>
          <p:spPr>
            <a:xfrm>
              <a:off x="1835573" y="4039850"/>
              <a:ext cx="240382" cy="240382"/>
            </a:xfrm>
            <a:prstGeom prst="ellipse">
              <a:avLst/>
            </a:prstGeom>
            <a:solidFill>
              <a:schemeClr val="accent2">
                <a:lumMod val="60000"/>
                <a:lumOff val="4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7" name="오른쪽 대괄호 25">
              <a:extLst>
                <a:ext uri="{FF2B5EF4-FFF2-40B4-BE49-F238E27FC236}">
                  <a16:creationId xmlns:a16="http://schemas.microsoft.com/office/drawing/2014/main" id="{BE48E262-EDD2-4AA3-A32E-DA1F8A8B9BCB}"/>
                </a:ext>
              </a:extLst>
            </p:cNvPr>
            <p:cNvSpPr/>
            <p:nvPr/>
          </p:nvSpPr>
          <p:spPr>
            <a:xfrm rot="16200000">
              <a:off x="2655614" y="2133535"/>
              <a:ext cx="1326655" cy="2726357"/>
            </a:xfrm>
            <a:prstGeom prst="rightBracket">
              <a:avLst>
                <a:gd name="adj" fmla="val 102753"/>
              </a:avLst>
            </a:prstGeom>
            <a:ln w="25400">
              <a:solidFill>
                <a:schemeClr val="tx1">
                  <a:lumMod val="75000"/>
                  <a:lumOff val="2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grpSp>
      <p:grpSp>
        <p:nvGrpSpPr>
          <p:cNvPr id="9" name="그룹 23">
            <a:extLst>
              <a:ext uri="{FF2B5EF4-FFF2-40B4-BE49-F238E27FC236}">
                <a16:creationId xmlns:a16="http://schemas.microsoft.com/office/drawing/2014/main" id="{BE84C396-A714-4E85-9A2D-99DBC4A63865}"/>
              </a:ext>
            </a:extLst>
          </p:cNvPr>
          <p:cNvGrpSpPr/>
          <p:nvPr/>
        </p:nvGrpSpPr>
        <p:grpSpPr>
          <a:xfrm flipH="1" flipV="1">
            <a:off x="3223843" y="3233376"/>
            <a:ext cx="5980713" cy="3182535"/>
            <a:chOff x="1835573" y="2833386"/>
            <a:chExt cx="2846547" cy="1446846"/>
          </a:xfrm>
        </p:grpSpPr>
        <p:sp>
          <p:nvSpPr>
            <p:cNvPr id="10" name="타원 24">
              <a:extLst>
                <a:ext uri="{FF2B5EF4-FFF2-40B4-BE49-F238E27FC236}">
                  <a16:creationId xmlns:a16="http://schemas.microsoft.com/office/drawing/2014/main" id="{F0F0DE6E-BF32-4D95-9488-135A84C922BC}"/>
                </a:ext>
              </a:extLst>
            </p:cNvPr>
            <p:cNvSpPr/>
            <p:nvPr/>
          </p:nvSpPr>
          <p:spPr>
            <a:xfrm>
              <a:off x="1835573" y="4039850"/>
              <a:ext cx="240382" cy="240382"/>
            </a:xfrm>
            <a:prstGeom prst="ellipse">
              <a:avLst/>
            </a:prstGeom>
            <a:solidFill>
              <a:schemeClr val="accent2">
                <a:lumMod val="60000"/>
                <a:lumOff val="4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1" name="오른쪽 대괄호 25">
              <a:extLst>
                <a:ext uri="{FF2B5EF4-FFF2-40B4-BE49-F238E27FC236}">
                  <a16:creationId xmlns:a16="http://schemas.microsoft.com/office/drawing/2014/main" id="{8AD0B54A-A853-4BF0-98A3-7E7B778ADC46}"/>
                </a:ext>
              </a:extLst>
            </p:cNvPr>
            <p:cNvSpPr/>
            <p:nvPr/>
          </p:nvSpPr>
          <p:spPr>
            <a:xfrm rot="16200000">
              <a:off x="2655614" y="2133535"/>
              <a:ext cx="1326655" cy="2726357"/>
            </a:xfrm>
            <a:prstGeom prst="rightBracket">
              <a:avLst>
                <a:gd name="adj" fmla="val 102753"/>
              </a:avLst>
            </a:prstGeom>
            <a:ln w="25400">
              <a:solidFill>
                <a:schemeClr val="tx1">
                  <a:lumMod val="75000"/>
                  <a:lumOff val="2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grpSp>
    </p:spTree>
    <p:extLst>
      <p:ext uri="{BB962C8B-B14F-4D97-AF65-F5344CB8AC3E}">
        <p14:creationId xmlns:p14="http://schemas.microsoft.com/office/powerpoint/2010/main" val="267049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F92AEFF-9E87-46A0-8736-BEFCE0D374E7}"/>
              </a:ext>
            </a:extLst>
          </p:cNvPr>
          <p:cNvPicPr>
            <a:picLocks noChangeAspect="1"/>
          </p:cNvPicPr>
          <p:nvPr/>
        </p:nvPicPr>
        <p:blipFill>
          <a:blip r:embed="rId2"/>
          <a:stretch>
            <a:fillRect/>
          </a:stretch>
        </p:blipFill>
        <p:spPr>
          <a:xfrm>
            <a:off x="369655" y="2218792"/>
            <a:ext cx="10053109" cy="4278898"/>
          </a:xfrm>
          <a:prstGeom prst="rect">
            <a:avLst/>
          </a:prstGeom>
          <a:ln>
            <a:solidFill>
              <a:schemeClr val="tx1"/>
            </a:solidFill>
          </a:ln>
        </p:spPr>
      </p:pic>
      <p:sp>
        <p:nvSpPr>
          <p:cNvPr id="5" name="직사각형 4"/>
          <p:cNvSpPr/>
          <p:nvPr/>
        </p:nvSpPr>
        <p:spPr>
          <a:xfrm>
            <a:off x="0" y="-1"/>
            <a:ext cx="12192000" cy="751115"/>
          </a:xfrm>
          <a:prstGeom prst="rect">
            <a:avLst/>
          </a:prstGeom>
          <a:solidFill>
            <a:srgbClr val="62847D"/>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defRPr/>
            </a:pPr>
            <a:endParaRPr lang="ko-KR" altLang="en-US" sz="4800" kern="0" dirty="0">
              <a:solidFill>
                <a:prstClr val="white">
                  <a:lumMod val="95000"/>
                </a:prstClr>
              </a:solidFill>
            </a:endParaRPr>
          </a:p>
        </p:txBody>
      </p:sp>
      <p:sp>
        <p:nvSpPr>
          <p:cNvPr id="24" name="文字方塊 23">
            <a:extLst>
              <a:ext uri="{FF2B5EF4-FFF2-40B4-BE49-F238E27FC236}">
                <a16:creationId xmlns:a16="http://schemas.microsoft.com/office/drawing/2014/main" id="{C99F6BF7-5211-4B1C-870B-A674194D34A3}"/>
              </a:ext>
            </a:extLst>
          </p:cNvPr>
          <p:cNvSpPr txBox="1"/>
          <p:nvPr/>
        </p:nvSpPr>
        <p:spPr>
          <a:xfrm>
            <a:off x="369655" y="161235"/>
            <a:ext cx="3347815" cy="461665"/>
          </a:xfrm>
          <a:prstGeom prst="rect">
            <a:avLst/>
          </a:prstGeom>
          <a:noFill/>
        </p:spPr>
        <p:txBody>
          <a:bodyPr wrap="square" rtlCol="0">
            <a:spAutoFit/>
          </a:bodyPr>
          <a:lstStyle/>
          <a:p>
            <a:r>
              <a:rPr lang="zh-TW" altLang="en-US" sz="2400" dirty="0">
                <a:solidFill>
                  <a:schemeClr val="bg1"/>
                </a:solidFill>
                <a:latin typeface="微軟正黑體" panose="020B0604030504040204" pitchFamily="34" charset="-120"/>
                <a:ea typeface="微軟正黑體" panose="020B0604030504040204" pitchFamily="34" charset="-120"/>
              </a:rPr>
              <a:t>▌學校承辦人匯入班級</a:t>
            </a:r>
          </a:p>
        </p:txBody>
      </p:sp>
      <p:sp>
        <p:nvSpPr>
          <p:cNvPr id="10" name="矩形 9">
            <a:extLst>
              <a:ext uri="{FF2B5EF4-FFF2-40B4-BE49-F238E27FC236}">
                <a16:creationId xmlns:a16="http://schemas.microsoft.com/office/drawing/2014/main" id="{6405E001-B78D-4A68-81D1-9FD7ADB5F05D}"/>
              </a:ext>
            </a:extLst>
          </p:cNvPr>
          <p:cNvSpPr/>
          <p:nvPr/>
        </p:nvSpPr>
        <p:spPr>
          <a:xfrm>
            <a:off x="9400719" y="4904652"/>
            <a:ext cx="736404" cy="394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DE977DB8-BCF7-4850-ACA9-56CA176D00B4}"/>
              </a:ext>
            </a:extLst>
          </p:cNvPr>
          <p:cNvSpPr txBox="1"/>
          <p:nvPr/>
        </p:nvSpPr>
        <p:spPr>
          <a:xfrm>
            <a:off x="277137" y="795149"/>
            <a:ext cx="8733638" cy="1379608"/>
          </a:xfrm>
          <a:prstGeom prst="rect">
            <a:avLst/>
          </a:prstGeom>
          <a:noFill/>
        </p:spPr>
        <p:txBody>
          <a:bodyPr wrap="square">
            <a:spAutoFit/>
          </a:bodyPr>
          <a:lstStyle/>
          <a:p>
            <a:pPr marL="342900" indent="-342900">
              <a:lnSpc>
                <a:spcPts val="3500"/>
              </a:lnSpc>
              <a:buFont typeface="+mj-lt"/>
              <a:buAutoNum type="arabicPeriod"/>
            </a:pPr>
            <a:r>
              <a:rPr lang="zh-TW" altLang="en-US" dirty="0">
                <a:latin typeface="微軟正黑體" panose="020B0604030504040204" pitchFamily="34" charset="-120"/>
                <a:ea typeface="微軟正黑體" panose="020B0604030504040204" pitchFamily="34" charset="-120"/>
              </a:rPr>
              <a:t>學校承辦人需先至</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入班宣導成效</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匯入班級的清單</a:t>
            </a:r>
            <a:endParaRPr lang="en-US" altLang="zh-TW" dirty="0">
              <a:latin typeface="微軟正黑體" panose="020B0604030504040204" pitchFamily="34" charset="-120"/>
              <a:ea typeface="微軟正黑體" panose="020B0604030504040204" pitchFamily="34" charset="-120"/>
            </a:endParaRPr>
          </a:p>
          <a:p>
            <a:pPr marL="342900" indent="-342900">
              <a:lnSpc>
                <a:spcPts val="3500"/>
              </a:lnSpc>
              <a:buFont typeface="+mj-lt"/>
              <a:buAutoNum type="arabicPeriod"/>
            </a:pPr>
            <a:r>
              <a:rPr lang="zh-TW" altLang="en-US" dirty="0">
                <a:latin typeface="微軟正黑體" panose="020B0604030504040204" pitchFamily="34" charset="-120"/>
                <a:ea typeface="微軟正黑體" panose="020B0604030504040204" pitchFamily="34" charset="-120"/>
              </a:rPr>
              <a:t>點選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匯入檔案範例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，匯出範例格式，依照範例的格式填入班級資料。</a:t>
            </a:r>
            <a:endParaRPr lang="en-US" altLang="zh-TW" dirty="0">
              <a:latin typeface="微軟正黑體" panose="020B0604030504040204" pitchFamily="34" charset="-120"/>
              <a:ea typeface="微軟正黑體" panose="020B0604030504040204" pitchFamily="34" charset="-120"/>
            </a:endParaRPr>
          </a:p>
          <a:p>
            <a:pPr marL="342900" indent="-342900">
              <a:lnSpc>
                <a:spcPts val="3500"/>
              </a:lnSpc>
              <a:buFont typeface="+mj-lt"/>
              <a:buAutoNum type="arabicPeriod"/>
            </a:pPr>
            <a:r>
              <a:rPr lang="zh-TW" altLang="en-US" dirty="0">
                <a:latin typeface="微軟正黑體" panose="020B0604030504040204" pitchFamily="34" charset="-120"/>
                <a:ea typeface="微軟正黑體" panose="020B0604030504040204" pitchFamily="34" charset="-120"/>
              </a:rPr>
              <a:t>點選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班級匯入</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匯入剛剛填好的班級檔案</a:t>
            </a:r>
            <a:r>
              <a:rPr lang="en-US" altLang="zh-TW" dirty="0">
                <a:latin typeface="微軟正黑體" panose="020B0604030504040204" pitchFamily="34" charset="-120"/>
                <a:ea typeface="微軟正黑體" panose="020B0604030504040204" pitchFamily="34" charset="-120"/>
              </a:rPr>
              <a:t>(excel)</a:t>
            </a:r>
          </a:p>
        </p:txBody>
      </p:sp>
      <p:sp>
        <p:nvSpPr>
          <p:cNvPr id="11" name="矩形 10">
            <a:extLst>
              <a:ext uri="{FF2B5EF4-FFF2-40B4-BE49-F238E27FC236}">
                <a16:creationId xmlns:a16="http://schemas.microsoft.com/office/drawing/2014/main" id="{69E4BAE1-5616-427C-A4CA-6287DB53C5FB}"/>
              </a:ext>
            </a:extLst>
          </p:cNvPr>
          <p:cNvSpPr/>
          <p:nvPr/>
        </p:nvSpPr>
        <p:spPr>
          <a:xfrm>
            <a:off x="8776988" y="4907882"/>
            <a:ext cx="623731" cy="19378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a:extLst>
              <a:ext uri="{FF2B5EF4-FFF2-40B4-BE49-F238E27FC236}">
                <a16:creationId xmlns:a16="http://schemas.microsoft.com/office/drawing/2014/main" id="{CE3172E7-B49C-45A6-96BB-5EFD67026977}"/>
              </a:ext>
            </a:extLst>
          </p:cNvPr>
          <p:cNvCxnSpPr>
            <a:cxnSpLocks/>
            <a:stCxn id="11" idx="0"/>
          </p:cNvCxnSpPr>
          <p:nvPr/>
        </p:nvCxnSpPr>
        <p:spPr>
          <a:xfrm flipV="1">
            <a:off x="9088854" y="2959356"/>
            <a:ext cx="161118" cy="194852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 name="圖片 1"/>
          <p:cNvPicPr>
            <a:picLocks noChangeAspect="1"/>
          </p:cNvPicPr>
          <p:nvPr/>
        </p:nvPicPr>
        <p:blipFill>
          <a:blip r:embed="rId3"/>
          <a:stretch>
            <a:fillRect/>
          </a:stretch>
        </p:blipFill>
        <p:spPr>
          <a:xfrm>
            <a:off x="7778729" y="1624569"/>
            <a:ext cx="3980383" cy="1312769"/>
          </a:xfrm>
          <a:prstGeom prst="rect">
            <a:avLst/>
          </a:prstGeom>
        </p:spPr>
      </p:pic>
      <p:sp>
        <p:nvSpPr>
          <p:cNvPr id="6" name="矩形 5">
            <a:extLst>
              <a:ext uri="{FF2B5EF4-FFF2-40B4-BE49-F238E27FC236}">
                <a16:creationId xmlns:a16="http://schemas.microsoft.com/office/drawing/2014/main" id="{03EF4630-C47A-4732-A974-8224C1E58FEC}"/>
              </a:ext>
            </a:extLst>
          </p:cNvPr>
          <p:cNvSpPr/>
          <p:nvPr/>
        </p:nvSpPr>
        <p:spPr>
          <a:xfrm>
            <a:off x="9467209" y="2974175"/>
            <a:ext cx="2105636" cy="873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200" b="1"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注意</a:t>
            </a:r>
            <a:endParaRPr lang="en-US" altLang="zh-TW" sz="1200" b="1" dirty="0">
              <a:solidFill>
                <a:srgbClr val="FF0000"/>
              </a:solidFill>
              <a:latin typeface="微軟正黑體" panose="020B0604030504040204" pitchFamily="34" charset="-120"/>
              <a:ea typeface="微軟正黑體" panose="020B0604030504040204" pitchFamily="34" charset="-120"/>
            </a:endParaRPr>
          </a:p>
          <a:p>
            <a:r>
              <a:rPr lang="zh-TW" altLang="en-US" sz="1200" b="1" dirty="0">
                <a:solidFill>
                  <a:srgbClr val="FF0000"/>
                </a:solidFill>
                <a:latin typeface="微軟正黑體" panose="020B0604030504040204" pitchFamily="34" charset="-120"/>
                <a:ea typeface="微軟正黑體" panose="020B0604030504040204" pitchFamily="34" charset="-120"/>
              </a:rPr>
              <a:t>匯入班級前請先確認所填資班級資料是否正確！</a:t>
            </a:r>
          </a:p>
        </p:txBody>
      </p:sp>
    </p:spTree>
    <p:extLst>
      <p:ext uri="{BB962C8B-B14F-4D97-AF65-F5344CB8AC3E}">
        <p14:creationId xmlns:p14="http://schemas.microsoft.com/office/powerpoint/2010/main" val="50043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1"/>
            <a:ext cx="12192000" cy="751115"/>
          </a:xfrm>
          <a:prstGeom prst="rect">
            <a:avLst/>
          </a:prstGeom>
          <a:solidFill>
            <a:srgbClr val="62847D"/>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defRPr/>
            </a:pPr>
            <a:endParaRPr lang="ko-KR" altLang="en-US" sz="4800" kern="0" dirty="0">
              <a:solidFill>
                <a:prstClr val="white">
                  <a:lumMod val="95000"/>
                </a:prstClr>
              </a:solidFill>
            </a:endParaRPr>
          </a:p>
        </p:txBody>
      </p:sp>
      <p:sp>
        <p:nvSpPr>
          <p:cNvPr id="24" name="文字方塊 23">
            <a:extLst>
              <a:ext uri="{FF2B5EF4-FFF2-40B4-BE49-F238E27FC236}">
                <a16:creationId xmlns:a16="http://schemas.microsoft.com/office/drawing/2014/main" id="{C99F6BF7-5211-4B1C-870B-A674194D34A3}"/>
              </a:ext>
            </a:extLst>
          </p:cNvPr>
          <p:cNvSpPr txBox="1"/>
          <p:nvPr/>
        </p:nvSpPr>
        <p:spPr>
          <a:xfrm>
            <a:off x="369655" y="161235"/>
            <a:ext cx="3347815" cy="461665"/>
          </a:xfrm>
          <a:prstGeom prst="rect">
            <a:avLst/>
          </a:prstGeom>
          <a:noFill/>
        </p:spPr>
        <p:txBody>
          <a:bodyPr wrap="square" rtlCol="0">
            <a:spAutoFit/>
          </a:bodyPr>
          <a:lstStyle/>
          <a:p>
            <a:r>
              <a:rPr lang="zh-TW" altLang="en-US" sz="2400" dirty="0">
                <a:solidFill>
                  <a:schemeClr val="bg1"/>
                </a:solidFill>
                <a:latin typeface="微軟正黑體" panose="020B0604030504040204" pitchFamily="34" charset="-120"/>
                <a:ea typeface="微軟正黑體" panose="020B0604030504040204" pitchFamily="34" charset="-120"/>
              </a:rPr>
              <a:t>▌學校承辦人匯入班級</a:t>
            </a:r>
          </a:p>
        </p:txBody>
      </p:sp>
      <p:sp>
        <p:nvSpPr>
          <p:cNvPr id="8" name="文字方塊 7">
            <a:extLst>
              <a:ext uri="{FF2B5EF4-FFF2-40B4-BE49-F238E27FC236}">
                <a16:creationId xmlns:a16="http://schemas.microsoft.com/office/drawing/2014/main" id="{DE977DB8-BCF7-4850-ACA9-56CA176D00B4}"/>
              </a:ext>
            </a:extLst>
          </p:cNvPr>
          <p:cNvSpPr txBox="1"/>
          <p:nvPr/>
        </p:nvSpPr>
        <p:spPr>
          <a:xfrm>
            <a:off x="277137" y="795149"/>
            <a:ext cx="8733638" cy="481927"/>
          </a:xfrm>
          <a:prstGeom prst="rect">
            <a:avLst/>
          </a:prstGeom>
          <a:noFill/>
        </p:spPr>
        <p:txBody>
          <a:bodyPr wrap="square">
            <a:spAutoFit/>
          </a:bodyPr>
          <a:lstStyle/>
          <a:p>
            <a:pPr marL="342900" indent="-342900">
              <a:lnSpc>
                <a:spcPts val="3500"/>
              </a:lnSpc>
              <a:buFont typeface="+mj-lt"/>
              <a:buAutoNum type="arabicPeriod"/>
            </a:pPr>
            <a:r>
              <a:rPr lang="zh-TW" altLang="en-US" dirty="0">
                <a:latin typeface="微軟正黑體" panose="020B0604030504040204" pitchFamily="34" charset="-120"/>
                <a:ea typeface="微軟正黑體" panose="020B0604030504040204" pitchFamily="34" charset="-120"/>
              </a:rPr>
              <a:t>匯入檔案時，避免檔案裡有特殊符號</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例：</a:t>
            </a:r>
            <a:r>
              <a:rPr lang="en-US" altLang="zh-TW" dirty="0">
                <a:latin typeface="微軟正黑體" panose="020B0604030504040204" pitchFamily="34" charset="-120"/>
                <a:ea typeface="微軟正黑體" panose="020B0604030504040204" pitchFamily="34" charset="-120"/>
              </a:rPr>
              <a:t>〝</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如下圖</a:t>
            </a:r>
            <a:r>
              <a:rPr lang="en-US" altLang="zh-TW" dirty="0">
                <a:latin typeface="微軟正黑體" panose="020B0604030504040204" pitchFamily="34" charset="-120"/>
                <a:ea typeface="微軟正黑體" panose="020B0604030504040204" pitchFamily="34" charset="-120"/>
              </a:rPr>
              <a:t>)</a:t>
            </a:r>
          </a:p>
        </p:txBody>
      </p:sp>
      <p:pic>
        <p:nvPicPr>
          <p:cNvPr id="9" name="圖片 8">
            <a:extLst>
              <a:ext uri="{FF2B5EF4-FFF2-40B4-BE49-F238E27FC236}">
                <a16:creationId xmlns:a16="http://schemas.microsoft.com/office/drawing/2014/main" id="{B6964742-7CBE-474E-B347-70719AA1006B}"/>
              </a:ext>
            </a:extLst>
          </p:cNvPr>
          <p:cNvPicPr>
            <a:picLocks noChangeAspect="1"/>
          </p:cNvPicPr>
          <p:nvPr/>
        </p:nvPicPr>
        <p:blipFill>
          <a:blip r:embed="rId2"/>
          <a:stretch>
            <a:fillRect/>
          </a:stretch>
        </p:blipFill>
        <p:spPr>
          <a:xfrm>
            <a:off x="362857" y="4548090"/>
            <a:ext cx="4510435" cy="913363"/>
          </a:xfrm>
          <a:prstGeom prst="rect">
            <a:avLst/>
          </a:prstGeom>
          <a:solidFill>
            <a:schemeClr val="tx1"/>
          </a:solidFill>
          <a:ln>
            <a:solidFill>
              <a:schemeClr val="tx1"/>
            </a:solidFill>
          </a:ln>
        </p:spPr>
      </p:pic>
      <p:sp>
        <p:nvSpPr>
          <p:cNvPr id="14" name="文字方塊 13">
            <a:extLst>
              <a:ext uri="{FF2B5EF4-FFF2-40B4-BE49-F238E27FC236}">
                <a16:creationId xmlns:a16="http://schemas.microsoft.com/office/drawing/2014/main" id="{130B63F9-D001-416E-96E3-7E04E50F9C32}"/>
              </a:ext>
            </a:extLst>
          </p:cNvPr>
          <p:cNvSpPr txBox="1"/>
          <p:nvPr/>
        </p:nvSpPr>
        <p:spPr>
          <a:xfrm>
            <a:off x="287565" y="3692655"/>
            <a:ext cx="8733638" cy="481927"/>
          </a:xfrm>
          <a:prstGeom prst="rect">
            <a:avLst/>
          </a:prstGeom>
          <a:noFill/>
        </p:spPr>
        <p:txBody>
          <a:bodyPr wrap="square">
            <a:spAutoFit/>
          </a:bodyPr>
          <a:lstStyle/>
          <a:p>
            <a:pPr>
              <a:lnSpc>
                <a:spcPts val="3500"/>
              </a:lnSpc>
            </a:pPr>
            <a:r>
              <a:rPr lang="en-US" altLang="zh-TW" dirty="0">
                <a:latin typeface="微軟正黑體" panose="020B0604030504040204" pitchFamily="34" charset="-120"/>
                <a:ea typeface="微軟正黑體" panose="020B0604030504040204" pitchFamily="34" charset="-120"/>
              </a:rPr>
              <a:t>2.   </a:t>
            </a:r>
            <a:r>
              <a:rPr lang="zh-TW" altLang="en-US" dirty="0">
                <a:latin typeface="微軟正黑體" panose="020B0604030504040204" pitchFamily="34" charset="-120"/>
                <a:ea typeface="微軟正黑體" panose="020B0604030504040204" pitchFamily="34" charset="-120"/>
              </a:rPr>
              <a:t>請確認 </a:t>
            </a:r>
            <a:r>
              <a:rPr lang="en-US" altLang="zh-TW" dirty="0">
                <a:latin typeface="微軟正黑體" panose="020B0604030504040204" pitchFamily="34" charset="-120"/>
                <a:ea typeface="微軟正黑體" panose="020B0604030504040204" pitchFamily="34" charset="-120"/>
              </a:rPr>
              <a:t>excel</a:t>
            </a:r>
            <a:r>
              <a:rPr lang="zh-TW" altLang="en-US" dirty="0">
                <a:latin typeface="微軟正黑體" panose="020B0604030504040204" pitchFamily="34" charset="-120"/>
                <a:ea typeface="微軟正黑體" panose="020B0604030504040204" pitchFamily="34" charset="-120"/>
              </a:rPr>
              <a:t> 的檔案格式是</a:t>
            </a:r>
            <a:r>
              <a:rPr lang="en-US" altLang="zh-TW" dirty="0">
                <a:latin typeface="微軟正黑體" panose="020B0604030504040204" pitchFamily="34" charset="-120"/>
                <a:ea typeface="微軟正黑體" panose="020B0604030504040204" pitchFamily="34" charset="-120"/>
              </a:rPr>
              <a:t>【xlsx】</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43A1D4E3-3376-4BDF-B236-FCA006EA0252}"/>
              </a:ext>
            </a:extLst>
          </p:cNvPr>
          <p:cNvSpPr/>
          <p:nvPr/>
        </p:nvSpPr>
        <p:spPr>
          <a:xfrm flipV="1">
            <a:off x="2783456" y="4549841"/>
            <a:ext cx="552091" cy="4558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98172130-584D-4FB5-96E2-25664E770D36}"/>
              </a:ext>
            </a:extLst>
          </p:cNvPr>
          <p:cNvSpPr/>
          <p:nvPr/>
        </p:nvSpPr>
        <p:spPr>
          <a:xfrm flipV="1">
            <a:off x="2783457" y="5009368"/>
            <a:ext cx="552090" cy="45580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單箭頭接點 16">
            <a:extLst>
              <a:ext uri="{FF2B5EF4-FFF2-40B4-BE49-F238E27FC236}">
                <a16:creationId xmlns:a16="http://schemas.microsoft.com/office/drawing/2014/main" id="{DBF4F1D9-D087-4AD0-B82D-B6850B5ED410}"/>
              </a:ext>
            </a:extLst>
          </p:cNvPr>
          <p:cNvCxnSpPr>
            <a:cxnSpLocks/>
            <a:stCxn id="13" idx="3"/>
            <a:endCxn id="18" idx="1"/>
          </p:cNvCxnSpPr>
          <p:nvPr/>
        </p:nvCxnSpPr>
        <p:spPr>
          <a:xfrm>
            <a:off x="3335547" y="4777743"/>
            <a:ext cx="2413955" cy="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0EA11749-F2EF-474C-B162-B0218D47A6AE}"/>
              </a:ext>
            </a:extLst>
          </p:cNvPr>
          <p:cNvSpPr txBox="1"/>
          <p:nvPr/>
        </p:nvSpPr>
        <p:spPr>
          <a:xfrm>
            <a:off x="5749502" y="4593079"/>
            <a:ext cx="1340432" cy="369332"/>
          </a:xfrm>
          <a:prstGeom prst="rect">
            <a:avLst/>
          </a:prstGeom>
          <a:noFill/>
        </p:spPr>
        <p:txBody>
          <a:bodyPr wrap="none" rtlCol="0">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X</a:t>
            </a:r>
            <a:r>
              <a:rPr lang="zh-TW" altLang="en-US" b="1" dirty="0">
                <a:solidFill>
                  <a:srgbClr val="FF0000"/>
                </a:solidFill>
                <a:latin typeface="微軟正黑體" panose="020B0604030504040204" pitchFamily="34" charset="-120"/>
                <a:ea typeface="微軟正黑體" panose="020B0604030504040204" pitchFamily="34" charset="-120"/>
              </a:rPr>
              <a:t> 不可匯入</a:t>
            </a:r>
          </a:p>
        </p:txBody>
      </p:sp>
      <p:cxnSp>
        <p:nvCxnSpPr>
          <p:cNvPr id="22" name="直線單箭頭接點 21">
            <a:extLst>
              <a:ext uri="{FF2B5EF4-FFF2-40B4-BE49-F238E27FC236}">
                <a16:creationId xmlns:a16="http://schemas.microsoft.com/office/drawing/2014/main" id="{1177F430-D5B6-4772-ACE7-236F1BCD86F4}"/>
              </a:ext>
            </a:extLst>
          </p:cNvPr>
          <p:cNvCxnSpPr>
            <a:cxnSpLocks/>
            <a:stCxn id="16" idx="3"/>
            <a:endCxn id="23" idx="1"/>
          </p:cNvCxnSpPr>
          <p:nvPr/>
        </p:nvCxnSpPr>
        <p:spPr>
          <a:xfrm>
            <a:off x="3335547" y="5237270"/>
            <a:ext cx="2375483" cy="2"/>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52A4C4B5-B0F5-44DA-A688-3F81650C65CB}"/>
              </a:ext>
            </a:extLst>
          </p:cNvPr>
          <p:cNvSpPr txBox="1"/>
          <p:nvPr/>
        </p:nvSpPr>
        <p:spPr>
          <a:xfrm>
            <a:off x="5711030" y="5052606"/>
            <a:ext cx="1138453" cy="369332"/>
          </a:xfrm>
          <a:prstGeom prst="rect">
            <a:avLst/>
          </a:prstGeom>
          <a:noFill/>
        </p:spPr>
        <p:txBody>
          <a:bodyPr wrap="none" rtlCol="0">
            <a:spAutoFit/>
          </a:bodyPr>
          <a:lstStyle/>
          <a:p>
            <a:r>
              <a:rPr lang="en-US" altLang="zh-TW" b="1" dirty="0">
                <a:solidFill>
                  <a:srgbClr val="92D050"/>
                </a:solidFill>
                <a:latin typeface="微軟正黑體" panose="020B0604030504040204" pitchFamily="34" charset="-120"/>
                <a:ea typeface="微軟正黑體" panose="020B0604030504040204" pitchFamily="34" charset="-120"/>
              </a:rPr>
              <a:t>O </a:t>
            </a:r>
            <a:r>
              <a:rPr lang="zh-TW" altLang="en-US" b="1" dirty="0">
                <a:solidFill>
                  <a:srgbClr val="92D050"/>
                </a:solidFill>
                <a:latin typeface="微軟正黑體" panose="020B0604030504040204" pitchFamily="34" charset="-120"/>
                <a:ea typeface="微軟正黑體" panose="020B0604030504040204" pitchFamily="34" charset="-120"/>
              </a:rPr>
              <a:t>可匯入</a:t>
            </a:r>
          </a:p>
        </p:txBody>
      </p:sp>
      <p:pic>
        <p:nvPicPr>
          <p:cNvPr id="2" name="圖片 1"/>
          <p:cNvPicPr>
            <a:picLocks noChangeAspect="1"/>
          </p:cNvPicPr>
          <p:nvPr/>
        </p:nvPicPr>
        <p:blipFill>
          <a:blip r:embed="rId3"/>
          <a:stretch>
            <a:fillRect/>
          </a:stretch>
        </p:blipFill>
        <p:spPr>
          <a:xfrm>
            <a:off x="775592" y="1478466"/>
            <a:ext cx="6572250" cy="1866900"/>
          </a:xfrm>
          <a:prstGeom prst="rect">
            <a:avLst/>
          </a:prstGeom>
        </p:spPr>
      </p:pic>
    </p:spTree>
    <p:extLst>
      <p:ext uri="{BB962C8B-B14F-4D97-AF65-F5344CB8AC3E}">
        <p14:creationId xmlns:p14="http://schemas.microsoft.com/office/powerpoint/2010/main" val="2290471835"/>
      </p:ext>
    </p:extLst>
  </p:cSld>
  <p:clrMapOvr>
    <a:masterClrMapping/>
  </p:clrMapOvr>
</p:sld>
</file>

<file path=ppt/theme/theme1.xml><?xml version="1.0" encoding="utf-8"?>
<a:theme xmlns:a="http://schemas.openxmlformats.org/drawingml/2006/main" name="7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3602</TotalTime>
  <Words>786</Words>
  <Application>Microsoft Office PowerPoint</Application>
  <PresentationFormat>寬螢幕</PresentationFormat>
  <Paragraphs>51</Paragraphs>
  <Slides>12</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12</vt:i4>
      </vt:variant>
    </vt:vector>
  </HeadingPairs>
  <TitlesOfParts>
    <vt:vector size="18" baseType="lpstr">
      <vt:lpstr>맑은 고딕</vt:lpstr>
      <vt:lpstr>微軟正黑體</vt:lpstr>
      <vt:lpstr>Arial</vt:lpstr>
      <vt:lpstr>Calibri</vt:lpstr>
      <vt:lpstr>Wingdings</vt:lpstr>
      <vt:lpstr>7_Office 테마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조현석</dc:creator>
  <cp:lastModifiedBy>張琬婷</cp:lastModifiedBy>
  <cp:revision>39</cp:revision>
  <cp:lastPrinted>2024-01-24T08:04:49Z</cp:lastPrinted>
  <dcterms:created xsi:type="dcterms:W3CDTF">2020-07-24T02:29:32Z</dcterms:created>
  <dcterms:modified xsi:type="dcterms:W3CDTF">2024-01-24T08:51:41Z</dcterms:modified>
</cp:coreProperties>
</file>