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handoutMasterIdLst>
    <p:handoutMasterId r:id="rId34"/>
  </p:handoutMasterIdLst>
  <p:sldIdLst>
    <p:sldId id="271" r:id="rId2"/>
    <p:sldId id="270" r:id="rId3"/>
    <p:sldId id="258" r:id="rId4"/>
    <p:sldId id="256" r:id="rId5"/>
    <p:sldId id="259" r:id="rId6"/>
    <p:sldId id="286" r:id="rId7"/>
    <p:sldId id="287" r:id="rId8"/>
    <p:sldId id="283" r:id="rId9"/>
    <p:sldId id="260" r:id="rId10"/>
    <p:sldId id="261" r:id="rId11"/>
    <p:sldId id="262" r:id="rId12"/>
    <p:sldId id="263" r:id="rId13"/>
    <p:sldId id="264" r:id="rId14"/>
    <p:sldId id="288" r:id="rId15"/>
    <p:sldId id="265" r:id="rId16"/>
    <p:sldId id="266" r:id="rId17"/>
    <p:sldId id="267" r:id="rId18"/>
    <p:sldId id="268" r:id="rId19"/>
    <p:sldId id="269" r:id="rId20"/>
    <p:sldId id="272" r:id="rId21"/>
    <p:sldId id="273" r:id="rId22"/>
    <p:sldId id="274" r:id="rId23"/>
    <p:sldId id="275" r:id="rId24"/>
    <p:sldId id="276" r:id="rId25"/>
    <p:sldId id="277" r:id="rId26"/>
    <p:sldId id="278" r:id="rId27"/>
    <p:sldId id="279" r:id="rId28"/>
    <p:sldId id="280" r:id="rId29"/>
    <p:sldId id="281" r:id="rId30"/>
    <p:sldId id="282" r:id="rId31"/>
    <p:sldId id="285" r:id="rId3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6BB"/>
    <a:srgbClr val="0000FF"/>
    <a:srgbClr val="FFFF99"/>
    <a:srgbClr val="FFFF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95" autoAdjust="0"/>
  </p:normalViewPr>
  <p:slideViewPr>
    <p:cSldViewPr>
      <p:cViewPr varScale="1">
        <p:scale>
          <a:sx n="50" d="100"/>
          <a:sy n="50" d="100"/>
        </p:scale>
        <p:origin x="-509"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zh-TW"/>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499F535-9027-49D7-95DF-910E48D5AC1A}" type="datetimeFigureOut">
              <a:rPr lang="zh-TW" altLang="en-US"/>
              <a:pPr/>
              <a:t>2014/4/3</a:t>
            </a:fld>
            <a:endParaRPr lang="en-US" altLang="zh-TW"/>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zh-TW"/>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27C21EB-128E-4E9C-B0F2-1D97E539CA31}"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2F936-1E15-4F05-A1D5-F260FDE09610}" type="datetimeFigureOut">
              <a:rPr lang="zh-TW" altLang="en-US" smtClean="0"/>
              <a:pPr/>
              <a:t>2014/4/3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D40ED-11AB-42B3-BFB9-8ABEED08E0F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6B148C-895D-4F40-BB81-2A3EF54236F5}" type="slidenum">
              <a:rPr lang="en-US" altLang="zh-TW"/>
              <a:pPr/>
              <a:t>31</a:t>
            </a:fld>
            <a:endParaRPr lang="en-US" altLang="zh-TW"/>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zh-TW" altLang="en-US"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fld id="{7ADDD935-1D0C-4A99-85D3-BA35E22BC0E2}" type="datetimeFigureOut">
              <a:rPr lang="zh-TW" altLang="en-US" smtClean="0"/>
              <a:pPr>
                <a:defRPr/>
              </a:pPr>
              <a:t>2014/4/3</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057634E3-91AD-41A8-94F5-06D86E1CD047}" type="slidenum">
              <a:rPr lang="zh-TW" altLang="en-US" smtClean="0"/>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EE2751A6-1D68-4172-AD49-D6E18B4F5FCA}" type="datetimeFigureOut">
              <a:rPr lang="zh-TW" altLang="en-US" smtClean="0"/>
              <a:pPr>
                <a:defRPr/>
              </a:pPr>
              <a:t>2014/4/3</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0EA3E4CA-0A8E-4D8B-B669-CDF6ED52F6A5}"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A8B78BCD-BA5F-4104-8099-FD549B5907B4}" type="datetimeFigureOut">
              <a:rPr lang="zh-TW" altLang="en-US" smtClean="0"/>
              <a:pPr>
                <a:defRPr/>
              </a:pPr>
              <a:t>2014/4/3</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75026F0-C2D4-4CBE-81D5-812DBA11F586}"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6DB668CF-205A-4B55-837B-6DE2EC9FFE93}" type="datetimeFigureOut">
              <a:rPr lang="zh-TW" altLang="en-US" smtClean="0"/>
              <a:pPr>
                <a:defRPr/>
              </a:pPr>
              <a:t>2014/4/3</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E03DC063-6709-4486-B543-165A21C0EF21}"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fld id="{0E74043B-87B5-4D84-AB41-6BF33FE78852}" type="datetimeFigureOut">
              <a:rPr lang="zh-TW" altLang="en-US" smtClean="0"/>
              <a:pPr>
                <a:defRPr/>
              </a:pPr>
              <a:t>2014/4/3</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9C6886C-D732-48BB-8017-92518FF0163B}" type="slidenum">
              <a:rPr lang="zh-TW" altLang="en-US" smtClean="0"/>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fld id="{7E9E3DAB-578E-43AC-AF69-778B69581841}" type="datetimeFigureOut">
              <a:rPr lang="zh-TW" altLang="en-US" smtClean="0"/>
              <a:pPr>
                <a:defRPr/>
              </a:pPr>
              <a:t>2014/4/3</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AA7B1059-E616-4DD4-9FA1-59AF3386CB79}"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fld id="{99D8842E-A1DC-453A-BED8-834018E7B9EF}" type="datetimeFigureOut">
              <a:rPr lang="zh-TW" altLang="en-US" smtClean="0"/>
              <a:pPr>
                <a:defRPr/>
              </a:pPr>
              <a:t>2014/4/3</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5DEF8E86-B4B9-4650-B639-6BDA83BF56B7}"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fld id="{7956E94D-B130-4D04-AE43-BB5FE84ADC3F}" type="datetimeFigureOut">
              <a:rPr lang="zh-TW" altLang="en-US" smtClean="0"/>
              <a:pPr>
                <a:defRPr/>
              </a:pPr>
              <a:t>2014/4/3</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0B999FCA-44B1-451B-BE49-7D72EC179037}"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8B57DA21-0D17-4286-A56A-FAB4A962483F}" type="datetimeFigureOut">
              <a:rPr lang="zh-TW" altLang="en-US" smtClean="0"/>
              <a:pPr>
                <a:defRPr/>
              </a:pPr>
              <a:t>2014/4/3</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4309DC8A-0E34-4AA8-A9A6-3990193A643C}"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74F78BC3-D7D1-461A-8E1C-42E96382982C}" type="datetimeFigureOut">
              <a:rPr lang="zh-TW" altLang="en-US" smtClean="0"/>
              <a:pPr>
                <a:defRPr/>
              </a:pPr>
              <a:t>2014/4/3</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AC584B06-4693-4A60-A2F3-873832A9D504}" type="slidenum">
              <a:rPr lang="zh-TW" altLang="en-US" smtClean="0"/>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DC8DD995-34B2-43E2-812E-B9EFB56D0143}" type="datetimeFigureOut">
              <a:rPr lang="zh-TW" altLang="en-US" smtClean="0"/>
              <a:pPr>
                <a:defRPr/>
              </a:pPr>
              <a:t>2014/4/3</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402179C5-FDC5-42B6-915A-ECA87E096EC7}"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BE54C5-14EF-415F-BCBB-0DF8C3EC09F8}" type="datetimeFigureOut">
              <a:rPr lang="zh-TW" altLang="en-US" smtClean="0"/>
              <a:pPr>
                <a:defRPr/>
              </a:pPr>
              <a:t>2014/4/3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C4A467-04A3-4F99-8309-DCAD520BF47A}" type="slidenum">
              <a:rPr lang="zh-TW" altLang="en-US" smtClean="0"/>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11" descr="校門3.jpg"/>
          <p:cNvPicPr>
            <a:picLocks noChangeAspect="1"/>
          </p:cNvPicPr>
          <p:nvPr/>
        </p:nvPicPr>
        <p:blipFill>
          <a:blip r:embed="rId2" cstate="print"/>
          <a:srcRect/>
          <a:stretch>
            <a:fillRect/>
          </a:stretch>
        </p:blipFill>
        <p:spPr bwMode="auto">
          <a:xfrm>
            <a:off x="0" y="1557338"/>
            <a:ext cx="7099300" cy="3708400"/>
          </a:xfrm>
          <a:prstGeom prst="rect">
            <a:avLst/>
          </a:prstGeom>
          <a:noFill/>
          <a:ln w="9525">
            <a:noFill/>
            <a:miter lim="800000"/>
            <a:headEnd/>
            <a:tailEnd/>
          </a:ln>
        </p:spPr>
      </p:pic>
      <p:sp>
        <p:nvSpPr>
          <p:cNvPr id="2" name="標題 1"/>
          <p:cNvSpPr>
            <a:spLocks noGrp="1"/>
          </p:cNvSpPr>
          <p:nvPr>
            <p:ph type="ctrTitle" idx="4294967295"/>
          </p:nvPr>
        </p:nvSpPr>
        <p:spPr>
          <a:xfrm>
            <a:off x="0" y="4941888"/>
            <a:ext cx="9144000" cy="1714500"/>
          </a:xfrm>
          <a:solidFill>
            <a:srgbClr val="99FF33">
              <a:alpha val="25098"/>
            </a:srgbClr>
          </a:solidFill>
        </p:spPr>
        <p:txBody>
          <a:bodyPr/>
          <a:lstStyle/>
          <a:p>
            <a:r>
              <a:rPr lang="zh-TW" altLang="en-US" smtClean="0">
                <a:solidFill>
                  <a:srgbClr val="3366FF"/>
                </a:solidFill>
                <a:effectLst>
                  <a:outerShdw blurRad="38100" dist="38100" dir="2700000" algn="tl">
                    <a:srgbClr val="000000"/>
                  </a:outerShdw>
                </a:effectLst>
                <a:latin typeface="文鼎粗隸" pitchFamily="49" charset="-120"/>
                <a:ea typeface="文鼎粗隸" pitchFamily="49" charset="-120"/>
              </a:rPr>
              <a:t>    分享者：王朝鳳   </a:t>
            </a:r>
            <a:r>
              <a:rPr lang="en-US" altLang="zh-TW" sz="3200" smtClean="0">
                <a:solidFill>
                  <a:srgbClr val="3366FF"/>
                </a:solidFill>
                <a:effectLst>
                  <a:outerShdw blurRad="38100" dist="38100" dir="2700000" algn="tl">
                    <a:srgbClr val="000000"/>
                  </a:outerShdw>
                </a:effectLst>
                <a:latin typeface="文鼎粗隸" pitchFamily="49" charset="-120"/>
                <a:ea typeface="文鼎粗隸" pitchFamily="49" charset="-120"/>
              </a:rPr>
              <a:t>1030403</a:t>
            </a:r>
          </a:p>
        </p:txBody>
      </p:sp>
      <p:pic>
        <p:nvPicPr>
          <p:cNvPr id="2053" name="Picture 5" descr="學校景觀圖片-外觀"/>
          <p:cNvPicPr>
            <a:picLocks noChangeAspect="1" noChangeArrowheads="1"/>
          </p:cNvPicPr>
          <p:nvPr/>
        </p:nvPicPr>
        <p:blipFill>
          <a:blip r:embed="rId3" cstate="print"/>
          <a:stretch>
            <a:fillRect/>
          </a:stretch>
        </p:blipFill>
        <p:spPr bwMode="auto">
          <a:xfrm>
            <a:off x="5535023" y="200198"/>
            <a:ext cx="1696366" cy="1272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5" descr="學校景觀圖片-外觀"/>
          <p:cNvPicPr>
            <a:picLocks noChangeAspect="1" noChangeArrowheads="1"/>
          </p:cNvPicPr>
          <p:nvPr/>
        </p:nvPicPr>
        <p:blipFill>
          <a:blip r:embed="rId4" cstate="print"/>
          <a:stretch>
            <a:fillRect/>
          </a:stretch>
        </p:blipFill>
        <p:spPr bwMode="auto">
          <a:xfrm>
            <a:off x="7507385" y="2790833"/>
            <a:ext cx="1604187" cy="1202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5" descr="學校景觀圖片-外觀"/>
          <p:cNvPicPr>
            <a:picLocks noChangeAspect="1" noChangeArrowheads="1"/>
          </p:cNvPicPr>
          <p:nvPr/>
        </p:nvPicPr>
        <p:blipFill>
          <a:blip r:embed="rId5" cstate="print"/>
          <a:stretch>
            <a:fillRect/>
          </a:stretch>
        </p:blipFill>
        <p:spPr bwMode="auto">
          <a:xfrm>
            <a:off x="7337376" y="199569"/>
            <a:ext cx="1603336" cy="1201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5" descr="學校景觀圖片-外觀"/>
          <p:cNvPicPr>
            <a:picLocks noChangeAspect="1" noChangeArrowheads="1"/>
          </p:cNvPicPr>
          <p:nvPr/>
        </p:nvPicPr>
        <p:blipFill>
          <a:blip r:embed="rId6" cstate="print"/>
          <a:stretch>
            <a:fillRect/>
          </a:stretch>
        </p:blipFill>
        <p:spPr bwMode="auto">
          <a:xfrm>
            <a:off x="7332682" y="1489061"/>
            <a:ext cx="1619261" cy="1214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標題 1"/>
          <p:cNvSpPr>
            <a:spLocks/>
          </p:cNvSpPr>
          <p:nvPr/>
        </p:nvSpPr>
        <p:spPr bwMode="auto">
          <a:xfrm>
            <a:off x="1331913" y="0"/>
            <a:ext cx="4103687" cy="1125538"/>
          </a:xfrm>
          <a:prstGeom prst="rect">
            <a:avLst/>
          </a:prstGeom>
          <a:noFill/>
          <a:ln w="9525">
            <a:noFill/>
            <a:miter lim="800000"/>
            <a:headEnd/>
            <a:tailEnd/>
          </a:ln>
        </p:spPr>
        <p:txBody>
          <a:bodyPr anchor="ctr"/>
          <a:lstStyle/>
          <a:p>
            <a:pPr algn="ctr"/>
            <a:r>
              <a:rPr kumimoji="0" lang="zh-TW" altLang="en-US" sz="4800" b="1">
                <a:solidFill>
                  <a:srgbClr val="C00000"/>
                </a:solidFill>
                <a:effectLst>
                  <a:outerShdw blurRad="38100" dist="38100" dir="2700000" algn="tl">
                    <a:srgbClr val="C0C0C0"/>
                  </a:outerShdw>
                </a:effectLst>
                <a:latin typeface="文鼎粗隸" pitchFamily="49" charset="-120"/>
                <a:ea typeface="文鼎粗隸" pitchFamily="49" charset="-120"/>
              </a:rPr>
              <a:t>花</a:t>
            </a:r>
            <a:r>
              <a:rPr kumimoji="0" lang="zh-TW" altLang="en-US" sz="4800" b="1">
                <a:solidFill>
                  <a:srgbClr val="52058B"/>
                </a:solidFill>
                <a:effectLst>
                  <a:outerShdw blurRad="38100" dist="38100" dir="2700000" algn="tl">
                    <a:srgbClr val="C0C0C0"/>
                  </a:outerShdw>
                </a:effectLst>
                <a:latin typeface="文鼎粗隸" pitchFamily="49" charset="-120"/>
                <a:ea typeface="文鼎粗隸" pitchFamily="49" charset="-120"/>
              </a:rPr>
              <a:t>蓮</a:t>
            </a:r>
            <a:r>
              <a:rPr kumimoji="0" lang="zh-TW" altLang="en-US" sz="4800" b="1">
                <a:solidFill>
                  <a:srgbClr val="FFC000"/>
                </a:solidFill>
                <a:effectLst>
                  <a:outerShdw blurRad="38100" dist="38100" dir="2700000" algn="tl">
                    <a:srgbClr val="C0C0C0"/>
                  </a:outerShdw>
                </a:effectLst>
                <a:latin typeface="文鼎粗隸" pitchFamily="49" charset="-120"/>
                <a:ea typeface="文鼎粗隸" pitchFamily="49" charset="-120"/>
              </a:rPr>
              <a:t>縣</a:t>
            </a:r>
            <a:r>
              <a:rPr kumimoji="0" lang="zh-TW" altLang="en-US" sz="4800" b="1">
                <a:solidFill>
                  <a:srgbClr val="008000"/>
                </a:solidFill>
                <a:effectLst>
                  <a:outerShdw blurRad="38100" dist="38100" dir="2700000" algn="tl">
                    <a:srgbClr val="C0C0C0"/>
                  </a:outerShdw>
                </a:effectLst>
                <a:latin typeface="文鼎粗隸" pitchFamily="49" charset="-120"/>
                <a:ea typeface="文鼎粗隸" pitchFamily="49" charset="-120"/>
              </a:rPr>
              <a:t>幼</a:t>
            </a:r>
            <a:r>
              <a:rPr kumimoji="0" lang="zh-TW" altLang="en-US" sz="4800" b="1">
                <a:solidFill>
                  <a:srgbClr val="0000FF"/>
                </a:solidFill>
                <a:effectLst>
                  <a:outerShdw blurRad="38100" dist="38100" dir="2700000" algn="tl">
                    <a:srgbClr val="C0C0C0"/>
                  </a:outerShdw>
                </a:effectLst>
                <a:latin typeface="文鼎粗隸" pitchFamily="49" charset="-120"/>
                <a:ea typeface="文鼎粗隸" pitchFamily="49" charset="-120"/>
              </a:rPr>
              <a:t>兒</a:t>
            </a:r>
            <a:r>
              <a:rPr kumimoji="0" lang="zh-TW" altLang="en-US" sz="4800" b="1">
                <a:solidFill>
                  <a:srgbClr val="6600CC"/>
                </a:solidFill>
                <a:effectLst>
                  <a:outerShdw blurRad="38100" dist="38100" dir="2700000" algn="tl">
                    <a:srgbClr val="C0C0C0"/>
                  </a:outerShdw>
                </a:effectLst>
                <a:latin typeface="文鼎粗隸" pitchFamily="49" charset="-120"/>
                <a:ea typeface="文鼎粗隸" pitchFamily="49" charset="-120"/>
              </a:rPr>
              <a:t>園</a:t>
            </a:r>
          </a:p>
        </p:txBody>
      </p:sp>
      <p:sp>
        <p:nvSpPr>
          <p:cNvPr id="4" name="標題 1"/>
          <p:cNvSpPr>
            <a:spLocks/>
          </p:cNvSpPr>
          <p:nvPr/>
        </p:nvSpPr>
        <p:spPr bwMode="auto">
          <a:xfrm>
            <a:off x="1476375" y="2349500"/>
            <a:ext cx="5616575" cy="1714500"/>
          </a:xfrm>
          <a:prstGeom prst="rect">
            <a:avLst/>
          </a:prstGeom>
          <a:noFill/>
          <a:ln w="9525">
            <a:noFill/>
            <a:miter lim="800000"/>
            <a:headEnd/>
            <a:tailEnd/>
          </a:ln>
        </p:spPr>
        <p:txBody>
          <a:bodyPr anchor="ctr"/>
          <a:lstStyle/>
          <a:p>
            <a:pPr algn="ctr"/>
            <a:r>
              <a:rPr kumimoji="0" lang="zh-TW" altLang="en-US" sz="6000">
                <a:solidFill>
                  <a:srgbClr val="0000FF"/>
                </a:solidFill>
                <a:effectLst>
                  <a:outerShdw blurRad="38100" dist="38100" dir="2700000" algn="tl">
                    <a:srgbClr val="C0C0C0"/>
                  </a:outerShdw>
                </a:effectLst>
                <a:latin typeface="文鼎粗隸" pitchFamily="49" charset="-120"/>
                <a:ea typeface="文鼎粗隸" pitchFamily="49" charset="-120"/>
              </a:rPr>
              <a:t>申請輔導</a:t>
            </a:r>
            <a:r>
              <a:rPr kumimoji="0" lang="zh-TW" altLang="en-US" sz="6000" b="1">
                <a:solidFill>
                  <a:srgbClr val="0000FF"/>
                </a:solidFill>
                <a:effectLst>
                  <a:outerShdw blurRad="38100" dist="38100" dir="2700000" algn="tl">
                    <a:srgbClr val="C0C0C0"/>
                  </a:outerShdw>
                </a:effectLst>
                <a:latin typeface="文鼎粗隸" pitchFamily="49" charset="-120"/>
                <a:ea typeface="文鼎粗隸" pitchFamily="49" charset="-120"/>
              </a:rPr>
              <a:t/>
            </a:r>
            <a:br>
              <a:rPr kumimoji="0" lang="zh-TW" altLang="en-US" sz="6000" b="1">
                <a:solidFill>
                  <a:srgbClr val="0000FF"/>
                </a:solidFill>
                <a:effectLst>
                  <a:outerShdw blurRad="38100" dist="38100" dir="2700000" algn="tl">
                    <a:srgbClr val="C0C0C0"/>
                  </a:outerShdw>
                </a:effectLst>
                <a:latin typeface="文鼎粗隸" pitchFamily="49" charset="-120"/>
                <a:ea typeface="文鼎粗隸" pitchFamily="49" charset="-120"/>
              </a:rPr>
            </a:br>
            <a:r>
              <a:rPr kumimoji="0" lang="zh-TW" altLang="en-US" sz="7200">
                <a:solidFill>
                  <a:srgbClr val="FF00FF"/>
                </a:solidFill>
                <a:effectLst>
                  <a:outerShdw blurRad="38100" dist="38100" dir="2700000" algn="tl">
                    <a:srgbClr val="C0C0C0"/>
                  </a:outerShdw>
                </a:effectLst>
                <a:latin typeface="文鼎粗隸" pitchFamily="49" charset="-120"/>
                <a:ea typeface="文鼎粗隸" pitchFamily="49" charset="-120"/>
              </a:rPr>
              <a:t>教</a:t>
            </a:r>
            <a:r>
              <a:rPr kumimoji="0" lang="zh-TW" altLang="en-US" sz="7200">
                <a:solidFill>
                  <a:srgbClr val="FF3300"/>
                </a:solidFill>
                <a:effectLst>
                  <a:outerShdw blurRad="38100" dist="38100" dir="2700000" algn="tl">
                    <a:srgbClr val="C0C0C0"/>
                  </a:outerShdw>
                </a:effectLst>
                <a:latin typeface="文鼎粗隸" pitchFamily="49" charset="-120"/>
                <a:ea typeface="文鼎粗隸" pitchFamily="49" charset="-120"/>
              </a:rPr>
              <a:t>戰</a:t>
            </a:r>
            <a:r>
              <a:rPr kumimoji="0" lang="zh-TW" altLang="en-US" sz="7200">
                <a:solidFill>
                  <a:srgbClr val="9900FF"/>
                </a:solidFill>
                <a:effectLst>
                  <a:outerShdw blurRad="38100" dist="38100" dir="2700000" algn="tl">
                    <a:srgbClr val="C0C0C0"/>
                  </a:outerShdw>
                </a:effectLst>
                <a:latin typeface="文鼎粗隸" pitchFamily="49" charset="-120"/>
                <a:ea typeface="文鼎粗隸" pitchFamily="49" charset="-120"/>
              </a:rPr>
              <a:t>手</a:t>
            </a:r>
            <a:r>
              <a:rPr kumimoji="0" lang="zh-TW" altLang="en-US" sz="7200">
                <a:solidFill>
                  <a:srgbClr val="00FF00"/>
                </a:solidFill>
                <a:effectLst>
                  <a:outerShdw blurRad="38100" dist="38100" dir="2700000" algn="tl">
                    <a:srgbClr val="C0C0C0"/>
                  </a:outerShdw>
                </a:effectLst>
                <a:latin typeface="文鼎粗隸" pitchFamily="49" charset="-120"/>
                <a:ea typeface="文鼎粗隸" pitchFamily="49" charset="-120"/>
              </a:rPr>
              <a:t>冊</a:t>
            </a:r>
            <a:endParaRPr kumimoji="0" lang="en-US" altLang="zh-TW" sz="4400">
              <a:solidFill>
                <a:srgbClr val="00FF00"/>
              </a:solidFill>
              <a:effectLst>
                <a:outerShdw blurRad="38100" dist="38100" dir="2700000" algn="tl">
                  <a:srgbClr val="C0C0C0"/>
                </a:outerShdw>
              </a:effectLst>
              <a:latin typeface="文鼎粗隸" pitchFamily="49" charset="-120"/>
              <a:ea typeface="文鼎粗隸" pitchFamily="49" charset="-12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ctrTitle"/>
          </p:nvPr>
        </p:nvSpPr>
        <p:spPr>
          <a:xfrm>
            <a:off x="611188" y="333375"/>
            <a:ext cx="7845425" cy="792163"/>
          </a:xfrm>
        </p:spPr>
        <p:txBody>
          <a:bodyPr/>
          <a:lstStyle/>
          <a:p>
            <a:r>
              <a:rPr lang="zh-TW" altLang="en-US" dirty="0" smtClean="0"/>
              <a:t>適性教保輔導成果報告</a:t>
            </a:r>
          </a:p>
        </p:txBody>
      </p:sp>
      <p:grpSp>
        <p:nvGrpSpPr>
          <p:cNvPr id="17410" name="群組 28"/>
          <p:cNvGrpSpPr>
            <a:grpSpLocks/>
          </p:cNvGrpSpPr>
          <p:nvPr/>
        </p:nvGrpSpPr>
        <p:grpSpPr bwMode="auto">
          <a:xfrm>
            <a:off x="142875" y="1833563"/>
            <a:ext cx="8891588" cy="4392612"/>
            <a:chOff x="251520" y="1772816"/>
            <a:chExt cx="8640960" cy="4392488"/>
          </a:xfrm>
        </p:grpSpPr>
        <p:sp>
          <p:nvSpPr>
            <p:cNvPr id="15" name="橢圓 14"/>
            <p:cNvSpPr/>
            <p:nvPr/>
          </p:nvSpPr>
          <p:spPr>
            <a:xfrm>
              <a:off x="251520" y="1772816"/>
              <a:ext cx="4103723" cy="43924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橢圓 19"/>
            <p:cNvSpPr/>
            <p:nvPr/>
          </p:nvSpPr>
          <p:spPr>
            <a:xfrm>
              <a:off x="1403957" y="1772816"/>
              <a:ext cx="2087344" cy="21605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橢圓 22"/>
            <p:cNvSpPr/>
            <p:nvPr/>
          </p:nvSpPr>
          <p:spPr>
            <a:xfrm>
              <a:off x="1403957" y="3933342"/>
              <a:ext cx="2159854" cy="22319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7414" name="群組 24"/>
            <p:cNvGrpSpPr>
              <a:grpSpLocks/>
            </p:cNvGrpSpPr>
            <p:nvPr/>
          </p:nvGrpSpPr>
          <p:grpSpPr bwMode="auto">
            <a:xfrm>
              <a:off x="2483768" y="1772816"/>
              <a:ext cx="2592288" cy="4392488"/>
              <a:chOff x="2411760" y="1772816"/>
              <a:chExt cx="5904656" cy="4392488"/>
            </a:xfrm>
          </p:grpSpPr>
          <p:sp>
            <p:nvSpPr>
              <p:cNvPr id="16" name="矩形 15"/>
              <p:cNvSpPr/>
              <p:nvPr/>
            </p:nvSpPr>
            <p:spPr>
              <a:xfrm>
                <a:off x="2412023" y="1772816"/>
                <a:ext cx="5903602" cy="223196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3600" dirty="0">
                    <a:solidFill>
                      <a:schemeClr val="tx1"/>
                    </a:solidFill>
                  </a:rPr>
                  <a:t>第一學期</a:t>
                </a:r>
              </a:p>
            </p:txBody>
          </p:sp>
          <p:sp>
            <p:nvSpPr>
              <p:cNvPr id="17" name="矩形 16"/>
              <p:cNvSpPr/>
              <p:nvPr/>
            </p:nvSpPr>
            <p:spPr>
              <a:xfrm>
                <a:off x="2412023" y="3933342"/>
                <a:ext cx="5903602" cy="223196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3600" dirty="0">
                    <a:solidFill>
                      <a:schemeClr val="tx1"/>
                    </a:solidFill>
                  </a:rPr>
                  <a:t>第二學期</a:t>
                </a:r>
              </a:p>
            </p:txBody>
          </p:sp>
        </p:grpSp>
        <p:grpSp>
          <p:nvGrpSpPr>
            <p:cNvPr id="17415" name="群組 25"/>
            <p:cNvGrpSpPr>
              <a:grpSpLocks/>
            </p:cNvGrpSpPr>
            <p:nvPr/>
          </p:nvGrpSpPr>
          <p:grpSpPr bwMode="auto">
            <a:xfrm>
              <a:off x="5076056" y="1772816"/>
              <a:ext cx="3816424" cy="4392488"/>
              <a:chOff x="2411760" y="1772816"/>
              <a:chExt cx="5904656" cy="4392488"/>
            </a:xfrm>
          </p:grpSpPr>
          <p:sp>
            <p:nvSpPr>
              <p:cNvPr id="27" name="矩形 26"/>
              <p:cNvSpPr/>
              <p:nvPr/>
            </p:nvSpPr>
            <p:spPr>
              <a:xfrm>
                <a:off x="2411223" y="1772816"/>
                <a:ext cx="5905193" cy="2171639"/>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solidFill>
                      <a:schemeClr val="tx1"/>
                    </a:solidFill>
                  </a:rPr>
                  <a:t>歷次輔導計畫報告表</a:t>
                </a:r>
                <a:endParaRPr kumimoji="0" lang="en-US" altLang="zh-TW" sz="2400" dirty="0">
                  <a:solidFill>
                    <a:schemeClr val="tx1"/>
                  </a:solidFill>
                </a:endParaRPr>
              </a:p>
              <a:p>
                <a:pPr fontAlgn="auto">
                  <a:spcBef>
                    <a:spcPts val="0"/>
                  </a:spcBef>
                  <a:spcAft>
                    <a:spcPts val="0"/>
                  </a:spcAft>
                  <a:defRPr/>
                </a:pPr>
                <a:endParaRPr kumimoji="0" lang="en-US" altLang="zh-TW" sz="2400" dirty="0">
                  <a:solidFill>
                    <a:schemeClr val="tx1"/>
                  </a:solidFill>
                </a:endParaRPr>
              </a:p>
              <a:p>
                <a:pPr fontAlgn="auto">
                  <a:spcBef>
                    <a:spcPts val="0"/>
                  </a:spcBef>
                  <a:spcAft>
                    <a:spcPts val="0"/>
                  </a:spcAft>
                  <a:defRPr/>
                </a:pPr>
                <a:r>
                  <a:rPr kumimoji="0" lang="zh-TW" altLang="en-US" sz="2400" dirty="0">
                    <a:solidFill>
                      <a:schemeClr val="tx1"/>
                    </a:solidFill>
                  </a:rPr>
                  <a:t>簽到表</a:t>
                </a:r>
              </a:p>
            </p:txBody>
          </p:sp>
          <p:sp>
            <p:nvSpPr>
              <p:cNvPr id="28" name="矩形 27"/>
              <p:cNvSpPr/>
              <p:nvPr/>
            </p:nvSpPr>
            <p:spPr>
              <a:xfrm>
                <a:off x="2411223" y="3933342"/>
                <a:ext cx="5905193" cy="2231962"/>
              </a:xfrm>
              <a:prstGeom prst="rect">
                <a:avLst/>
              </a:prstGeom>
              <a:noFill/>
              <a:ln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･當年度輔導計畫申請表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歷次輔導計畫報告表</a:t>
                </a:r>
                <a:r>
                  <a:rPr kumimoji="0" lang="en-US" altLang="zh-TW" sz="2000" dirty="0">
                    <a:solidFill>
                      <a:schemeClr val="tx1"/>
                    </a:solidFill>
                  </a:rPr>
                  <a:t>(</a:t>
                </a:r>
                <a:r>
                  <a:rPr kumimoji="0" lang="zh-TW" altLang="en-US" sz="2000" dirty="0">
                    <a:solidFill>
                      <a:schemeClr val="tx1"/>
                    </a:solidFill>
                  </a:rPr>
                  <a:t>全學年</a:t>
                </a:r>
                <a:r>
                  <a:rPr kumimoji="0" lang="en-US" altLang="zh-TW" sz="2000" dirty="0">
                    <a:solidFill>
                      <a:schemeClr val="tx1"/>
                    </a:solidFill>
                  </a:rPr>
                  <a:t>)</a:t>
                </a: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受輔幼兒園年度受輔報告</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輔導人員年度輔導報告表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幼園課程與教學</a:t>
                </a:r>
                <a:r>
                  <a:rPr kumimoji="0" lang="zh-TW" altLang="en-US" sz="2000" dirty="0" smtClean="0">
                    <a:solidFill>
                      <a:schemeClr val="tx1"/>
                    </a:solidFill>
                  </a:rPr>
                  <a:t>品質評估</a:t>
                </a:r>
                <a:r>
                  <a:rPr kumimoji="0" lang="zh-TW" altLang="en-US" sz="2000" dirty="0">
                    <a:solidFill>
                      <a:schemeClr val="tx1"/>
                    </a:solidFill>
                  </a:rPr>
                  <a:t>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   </a:t>
                </a:r>
                <a:r>
                  <a:rPr kumimoji="0" lang="en-US" altLang="zh-TW" sz="2000" dirty="0">
                    <a:solidFill>
                      <a:schemeClr val="tx1"/>
                    </a:solidFill>
                  </a:rPr>
                  <a:t>(</a:t>
                </a:r>
                <a:r>
                  <a:rPr kumimoji="0" lang="zh-TW" altLang="en-US" sz="2000" dirty="0">
                    <a:solidFill>
                      <a:schemeClr val="tx1"/>
                    </a:solidFill>
                  </a:rPr>
                  <a:t>前後</a:t>
                </a:r>
                <a:r>
                  <a:rPr kumimoji="0" lang="en-US" altLang="zh-TW" sz="2000" dirty="0">
                    <a:solidFill>
                      <a:schemeClr val="tx1"/>
                    </a:solidFill>
                  </a:rPr>
                  <a:t>)</a:t>
                </a: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簽 到表</a:t>
                </a:r>
                <a:endParaRPr kumimoji="0" lang="en-US" altLang="zh-TW" sz="2000" dirty="0">
                  <a:solidFill>
                    <a:schemeClr val="tx1"/>
                  </a:solidFill>
                </a:endParaRPr>
              </a:p>
              <a:p>
                <a:pPr fontAlgn="auto">
                  <a:spcBef>
                    <a:spcPts val="0"/>
                  </a:spcBef>
                  <a:spcAft>
                    <a:spcPts val="0"/>
                  </a:spcAft>
                  <a:defRPr/>
                </a:pPr>
                <a:endParaRPr kumimoji="0" lang="zh-TW" altLang="en-US" sz="2400" dirty="0">
                  <a:solidFill>
                    <a:schemeClr val="tx1"/>
                  </a:solidFill>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ctrTitle"/>
          </p:nvPr>
        </p:nvSpPr>
        <p:spPr>
          <a:xfrm>
            <a:off x="611188" y="0"/>
            <a:ext cx="7845425" cy="792163"/>
          </a:xfrm>
        </p:spPr>
        <p:txBody>
          <a:bodyPr>
            <a:noAutofit/>
          </a:bodyPr>
          <a:lstStyle/>
          <a:p>
            <a:r>
              <a:rPr lang="zh-TW" altLang="en-US" sz="5400" dirty="0" smtClean="0">
                <a:latin typeface="標楷體" pitchFamily="65" charset="-120"/>
                <a:ea typeface="標楷體" pitchFamily="65" charset="-120"/>
              </a:rPr>
              <a:t>課程大綱輔導</a:t>
            </a:r>
          </a:p>
        </p:txBody>
      </p:sp>
      <p:grpSp>
        <p:nvGrpSpPr>
          <p:cNvPr id="18434" name="群組 14"/>
          <p:cNvGrpSpPr>
            <a:grpSpLocks/>
          </p:cNvGrpSpPr>
          <p:nvPr/>
        </p:nvGrpSpPr>
        <p:grpSpPr bwMode="auto">
          <a:xfrm>
            <a:off x="323850" y="1052513"/>
            <a:ext cx="8640763" cy="936625"/>
            <a:chOff x="467544" y="1628800"/>
            <a:chExt cx="7848873" cy="936104"/>
          </a:xfrm>
        </p:grpSpPr>
        <p:sp>
          <p:nvSpPr>
            <p:cNvPr id="13" name="圓角矩形 12"/>
            <p:cNvSpPr/>
            <p:nvPr/>
          </p:nvSpPr>
          <p:spPr>
            <a:xfrm>
              <a:off x="2234009" y="1628800"/>
              <a:ext cx="6082408" cy="93610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mj-lt"/>
                  <a:ea typeface="+mj-ea"/>
                  <a:cs typeface="+mj-cs"/>
                </a:rPr>
                <a:t>輔導教保服務人員能依課綱規畫教保服務課程、實施 教學及評量</a:t>
              </a:r>
            </a:p>
          </p:txBody>
        </p:sp>
        <p:sp>
          <p:nvSpPr>
            <p:cNvPr id="6" name="圓角矩形 5"/>
            <p:cNvSpPr/>
            <p:nvPr/>
          </p:nvSpPr>
          <p:spPr>
            <a:xfrm>
              <a:off x="467544" y="1628800"/>
              <a:ext cx="1831356" cy="936104"/>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輔導目的</a:t>
              </a:r>
            </a:p>
          </p:txBody>
        </p:sp>
      </p:grpSp>
      <p:grpSp>
        <p:nvGrpSpPr>
          <p:cNvPr id="18435" name="群組 15"/>
          <p:cNvGrpSpPr>
            <a:grpSpLocks/>
          </p:cNvGrpSpPr>
          <p:nvPr/>
        </p:nvGrpSpPr>
        <p:grpSpPr bwMode="auto">
          <a:xfrm>
            <a:off x="261938" y="2163763"/>
            <a:ext cx="8542337" cy="2305050"/>
            <a:chOff x="539552" y="2841672"/>
            <a:chExt cx="7500156" cy="3096224"/>
          </a:xfrm>
        </p:grpSpPr>
        <p:sp>
          <p:nvSpPr>
            <p:cNvPr id="14" name="圓角矩形 13"/>
            <p:cNvSpPr/>
            <p:nvPr/>
          </p:nvSpPr>
          <p:spPr>
            <a:xfrm>
              <a:off x="2174505" y="2841672"/>
              <a:ext cx="5865203" cy="303651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cs typeface="+mj-cs"/>
                </a:rPr>
                <a:t>＊具自編教保活動課程能力者</a:t>
              </a:r>
              <a:endParaRPr kumimoji="0" lang="en-US" altLang="zh-TW" sz="2000" dirty="0">
                <a:solidFill>
                  <a:schemeClr val="tx1"/>
                </a:solidFill>
                <a:latin typeface="新細明體"/>
                <a:cs typeface="+mj-cs"/>
              </a:endParaRPr>
            </a:p>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cs typeface="+mj-cs"/>
                </a:rPr>
                <a:t>＊</a:t>
              </a:r>
              <a:r>
                <a:rPr kumimoji="0" lang="zh-TW" altLang="en-US" sz="2000" dirty="0">
                  <a:solidFill>
                    <a:schemeClr val="tx1"/>
                  </a:solidFill>
                  <a:latin typeface="+mj-lt"/>
                  <a:ea typeface="+mj-ea"/>
                  <a:cs typeface="+mj-cs"/>
                </a:rPr>
                <a:t>優先輔導對象</a:t>
              </a: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mj-lt"/>
                  <a:ea typeface="+mj-ea"/>
                  <a:cs typeface="+mj-cs"/>
                </a:rPr>
                <a:t>     第二年持續辦理輔導之幼兒園</a:t>
              </a: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mj-lt"/>
                  <a:ea typeface="+mj-ea"/>
                  <a:cs typeface="+mj-cs"/>
                </a:rPr>
                <a:t>     曾接受方案二或適性教保輔導者</a:t>
              </a:r>
              <a:endParaRPr kumimoji="0" lang="en-US" altLang="zh-TW" sz="2400" dirty="0">
                <a:solidFill>
                  <a:schemeClr val="tx1"/>
                </a:solidFill>
                <a:latin typeface="+mj-lt"/>
                <a:ea typeface="+mj-ea"/>
                <a:cs typeface="+mj-cs"/>
              </a:endParaRPr>
            </a:p>
            <a:p>
              <a:pPr fontAlgn="auto">
                <a:spcBef>
                  <a:spcPts val="0"/>
                </a:spcBef>
                <a:spcAft>
                  <a:spcPts val="0"/>
                </a:spcAft>
                <a:defRPr/>
              </a:pPr>
              <a:endParaRPr kumimoji="0" lang="zh-TW" altLang="en-US" sz="2400" dirty="0">
                <a:solidFill>
                  <a:schemeClr val="tx1"/>
                </a:solidFill>
                <a:latin typeface="+mj-lt"/>
                <a:ea typeface="+mj-ea"/>
                <a:cs typeface="+mj-cs"/>
              </a:endParaRPr>
            </a:p>
          </p:txBody>
        </p:sp>
        <p:sp>
          <p:nvSpPr>
            <p:cNvPr id="7" name="圓角矩形 6"/>
            <p:cNvSpPr/>
            <p:nvPr/>
          </p:nvSpPr>
          <p:spPr>
            <a:xfrm>
              <a:off x="539552" y="2852333"/>
              <a:ext cx="1834270" cy="3085563"/>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輔導對象</a:t>
              </a:r>
            </a:p>
          </p:txBody>
        </p:sp>
      </p:grpSp>
      <p:grpSp>
        <p:nvGrpSpPr>
          <p:cNvPr id="18436" name="群組 16"/>
          <p:cNvGrpSpPr>
            <a:grpSpLocks/>
          </p:cNvGrpSpPr>
          <p:nvPr/>
        </p:nvGrpSpPr>
        <p:grpSpPr bwMode="auto">
          <a:xfrm>
            <a:off x="349250" y="4603750"/>
            <a:ext cx="8640763" cy="936625"/>
            <a:chOff x="467544" y="1628800"/>
            <a:chExt cx="7848873" cy="936104"/>
          </a:xfrm>
        </p:grpSpPr>
        <p:sp>
          <p:nvSpPr>
            <p:cNvPr id="18" name="圓角矩形 17"/>
            <p:cNvSpPr/>
            <p:nvPr/>
          </p:nvSpPr>
          <p:spPr>
            <a:xfrm>
              <a:off x="2234009" y="1628800"/>
              <a:ext cx="6082408" cy="93610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a:t>
              </a:r>
              <a:r>
                <a:rPr kumimoji="0" lang="zh-TW" altLang="en-US" sz="2000" dirty="0">
                  <a:solidFill>
                    <a:schemeClr val="tx1"/>
                  </a:solidFill>
                  <a:latin typeface="+mj-lt"/>
                  <a:ea typeface="+mj-ea"/>
                  <a:cs typeface="+mj-cs"/>
                </a:rPr>
                <a:t>符合本屬所</a:t>
              </a:r>
              <a:r>
                <a:rPr kumimoji="0" lang="zh-TW" altLang="en-US" sz="2000" dirty="0" smtClean="0">
                  <a:solidFill>
                    <a:schemeClr val="tx1"/>
                  </a:solidFill>
                  <a:latin typeface="+mj-lt"/>
                  <a:ea typeface="+mj-ea"/>
                  <a:cs typeface="+mj-cs"/>
                </a:rPr>
                <a:t>訂課程大綱輔導人員資格者</a:t>
              </a:r>
              <a:endParaRPr kumimoji="0" lang="zh-TW" altLang="en-US" sz="2000" dirty="0">
                <a:solidFill>
                  <a:schemeClr val="tx1"/>
                </a:solidFill>
                <a:latin typeface="+mj-lt"/>
                <a:ea typeface="+mj-ea"/>
                <a:cs typeface="+mj-cs"/>
              </a:endParaRPr>
            </a:p>
          </p:txBody>
        </p:sp>
        <p:sp>
          <p:nvSpPr>
            <p:cNvPr id="19" name="圓角矩形 18"/>
            <p:cNvSpPr/>
            <p:nvPr/>
          </p:nvSpPr>
          <p:spPr>
            <a:xfrm>
              <a:off x="467544" y="1628800"/>
              <a:ext cx="1831356" cy="936104"/>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輔導人員</a:t>
              </a:r>
            </a:p>
          </p:txBody>
        </p:sp>
      </p:grpSp>
      <p:grpSp>
        <p:nvGrpSpPr>
          <p:cNvPr id="18437" name="群組 19"/>
          <p:cNvGrpSpPr>
            <a:grpSpLocks/>
          </p:cNvGrpSpPr>
          <p:nvPr/>
        </p:nvGrpSpPr>
        <p:grpSpPr bwMode="auto">
          <a:xfrm>
            <a:off x="339725" y="5734050"/>
            <a:ext cx="8642350" cy="936625"/>
            <a:chOff x="467544" y="1628800"/>
            <a:chExt cx="7848873" cy="936104"/>
          </a:xfrm>
        </p:grpSpPr>
        <p:sp>
          <p:nvSpPr>
            <p:cNvPr id="21" name="圓角矩形 20"/>
            <p:cNvSpPr/>
            <p:nvPr/>
          </p:nvSpPr>
          <p:spPr>
            <a:xfrm>
              <a:off x="2233685" y="1628800"/>
              <a:ext cx="6082732" cy="93610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a:solidFill>
                    <a:schemeClr val="tx1"/>
                  </a:solidFill>
                  <a:latin typeface="新細明體"/>
                  <a:cs typeface="+mj-cs"/>
                </a:rPr>
                <a:t>＊分兩階段提報成果報告</a:t>
              </a:r>
              <a:r>
                <a:rPr kumimoji="0" lang="en-US" altLang="zh-TW" sz="2000" dirty="0">
                  <a:solidFill>
                    <a:schemeClr val="tx1"/>
                  </a:solidFill>
                  <a:latin typeface="新細明體"/>
                  <a:cs typeface="+mj-cs"/>
                </a:rPr>
                <a:t>(</a:t>
              </a:r>
              <a:r>
                <a:rPr kumimoji="0" lang="zh-TW" altLang="en-US" sz="2000" dirty="0">
                  <a:solidFill>
                    <a:schemeClr val="tx1"/>
                  </a:solidFill>
                  <a:latin typeface="新細明體"/>
                  <a:cs typeface="+mj-cs"/>
                </a:rPr>
                <a:t>上下學期</a:t>
              </a:r>
              <a:r>
                <a:rPr kumimoji="0" lang="en-US" altLang="zh-TW" sz="2000" dirty="0">
                  <a:solidFill>
                    <a:schemeClr val="tx1"/>
                  </a:solidFill>
                  <a:latin typeface="新細明體"/>
                  <a:cs typeface="+mj-cs"/>
                </a:rPr>
                <a:t>)</a:t>
              </a:r>
              <a:endParaRPr kumimoji="0" lang="zh-TW" altLang="en-US" sz="2000" dirty="0">
                <a:solidFill>
                  <a:schemeClr val="tx1"/>
                </a:solidFill>
                <a:latin typeface="+mj-lt"/>
                <a:ea typeface="+mj-ea"/>
                <a:cs typeface="+mj-cs"/>
              </a:endParaRPr>
            </a:p>
          </p:txBody>
        </p:sp>
        <p:sp>
          <p:nvSpPr>
            <p:cNvPr id="22" name="圓角矩形 21"/>
            <p:cNvSpPr/>
            <p:nvPr/>
          </p:nvSpPr>
          <p:spPr>
            <a:xfrm>
              <a:off x="467544" y="1628800"/>
              <a:ext cx="1831019" cy="936104"/>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成果報告</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ctrTitle"/>
          </p:nvPr>
        </p:nvSpPr>
        <p:spPr>
          <a:xfrm>
            <a:off x="684213" y="404813"/>
            <a:ext cx="7843837" cy="792162"/>
          </a:xfrm>
        </p:spPr>
        <p:txBody>
          <a:bodyPr>
            <a:noAutofit/>
          </a:bodyPr>
          <a:lstStyle/>
          <a:p>
            <a:r>
              <a:rPr lang="zh-TW" altLang="en-US" sz="5400" dirty="0" smtClean="0">
                <a:latin typeface="標楷體" pitchFamily="65" charset="-120"/>
                <a:ea typeface="標楷體" pitchFamily="65" charset="-120"/>
              </a:rPr>
              <a:t>申請檢附資料</a:t>
            </a:r>
          </a:p>
        </p:txBody>
      </p:sp>
      <p:sp>
        <p:nvSpPr>
          <p:cNvPr id="25" name="向下箭號 24"/>
          <p:cNvSpPr/>
          <p:nvPr/>
        </p:nvSpPr>
        <p:spPr>
          <a:xfrm>
            <a:off x="4654550" y="3421063"/>
            <a:ext cx="28892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9459" name="群組 21"/>
          <p:cNvGrpSpPr>
            <a:grpSpLocks/>
          </p:cNvGrpSpPr>
          <p:nvPr/>
        </p:nvGrpSpPr>
        <p:grpSpPr bwMode="auto">
          <a:xfrm>
            <a:off x="468313" y="1341438"/>
            <a:ext cx="8207375" cy="1908175"/>
            <a:chOff x="539552" y="1412776"/>
            <a:chExt cx="8208912" cy="1908212"/>
          </a:xfrm>
        </p:grpSpPr>
        <p:sp>
          <p:nvSpPr>
            <p:cNvPr id="15" name="矩形 14"/>
            <p:cNvSpPr/>
            <p:nvPr/>
          </p:nvSpPr>
          <p:spPr>
            <a:xfrm>
              <a:off x="539552" y="1412776"/>
              <a:ext cx="8208912" cy="97156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必要檢附</a:t>
              </a:r>
            </a:p>
            <a:p>
              <a:pPr algn="ctr" fontAlgn="auto">
                <a:spcBef>
                  <a:spcPts val="0"/>
                </a:spcBef>
                <a:spcAft>
                  <a:spcPts val="0"/>
                </a:spcAft>
                <a:defRPr/>
              </a:pPr>
              <a:endParaRPr kumimoji="0" lang="zh-TW" altLang="en-US" dirty="0"/>
            </a:p>
          </p:txBody>
        </p:sp>
        <p:sp>
          <p:nvSpPr>
            <p:cNvPr id="16" name="矩形 15"/>
            <p:cNvSpPr/>
            <p:nvPr/>
          </p:nvSpPr>
          <p:spPr>
            <a:xfrm>
              <a:off x="539552" y="2349419"/>
              <a:ext cx="1800562" cy="97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年度申請表</a:t>
              </a:r>
              <a:endParaRPr kumimoji="0" lang="zh-TW" altLang="en-US" dirty="0"/>
            </a:p>
          </p:txBody>
        </p:sp>
        <p:sp>
          <p:nvSpPr>
            <p:cNvPr id="14" name="矩形 13"/>
            <p:cNvSpPr/>
            <p:nvPr/>
          </p:nvSpPr>
          <p:spPr>
            <a:xfrm>
              <a:off x="5364867" y="2349419"/>
              <a:ext cx="1440133" cy="97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課程記錄</a:t>
              </a:r>
              <a:endParaRPr kumimoji="0" lang="zh-TW" altLang="en-US" dirty="0"/>
            </a:p>
          </p:txBody>
        </p:sp>
        <p:sp>
          <p:nvSpPr>
            <p:cNvPr id="18" name="矩形 17"/>
            <p:cNvSpPr/>
            <p:nvPr/>
          </p:nvSpPr>
          <p:spPr>
            <a:xfrm>
              <a:off x="2340114" y="2349419"/>
              <a:ext cx="1800562" cy="97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作息時間表</a:t>
              </a:r>
            </a:p>
          </p:txBody>
        </p:sp>
        <p:sp>
          <p:nvSpPr>
            <p:cNvPr id="19" name="矩形 18"/>
            <p:cNvSpPr/>
            <p:nvPr/>
          </p:nvSpPr>
          <p:spPr>
            <a:xfrm>
              <a:off x="4140676" y="2349419"/>
              <a:ext cx="1224191" cy="97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主題網</a:t>
              </a:r>
              <a:endParaRPr kumimoji="0" lang="zh-TW" altLang="en-US" dirty="0"/>
            </a:p>
          </p:txBody>
        </p:sp>
        <p:sp>
          <p:nvSpPr>
            <p:cNvPr id="21" name="矩形 20"/>
            <p:cNvSpPr/>
            <p:nvPr/>
          </p:nvSpPr>
          <p:spPr>
            <a:xfrm>
              <a:off x="6805000" y="2349419"/>
              <a:ext cx="1943464" cy="971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教學省思或教學日誌</a:t>
              </a:r>
              <a:endParaRPr kumimoji="0" lang="zh-TW" altLang="en-US" dirty="0"/>
            </a:p>
          </p:txBody>
        </p:sp>
      </p:grpSp>
      <p:grpSp>
        <p:nvGrpSpPr>
          <p:cNvPr id="19460" name="群組 23"/>
          <p:cNvGrpSpPr>
            <a:grpSpLocks/>
          </p:cNvGrpSpPr>
          <p:nvPr/>
        </p:nvGrpSpPr>
        <p:grpSpPr bwMode="auto">
          <a:xfrm>
            <a:off x="468313" y="4076700"/>
            <a:ext cx="8283575" cy="2447925"/>
            <a:chOff x="467544" y="4077072"/>
            <a:chExt cx="8284894" cy="2448272"/>
          </a:xfrm>
        </p:grpSpPr>
        <p:sp>
          <p:nvSpPr>
            <p:cNvPr id="17" name="矩形 16"/>
            <p:cNvSpPr/>
            <p:nvPr/>
          </p:nvSpPr>
          <p:spPr>
            <a:xfrm>
              <a:off x="467544" y="4077072"/>
              <a:ext cx="8280130" cy="117491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具優先輔導資格者，另需檢附</a:t>
              </a:r>
            </a:p>
          </p:txBody>
        </p:sp>
        <p:sp>
          <p:nvSpPr>
            <p:cNvPr id="20" name="矩形 19"/>
            <p:cNvSpPr/>
            <p:nvPr/>
          </p:nvSpPr>
          <p:spPr>
            <a:xfrm>
              <a:off x="467544" y="5251989"/>
              <a:ext cx="4104340" cy="1273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solidFill>
                    <a:schemeClr val="tx1"/>
                  </a:solidFill>
                  <a:latin typeface="+mj-lt"/>
                  <a:ea typeface="+mj-ea"/>
                  <a:cs typeface="+mj-cs"/>
                </a:rPr>
                <a:t>申請第二年持續輔導者之前一年輔導計畫</a:t>
              </a:r>
              <a:r>
                <a:rPr kumimoji="0" lang="zh-TW" altLang="en-US" sz="2400" dirty="0" smtClean="0">
                  <a:solidFill>
                    <a:schemeClr val="tx1"/>
                  </a:solidFill>
                  <a:latin typeface="+mj-lt"/>
                  <a:ea typeface="+mj-ea"/>
                  <a:cs typeface="+mj-cs"/>
                </a:rPr>
                <a:t>申請表以及輔導成果報告</a:t>
              </a:r>
              <a:endParaRPr kumimoji="0" lang="zh-TW" altLang="en-US" sz="2400" dirty="0">
                <a:solidFill>
                  <a:schemeClr val="tx1"/>
                </a:solidFill>
                <a:latin typeface="+mj-lt"/>
                <a:ea typeface="+mj-ea"/>
                <a:cs typeface="+mj-cs"/>
              </a:endParaRPr>
            </a:p>
          </p:txBody>
        </p:sp>
        <p:sp>
          <p:nvSpPr>
            <p:cNvPr id="23" name="矩形 22"/>
            <p:cNvSpPr/>
            <p:nvPr/>
          </p:nvSpPr>
          <p:spPr>
            <a:xfrm>
              <a:off x="4570297" y="5250401"/>
              <a:ext cx="4182141" cy="1271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solidFill>
                    <a:schemeClr val="tx1"/>
                  </a:solidFill>
                </a:rPr>
                <a:t>曾接受方案二或適性教保輔導者各輔導計畫</a:t>
              </a:r>
              <a:r>
                <a:rPr kumimoji="0" lang="zh-TW" altLang="en-US" sz="2400" dirty="0" smtClean="0">
                  <a:solidFill>
                    <a:schemeClr val="tx1"/>
                  </a:solidFill>
                </a:rPr>
                <a:t>申請表及成果報告</a:t>
              </a:r>
              <a:endParaRPr kumimoji="0" lang="zh-TW" altLang="en-US" sz="2400" dirty="0">
                <a:solidFill>
                  <a:schemeClr val="tx1"/>
                </a:solidFill>
                <a:latin typeface="+mj-lt"/>
                <a:ea typeface="+mj-ea"/>
                <a:cs typeface="+mj-cs"/>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p:cNvSpPr>
            <a:spLocks noGrp="1"/>
          </p:cNvSpPr>
          <p:nvPr>
            <p:ph type="ctrTitle"/>
          </p:nvPr>
        </p:nvSpPr>
        <p:spPr>
          <a:xfrm>
            <a:off x="684213" y="333375"/>
            <a:ext cx="7843837" cy="792163"/>
          </a:xfrm>
        </p:spPr>
        <p:txBody>
          <a:bodyPr>
            <a:noAutofit/>
          </a:bodyPr>
          <a:lstStyle/>
          <a:p>
            <a:r>
              <a:rPr lang="zh-TW" altLang="en-US" sz="5400" dirty="0" smtClean="0">
                <a:latin typeface="標楷體" pitchFamily="65" charset="-120"/>
                <a:ea typeface="標楷體" pitchFamily="65" charset="-120"/>
              </a:rPr>
              <a:t>課程大綱輔導成果報告</a:t>
            </a:r>
          </a:p>
        </p:txBody>
      </p:sp>
      <p:grpSp>
        <p:nvGrpSpPr>
          <p:cNvPr id="20482" name="群組 28"/>
          <p:cNvGrpSpPr>
            <a:grpSpLocks/>
          </p:cNvGrpSpPr>
          <p:nvPr/>
        </p:nvGrpSpPr>
        <p:grpSpPr bwMode="auto">
          <a:xfrm>
            <a:off x="0" y="1539875"/>
            <a:ext cx="8893175" cy="4692650"/>
            <a:chOff x="251520" y="1736108"/>
            <a:chExt cx="8640960" cy="4460746"/>
          </a:xfrm>
        </p:grpSpPr>
        <p:sp>
          <p:nvSpPr>
            <p:cNvPr id="15" name="橢圓 14"/>
            <p:cNvSpPr/>
            <p:nvPr/>
          </p:nvSpPr>
          <p:spPr>
            <a:xfrm>
              <a:off x="251520" y="1736108"/>
              <a:ext cx="4104534" cy="4445656"/>
            </a:xfrm>
            <a:prstGeom prst="ellipse">
              <a:avLst/>
            </a:prstGeom>
            <a:ln>
              <a:solidFill>
                <a:schemeClr val="accent1">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橢圓 19"/>
            <p:cNvSpPr/>
            <p:nvPr/>
          </p:nvSpPr>
          <p:spPr>
            <a:xfrm>
              <a:off x="1403751" y="1772325"/>
              <a:ext cx="2088515" cy="2160957"/>
            </a:xfrm>
            <a:prstGeom prst="ellipse">
              <a:avLst/>
            </a:prstGeom>
            <a:ln>
              <a:solidFill>
                <a:schemeClr val="accent1">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橢圓 22"/>
            <p:cNvSpPr/>
            <p:nvPr/>
          </p:nvSpPr>
          <p:spPr>
            <a:xfrm>
              <a:off x="1403751" y="3933282"/>
              <a:ext cx="2159469" cy="2231883"/>
            </a:xfrm>
            <a:prstGeom prst="ellipse">
              <a:avLst/>
            </a:prstGeom>
            <a:ln>
              <a:solidFill>
                <a:schemeClr val="accent1">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20486" name="群組 24"/>
            <p:cNvGrpSpPr>
              <a:grpSpLocks/>
            </p:cNvGrpSpPr>
            <p:nvPr/>
          </p:nvGrpSpPr>
          <p:grpSpPr bwMode="auto">
            <a:xfrm>
              <a:off x="2483768" y="1750591"/>
              <a:ext cx="2592288" cy="4446263"/>
              <a:chOff x="2411760" y="1750591"/>
              <a:chExt cx="5904656" cy="4446263"/>
            </a:xfrm>
          </p:grpSpPr>
          <p:sp>
            <p:nvSpPr>
              <p:cNvPr id="16" name="矩形 15"/>
              <p:cNvSpPr/>
              <p:nvPr/>
            </p:nvSpPr>
            <p:spPr>
              <a:xfrm>
                <a:off x="2411116" y="1751198"/>
                <a:ext cx="5906059" cy="225451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rPr>
                  <a:t>第一學期</a:t>
                </a:r>
              </a:p>
            </p:txBody>
          </p:sp>
          <p:sp>
            <p:nvSpPr>
              <p:cNvPr id="17" name="矩形 16"/>
              <p:cNvSpPr/>
              <p:nvPr/>
            </p:nvSpPr>
            <p:spPr>
              <a:xfrm>
                <a:off x="2411116" y="3933282"/>
                <a:ext cx="5906059" cy="226357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rPr>
                  <a:t>第二學期</a:t>
                </a:r>
              </a:p>
            </p:txBody>
          </p:sp>
        </p:grpSp>
        <p:grpSp>
          <p:nvGrpSpPr>
            <p:cNvPr id="20487" name="群組 25"/>
            <p:cNvGrpSpPr>
              <a:grpSpLocks/>
            </p:cNvGrpSpPr>
            <p:nvPr/>
          </p:nvGrpSpPr>
          <p:grpSpPr bwMode="auto">
            <a:xfrm>
              <a:off x="5076056" y="1772816"/>
              <a:ext cx="3816424" cy="4392488"/>
              <a:chOff x="2411760" y="1772816"/>
              <a:chExt cx="5904656" cy="4392488"/>
            </a:xfrm>
          </p:grpSpPr>
          <p:sp>
            <p:nvSpPr>
              <p:cNvPr id="27" name="矩形 26"/>
              <p:cNvSpPr/>
              <p:nvPr/>
            </p:nvSpPr>
            <p:spPr>
              <a:xfrm>
                <a:off x="2412277" y="1772325"/>
                <a:ext cx="5904139" cy="217152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000" dirty="0">
                    <a:solidFill>
                      <a:schemeClr val="tx1"/>
                    </a:solidFill>
                  </a:rPr>
                  <a:t>･當年度輔導計畫申請表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･歷次輔導計畫報告表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･課綱受輔及輔導報告</a:t>
                </a:r>
                <a:r>
                  <a:rPr kumimoji="0" lang="en-US" altLang="zh-TW" sz="2000" dirty="0">
                    <a:solidFill>
                      <a:schemeClr val="tx1"/>
                    </a:solidFill>
                  </a:rPr>
                  <a:t>(</a:t>
                </a:r>
                <a:r>
                  <a:rPr kumimoji="0" lang="zh-TW" altLang="en-US" sz="2000" dirty="0">
                    <a:solidFill>
                      <a:schemeClr val="tx1"/>
                    </a:solidFill>
                  </a:rPr>
                  <a:t>受輔園、</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  輔導人員</a:t>
                </a:r>
                <a:r>
                  <a:rPr kumimoji="0" lang="zh-TW" altLang="en-US" sz="2000" dirty="0">
                    <a:solidFill>
                      <a:schemeClr val="tx1"/>
                    </a:solidFill>
                    <a:latin typeface="新細明體"/>
                  </a:rPr>
                  <a:t>／上學期</a:t>
                </a:r>
                <a:r>
                  <a:rPr kumimoji="0" lang="en-US" altLang="zh-TW" sz="2000" dirty="0">
                    <a:solidFill>
                      <a:schemeClr val="tx1"/>
                    </a:solidFill>
                  </a:rPr>
                  <a:t>)</a:t>
                </a:r>
              </a:p>
              <a:p>
                <a:pPr fontAlgn="auto">
                  <a:spcBef>
                    <a:spcPts val="0"/>
                  </a:spcBef>
                  <a:spcAft>
                    <a:spcPts val="0"/>
                  </a:spcAft>
                  <a:defRPr/>
                </a:pPr>
                <a:r>
                  <a:rPr kumimoji="0" lang="zh-TW" altLang="en-US" sz="2000" dirty="0">
                    <a:solidFill>
                      <a:schemeClr val="tx1"/>
                    </a:solidFill>
                  </a:rPr>
                  <a:t>･簽 到表</a:t>
                </a:r>
              </a:p>
            </p:txBody>
          </p:sp>
          <p:sp>
            <p:nvSpPr>
              <p:cNvPr id="28" name="矩形 27"/>
              <p:cNvSpPr/>
              <p:nvPr/>
            </p:nvSpPr>
            <p:spPr>
              <a:xfrm>
                <a:off x="2412277" y="3933282"/>
                <a:ext cx="5904139" cy="2231883"/>
              </a:xfrm>
              <a:prstGeom prst="rect">
                <a:avLst/>
              </a:prstGeom>
              <a:noFill/>
              <a:ln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000" dirty="0">
                    <a:solidFill>
                      <a:schemeClr val="tx1"/>
                    </a:solidFill>
                  </a:rPr>
                  <a:t>･當年度輔導計畫申請表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･歷次輔導計畫報告表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･課綱受輔及輔導報告</a:t>
                </a:r>
                <a:r>
                  <a:rPr kumimoji="0" lang="en-US" altLang="zh-TW" sz="2000" dirty="0">
                    <a:solidFill>
                      <a:schemeClr val="tx1"/>
                    </a:solidFill>
                  </a:rPr>
                  <a:t>(</a:t>
                </a:r>
                <a:r>
                  <a:rPr kumimoji="0" lang="zh-TW" altLang="en-US" sz="2000" dirty="0">
                    <a:solidFill>
                      <a:schemeClr val="tx1"/>
                    </a:solidFill>
                  </a:rPr>
                  <a:t>受輔園、</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  輔導人員</a:t>
                </a:r>
                <a:r>
                  <a:rPr kumimoji="0" lang="zh-TW" altLang="en-US" sz="2000" dirty="0">
                    <a:solidFill>
                      <a:schemeClr val="tx1"/>
                    </a:solidFill>
                    <a:latin typeface="新細明體"/>
                  </a:rPr>
                  <a:t>／全學年</a:t>
                </a:r>
                <a:r>
                  <a:rPr kumimoji="0" lang="en-US" altLang="zh-TW" sz="2000" dirty="0">
                    <a:solidFill>
                      <a:schemeClr val="tx1"/>
                    </a:solidFill>
                  </a:rPr>
                  <a:t>)</a:t>
                </a:r>
              </a:p>
              <a:p>
                <a:pPr fontAlgn="auto">
                  <a:spcBef>
                    <a:spcPts val="0"/>
                  </a:spcBef>
                  <a:spcAft>
                    <a:spcPts val="0"/>
                  </a:spcAft>
                  <a:defRPr/>
                </a:pPr>
                <a:r>
                  <a:rPr kumimoji="0" lang="zh-TW" altLang="en-US" sz="2000" dirty="0">
                    <a:solidFill>
                      <a:schemeClr val="tx1"/>
                    </a:solidFill>
                  </a:rPr>
                  <a:t>･簽 到表</a:t>
                </a:r>
              </a:p>
              <a:p>
                <a:pPr fontAlgn="auto">
                  <a:spcBef>
                    <a:spcPts val="0"/>
                  </a:spcBef>
                  <a:spcAft>
                    <a:spcPts val="0"/>
                  </a:spcAft>
                  <a:defRPr/>
                </a:pPr>
                <a:endParaRPr kumimoji="0" lang="zh-TW" altLang="en-US" sz="2400" dirty="0">
                  <a:solidFill>
                    <a:schemeClr val="tx1"/>
                  </a:solidFill>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ctrTitle"/>
          </p:nvPr>
        </p:nvSpPr>
        <p:spPr>
          <a:xfrm>
            <a:off x="611188" y="0"/>
            <a:ext cx="7845425" cy="792163"/>
          </a:xfrm>
        </p:spPr>
        <p:txBody>
          <a:bodyPr>
            <a:noAutofit/>
          </a:bodyPr>
          <a:lstStyle/>
          <a:p>
            <a:r>
              <a:rPr lang="zh-TW" altLang="en-US" sz="5400" dirty="0" smtClean="0">
                <a:latin typeface="標楷體" pitchFamily="65" charset="-120"/>
                <a:ea typeface="標楷體" pitchFamily="65" charset="-120"/>
              </a:rPr>
              <a:t>特色發展輔導</a:t>
            </a:r>
          </a:p>
        </p:txBody>
      </p:sp>
      <p:sp>
        <p:nvSpPr>
          <p:cNvPr id="6" name="圓角矩形 5"/>
          <p:cNvSpPr/>
          <p:nvPr/>
        </p:nvSpPr>
        <p:spPr bwMode="auto">
          <a:xfrm>
            <a:off x="2483768" y="1052736"/>
            <a:ext cx="4248472" cy="1368152"/>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4000" dirty="0" smtClean="0">
                <a:solidFill>
                  <a:schemeClr val="tx1"/>
                </a:solidFill>
                <a:latin typeface="+mj-lt"/>
                <a:ea typeface="+mj-ea"/>
                <a:cs typeface="+mj-cs"/>
              </a:rPr>
              <a:t>已達正常化教學</a:t>
            </a:r>
            <a:endParaRPr kumimoji="0" lang="zh-TW" altLang="en-US" sz="4000" dirty="0">
              <a:solidFill>
                <a:schemeClr val="tx1"/>
              </a:solidFill>
              <a:latin typeface="+mj-lt"/>
              <a:ea typeface="+mj-ea"/>
              <a:cs typeface="+mj-cs"/>
            </a:endParaRPr>
          </a:p>
        </p:txBody>
      </p:sp>
      <p:sp>
        <p:nvSpPr>
          <p:cNvPr id="7" name="圓角矩形 6"/>
          <p:cNvSpPr/>
          <p:nvPr/>
        </p:nvSpPr>
        <p:spPr bwMode="auto">
          <a:xfrm>
            <a:off x="2483768" y="2708920"/>
            <a:ext cx="4248472" cy="1512168"/>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4000" dirty="0" smtClean="0">
                <a:solidFill>
                  <a:schemeClr val="tx1"/>
                </a:solidFill>
                <a:latin typeface="+mj-lt"/>
                <a:ea typeface="+mj-ea"/>
                <a:cs typeface="+mj-cs"/>
              </a:rPr>
              <a:t>具自編課程能力</a:t>
            </a:r>
            <a:endParaRPr kumimoji="0" lang="zh-TW" altLang="en-US" sz="4000" dirty="0">
              <a:solidFill>
                <a:schemeClr val="tx1"/>
              </a:solidFill>
              <a:latin typeface="+mj-lt"/>
              <a:ea typeface="+mj-ea"/>
              <a:cs typeface="+mj-cs"/>
            </a:endParaRPr>
          </a:p>
        </p:txBody>
      </p:sp>
      <p:sp>
        <p:nvSpPr>
          <p:cNvPr id="19" name="圓角矩形 18"/>
          <p:cNvSpPr/>
          <p:nvPr/>
        </p:nvSpPr>
        <p:spPr bwMode="auto">
          <a:xfrm>
            <a:off x="539552" y="4653136"/>
            <a:ext cx="7704856" cy="2016224"/>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4000" dirty="0" smtClean="0">
                <a:solidFill>
                  <a:schemeClr val="tx1"/>
                </a:solidFill>
                <a:latin typeface="+mj-lt"/>
                <a:ea typeface="+mj-ea"/>
                <a:cs typeface="+mj-cs"/>
              </a:rPr>
              <a:t>使用幼兒園課程教學品質評估表之總平均數至少</a:t>
            </a:r>
            <a:r>
              <a:rPr kumimoji="0" lang="en-US" altLang="zh-TW" sz="4000" dirty="0" smtClean="0">
                <a:solidFill>
                  <a:schemeClr val="tx1"/>
                </a:solidFill>
                <a:latin typeface="+mj-lt"/>
                <a:ea typeface="+mj-ea"/>
                <a:cs typeface="+mj-cs"/>
              </a:rPr>
              <a:t>2.5</a:t>
            </a:r>
            <a:r>
              <a:rPr kumimoji="0" lang="zh-TW" altLang="en-US" sz="4000" dirty="0" smtClean="0">
                <a:solidFill>
                  <a:schemeClr val="tx1"/>
                </a:solidFill>
                <a:latin typeface="+mj-lt"/>
                <a:ea typeface="+mj-ea"/>
                <a:cs typeface="+mj-cs"/>
              </a:rPr>
              <a:t>分</a:t>
            </a:r>
            <a:endParaRPr kumimoji="0" lang="zh-TW" altLang="en-US" sz="4000" dirty="0">
              <a:solidFill>
                <a:schemeClr val="tx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ctrTitle"/>
          </p:nvPr>
        </p:nvSpPr>
        <p:spPr>
          <a:xfrm>
            <a:off x="611188" y="0"/>
            <a:ext cx="7845425" cy="792163"/>
          </a:xfrm>
        </p:spPr>
        <p:txBody>
          <a:bodyPr>
            <a:noAutofit/>
          </a:bodyPr>
          <a:lstStyle/>
          <a:p>
            <a:r>
              <a:rPr lang="zh-TW" altLang="en-US" sz="5400" dirty="0" smtClean="0">
                <a:latin typeface="標楷體" pitchFamily="65" charset="-120"/>
                <a:ea typeface="標楷體" pitchFamily="65" charset="-120"/>
              </a:rPr>
              <a:t>特色發展輔導</a:t>
            </a:r>
          </a:p>
        </p:txBody>
      </p:sp>
      <p:grpSp>
        <p:nvGrpSpPr>
          <p:cNvPr id="21506" name="群組 14"/>
          <p:cNvGrpSpPr>
            <a:grpSpLocks/>
          </p:cNvGrpSpPr>
          <p:nvPr/>
        </p:nvGrpSpPr>
        <p:grpSpPr bwMode="auto">
          <a:xfrm>
            <a:off x="261938" y="1052513"/>
            <a:ext cx="8728075" cy="5618162"/>
            <a:chOff x="262257" y="1052736"/>
            <a:chExt cx="8727316" cy="5617741"/>
          </a:xfrm>
        </p:grpSpPr>
        <p:grpSp>
          <p:nvGrpSpPr>
            <p:cNvPr id="21507" name="群組 14"/>
            <p:cNvGrpSpPr>
              <a:grpSpLocks/>
            </p:cNvGrpSpPr>
            <p:nvPr/>
          </p:nvGrpSpPr>
          <p:grpSpPr bwMode="auto">
            <a:xfrm>
              <a:off x="323528" y="1052736"/>
              <a:ext cx="8640961" cy="936104"/>
              <a:chOff x="467544" y="1628800"/>
              <a:chExt cx="7848873" cy="936104"/>
            </a:xfrm>
          </p:grpSpPr>
          <p:sp>
            <p:nvSpPr>
              <p:cNvPr id="13" name="圓角矩形 12"/>
              <p:cNvSpPr/>
              <p:nvPr/>
            </p:nvSpPr>
            <p:spPr>
              <a:xfrm>
                <a:off x="2234393" y="1628800"/>
                <a:ext cx="6081740" cy="93655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mj-lt"/>
                    <a:ea typeface="+mj-ea"/>
                    <a:cs typeface="+mj-cs"/>
                  </a:rPr>
                  <a:t>輔導幼兒園及其教保服務人員發展在地化課程或其他具特色之教保課程</a:t>
                </a:r>
              </a:p>
            </p:txBody>
          </p:sp>
          <p:sp>
            <p:nvSpPr>
              <p:cNvPr id="6" name="圓角矩形 5"/>
              <p:cNvSpPr/>
              <p:nvPr/>
            </p:nvSpPr>
            <p:spPr>
              <a:xfrm>
                <a:off x="468122" y="1628800"/>
                <a:ext cx="1831154" cy="936555"/>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輔導目的</a:t>
                </a:r>
              </a:p>
            </p:txBody>
          </p:sp>
        </p:grpSp>
        <p:grpSp>
          <p:nvGrpSpPr>
            <p:cNvPr id="21508" name="群組 15"/>
            <p:cNvGrpSpPr>
              <a:grpSpLocks/>
            </p:cNvGrpSpPr>
            <p:nvPr/>
          </p:nvGrpSpPr>
          <p:grpSpPr bwMode="auto">
            <a:xfrm>
              <a:off x="262257" y="2164279"/>
              <a:ext cx="8541241" cy="2304256"/>
              <a:chOff x="539552" y="2841672"/>
              <a:chExt cx="7500156" cy="3096224"/>
            </a:xfrm>
          </p:grpSpPr>
          <p:sp>
            <p:nvSpPr>
              <p:cNvPr id="14" name="圓角矩形 13"/>
              <p:cNvSpPr/>
              <p:nvPr/>
            </p:nvSpPr>
            <p:spPr>
              <a:xfrm>
                <a:off x="2174572" y="2841167"/>
                <a:ext cx="5865446" cy="303733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cs typeface="+mj-cs"/>
                  </a:rPr>
                  <a:t>＊具自編教保活動課程能力、並期發展在地化課程</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＊具自編教保活動課程能力、並期發展特色課程</a:t>
                </a:r>
                <a:endParaRPr kumimoji="0" lang="en-US" altLang="zh-TW" sz="2000" dirty="0">
                  <a:solidFill>
                    <a:schemeClr val="tx1"/>
                  </a:solidFill>
                  <a:latin typeface="新細明體"/>
                  <a:cs typeface="+mj-cs"/>
                </a:endParaRPr>
              </a:p>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cs typeface="+mj-cs"/>
                  </a:rPr>
                  <a:t>＊</a:t>
                </a:r>
                <a:r>
                  <a:rPr kumimoji="0" lang="zh-TW" altLang="en-US" sz="2000" dirty="0">
                    <a:solidFill>
                      <a:schemeClr val="tx1"/>
                    </a:solidFill>
                    <a:latin typeface="+mj-lt"/>
                    <a:ea typeface="+mj-ea"/>
                    <a:cs typeface="+mj-cs"/>
                  </a:rPr>
                  <a:t>優先輔導對象</a:t>
                </a: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mj-lt"/>
                    <a:ea typeface="+mj-ea"/>
                    <a:cs typeface="+mj-cs"/>
                  </a:rPr>
                  <a:t>     </a:t>
                </a:r>
                <a:r>
                  <a:rPr kumimoji="0" lang="zh-TW" altLang="en-US" sz="2000" dirty="0">
                    <a:solidFill>
                      <a:schemeClr val="tx1"/>
                    </a:solidFill>
                    <a:latin typeface="新細明體"/>
                    <a:cs typeface="+mj-cs"/>
                  </a:rPr>
                  <a:t>･</a:t>
                </a:r>
                <a:r>
                  <a:rPr kumimoji="0" lang="zh-TW" altLang="en-US" sz="2000" dirty="0">
                    <a:solidFill>
                      <a:schemeClr val="tx1"/>
                    </a:solidFill>
                    <a:latin typeface="+mj-lt"/>
                    <a:ea typeface="+mj-ea"/>
                    <a:cs typeface="+mj-cs"/>
                  </a:rPr>
                  <a:t>第二年持續辦理輔導之幼兒園</a:t>
                </a: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mj-lt"/>
                    <a:ea typeface="+mj-ea"/>
                    <a:cs typeface="+mj-cs"/>
                  </a:rPr>
                  <a:t>     </a:t>
                </a:r>
                <a:r>
                  <a:rPr kumimoji="0" lang="zh-TW" altLang="en-US" sz="2000" dirty="0">
                    <a:solidFill>
                      <a:schemeClr val="tx1"/>
                    </a:solidFill>
                    <a:latin typeface="新細明體"/>
                    <a:cs typeface="+mj-cs"/>
                  </a:rPr>
                  <a:t>･採統整不分科方式發展教保活動課程</a:t>
                </a:r>
                <a:endParaRPr kumimoji="0" lang="en-US" altLang="zh-TW" sz="2400" dirty="0">
                  <a:solidFill>
                    <a:schemeClr val="tx1"/>
                  </a:solidFill>
                  <a:latin typeface="+mj-lt"/>
                  <a:ea typeface="+mj-ea"/>
                  <a:cs typeface="+mj-cs"/>
                </a:endParaRPr>
              </a:p>
              <a:p>
                <a:pPr fontAlgn="auto">
                  <a:spcBef>
                    <a:spcPts val="0"/>
                  </a:spcBef>
                  <a:spcAft>
                    <a:spcPts val="0"/>
                  </a:spcAft>
                  <a:defRPr/>
                </a:pPr>
                <a:endParaRPr kumimoji="0" lang="zh-TW" altLang="en-US" sz="2400" dirty="0">
                  <a:solidFill>
                    <a:schemeClr val="tx1"/>
                  </a:solidFill>
                  <a:latin typeface="+mj-lt"/>
                  <a:ea typeface="+mj-ea"/>
                  <a:cs typeface="+mj-cs"/>
                </a:endParaRPr>
              </a:p>
            </p:txBody>
          </p:sp>
          <p:sp>
            <p:nvSpPr>
              <p:cNvPr id="7" name="圓角矩形 6"/>
              <p:cNvSpPr/>
              <p:nvPr/>
            </p:nvSpPr>
            <p:spPr>
              <a:xfrm>
                <a:off x="539552" y="2851831"/>
                <a:ext cx="1834346" cy="3086394"/>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輔導對象</a:t>
                </a:r>
              </a:p>
            </p:txBody>
          </p:sp>
        </p:grpSp>
        <p:grpSp>
          <p:nvGrpSpPr>
            <p:cNvPr id="21509" name="群組 16"/>
            <p:cNvGrpSpPr>
              <a:grpSpLocks/>
            </p:cNvGrpSpPr>
            <p:nvPr/>
          </p:nvGrpSpPr>
          <p:grpSpPr bwMode="auto">
            <a:xfrm>
              <a:off x="348612" y="4604048"/>
              <a:ext cx="8640961" cy="936104"/>
              <a:chOff x="467544" y="1628800"/>
              <a:chExt cx="7848873" cy="936104"/>
            </a:xfrm>
          </p:grpSpPr>
          <p:sp>
            <p:nvSpPr>
              <p:cNvPr id="18" name="圓角矩形 17"/>
              <p:cNvSpPr/>
              <p:nvPr/>
            </p:nvSpPr>
            <p:spPr>
              <a:xfrm>
                <a:off x="2233235" y="1628459"/>
                <a:ext cx="6083182" cy="93655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a:t>
                </a:r>
                <a:r>
                  <a:rPr kumimoji="0" lang="zh-TW" altLang="en-US" sz="2000" dirty="0">
                    <a:solidFill>
                      <a:schemeClr val="tx1"/>
                    </a:solidFill>
                    <a:latin typeface="+mj-lt"/>
                    <a:ea typeface="+mj-ea"/>
                    <a:cs typeface="+mj-cs"/>
                  </a:rPr>
                  <a:t>符合本屬所</a:t>
                </a:r>
                <a:r>
                  <a:rPr kumimoji="0" lang="zh-TW" altLang="en-US" sz="2000" dirty="0" smtClean="0">
                    <a:solidFill>
                      <a:schemeClr val="tx1"/>
                    </a:solidFill>
                    <a:latin typeface="+mj-lt"/>
                    <a:ea typeface="+mj-ea"/>
                    <a:cs typeface="+mj-cs"/>
                  </a:rPr>
                  <a:t>訂特色發展輔導人員資格者</a:t>
                </a:r>
                <a:endParaRPr kumimoji="0" lang="zh-TW" altLang="en-US" sz="2000" dirty="0">
                  <a:solidFill>
                    <a:schemeClr val="tx1"/>
                  </a:solidFill>
                  <a:latin typeface="+mj-lt"/>
                  <a:ea typeface="+mj-ea"/>
                  <a:cs typeface="+mj-cs"/>
                </a:endParaRPr>
              </a:p>
            </p:txBody>
          </p:sp>
          <p:sp>
            <p:nvSpPr>
              <p:cNvPr id="19" name="圓角矩形 18"/>
              <p:cNvSpPr/>
              <p:nvPr/>
            </p:nvSpPr>
            <p:spPr>
              <a:xfrm>
                <a:off x="466965" y="1628459"/>
                <a:ext cx="1831154" cy="936555"/>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輔導人員</a:t>
                </a:r>
              </a:p>
            </p:txBody>
          </p:sp>
        </p:grpSp>
        <p:grpSp>
          <p:nvGrpSpPr>
            <p:cNvPr id="21510" name="群組 19"/>
            <p:cNvGrpSpPr>
              <a:grpSpLocks/>
            </p:cNvGrpSpPr>
            <p:nvPr/>
          </p:nvGrpSpPr>
          <p:grpSpPr bwMode="auto">
            <a:xfrm>
              <a:off x="340471" y="5734373"/>
              <a:ext cx="8640961" cy="936104"/>
              <a:chOff x="467544" y="1628800"/>
              <a:chExt cx="7848873" cy="936104"/>
            </a:xfrm>
          </p:grpSpPr>
          <p:sp>
            <p:nvSpPr>
              <p:cNvPr id="21" name="圓角矩形 20"/>
              <p:cNvSpPr/>
              <p:nvPr/>
            </p:nvSpPr>
            <p:spPr>
              <a:xfrm>
                <a:off x="2233421" y="1628349"/>
                <a:ext cx="6083181" cy="93655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a:solidFill>
                      <a:schemeClr val="tx1"/>
                    </a:solidFill>
                    <a:latin typeface="新細明體"/>
                    <a:cs typeface="+mj-cs"/>
                  </a:rPr>
                  <a:t>＊分兩階段提報成果報告</a:t>
                </a:r>
                <a:r>
                  <a:rPr kumimoji="0" lang="en-US" altLang="zh-TW" sz="2000" dirty="0">
                    <a:solidFill>
                      <a:schemeClr val="tx1"/>
                    </a:solidFill>
                    <a:latin typeface="新細明體"/>
                    <a:cs typeface="+mj-cs"/>
                  </a:rPr>
                  <a:t>(</a:t>
                </a:r>
                <a:r>
                  <a:rPr kumimoji="0" lang="zh-TW" altLang="en-US" sz="2000" dirty="0">
                    <a:solidFill>
                      <a:schemeClr val="tx1"/>
                    </a:solidFill>
                    <a:latin typeface="新細明體"/>
                    <a:cs typeface="+mj-cs"/>
                  </a:rPr>
                  <a:t>上下學期</a:t>
                </a:r>
                <a:r>
                  <a:rPr kumimoji="0" lang="en-US" altLang="zh-TW" sz="2000" dirty="0">
                    <a:solidFill>
                      <a:schemeClr val="tx1"/>
                    </a:solidFill>
                    <a:latin typeface="新細明體"/>
                    <a:cs typeface="+mj-cs"/>
                  </a:rPr>
                  <a:t>)</a:t>
                </a:r>
                <a:endParaRPr kumimoji="0" lang="zh-TW" altLang="en-US" sz="2000" dirty="0">
                  <a:solidFill>
                    <a:schemeClr val="tx1"/>
                  </a:solidFill>
                  <a:latin typeface="+mj-lt"/>
                  <a:ea typeface="+mj-ea"/>
                  <a:cs typeface="+mj-cs"/>
                </a:endParaRPr>
              </a:p>
            </p:txBody>
          </p:sp>
          <p:sp>
            <p:nvSpPr>
              <p:cNvPr id="22" name="圓角矩形 21"/>
              <p:cNvSpPr/>
              <p:nvPr/>
            </p:nvSpPr>
            <p:spPr>
              <a:xfrm>
                <a:off x="467150" y="1628349"/>
                <a:ext cx="1831154" cy="936555"/>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成果報告</a:t>
                </a: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ctrTitle"/>
          </p:nvPr>
        </p:nvSpPr>
        <p:spPr>
          <a:xfrm>
            <a:off x="684213" y="404813"/>
            <a:ext cx="7843837" cy="792162"/>
          </a:xfrm>
        </p:spPr>
        <p:txBody>
          <a:bodyPr>
            <a:noAutofit/>
          </a:bodyPr>
          <a:lstStyle/>
          <a:p>
            <a:r>
              <a:rPr lang="zh-TW" altLang="en-US" sz="5400" dirty="0" smtClean="0">
                <a:latin typeface="標楷體" pitchFamily="65" charset="-120"/>
                <a:ea typeface="標楷體" pitchFamily="65" charset="-120"/>
              </a:rPr>
              <a:t>申請檢附資料</a:t>
            </a:r>
          </a:p>
        </p:txBody>
      </p:sp>
      <p:sp>
        <p:nvSpPr>
          <p:cNvPr id="25" name="向下箭號 24"/>
          <p:cNvSpPr/>
          <p:nvPr/>
        </p:nvSpPr>
        <p:spPr>
          <a:xfrm>
            <a:off x="4654550" y="3421063"/>
            <a:ext cx="28892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22531" name="群組 21"/>
          <p:cNvGrpSpPr>
            <a:grpSpLocks/>
          </p:cNvGrpSpPr>
          <p:nvPr/>
        </p:nvGrpSpPr>
        <p:grpSpPr bwMode="auto">
          <a:xfrm>
            <a:off x="468313" y="1341438"/>
            <a:ext cx="8207375" cy="1979612"/>
            <a:chOff x="467544" y="1340768"/>
            <a:chExt cx="8208912" cy="1980220"/>
          </a:xfrm>
        </p:grpSpPr>
        <p:sp>
          <p:nvSpPr>
            <p:cNvPr id="15" name="矩形 14"/>
            <p:cNvSpPr/>
            <p:nvPr/>
          </p:nvSpPr>
          <p:spPr>
            <a:xfrm>
              <a:off x="467544" y="1340768"/>
              <a:ext cx="8208912" cy="97184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必要檢附</a:t>
              </a:r>
            </a:p>
            <a:p>
              <a:pPr algn="ctr" fontAlgn="auto">
                <a:spcBef>
                  <a:spcPts val="0"/>
                </a:spcBef>
                <a:spcAft>
                  <a:spcPts val="0"/>
                </a:spcAft>
                <a:defRPr/>
              </a:pPr>
              <a:endParaRPr kumimoji="0" lang="zh-TW" altLang="en-US" dirty="0"/>
            </a:p>
          </p:txBody>
        </p:sp>
        <p:sp>
          <p:nvSpPr>
            <p:cNvPr id="16" name="矩形 15"/>
            <p:cNvSpPr/>
            <p:nvPr/>
          </p:nvSpPr>
          <p:spPr>
            <a:xfrm>
              <a:off x="467544" y="2349140"/>
              <a:ext cx="2016503" cy="97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年度申請表</a:t>
              </a:r>
              <a:endParaRPr kumimoji="0" lang="zh-TW" altLang="en-US" dirty="0"/>
            </a:p>
          </p:txBody>
        </p:sp>
        <p:sp>
          <p:nvSpPr>
            <p:cNvPr id="18" name="矩形 17"/>
            <p:cNvSpPr/>
            <p:nvPr/>
          </p:nvSpPr>
          <p:spPr>
            <a:xfrm>
              <a:off x="2484047" y="2349140"/>
              <a:ext cx="3599536" cy="97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solidFill>
                    <a:schemeClr val="tx1"/>
                  </a:solidFill>
                  <a:latin typeface="+mj-lt"/>
                  <a:ea typeface="+mj-ea"/>
                  <a:cs typeface="+mj-cs"/>
                </a:rPr>
                <a:t>前一</a:t>
              </a:r>
              <a:r>
                <a:rPr kumimoji="0" lang="zh-TW" altLang="en-US" sz="2400" dirty="0" smtClean="0">
                  <a:solidFill>
                    <a:schemeClr val="tx1"/>
                  </a:solidFill>
                  <a:latin typeface="+mj-lt"/>
                  <a:ea typeface="+mj-ea"/>
                  <a:cs typeface="+mj-cs"/>
                </a:rPr>
                <a:t>年度任一主題</a:t>
              </a:r>
              <a:r>
                <a:rPr kumimoji="0" lang="zh-TW" altLang="en-US" sz="2400" dirty="0">
                  <a:solidFill>
                    <a:schemeClr val="tx1"/>
                  </a:solidFill>
                  <a:latin typeface="+mj-lt"/>
                  <a:ea typeface="+mj-ea"/>
                  <a:cs typeface="+mj-cs"/>
                </a:rPr>
                <a:t>之課程</a:t>
              </a:r>
              <a:r>
                <a:rPr kumimoji="0" lang="zh-TW" altLang="en-US" sz="2400" dirty="0" smtClean="0">
                  <a:solidFill>
                    <a:schemeClr val="tx1"/>
                  </a:solidFill>
                  <a:latin typeface="+mj-lt"/>
                  <a:ea typeface="+mj-ea"/>
                  <a:cs typeface="+mj-cs"/>
                </a:rPr>
                <a:t>計畫與教學紀實</a:t>
              </a:r>
              <a:r>
                <a:rPr kumimoji="0" lang="zh-TW" altLang="en-US" sz="2400" dirty="0">
                  <a:solidFill>
                    <a:schemeClr val="tx1"/>
                  </a:solidFill>
                  <a:latin typeface="+mj-lt"/>
                  <a:ea typeface="+mj-ea"/>
                  <a:cs typeface="+mj-cs"/>
                </a:rPr>
                <a:t>資料</a:t>
              </a:r>
            </a:p>
          </p:txBody>
        </p:sp>
        <p:sp>
          <p:nvSpPr>
            <p:cNvPr id="21" name="矩形 20"/>
            <p:cNvSpPr/>
            <p:nvPr/>
          </p:nvSpPr>
          <p:spPr>
            <a:xfrm>
              <a:off x="6083583" y="2349140"/>
              <a:ext cx="2592873" cy="97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提具發展統整性課程之佐證資料</a:t>
              </a:r>
              <a:endParaRPr kumimoji="0" lang="zh-TW" altLang="en-US" dirty="0"/>
            </a:p>
          </p:txBody>
        </p:sp>
      </p:grpSp>
      <p:grpSp>
        <p:nvGrpSpPr>
          <p:cNvPr id="22532" name="群組 23"/>
          <p:cNvGrpSpPr>
            <a:grpSpLocks/>
          </p:cNvGrpSpPr>
          <p:nvPr/>
        </p:nvGrpSpPr>
        <p:grpSpPr bwMode="auto">
          <a:xfrm>
            <a:off x="468313" y="4076700"/>
            <a:ext cx="8280400" cy="2447925"/>
            <a:chOff x="467544" y="4077072"/>
            <a:chExt cx="8280920" cy="2448272"/>
          </a:xfrm>
        </p:grpSpPr>
        <p:sp>
          <p:nvSpPr>
            <p:cNvPr id="17" name="矩形 16"/>
            <p:cNvSpPr/>
            <p:nvPr/>
          </p:nvSpPr>
          <p:spPr>
            <a:xfrm>
              <a:off x="467544" y="4077072"/>
              <a:ext cx="8280920" cy="117491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具優先輔導資格者，另需檢附</a:t>
              </a:r>
            </a:p>
          </p:txBody>
        </p:sp>
        <p:sp>
          <p:nvSpPr>
            <p:cNvPr id="20" name="矩形 19"/>
            <p:cNvSpPr/>
            <p:nvPr/>
          </p:nvSpPr>
          <p:spPr>
            <a:xfrm>
              <a:off x="467544" y="5251989"/>
              <a:ext cx="8280920" cy="1273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a:solidFill>
                    <a:schemeClr val="tx1"/>
                  </a:solidFill>
                  <a:latin typeface="+mj-lt"/>
                  <a:ea typeface="+mj-ea"/>
                  <a:cs typeface="+mj-cs"/>
                </a:rPr>
                <a:t>申請第二年持續輔導者之前一年輔導計畫申請表</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ctrTitle"/>
          </p:nvPr>
        </p:nvSpPr>
        <p:spPr>
          <a:xfrm>
            <a:off x="684213" y="333375"/>
            <a:ext cx="7843837" cy="792163"/>
          </a:xfrm>
        </p:spPr>
        <p:txBody>
          <a:bodyPr>
            <a:noAutofit/>
          </a:bodyPr>
          <a:lstStyle/>
          <a:p>
            <a:r>
              <a:rPr lang="zh-TW" altLang="en-US" sz="5400" dirty="0" smtClean="0">
                <a:latin typeface="標楷體" pitchFamily="65" charset="-120"/>
                <a:ea typeface="標楷體" pitchFamily="65" charset="-120"/>
              </a:rPr>
              <a:t>特色輔導成果報告</a:t>
            </a:r>
          </a:p>
        </p:txBody>
      </p:sp>
      <p:grpSp>
        <p:nvGrpSpPr>
          <p:cNvPr id="23554" name="群組 28"/>
          <p:cNvGrpSpPr>
            <a:grpSpLocks/>
          </p:cNvGrpSpPr>
          <p:nvPr/>
        </p:nvGrpSpPr>
        <p:grpSpPr bwMode="auto">
          <a:xfrm>
            <a:off x="0" y="1557338"/>
            <a:ext cx="8893175" cy="4679950"/>
            <a:chOff x="251520" y="1752788"/>
            <a:chExt cx="8640960" cy="4448012"/>
          </a:xfrm>
        </p:grpSpPr>
        <p:sp>
          <p:nvSpPr>
            <p:cNvPr id="15" name="橢圓 14"/>
            <p:cNvSpPr/>
            <p:nvPr/>
          </p:nvSpPr>
          <p:spPr>
            <a:xfrm>
              <a:off x="251520" y="1772402"/>
              <a:ext cx="4104534" cy="4392186"/>
            </a:xfrm>
            <a:prstGeom prst="ellipse">
              <a:avLst/>
            </a:prstGeom>
            <a:ln>
              <a:solidFill>
                <a:schemeClr val="accent1">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橢圓 19"/>
            <p:cNvSpPr/>
            <p:nvPr/>
          </p:nvSpPr>
          <p:spPr>
            <a:xfrm>
              <a:off x="1403751" y="1772402"/>
              <a:ext cx="2088515" cy="2160635"/>
            </a:xfrm>
            <a:prstGeom prst="ellipse">
              <a:avLst/>
            </a:prstGeom>
            <a:ln>
              <a:solidFill>
                <a:schemeClr val="accent1">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橢圓 22"/>
            <p:cNvSpPr/>
            <p:nvPr/>
          </p:nvSpPr>
          <p:spPr>
            <a:xfrm>
              <a:off x="1403751" y="3933038"/>
              <a:ext cx="2159469" cy="2231551"/>
            </a:xfrm>
            <a:prstGeom prst="ellipse">
              <a:avLst/>
            </a:prstGeom>
            <a:ln>
              <a:solidFill>
                <a:schemeClr val="accent1">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23558" name="群組 24"/>
            <p:cNvGrpSpPr>
              <a:grpSpLocks/>
            </p:cNvGrpSpPr>
            <p:nvPr/>
          </p:nvGrpSpPr>
          <p:grpSpPr bwMode="auto">
            <a:xfrm>
              <a:off x="2483768" y="1752788"/>
              <a:ext cx="2592288" cy="4448012"/>
              <a:chOff x="2411760" y="1752788"/>
              <a:chExt cx="5904656" cy="4448012"/>
            </a:xfrm>
          </p:grpSpPr>
          <p:sp>
            <p:nvSpPr>
              <p:cNvPr id="16" name="矩形 15"/>
              <p:cNvSpPr/>
              <p:nvPr/>
            </p:nvSpPr>
            <p:spPr>
              <a:xfrm>
                <a:off x="2411116" y="1752788"/>
                <a:ext cx="5906059" cy="2252673"/>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rPr>
                  <a:t>第一學期</a:t>
                </a:r>
              </a:p>
            </p:txBody>
          </p:sp>
          <p:sp>
            <p:nvSpPr>
              <p:cNvPr id="17" name="矩形 16"/>
              <p:cNvSpPr/>
              <p:nvPr/>
            </p:nvSpPr>
            <p:spPr>
              <a:xfrm>
                <a:off x="2411116" y="3933038"/>
                <a:ext cx="5906059" cy="226776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rPr>
                  <a:t>第二學期</a:t>
                </a:r>
              </a:p>
            </p:txBody>
          </p:sp>
        </p:grpSp>
        <p:grpSp>
          <p:nvGrpSpPr>
            <p:cNvPr id="23559" name="群組 25"/>
            <p:cNvGrpSpPr>
              <a:grpSpLocks/>
            </p:cNvGrpSpPr>
            <p:nvPr/>
          </p:nvGrpSpPr>
          <p:grpSpPr bwMode="auto">
            <a:xfrm>
              <a:off x="5076056" y="1772816"/>
              <a:ext cx="3816424" cy="4392488"/>
              <a:chOff x="2411760" y="1772816"/>
              <a:chExt cx="5904656" cy="4392488"/>
            </a:xfrm>
          </p:grpSpPr>
          <p:sp>
            <p:nvSpPr>
              <p:cNvPr id="27" name="矩形 26"/>
              <p:cNvSpPr/>
              <p:nvPr/>
            </p:nvSpPr>
            <p:spPr>
              <a:xfrm>
                <a:off x="2412277" y="1772403"/>
                <a:ext cx="5904139" cy="2171198"/>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000" dirty="0">
                    <a:solidFill>
                      <a:schemeClr val="tx1"/>
                    </a:solidFill>
                  </a:rPr>
                  <a:t>･歷次輔導計畫報告表</a:t>
                </a:r>
                <a:endParaRPr kumimoji="0" lang="en-US" altLang="zh-TW" sz="2000" dirty="0">
                  <a:solidFill>
                    <a:schemeClr val="tx1"/>
                  </a:solidFill>
                </a:endParaRPr>
              </a:p>
              <a:p>
                <a:pPr fontAlgn="auto">
                  <a:spcBef>
                    <a:spcPts val="0"/>
                  </a:spcBef>
                  <a:spcAft>
                    <a:spcPts val="0"/>
                  </a:spcAft>
                  <a:defRPr/>
                </a:pP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･簽 到表</a:t>
                </a:r>
              </a:p>
            </p:txBody>
          </p:sp>
          <p:sp>
            <p:nvSpPr>
              <p:cNvPr id="28" name="矩形 27"/>
              <p:cNvSpPr/>
              <p:nvPr/>
            </p:nvSpPr>
            <p:spPr>
              <a:xfrm>
                <a:off x="2412277" y="3933038"/>
                <a:ext cx="5904139" cy="2231550"/>
              </a:xfrm>
              <a:prstGeom prst="rect">
                <a:avLst/>
              </a:prstGeom>
              <a:noFill/>
              <a:ln cmpd="thickThi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･當年度輔導計畫申請表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歷次輔導計畫報告表</a:t>
                </a:r>
                <a:r>
                  <a:rPr kumimoji="0" lang="en-US" altLang="zh-TW" sz="2000" dirty="0">
                    <a:solidFill>
                      <a:schemeClr val="tx1"/>
                    </a:solidFill>
                  </a:rPr>
                  <a:t>(</a:t>
                </a:r>
                <a:r>
                  <a:rPr kumimoji="0" lang="zh-TW" altLang="en-US" sz="2000" dirty="0">
                    <a:solidFill>
                      <a:schemeClr val="tx1"/>
                    </a:solidFill>
                  </a:rPr>
                  <a:t>全學年</a:t>
                </a:r>
                <a:r>
                  <a:rPr kumimoji="0" lang="en-US" altLang="zh-TW" sz="2000" dirty="0">
                    <a:solidFill>
                      <a:schemeClr val="tx1"/>
                    </a:solidFill>
                  </a:rPr>
                  <a:t>)</a:t>
                </a: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受輔幼兒園年度受輔報告</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輔導人員年度輔導報告表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smtClean="0">
                    <a:solidFill>
                      <a:schemeClr val="tx1"/>
                    </a:solidFill>
                  </a:rPr>
                  <a:t>幼兒園</a:t>
                </a:r>
                <a:r>
                  <a:rPr kumimoji="0" lang="zh-TW" altLang="en-US" sz="2000" dirty="0">
                    <a:solidFill>
                      <a:schemeClr val="tx1"/>
                    </a:solidFill>
                  </a:rPr>
                  <a:t>課程與教學</a:t>
                </a:r>
                <a:r>
                  <a:rPr kumimoji="0" lang="zh-TW" altLang="en-US" sz="2000" dirty="0" smtClean="0">
                    <a:solidFill>
                      <a:schemeClr val="tx1"/>
                    </a:solidFill>
                  </a:rPr>
                  <a:t>品質評估</a:t>
                </a:r>
                <a:r>
                  <a:rPr kumimoji="0" lang="zh-TW" altLang="en-US" sz="2000" dirty="0">
                    <a:solidFill>
                      <a:schemeClr val="tx1"/>
                    </a:solidFill>
                  </a:rPr>
                  <a:t>表</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rPr>
                  <a:t>   </a:t>
                </a:r>
                <a:r>
                  <a:rPr kumimoji="0" lang="en-US" altLang="zh-TW" sz="2000" dirty="0">
                    <a:solidFill>
                      <a:schemeClr val="tx1"/>
                    </a:solidFill>
                  </a:rPr>
                  <a:t>(</a:t>
                </a:r>
                <a:r>
                  <a:rPr kumimoji="0" lang="zh-TW" altLang="en-US" sz="2000" dirty="0" smtClean="0">
                    <a:solidFill>
                      <a:schemeClr val="tx1"/>
                    </a:solidFill>
                  </a:rPr>
                  <a:t>前後測</a:t>
                </a:r>
                <a:r>
                  <a:rPr kumimoji="0" lang="en-US" altLang="zh-TW" sz="2000" dirty="0" smtClean="0">
                    <a:solidFill>
                      <a:schemeClr val="tx1"/>
                    </a:solidFill>
                  </a:rPr>
                  <a:t>)</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rPr>
                  <a:t>簽 到表</a:t>
                </a:r>
                <a:endParaRPr kumimoji="0" lang="en-US" altLang="zh-TW" sz="2000" dirty="0">
                  <a:solidFill>
                    <a:schemeClr val="tx1"/>
                  </a:solidFill>
                </a:endParaRPr>
              </a:p>
              <a:p>
                <a:pPr fontAlgn="auto">
                  <a:spcBef>
                    <a:spcPts val="0"/>
                  </a:spcBef>
                  <a:spcAft>
                    <a:spcPts val="0"/>
                  </a:spcAft>
                  <a:defRPr/>
                </a:pPr>
                <a:endParaRPr kumimoji="0" lang="zh-TW" altLang="en-US" sz="2400" dirty="0">
                  <a:solidFill>
                    <a:schemeClr val="tx1"/>
                  </a:solidFill>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0"/>
            <a:ext cx="7844408" cy="1470025"/>
          </a:xfrm>
          <a:noFill/>
          <a:ln/>
          <a:scene3d>
            <a:camera prst="orthographicFront"/>
            <a:lightRig rig="threePt" dir="t"/>
          </a:scene3d>
          <a:sp3d>
            <a:bevelT w="139700" h="139700" prst="divot"/>
          </a:sp3d>
        </p:spPr>
        <p:txBody>
          <a:bodyPr rtlCol="0">
            <a:normAutofit/>
          </a:bodyPr>
          <a:lstStyle/>
          <a:p>
            <a:pPr fontAlgn="auto">
              <a:spcAft>
                <a:spcPts val="0"/>
              </a:spcAft>
              <a:defRPr/>
            </a:pPr>
            <a:r>
              <a:rPr lang="zh-TW" altLang="en-US" dirty="0" smtClean="0"/>
              <a:t>申請輔導方案流程</a:t>
            </a:r>
            <a:endParaRPr lang="zh-TW" altLang="en-US" dirty="0"/>
          </a:p>
        </p:txBody>
      </p:sp>
      <p:sp>
        <p:nvSpPr>
          <p:cNvPr id="23" name="圓角矩形 22"/>
          <p:cNvSpPr/>
          <p:nvPr/>
        </p:nvSpPr>
        <p:spPr>
          <a:xfrm>
            <a:off x="395288" y="5013325"/>
            <a:ext cx="3168650" cy="15843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選</a:t>
            </a:r>
            <a:r>
              <a:rPr kumimoji="0" lang="zh-TW" altLang="en-US" sz="3200" dirty="0">
                <a:solidFill>
                  <a:schemeClr val="tx1"/>
                </a:solidFill>
              </a:rPr>
              <a:t>選擇輔導方案</a:t>
            </a:r>
            <a:endParaRPr kumimoji="0" lang="zh-TW" altLang="en-US" sz="3200" dirty="0"/>
          </a:p>
        </p:txBody>
      </p:sp>
      <p:sp>
        <p:nvSpPr>
          <p:cNvPr id="24" name="圓角矩形 23"/>
          <p:cNvSpPr/>
          <p:nvPr/>
        </p:nvSpPr>
        <p:spPr>
          <a:xfrm>
            <a:off x="5219700" y="1412875"/>
            <a:ext cx="3168650" cy="15843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tx1"/>
                </a:solidFill>
              </a:rPr>
              <a:t>紙本資料</a:t>
            </a:r>
            <a:endParaRPr kumimoji="0" lang="en-US" altLang="zh-TW" sz="3200" dirty="0">
              <a:solidFill>
                <a:schemeClr val="tx1"/>
              </a:solidFill>
            </a:endParaRPr>
          </a:p>
          <a:p>
            <a:pPr algn="ctr" fontAlgn="auto">
              <a:spcBef>
                <a:spcPts val="0"/>
              </a:spcBef>
              <a:spcAft>
                <a:spcPts val="0"/>
              </a:spcAft>
              <a:defRPr/>
            </a:pPr>
            <a:r>
              <a:rPr kumimoji="0" lang="zh-TW" altLang="en-US" sz="3200" dirty="0">
                <a:solidFill>
                  <a:schemeClr val="tx1"/>
                </a:solidFill>
              </a:rPr>
              <a:t>檢附報送</a:t>
            </a:r>
          </a:p>
        </p:txBody>
      </p:sp>
      <p:sp>
        <p:nvSpPr>
          <p:cNvPr id="25" name="圓角矩形 24"/>
          <p:cNvSpPr/>
          <p:nvPr/>
        </p:nvSpPr>
        <p:spPr>
          <a:xfrm>
            <a:off x="2771775" y="3284538"/>
            <a:ext cx="3168650" cy="15843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tx1"/>
                </a:solidFill>
              </a:rPr>
              <a:t>線上申請</a:t>
            </a:r>
          </a:p>
        </p:txBody>
      </p:sp>
      <p:sp>
        <p:nvSpPr>
          <p:cNvPr id="26" name="右彎箭號 25"/>
          <p:cNvSpPr/>
          <p:nvPr/>
        </p:nvSpPr>
        <p:spPr>
          <a:xfrm>
            <a:off x="1763713" y="3860800"/>
            <a:ext cx="576262" cy="10080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27" name="右彎箭號 26"/>
          <p:cNvSpPr/>
          <p:nvPr/>
        </p:nvSpPr>
        <p:spPr>
          <a:xfrm>
            <a:off x="4211638" y="2060575"/>
            <a:ext cx="647700" cy="10810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群組 7"/>
          <p:cNvGrpSpPr>
            <a:grpSpLocks/>
          </p:cNvGrpSpPr>
          <p:nvPr/>
        </p:nvGrpSpPr>
        <p:grpSpPr bwMode="auto">
          <a:xfrm>
            <a:off x="179512" y="1412776"/>
            <a:ext cx="8569325" cy="5068888"/>
            <a:chOff x="262257" y="1052736"/>
            <a:chExt cx="8712968" cy="5069061"/>
          </a:xfrm>
        </p:grpSpPr>
        <p:grpSp>
          <p:nvGrpSpPr>
            <p:cNvPr id="26626" name="群組 14"/>
            <p:cNvGrpSpPr>
              <a:grpSpLocks/>
            </p:cNvGrpSpPr>
            <p:nvPr/>
          </p:nvGrpSpPr>
          <p:grpSpPr bwMode="auto">
            <a:xfrm>
              <a:off x="323528" y="1052736"/>
              <a:ext cx="8640961" cy="936104"/>
              <a:chOff x="467544" y="1628800"/>
              <a:chExt cx="7848873" cy="936104"/>
            </a:xfrm>
          </p:grpSpPr>
          <p:sp>
            <p:nvSpPr>
              <p:cNvPr id="19" name="圓角矩形 18"/>
              <p:cNvSpPr/>
              <p:nvPr/>
            </p:nvSpPr>
            <p:spPr>
              <a:xfrm>
                <a:off x="2232848" y="1628800"/>
                <a:ext cx="6083057" cy="93665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rPr>
                  <a:t>＊ </a:t>
                </a:r>
                <a:r>
                  <a:rPr kumimoji="0" lang="en-US" altLang="zh-TW" sz="2000" dirty="0">
                    <a:solidFill>
                      <a:schemeClr val="tx1"/>
                    </a:solidFill>
                    <a:latin typeface="+mj-lt"/>
                    <a:ea typeface="+mj-ea"/>
                    <a:cs typeface="+mj-cs"/>
                  </a:rPr>
                  <a:t>103</a:t>
                </a:r>
                <a:r>
                  <a:rPr kumimoji="0" lang="zh-TW" altLang="en-US" sz="2000" dirty="0">
                    <a:solidFill>
                      <a:schemeClr val="tx1"/>
                    </a:solidFill>
                    <a:latin typeface="+mj-lt"/>
                    <a:ea typeface="+mj-ea"/>
                    <a:cs typeface="+mj-cs"/>
                  </a:rPr>
                  <a:t>年</a:t>
                </a:r>
                <a:r>
                  <a:rPr kumimoji="0" lang="en-US" altLang="zh-TW" sz="2000" dirty="0">
                    <a:solidFill>
                      <a:schemeClr val="tx1"/>
                    </a:solidFill>
                    <a:latin typeface="+mj-lt"/>
                    <a:ea typeface="+mj-ea"/>
                    <a:cs typeface="+mj-cs"/>
                  </a:rPr>
                  <a:t>8</a:t>
                </a:r>
                <a:r>
                  <a:rPr kumimoji="0" lang="zh-TW" altLang="en-US" sz="2000" dirty="0">
                    <a:solidFill>
                      <a:schemeClr val="tx1"/>
                    </a:solidFill>
                    <a:latin typeface="+mj-lt"/>
                    <a:ea typeface="+mj-ea"/>
                    <a:cs typeface="+mj-cs"/>
                  </a:rPr>
                  <a:t>月</a:t>
                </a:r>
                <a:r>
                  <a:rPr kumimoji="0" lang="en-US" altLang="zh-TW" sz="2000" dirty="0">
                    <a:solidFill>
                      <a:schemeClr val="tx1"/>
                    </a:solidFill>
                    <a:latin typeface="+mj-lt"/>
                    <a:ea typeface="+mj-ea"/>
                    <a:cs typeface="+mj-cs"/>
                  </a:rPr>
                  <a:t>~104</a:t>
                </a:r>
                <a:r>
                  <a:rPr kumimoji="0" lang="zh-TW" altLang="en-US" sz="2000" dirty="0">
                    <a:solidFill>
                      <a:schemeClr val="tx1"/>
                    </a:solidFill>
                    <a:latin typeface="+mj-lt"/>
                    <a:ea typeface="+mj-ea"/>
                    <a:cs typeface="+mj-cs"/>
                  </a:rPr>
                  <a:t>年</a:t>
                </a:r>
                <a:r>
                  <a:rPr kumimoji="0" lang="en-US" altLang="zh-TW" sz="2000" dirty="0">
                    <a:solidFill>
                      <a:schemeClr val="tx1"/>
                    </a:solidFill>
                    <a:latin typeface="+mj-lt"/>
                    <a:ea typeface="+mj-ea"/>
                    <a:cs typeface="+mj-cs"/>
                  </a:rPr>
                  <a:t>7</a:t>
                </a:r>
                <a:r>
                  <a:rPr kumimoji="0" lang="zh-TW" altLang="en-US" sz="2000" dirty="0">
                    <a:solidFill>
                      <a:schemeClr val="tx1"/>
                    </a:solidFill>
                    <a:latin typeface="+mj-lt"/>
                    <a:ea typeface="+mj-ea"/>
                    <a:cs typeface="+mj-cs"/>
                  </a:rPr>
                  <a:t>月</a:t>
                </a: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rPr>
                  <a:t>＊</a:t>
                </a:r>
                <a:r>
                  <a:rPr kumimoji="0" lang="zh-TW" altLang="en-US" sz="2000" dirty="0">
                    <a:solidFill>
                      <a:schemeClr val="tx1"/>
                    </a:solidFill>
                    <a:latin typeface="+mj-lt"/>
                    <a:ea typeface="+mj-ea"/>
                    <a:cs typeface="+mj-cs"/>
                  </a:rPr>
                  <a:t>每年每園輔導次數不得少於</a:t>
                </a:r>
                <a:r>
                  <a:rPr kumimoji="0" lang="en-US" altLang="zh-TW" sz="2000" dirty="0">
                    <a:solidFill>
                      <a:schemeClr val="tx1"/>
                    </a:solidFill>
                    <a:latin typeface="+mj-lt"/>
                    <a:ea typeface="+mj-ea"/>
                    <a:cs typeface="+mj-cs"/>
                  </a:rPr>
                  <a:t>8</a:t>
                </a:r>
                <a:r>
                  <a:rPr kumimoji="0" lang="zh-TW" altLang="en-US" sz="2000" dirty="0">
                    <a:solidFill>
                      <a:schemeClr val="tx1"/>
                    </a:solidFill>
                    <a:latin typeface="+mj-lt"/>
                    <a:ea typeface="+mj-ea"/>
                    <a:cs typeface="+mj-cs"/>
                  </a:rPr>
                  <a:t>次，總時數不得少於</a:t>
                </a:r>
                <a:r>
                  <a:rPr kumimoji="0" lang="en-US" altLang="zh-TW" sz="2000" dirty="0">
                    <a:solidFill>
                      <a:schemeClr val="tx1"/>
                    </a:solidFill>
                    <a:latin typeface="+mj-lt"/>
                    <a:ea typeface="+mj-ea"/>
                    <a:cs typeface="+mj-cs"/>
                  </a:rPr>
                  <a:t>40</a:t>
                </a:r>
              </a:p>
              <a:p>
                <a:pPr fontAlgn="auto">
                  <a:spcBef>
                    <a:spcPts val="0"/>
                  </a:spcBef>
                  <a:spcAft>
                    <a:spcPts val="0"/>
                  </a:spcAft>
                  <a:defRPr/>
                </a:pPr>
                <a:r>
                  <a:rPr kumimoji="0" lang="zh-TW" altLang="en-US" sz="2000" dirty="0">
                    <a:solidFill>
                      <a:schemeClr val="tx1"/>
                    </a:solidFill>
                    <a:latin typeface="+mj-lt"/>
                    <a:ea typeface="+mj-ea"/>
                    <a:cs typeface="+mj-cs"/>
                  </a:rPr>
                  <a:t>    小時</a:t>
                </a:r>
              </a:p>
            </p:txBody>
          </p:sp>
          <p:sp>
            <p:nvSpPr>
              <p:cNvPr id="20" name="圓角矩形 5"/>
              <p:cNvSpPr/>
              <p:nvPr/>
            </p:nvSpPr>
            <p:spPr>
              <a:xfrm>
                <a:off x="467603" y="1628800"/>
                <a:ext cx="1831221" cy="936657"/>
              </a:xfrm>
              <a:prstGeom prst="roundRect">
                <a:avLst/>
              </a:prstGeom>
              <a:solidFill>
                <a:srgbClr val="F616BB"/>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輔導期程</a:t>
                </a:r>
              </a:p>
            </p:txBody>
          </p:sp>
        </p:grpSp>
        <p:grpSp>
          <p:nvGrpSpPr>
            <p:cNvPr id="26627" name="群組 15"/>
            <p:cNvGrpSpPr>
              <a:grpSpLocks/>
            </p:cNvGrpSpPr>
            <p:nvPr/>
          </p:nvGrpSpPr>
          <p:grpSpPr bwMode="auto">
            <a:xfrm>
              <a:off x="262257" y="2141239"/>
              <a:ext cx="8712968" cy="1431643"/>
              <a:chOff x="539552" y="2810713"/>
              <a:chExt cx="7650951" cy="1923696"/>
            </a:xfrm>
          </p:grpSpPr>
          <p:sp>
            <p:nvSpPr>
              <p:cNvPr id="17" name="圓角矩形 16"/>
              <p:cNvSpPr/>
              <p:nvPr/>
            </p:nvSpPr>
            <p:spPr>
              <a:xfrm>
                <a:off x="2247480" y="2839196"/>
                <a:ext cx="5943023" cy="189001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＊輔導鐘點費每小時</a:t>
                </a:r>
                <a:r>
                  <a:rPr kumimoji="0" lang="en-US" altLang="zh-TW" sz="2000" dirty="0">
                    <a:solidFill>
                      <a:schemeClr val="tx1"/>
                    </a:solidFill>
                    <a:latin typeface="新細明體"/>
                    <a:cs typeface="+mj-cs"/>
                  </a:rPr>
                  <a:t>1000</a:t>
                </a:r>
                <a:r>
                  <a:rPr kumimoji="0" lang="zh-TW" altLang="en-US" sz="2000" dirty="0">
                    <a:solidFill>
                      <a:schemeClr val="tx1"/>
                    </a:solidFill>
                    <a:latin typeface="新細明體"/>
                    <a:cs typeface="+mj-cs"/>
                  </a:rPr>
                  <a:t>元，每次</a:t>
                </a:r>
                <a:r>
                  <a:rPr kumimoji="0" lang="zh-TW" altLang="en-US" sz="2000" dirty="0" smtClean="0">
                    <a:solidFill>
                      <a:schemeClr val="tx1"/>
                    </a:solidFill>
                    <a:latin typeface="新細明體"/>
                    <a:cs typeface="+mj-cs"/>
                  </a:rPr>
                  <a:t>最高以</a:t>
                </a:r>
                <a:r>
                  <a:rPr kumimoji="0" lang="en-US" altLang="zh-TW" sz="2000" dirty="0" smtClean="0">
                    <a:solidFill>
                      <a:schemeClr val="tx1"/>
                    </a:solidFill>
                    <a:latin typeface="新細明體"/>
                    <a:cs typeface="+mj-cs"/>
                  </a:rPr>
                  <a:t>6</a:t>
                </a:r>
                <a:r>
                  <a:rPr kumimoji="0" lang="zh-TW" altLang="en-US" sz="2000" dirty="0" smtClean="0">
                    <a:solidFill>
                      <a:schemeClr val="tx1"/>
                    </a:solidFill>
                    <a:latin typeface="新細明體"/>
                    <a:cs typeface="+mj-cs"/>
                  </a:rPr>
                  <a:t>小時</a:t>
                </a:r>
                <a:r>
                  <a:rPr kumimoji="0" lang="zh-TW" altLang="en-US" sz="2000" dirty="0">
                    <a:solidFill>
                      <a:schemeClr val="tx1"/>
                    </a:solidFill>
                    <a:latin typeface="新細明體"/>
                    <a:cs typeface="+mj-cs"/>
                  </a:rPr>
                  <a:t>為限</a:t>
                </a:r>
                <a:endParaRPr kumimoji="0" lang="en-US" altLang="zh-TW" sz="2000" dirty="0">
                  <a:solidFill>
                    <a:schemeClr val="tx1"/>
                  </a:solidFill>
                </a:endParaRPr>
              </a:p>
              <a:p>
                <a:pPr fontAlgn="auto">
                  <a:spcBef>
                    <a:spcPts val="0"/>
                  </a:spcBef>
                  <a:spcAft>
                    <a:spcPts val="0"/>
                  </a:spcAft>
                  <a:defRPr/>
                </a:pPr>
                <a:r>
                  <a:rPr kumimoji="0" lang="zh-TW" altLang="en-US" sz="2000" dirty="0">
                    <a:solidFill>
                      <a:schemeClr val="tx1"/>
                    </a:solidFill>
                    <a:latin typeface="新細明體"/>
                  </a:rPr>
                  <a:t>＊全健康保險補充費</a:t>
                </a: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cs typeface="+mj-cs"/>
                  </a:rPr>
                  <a:t>＊交通費、膳食費、住宿費</a:t>
                </a:r>
                <a:endParaRPr kumimoji="0" lang="zh-TW" altLang="en-US" sz="2400" dirty="0">
                  <a:solidFill>
                    <a:schemeClr val="tx1"/>
                  </a:solidFill>
                  <a:latin typeface="+mj-lt"/>
                  <a:ea typeface="+mj-ea"/>
                  <a:cs typeface="+mj-cs"/>
                </a:endParaRPr>
              </a:p>
            </p:txBody>
          </p:sp>
          <p:sp>
            <p:nvSpPr>
              <p:cNvPr id="18" name="圓角矩形 17"/>
              <p:cNvSpPr/>
              <p:nvPr/>
            </p:nvSpPr>
            <p:spPr>
              <a:xfrm>
                <a:off x="539552" y="2811464"/>
                <a:ext cx="1814231" cy="1922008"/>
              </a:xfrm>
              <a:prstGeom prst="roundRect">
                <a:avLst/>
              </a:prstGeom>
              <a:solidFill>
                <a:srgbClr val="F616BB"/>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補助經費</a:t>
                </a:r>
              </a:p>
            </p:txBody>
          </p:sp>
        </p:grpSp>
        <p:grpSp>
          <p:nvGrpSpPr>
            <p:cNvPr id="26628" name="群組 16"/>
            <p:cNvGrpSpPr>
              <a:grpSpLocks/>
            </p:cNvGrpSpPr>
            <p:nvPr/>
          </p:nvGrpSpPr>
          <p:grpSpPr bwMode="auto">
            <a:xfrm>
              <a:off x="334891" y="3860797"/>
              <a:ext cx="8640334" cy="1152168"/>
              <a:chOff x="455081" y="885549"/>
              <a:chExt cx="7848303" cy="1152168"/>
            </a:xfrm>
          </p:grpSpPr>
          <p:sp>
            <p:nvSpPr>
              <p:cNvPr id="15" name="圓角矩形 14"/>
              <p:cNvSpPr/>
              <p:nvPr/>
            </p:nvSpPr>
            <p:spPr>
              <a:xfrm>
                <a:off x="2220326" y="885549"/>
                <a:ext cx="6083058" cy="115216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＊不包含校外參訪</a:t>
                </a:r>
                <a:endParaRPr kumimoji="0" lang="en-US" altLang="zh-TW" sz="2000" dirty="0">
                  <a:solidFill>
                    <a:schemeClr val="tx1"/>
                  </a:solidFill>
                  <a:latin typeface="新細明體"/>
                  <a:cs typeface="+mj-cs"/>
                </a:endParaRPr>
              </a:p>
              <a:p>
                <a:pPr fontAlgn="auto">
                  <a:spcBef>
                    <a:spcPts val="0"/>
                  </a:spcBef>
                  <a:spcAft>
                    <a:spcPts val="0"/>
                  </a:spcAft>
                  <a:defRPr/>
                </a:pPr>
                <a:r>
                  <a:rPr kumimoji="0" lang="zh-TW" altLang="en-US" sz="2000" dirty="0">
                    <a:solidFill>
                      <a:schemeClr val="tx1"/>
                    </a:solidFill>
                    <a:latin typeface="新細明體"/>
                  </a:rPr>
                  <a:t>＊輔導時間以上午為主，教學討論及讀書會不在此限</a:t>
                </a:r>
                <a:endParaRPr kumimoji="0" lang="en-US" altLang="zh-TW" sz="2000" dirty="0">
                  <a:solidFill>
                    <a:schemeClr val="tx1"/>
                  </a:solidFill>
                  <a:latin typeface="新細明體"/>
                </a:endParaRPr>
              </a:p>
              <a:p>
                <a:pPr fontAlgn="auto">
                  <a:spcBef>
                    <a:spcPts val="0"/>
                  </a:spcBef>
                  <a:spcAft>
                    <a:spcPts val="0"/>
                  </a:spcAft>
                  <a:defRPr/>
                </a:pPr>
                <a:r>
                  <a:rPr kumimoji="0" lang="zh-TW" altLang="en-US" sz="2000" dirty="0">
                    <a:solidFill>
                      <a:schemeClr val="tx1"/>
                    </a:solidFill>
                    <a:latin typeface="新細明體"/>
                  </a:rPr>
                  <a:t>＊課程</a:t>
                </a:r>
                <a:r>
                  <a:rPr kumimoji="0" lang="zh-TW" altLang="en-US" sz="2000" dirty="0" smtClean="0">
                    <a:solidFill>
                      <a:schemeClr val="tx1"/>
                    </a:solidFill>
                    <a:latin typeface="新細明體"/>
                  </a:rPr>
                  <a:t>大綱輔導若規</a:t>
                </a:r>
                <a:r>
                  <a:rPr kumimoji="0" lang="zh-TW" altLang="en-US" sz="2000" dirty="0">
                    <a:solidFill>
                      <a:schemeClr val="tx1"/>
                    </a:solidFill>
                    <a:latin typeface="新細明體"/>
                  </a:rPr>
                  <a:t>畫讀書會，辦理時間以總</a:t>
                </a:r>
                <a:r>
                  <a:rPr kumimoji="0" lang="zh-TW" altLang="en-US" sz="2000" dirty="0" smtClean="0">
                    <a:solidFill>
                      <a:schemeClr val="tx1"/>
                    </a:solidFill>
                    <a:latin typeface="新細明體"/>
                  </a:rPr>
                  <a:t>時數</a:t>
                </a:r>
                <a:r>
                  <a:rPr kumimoji="0" lang="en-US" altLang="zh-TW" sz="2000" dirty="0" smtClean="0">
                    <a:solidFill>
                      <a:schemeClr val="tx1"/>
                    </a:solidFill>
                    <a:latin typeface="新細明體"/>
                  </a:rPr>
                  <a:t>20</a:t>
                </a:r>
                <a:r>
                  <a:rPr kumimoji="0" lang="en-US" altLang="zh-TW" sz="2000" dirty="0">
                    <a:solidFill>
                      <a:schemeClr val="tx1"/>
                    </a:solidFill>
                    <a:latin typeface="新細明體"/>
                  </a:rPr>
                  <a:t>%</a:t>
                </a:r>
                <a:r>
                  <a:rPr kumimoji="0" lang="zh-TW" altLang="en-US" sz="2000" dirty="0">
                    <a:solidFill>
                      <a:schemeClr val="tx1"/>
                    </a:solidFill>
                    <a:latin typeface="新細明體"/>
                  </a:rPr>
                  <a:t>為限</a:t>
                </a:r>
                <a:endParaRPr kumimoji="0" lang="zh-TW" altLang="en-US" sz="2000" dirty="0">
                  <a:solidFill>
                    <a:schemeClr val="tx1"/>
                  </a:solidFill>
                  <a:latin typeface="+mj-lt"/>
                  <a:ea typeface="+mj-ea"/>
                  <a:cs typeface="+mj-cs"/>
                </a:endParaRPr>
              </a:p>
            </p:txBody>
          </p:sp>
          <p:sp>
            <p:nvSpPr>
              <p:cNvPr id="16" name="圓角矩形 15"/>
              <p:cNvSpPr/>
              <p:nvPr/>
            </p:nvSpPr>
            <p:spPr>
              <a:xfrm>
                <a:off x="455081" y="885550"/>
                <a:ext cx="1831222" cy="1152167"/>
              </a:xfrm>
              <a:prstGeom prst="roundRect">
                <a:avLst/>
              </a:prstGeom>
              <a:solidFill>
                <a:srgbClr val="F616BB"/>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輔導方式</a:t>
                </a:r>
              </a:p>
            </p:txBody>
          </p:sp>
        </p:grpSp>
        <p:grpSp>
          <p:nvGrpSpPr>
            <p:cNvPr id="26629" name="群組 19"/>
            <p:cNvGrpSpPr>
              <a:grpSpLocks/>
            </p:cNvGrpSpPr>
            <p:nvPr/>
          </p:nvGrpSpPr>
          <p:grpSpPr bwMode="auto">
            <a:xfrm>
              <a:off x="334265" y="5185693"/>
              <a:ext cx="8640960" cy="936104"/>
              <a:chOff x="461907" y="1080120"/>
              <a:chExt cx="7848872" cy="936104"/>
            </a:xfrm>
          </p:grpSpPr>
          <p:sp>
            <p:nvSpPr>
              <p:cNvPr id="13" name="圓角矩形 12"/>
              <p:cNvSpPr/>
              <p:nvPr/>
            </p:nvSpPr>
            <p:spPr>
              <a:xfrm>
                <a:off x="2227721" y="1079567"/>
                <a:ext cx="6083058" cy="93665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＊應參與輔導計畫執行說明會</a:t>
                </a:r>
                <a:endParaRPr kumimoji="0" lang="zh-TW" altLang="en-US" sz="2000" dirty="0">
                  <a:solidFill>
                    <a:schemeClr val="tx1"/>
                  </a:solidFill>
                  <a:latin typeface="+mj-lt"/>
                  <a:ea typeface="+mj-ea"/>
                  <a:cs typeface="+mj-cs"/>
                </a:endParaRPr>
              </a:p>
            </p:txBody>
          </p:sp>
          <p:sp>
            <p:nvSpPr>
              <p:cNvPr id="14" name="圓角矩形 13"/>
              <p:cNvSpPr/>
              <p:nvPr/>
            </p:nvSpPr>
            <p:spPr>
              <a:xfrm>
                <a:off x="462476" y="1079567"/>
                <a:ext cx="1831222" cy="936657"/>
              </a:xfrm>
              <a:prstGeom prst="roundRect">
                <a:avLst/>
              </a:prstGeom>
              <a:solidFill>
                <a:srgbClr val="F616BB"/>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相關會議參與</a:t>
                </a:r>
              </a:p>
            </p:txBody>
          </p:sp>
        </p:grpSp>
      </p:grpSp>
      <p:sp>
        <p:nvSpPr>
          <p:cNvPr id="21" name="圓角矩形 20"/>
          <p:cNvSpPr/>
          <p:nvPr/>
        </p:nvSpPr>
        <p:spPr>
          <a:xfrm>
            <a:off x="1691680" y="188640"/>
            <a:ext cx="6263902" cy="1151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b="1" dirty="0">
                <a:solidFill>
                  <a:schemeClr val="tx1"/>
                </a:solidFill>
                <a:latin typeface="標楷體" pitchFamily="65" charset="-120"/>
                <a:ea typeface="標楷體" pitchFamily="65" charset="-120"/>
                <a:cs typeface="+mj-cs"/>
              </a:rPr>
              <a:t>專業發展</a:t>
            </a:r>
            <a:r>
              <a:rPr kumimoji="0" lang="zh-TW" altLang="en-US" sz="4400" b="1" dirty="0" smtClean="0">
                <a:solidFill>
                  <a:schemeClr val="tx1"/>
                </a:solidFill>
                <a:latin typeface="標楷體" pitchFamily="65" charset="-120"/>
                <a:ea typeface="標楷體" pitchFamily="65" charset="-120"/>
                <a:cs typeface="+mj-cs"/>
              </a:rPr>
              <a:t>輔導注意事項</a:t>
            </a:r>
            <a:endParaRPr kumimoji="0" lang="zh-TW" altLang="en-US" sz="4400" b="1" dirty="0">
              <a:solidFill>
                <a:schemeClr val="tx1"/>
              </a:solidFill>
              <a:latin typeface="標楷體" pitchFamily="65" charset="-120"/>
              <a:ea typeface="標楷體" pitchFamily="65" charset="-120"/>
              <a:cs typeface="+mj-cs"/>
            </a:endParaRPr>
          </a:p>
          <a:p>
            <a:pPr algn="ctr" fontAlgn="auto">
              <a:spcBef>
                <a:spcPts val="0"/>
              </a:spcBef>
              <a:spcAft>
                <a:spcPts val="0"/>
              </a:spcAft>
              <a:defRPr/>
            </a:pPr>
            <a:endParaRPr kumimoji="0"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2"/>
          <p:cNvSpPr txBox="1">
            <a:spLocks/>
          </p:cNvSpPr>
          <p:nvPr/>
        </p:nvSpPr>
        <p:spPr>
          <a:xfrm>
            <a:off x="1979712" y="836712"/>
            <a:ext cx="5256583" cy="4464496"/>
          </a:xfrm>
          <a:prstGeom prst="rect">
            <a:avLst/>
          </a:prstGeom>
        </p:spPr>
        <p:txBody>
          <a:bodyPr>
            <a:noAutofit/>
          </a:bodyPr>
          <a:lstStyle/>
          <a:p>
            <a:pPr>
              <a:spcBef>
                <a:spcPct val="20000"/>
              </a:spcBef>
            </a:pPr>
            <a:r>
              <a:rPr kumimoji="0" lang="zh-TW" altLang="en-US" sz="6000" b="1" dirty="0" smtClean="0">
                <a:solidFill>
                  <a:srgbClr val="0000FF"/>
                </a:solidFill>
                <a:latin typeface="Calibri" pitchFamily="34" charset="0"/>
                <a:ea typeface="標楷體" pitchFamily="65" charset="-120"/>
              </a:rPr>
              <a:t>解決疑難雜症</a:t>
            </a:r>
            <a:r>
              <a:rPr kumimoji="0" lang="en-US" altLang="zh-TW" sz="6000" b="1" dirty="0" smtClean="0">
                <a:solidFill>
                  <a:srgbClr val="0000FF"/>
                </a:solidFill>
                <a:latin typeface="Calibri" pitchFamily="34" charset="0"/>
                <a:ea typeface="標楷體" pitchFamily="65" charset="-120"/>
              </a:rPr>
              <a:t>!</a:t>
            </a:r>
          </a:p>
          <a:p>
            <a:pPr>
              <a:spcBef>
                <a:spcPct val="20000"/>
              </a:spcBef>
            </a:pPr>
            <a:r>
              <a:rPr kumimoji="0" lang="zh-TW" altLang="en-US" sz="6000" b="1" dirty="0" smtClean="0">
                <a:solidFill>
                  <a:srgbClr val="0000FF"/>
                </a:solidFill>
                <a:latin typeface="Calibri" pitchFamily="34" charset="0"/>
                <a:ea typeface="標楷體" pitchFamily="65" charset="-120"/>
              </a:rPr>
              <a:t>專家學者諮詢</a:t>
            </a:r>
            <a:r>
              <a:rPr kumimoji="0" lang="en-US" altLang="zh-TW" sz="6000" b="1" dirty="0" smtClean="0">
                <a:solidFill>
                  <a:srgbClr val="0000FF"/>
                </a:solidFill>
                <a:latin typeface="Calibri" pitchFamily="34" charset="0"/>
                <a:ea typeface="標楷體" pitchFamily="65" charset="-120"/>
              </a:rPr>
              <a:t>!</a:t>
            </a:r>
          </a:p>
          <a:p>
            <a:pPr>
              <a:spcBef>
                <a:spcPct val="20000"/>
              </a:spcBef>
            </a:pPr>
            <a:r>
              <a:rPr kumimoji="0" lang="zh-TW" altLang="en-US" sz="6000" b="1" dirty="0" smtClean="0">
                <a:solidFill>
                  <a:srgbClr val="0000FF"/>
                </a:solidFill>
                <a:latin typeface="Calibri" pitchFamily="34" charset="0"/>
                <a:ea typeface="標楷體" pitchFamily="65" charset="-120"/>
              </a:rPr>
              <a:t>增進專業知能</a:t>
            </a:r>
            <a:r>
              <a:rPr kumimoji="0" lang="en-US" altLang="zh-TW" sz="6000" b="1" dirty="0" smtClean="0">
                <a:solidFill>
                  <a:srgbClr val="0000FF"/>
                </a:solidFill>
                <a:latin typeface="Calibri" pitchFamily="34" charset="0"/>
                <a:ea typeface="標楷體" pitchFamily="65" charset="-120"/>
              </a:rPr>
              <a:t>!</a:t>
            </a:r>
          </a:p>
          <a:p>
            <a:pPr>
              <a:spcBef>
                <a:spcPct val="20000"/>
              </a:spcBef>
              <a:buFont typeface="Arial" charset="0"/>
              <a:buNone/>
            </a:pPr>
            <a:r>
              <a:rPr kumimoji="0" lang="zh-TW" altLang="en-US" sz="6000" b="1" dirty="0" smtClean="0">
                <a:solidFill>
                  <a:srgbClr val="0000FF"/>
                </a:solidFill>
                <a:latin typeface="Calibri" pitchFamily="34" charset="0"/>
                <a:ea typeface="標楷體" pitchFamily="65" charset="-120"/>
              </a:rPr>
              <a:t>不用</a:t>
            </a:r>
            <a:r>
              <a:rPr kumimoji="0" lang="zh-TW" altLang="en-US" sz="6000" b="1" dirty="0">
                <a:solidFill>
                  <a:srgbClr val="0000FF"/>
                </a:solidFill>
                <a:latin typeface="Calibri" pitchFamily="34" charset="0"/>
                <a:ea typeface="標楷體" pitchFamily="65" charset="-120"/>
              </a:rPr>
              <a:t>自己付費</a:t>
            </a:r>
            <a:r>
              <a:rPr kumimoji="0" lang="en-US" altLang="zh-TW" sz="6000" b="1" dirty="0" smtClean="0">
                <a:solidFill>
                  <a:srgbClr val="0000FF"/>
                </a:solidFill>
                <a:latin typeface="Calibri" pitchFamily="34" charset="0"/>
                <a:ea typeface="標楷體" pitchFamily="65" charset="-120"/>
              </a:rPr>
              <a:t>!</a:t>
            </a:r>
            <a:endParaRPr kumimoji="0" lang="en-US" altLang="zh-TW" sz="6000" b="1" dirty="0">
              <a:solidFill>
                <a:srgbClr val="0000FF"/>
              </a:solidFill>
              <a:latin typeface="Calibri" pitchFamily="34" charset="0"/>
              <a:ea typeface="標楷體" pitchFamily="65" charset="-120"/>
            </a:endParaRPr>
          </a:p>
        </p:txBody>
      </p:sp>
      <p:sp>
        <p:nvSpPr>
          <p:cNvPr id="27655" name="WordArt 7"/>
          <p:cNvSpPr>
            <a:spLocks noChangeArrowheads="1" noChangeShapeType="1" noTextEdit="1"/>
          </p:cNvSpPr>
          <p:nvPr/>
        </p:nvSpPr>
        <p:spPr bwMode="auto">
          <a:xfrm>
            <a:off x="251520" y="188640"/>
            <a:ext cx="2881312" cy="1008063"/>
          </a:xfrm>
          <a:prstGeom prst="rect">
            <a:avLst/>
          </a:prstGeom>
        </p:spPr>
        <p:txBody>
          <a:bodyPr wrap="none" fromWordArt="1">
            <a:prstTxWarp prst="textPlain">
              <a:avLst>
                <a:gd name="adj" fmla="val 50000"/>
              </a:avLst>
            </a:prstTxWarp>
          </a:bodyPr>
          <a:lstStyle/>
          <a:p>
            <a:pPr algn="ctr"/>
            <a:r>
              <a:rPr lang="zh-TW" alt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為什麼</a:t>
            </a:r>
            <a:r>
              <a:rPr lang="en-US" altLang="zh-TW"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a:t>
            </a:r>
            <a:endParaRPr lang="zh-TW" alt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endParaRPr>
          </a:p>
        </p:txBody>
      </p:sp>
      <p:sp>
        <p:nvSpPr>
          <p:cNvPr id="27656" name="WordArt 8"/>
          <p:cNvSpPr>
            <a:spLocks noChangeArrowheads="1" noChangeShapeType="1" noTextEdit="1"/>
          </p:cNvSpPr>
          <p:nvPr/>
        </p:nvSpPr>
        <p:spPr bwMode="auto">
          <a:xfrm>
            <a:off x="6272808" y="141352"/>
            <a:ext cx="2843808" cy="1052735"/>
          </a:xfrm>
          <a:prstGeom prst="rect">
            <a:avLst/>
          </a:prstGeom>
        </p:spPr>
        <p:txBody>
          <a:bodyPr wrap="none" fromWordArt="1">
            <a:prstTxWarp prst="textPlain">
              <a:avLst>
                <a:gd name="adj" fmla="val 50000"/>
              </a:avLst>
            </a:prstTxWarp>
          </a:bodyPr>
          <a:lstStyle/>
          <a:p>
            <a:pPr algn="ctr"/>
            <a:r>
              <a:rPr lang="zh-TW" altLang="en-US" sz="72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因為</a:t>
            </a:r>
            <a:r>
              <a:rPr lang="en-US" altLang="zh-TW" sz="72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a:t>
            </a:r>
            <a:endParaRPr lang="zh-TW" altLang="en-US" sz="72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endParaRPr>
          </a:p>
        </p:txBody>
      </p:sp>
      <p:sp>
        <p:nvSpPr>
          <p:cNvPr id="27657" name="WordArt 9"/>
          <p:cNvSpPr>
            <a:spLocks noChangeArrowheads="1" noChangeShapeType="1" noTextEdit="1"/>
          </p:cNvSpPr>
          <p:nvPr/>
        </p:nvSpPr>
        <p:spPr bwMode="auto">
          <a:xfrm>
            <a:off x="1619672" y="5373216"/>
            <a:ext cx="6143625" cy="1228725"/>
          </a:xfrm>
          <a:prstGeom prst="rect">
            <a:avLst/>
          </a:prstGeom>
        </p:spPr>
        <p:txBody>
          <a:bodyPr wrap="none" fromWordArt="1">
            <a:prstTxWarp prst="textPlain">
              <a:avLst>
                <a:gd name="adj" fmla="val 50000"/>
              </a:avLst>
            </a:prstTxWarp>
          </a:bodyPr>
          <a:lstStyle/>
          <a:p>
            <a:pPr algn="ctr"/>
            <a:r>
              <a:rPr lang="zh-TW" altLang="en-US" sz="9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何樂而不為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from="(-#ppt_w/2)" to="(#ppt_x)" calcmode="lin" valueType="num">
                                      <p:cBhvr>
                                        <p:cTn id="7" dur="600" fill="hold">
                                          <p:stCondLst>
                                            <p:cond delay="0"/>
                                          </p:stCondLst>
                                        </p:cTn>
                                        <p:tgtEl>
                                          <p:spTgt spid="27655"/>
                                        </p:tgtEl>
                                        <p:attrNameLst>
                                          <p:attrName>ppt_x</p:attrName>
                                        </p:attrNameLst>
                                      </p:cBhvr>
                                    </p:anim>
                                    <p:anim from="0" to="-1.0" calcmode="lin" valueType="num">
                                      <p:cBhvr>
                                        <p:cTn id="8" dur="200" decel="50000" autoRev="1" fill="hold">
                                          <p:stCondLst>
                                            <p:cond delay="600"/>
                                          </p:stCondLst>
                                        </p:cTn>
                                        <p:tgtEl>
                                          <p:spTgt spid="27655"/>
                                        </p:tgtEl>
                                        <p:attrNameLst>
                                          <p:attrName>xshear</p:attrName>
                                        </p:attrNameLst>
                                      </p:cBhvr>
                                    </p:anim>
                                    <p:animScale>
                                      <p:cBhvr>
                                        <p:cTn id="9" dur="200" decel="100000" autoRev="1" fill="hold">
                                          <p:stCondLst>
                                            <p:cond delay="600"/>
                                          </p:stCondLst>
                                        </p:cTn>
                                        <p:tgtEl>
                                          <p:spTgt spid="27655"/>
                                        </p:tgtEl>
                                      </p:cBhvr>
                                      <p:from x="100000" y="100000"/>
                                      <p:to x="80000" y="100000"/>
                                    </p:animScale>
                                    <p:anim by="(#ppt_h/3+#ppt_w*0.1)" calcmode="lin" valueType="num">
                                      <p:cBhvr additive="sum">
                                        <p:cTn id="10" dur="200" decel="100000" autoRev="1" fill="hold">
                                          <p:stCondLst>
                                            <p:cond delay="600"/>
                                          </p:stCondLst>
                                        </p:cTn>
                                        <p:tgtEl>
                                          <p:spTgt spid="2765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27656"/>
                                        </p:tgtEl>
                                        <p:attrNameLst>
                                          <p:attrName>style.visibility</p:attrName>
                                        </p:attrNameLst>
                                      </p:cBhvr>
                                      <p:to>
                                        <p:strVal val="visible"/>
                                      </p:to>
                                    </p:set>
                                    <p:anim calcmode="lin" valueType="num">
                                      <p:cBhvr>
                                        <p:cTn id="15" dur="500" fill="hold"/>
                                        <p:tgtEl>
                                          <p:spTgt spid="27656"/>
                                        </p:tgtEl>
                                        <p:attrNameLst>
                                          <p:attrName>ppt_w</p:attrName>
                                        </p:attrNameLst>
                                      </p:cBhvr>
                                      <p:tavLst>
                                        <p:tav tm="0">
                                          <p:val>
                                            <p:strVal val="#ppt_w*0.05"/>
                                          </p:val>
                                        </p:tav>
                                        <p:tav tm="100000">
                                          <p:val>
                                            <p:strVal val="#ppt_w"/>
                                          </p:val>
                                        </p:tav>
                                      </p:tavLst>
                                    </p:anim>
                                    <p:anim calcmode="lin" valueType="num">
                                      <p:cBhvr>
                                        <p:cTn id="16" dur="500" fill="hold"/>
                                        <p:tgtEl>
                                          <p:spTgt spid="27656"/>
                                        </p:tgtEl>
                                        <p:attrNameLst>
                                          <p:attrName>ppt_h</p:attrName>
                                        </p:attrNameLst>
                                      </p:cBhvr>
                                      <p:tavLst>
                                        <p:tav tm="0">
                                          <p:val>
                                            <p:strVal val="#ppt_h"/>
                                          </p:val>
                                        </p:tav>
                                        <p:tav tm="100000">
                                          <p:val>
                                            <p:strVal val="#ppt_h"/>
                                          </p:val>
                                        </p:tav>
                                      </p:tavLst>
                                    </p:anim>
                                    <p:anim calcmode="lin" valueType="num">
                                      <p:cBhvr>
                                        <p:cTn id="17" dur="500" fill="hold"/>
                                        <p:tgtEl>
                                          <p:spTgt spid="27656"/>
                                        </p:tgtEl>
                                        <p:attrNameLst>
                                          <p:attrName>ppt_x</p:attrName>
                                        </p:attrNameLst>
                                      </p:cBhvr>
                                      <p:tavLst>
                                        <p:tav tm="0">
                                          <p:val>
                                            <p:strVal val="#ppt_x-.2"/>
                                          </p:val>
                                        </p:tav>
                                        <p:tav tm="100000">
                                          <p:val>
                                            <p:strVal val="#ppt_x"/>
                                          </p:val>
                                        </p:tav>
                                      </p:tavLst>
                                    </p:anim>
                                    <p:anim calcmode="lin" valueType="num">
                                      <p:cBhvr>
                                        <p:cTn id="18" dur="500" fill="hold"/>
                                        <p:tgtEl>
                                          <p:spTgt spid="27656"/>
                                        </p:tgtEl>
                                        <p:attrNameLst>
                                          <p:attrName>ppt_y</p:attrName>
                                        </p:attrNameLst>
                                      </p:cBhvr>
                                      <p:tavLst>
                                        <p:tav tm="0">
                                          <p:val>
                                            <p:strVal val="#ppt_y"/>
                                          </p:val>
                                        </p:tav>
                                        <p:tav tm="100000">
                                          <p:val>
                                            <p:strVal val="#ppt_y"/>
                                          </p:val>
                                        </p:tav>
                                      </p:tavLst>
                                    </p:anim>
                                    <p:animEffect transition="in" filter="fade">
                                      <p:cBhvr>
                                        <p:cTn id="19" dur="500"/>
                                        <p:tgtEl>
                                          <p:spTgt spid="2765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0" end="0"/>
                                            </p:txEl>
                                          </p:spTgt>
                                        </p:tgtEl>
                                      </p:cBhvr>
                                    </p:animEffect>
                                  </p:childTnLst>
                                </p:cTn>
                              </p:par>
                            </p:childTnLst>
                          </p:cTn>
                        </p:par>
                        <p:par>
                          <p:cTn id="28" fill="hold">
                            <p:stCondLst>
                              <p:cond delay="1300"/>
                            </p:stCondLst>
                            <p:childTnLst>
                              <p:par>
                                <p:cTn id="29" presetID="2" presetClass="exit" presetSubtype="4" fill="hold" grpId="1" nodeType="afterEffect">
                                  <p:stCondLst>
                                    <p:cond delay="0"/>
                                  </p:stCondLst>
                                  <p:childTnLst>
                                    <p:anim calcmode="lin" valueType="num">
                                      <p:cBhvr additive="base">
                                        <p:cTn id="30" dur="500"/>
                                        <p:tgtEl>
                                          <p:spTgt spid="27655"/>
                                        </p:tgtEl>
                                        <p:attrNameLst>
                                          <p:attrName>ppt_x</p:attrName>
                                        </p:attrNameLst>
                                      </p:cBhvr>
                                      <p:tavLst>
                                        <p:tav tm="0">
                                          <p:val>
                                            <p:strVal val="ppt_x"/>
                                          </p:val>
                                        </p:tav>
                                        <p:tav tm="100000">
                                          <p:val>
                                            <p:strVal val="ppt_x"/>
                                          </p:val>
                                        </p:tav>
                                      </p:tavLst>
                                    </p:anim>
                                    <p:anim calcmode="lin" valueType="num">
                                      <p:cBhvr additive="base">
                                        <p:cTn id="31" dur="500"/>
                                        <p:tgtEl>
                                          <p:spTgt spid="27655"/>
                                        </p:tgtEl>
                                        <p:attrNameLst>
                                          <p:attrName>ppt_y</p:attrName>
                                        </p:attrNameLst>
                                      </p:cBhvr>
                                      <p:tavLst>
                                        <p:tav tm="0">
                                          <p:val>
                                            <p:strVal val="ppt_y"/>
                                          </p:val>
                                        </p:tav>
                                        <p:tav tm="100000">
                                          <p:val>
                                            <p:strVal val="1+ppt_h/2"/>
                                          </p:val>
                                        </p:tav>
                                      </p:tavLst>
                                    </p:anim>
                                    <p:set>
                                      <p:cBhvr>
                                        <p:cTn id="32" dur="1" fill="hold">
                                          <p:stCondLst>
                                            <p:cond delay="499"/>
                                          </p:stCondLst>
                                        </p:cTn>
                                        <p:tgtEl>
                                          <p:spTgt spid="27655"/>
                                        </p:tgtEl>
                                        <p:attrNameLst>
                                          <p:attrName>style.visibility</p:attrName>
                                        </p:attrNameLst>
                                      </p:cBhvr>
                                      <p:to>
                                        <p:strVal val="hidden"/>
                                      </p:to>
                                    </p:set>
                                  </p:childTnLst>
                                </p:cTn>
                              </p:par>
                            </p:childTnLst>
                          </p:cTn>
                        </p:par>
                        <p:par>
                          <p:cTn id="33" fill="hold">
                            <p:stCondLst>
                              <p:cond delay="1800"/>
                            </p:stCondLst>
                            <p:childTnLst>
                              <p:par>
                                <p:cTn id="34" presetID="2" presetClass="exit" presetSubtype="4" fill="hold" grpId="1" nodeType="afterEffect">
                                  <p:stCondLst>
                                    <p:cond delay="0"/>
                                  </p:stCondLst>
                                  <p:childTnLst>
                                    <p:anim calcmode="lin" valueType="num">
                                      <p:cBhvr additive="base">
                                        <p:cTn id="35" dur="500"/>
                                        <p:tgtEl>
                                          <p:spTgt spid="27656"/>
                                        </p:tgtEl>
                                        <p:attrNameLst>
                                          <p:attrName>ppt_x</p:attrName>
                                        </p:attrNameLst>
                                      </p:cBhvr>
                                      <p:tavLst>
                                        <p:tav tm="0">
                                          <p:val>
                                            <p:strVal val="ppt_x"/>
                                          </p:val>
                                        </p:tav>
                                        <p:tav tm="100000">
                                          <p:val>
                                            <p:strVal val="ppt_x"/>
                                          </p:val>
                                        </p:tav>
                                      </p:tavLst>
                                    </p:anim>
                                    <p:anim calcmode="lin" valueType="num">
                                      <p:cBhvr additive="base">
                                        <p:cTn id="36" dur="500"/>
                                        <p:tgtEl>
                                          <p:spTgt spid="27656"/>
                                        </p:tgtEl>
                                        <p:attrNameLst>
                                          <p:attrName>ppt_y</p:attrName>
                                        </p:attrNameLst>
                                      </p:cBhvr>
                                      <p:tavLst>
                                        <p:tav tm="0">
                                          <p:val>
                                            <p:strVal val="ppt_y"/>
                                          </p:val>
                                        </p:tav>
                                        <p:tav tm="100000">
                                          <p:val>
                                            <p:strVal val="1+ppt_h/2"/>
                                          </p:val>
                                        </p:tav>
                                      </p:tavLst>
                                    </p:anim>
                                    <p:set>
                                      <p:cBhvr>
                                        <p:cTn id="37" dur="1" fill="hold">
                                          <p:stCondLst>
                                            <p:cond delay="499"/>
                                          </p:stCondLst>
                                        </p:cTn>
                                        <p:tgtEl>
                                          <p:spTgt spid="276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4">
                                            <p:txEl>
                                              <p:pRg st="2" end="2"/>
                                            </p:txEl>
                                          </p:spTgt>
                                        </p:tgtEl>
                                        <p:attrNameLst>
                                          <p:attrName>style.visibility</p:attrName>
                                        </p:attrNameLst>
                                      </p:cBhvr>
                                      <p:to>
                                        <p:strVal val="visible"/>
                                      </p:to>
                                    </p:set>
                                    <p:anim calcmode="lin" valueType="num">
                                      <p:cBhvr>
                                        <p:cTn id="5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3" dur="1000"/>
                                        <p:tgtEl>
                                          <p:spTgt spid="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p:cTn id="5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1" dur="1000"/>
                                        <p:tgtEl>
                                          <p:spTgt spid="4">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4" fill="hold" grpId="0" nodeType="clickEffect">
                                  <p:stCondLst>
                                    <p:cond delay="0"/>
                                  </p:stCondLst>
                                  <p:childTnLst>
                                    <p:set>
                                      <p:cBhvr>
                                        <p:cTn id="65" dur="1" fill="hold">
                                          <p:stCondLst>
                                            <p:cond delay="0"/>
                                          </p:stCondLst>
                                        </p:cTn>
                                        <p:tgtEl>
                                          <p:spTgt spid="27657"/>
                                        </p:tgtEl>
                                        <p:attrNameLst>
                                          <p:attrName>style.visibility</p:attrName>
                                        </p:attrNameLst>
                                      </p:cBhvr>
                                      <p:to>
                                        <p:strVal val="visible"/>
                                      </p:to>
                                    </p:set>
                                    <p:animEffect transition="in" filter="wheel(4)">
                                      <p:cBhvr>
                                        <p:cTn id="66" dur="20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5" grpId="1"/>
      <p:bldP spid="27656" grpId="0" animBg="1"/>
      <p:bldP spid="27656" grpId="1"/>
      <p:bldP spid="276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ctrTitle"/>
          </p:nvPr>
        </p:nvSpPr>
        <p:spPr/>
        <p:txBody>
          <a:bodyPr/>
          <a:lstStyle/>
          <a:p>
            <a:endParaRPr lang="zh-TW" altLang="en-US" smtClean="0"/>
          </a:p>
        </p:txBody>
      </p:sp>
      <p:sp>
        <p:nvSpPr>
          <p:cNvPr id="29699" name="Rectangle 3"/>
          <p:cNvSpPr>
            <a:spLocks noGrp="1"/>
          </p:cNvSpPr>
          <p:nvPr>
            <p:ph type="subTitle" idx="1"/>
          </p:nvPr>
        </p:nvSpPr>
        <p:spPr/>
        <p:txBody>
          <a:bodyPr/>
          <a:lstStyle/>
          <a:p>
            <a:endParaRPr lang="zh-TW" altLang="en-US" smtClean="0">
              <a:solidFill>
                <a:schemeClr val="tx1"/>
              </a:solidFill>
            </a:endParaRPr>
          </a:p>
        </p:txBody>
      </p:sp>
      <p:pic>
        <p:nvPicPr>
          <p:cNvPr id="29700" name="Picture 4"/>
          <p:cNvPicPr>
            <a:picLocks noChangeAspect="1" noChangeArrowheads="1"/>
          </p:cNvPicPr>
          <p:nvPr/>
        </p:nvPicPr>
        <p:blipFill>
          <a:blip r:embed="rId2" cstate="print"/>
          <a:srcRect/>
          <a:stretch>
            <a:fillRect/>
          </a:stretch>
        </p:blipFill>
        <p:spPr bwMode="auto">
          <a:xfrm>
            <a:off x="0" y="620713"/>
            <a:ext cx="9144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ctrTitle"/>
          </p:nvPr>
        </p:nvSpPr>
        <p:spPr/>
        <p:txBody>
          <a:bodyPr/>
          <a:lstStyle/>
          <a:p>
            <a:endParaRPr lang="zh-TW" altLang="en-US" smtClean="0"/>
          </a:p>
        </p:txBody>
      </p:sp>
      <p:sp>
        <p:nvSpPr>
          <p:cNvPr id="30723" name="Rectangle 3"/>
          <p:cNvSpPr>
            <a:spLocks noGrp="1"/>
          </p:cNvSpPr>
          <p:nvPr>
            <p:ph type="subTitle" idx="1"/>
          </p:nvPr>
        </p:nvSpPr>
        <p:spPr/>
        <p:txBody>
          <a:bodyPr/>
          <a:lstStyle/>
          <a:p>
            <a:endParaRPr lang="zh-TW" altLang="en-US" smtClean="0">
              <a:solidFill>
                <a:schemeClr val="tx1"/>
              </a:solidFill>
            </a:endParaRPr>
          </a:p>
        </p:txBody>
      </p:sp>
      <p:pic>
        <p:nvPicPr>
          <p:cNvPr id="30724" name="Picture 4"/>
          <p:cNvPicPr>
            <a:picLocks noChangeAspect="1" noChangeArrowheads="1"/>
          </p:cNvPicPr>
          <p:nvPr/>
        </p:nvPicPr>
        <p:blipFill>
          <a:blip r:embed="rId2" cstate="print"/>
          <a:srcRect/>
          <a:stretch>
            <a:fillRect/>
          </a:stretch>
        </p:blipFill>
        <p:spPr bwMode="auto">
          <a:xfrm>
            <a:off x="0" y="765175"/>
            <a:ext cx="9144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p:txBody>
          <a:bodyPr/>
          <a:lstStyle/>
          <a:p>
            <a:endParaRPr lang="zh-TW" altLang="en-US" smtClean="0"/>
          </a:p>
        </p:txBody>
      </p:sp>
      <p:sp>
        <p:nvSpPr>
          <p:cNvPr id="31747" name="Rectangle 3"/>
          <p:cNvSpPr>
            <a:spLocks noGrp="1"/>
          </p:cNvSpPr>
          <p:nvPr>
            <p:ph type="subTitle" idx="1"/>
          </p:nvPr>
        </p:nvSpPr>
        <p:spPr/>
        <p:txBody>
          <a:bodyPr/>
          <a:lstStyle/>
          <a:p>
            <a:endParaRPr lang="zh-TW" altLang="en-US" smtClean="0">
              <a:solidFill>
                <a:schemeClr val="tx1"/>
              </a:solidFill>
            </a:endParaRPr>
          </a:p>
        </p:txBody>
      </p:sp>
      <p:pic>
        <p:nvPicPr>
          <p:cNvPr id="31748" name="Picture 4"/>
          <p:cNvPicPr>
            <a:picLocks noChangeAspect="1" noChangeArrowheads="1"/>
          </p:cNvPicPr>
          <p:nvPr/>
        </p:nvPicPr>
        <p:blipFill>
          <a:blip r:embed="rId2" cstate="print"/>
          <a:srcRect/>
          <a:stretch>
            <a:fillRect/>
          </a:stretch>
        </p:blipFill>
        <p:spPr bwMode="auto">
          <a:xfrm>
            <a:off x="0" y="620713"/>
            <a:ext cx="9144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ctrTitle"/>
          </p:nvPr>
        </p:nvSpPr>
        <p:spPr/>
        <p:txBody>
          <a:bodyPr/>
          <a:lstStyle/>
          <a:p>
            <a:endParaRPr lang="zh-TW" altLang="en-US" smtClean="0"/>
          </a:p>
        </p:txBody>
      </p:sp>
      <p:sp>
        <p:nvSpPr>
          <p:cNvPr id="32771" name="Rectangle 3"/>
          <p:cNvSpPr>
            <a:spLocks noGrp="1"/>
          </p:cNvSpPr>
          <p:nvPr>
            <p:ph type="subTitle" idx="1"/>
          </p:nvPr>
        </p:nvSpPr>
        <p:spPr/>
        <p:txBody>
          <a:bodyPr/>
          <a:lstStyle/>
          <a:p>
            <a:endParaRPr lang="zh-TW" altLang="en-US" smtClean="0">
              <a:solidFill>
                <a:schemeClr val="tx1"/>
              </a:solidFill>
            </a:endParaRPr>
          </a:p>
        </p:txBody>
      </p:sp>
      <p:pic>
        <p:nvPicPr>
          <p:cNvPr id="32772" name="Picture 4"/>
          <p:cNvPicPr>
            <a:picLocks noChangeAspect="1" noChangeArrowheads="1"/>
          </p:cNvPicPr>
          <p:nvPr/>
        </p:nvPicPr>
        <p:blipFill>
          <a:blip r:embed="rId2" cstate="print"/>
          <a:srcRect/>
          <a:stretch>
            <a:fillRect/>
          </a:stretch>
        </p:blipFill>
        <p:spPr bwMode="auto">
          <a:xfrm>
            <a:off x="0" y="765175"/>
            <a:ext cx="9144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ctrTitle"/>
          </p:nvPr>
        </p:nvSpPr>
        <p:spPr/>
        <p:txBody>
          <a:bodyPr/>
          <a:lstStyle/>
          <a:p>
            <a:endParaRPr lang="zh-TW" altLang="en-US" smtClean="0"/>
          </a:p>
        </p:txBody>
      </p:sp>
      <p:sp>
        <p:nvSpPr>
          <p:cNvPr id="33794" name="Rectangle 2"/>
          <p:cNvSpPr>
            <a:spLocks noGrp="1"/>
          </p:cNvSpPr>
          <p:nvPr>
            <p:ph type="subTitle" idx="1"/>
          </p:nvPr>
        </p:nvSpPr>
        <p:spPr/>
        <p:txBody>
          <a:bodyPr/>
          <a:lstStyle/>
          <a:p>
            <a:endParaRPr lang="zh-TW" altLang="en-US" smtClean="0">
              <a:solidFill>
                <a:schemeClr val="tx1"/>
              </a:solidFill>
            </a:endParaRPr>
          </a:p>
        </p:txBody>
      </p:sp>
      <p:pic>
        <p:nvPicPr>
          <p:cNvPr id="33796" name="Picture 4"/>
          <p:cNvPicPr>
            <a:picLocks noChangeAspect="1" noChangeArrowheads="1"/>
          </p:cNvPicPr>
          <p:nvPr/>
        </p:nvPicPr>
        <p:blipFill>
          <a:blip r:embed="rId2" cstate="print"/>
          <a:srcRect/>
          <a:stretch>
            <a:fillRect/>
          </a:stretch>
        </p:blipFill>
        <p:spPr bwMode="auto">
          <a:xfrm>
            <a:off x="0" y="814388"/>
            <a:ext cx="9144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ctrTitle"/>
          </p:nvPr>
        </p:nvSpPr>
        <p:spPr/>
        <p:txBody>
          <a:bodyPr/>
          <a:lstStyle/>
          <a:p>
            <a:endParaRPr lang="zh-TW" altLang="en-US" smtClean="0"/>
          </a:p>
        </p:txBody>
      </p:sp>
      <p:sp>
        <p:nvSpPr>
          <p:cNvPr id="34818" name="Rectangle 2"/>
          <p:cNvSpPr>
            <a:spLocks noGrp="1"/>
          </p:cNvSpPr>
          <p:nvPr>
            <p:ph type="subTitle" idx="1"/>
          </p:nvPr>
        </p:nvSpPr>
        <p:spPr/>
        <p:txBody>
          <a:bodyPr/>
          <a:lstStyle/>
          <a:p>
            <a:endParaRPr lang="zh-TW" altLang="en-US" smtClean="0">
              <a:solidFill>
                <a:schemeClr val="tx1"/>
              </a:solidFill>
            </a:endParaRPr>
          </a:p>
        </p:txBody>
      </p:sp>
      <p:pic>
        <p:nvPicPr>
          <p:cNvPr id="34820" name="Picture 4"/>
          <p:cNvPicPr>
            <a:picLocks noChangeAspect="1" noChangeArrowheads="1"/>
          </p:cNvPicPr>
          <p:nvPr/>
        </p:nvPicPr>
        <p:blipFill>
          <a:blip r:embed="rId2" cstate="print"/>
          <a:srcRect/>
          <a:stretch>
            <a:fillRect/>
          </a:stretch>
        </p:blipFill>
        <p:spPr bwMode="auto">
          <a:xfrm>
            <a:off x="0" y="692150"/>
            <a:ext cx="9144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ctrTitle"/>
          </p:nvPr>
        </p:nvSpPr>
        <p:spPr/>
        <p:txBody>
          <a:bodyPr/>
          <a:lstStyle/>
          <a:p>
            <a:endParaRPr lang="zh-TW" altLang="en-US" smtClean="0"/>
          </a:p>
        </p:txBody>
      </p:sp>
      <p:sp>
        <p:nvSpPr>
          <p:cNvPr id="35842" name="Rectangle 2"/>
          <p:cNvSpPr>
            <a:spLocks noGrp="1"/>
          </p:cNvSpPr>
          <p:nvPr>
            <p:ph type="subTitle" idx="1"/>
          </p:nvPr>
        </p:nvSpPr>
        <p:spPr/>
        <p:txBody>
          <a:bodyPr/>
          <a:lstStyle/>
          <a:p>
            <a:endParaRPr lang="zh-TW" altLang="en-US" smtClean="0">
              <a:solidFill>
                <a:schemeClr val="tx1"/>
              </a:solidFill>
            </a:endParaRPr>
          </a:p>
        </p:txBody>
      </p:sp>
      <p:pic>
        <p:nvPicPr>
          <p:cNvPr id="35844" name="Picture 4"/>
          <p:cNvPicPr>
            <a:picLocks noChangeAspect="1" noChangeArrowheads="1"/>
          </p:cNvPicPr>
          <p:nvPr/>
        </p:nvPicPr>
        <p:blipFill>
          <a:blip r:embed="rId2" cstate="print"/>
          <a:srcRect/>
          <a:stretch>
            <a:fillRect/>
          </a:stretch>
        </p:blipFill>
        <p:spPr bwMode="auto">
          <a:xfrm>
            <a:off x="0" y="620713"/>
            <a:ext cx="9144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ctrTitle"/>
          </p:nvPr>
        </p:nvSpPr>
        <p:spPr/>
        <p:txBody>
          <a:bodyPr/>
          <a:lstStyle/>
          <a:p>
            <a:endParaRPr lang="zh-TW" altLang="en-US" smtClean="0"/>
          </a:p>
        </p:txBody>
      </p:sp>
      <p:sp>
        <p:nvSpPr>
          <p:cNvPr id="36866" name="Rectangle 2"/>
          <p:cNvSpPr>
            <a:spLocks noGrp="1"/>
          </p:cNvSpPr>
          <p:nvPr>
            <p:ph type="subTitle" idx="1"/>
          </p:nvPr>
        </p:nvSpPr>
        <p:spPr/>
        <p:txBody>
          <a:bodyPr/>
          <a:lstStyle/>
          <a:p>
            <a:endParaRPr lang="zh-TW" altLang="en-US" smtClean="0">
              <a:solidFill>
                <a:schemeClr val="tx1"/>
              </a:solidFill>
            </a:endParaRPr>
          </a:p>
        </p:txBody>
      </p:sp>
      <p:pic>
        <p:nvPicPr>
          <p:cNvPr id="36868" name="Picture 4"/>
          <p:cNvPicPr>
            <a:picLocks noChangeAspect="1" noChangeArrowheads="1"/>
          </p:cNvPicPr>
          <p:nvPr/>
        </p:nvPicPr>
        <p:blipFill>
          <a:blip r:embed="rId2" cstate="print"/>
          <a:srcRect/>
          <a:stretch>
            <a:fillRect/>
          </a:stretch>
        </p:blipFill>
        <p:spPr bwMode="auto">
          <a:xfrm>
            <a:off x="0" y="692150"/>
            <a:ext cx="9144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ctrTitle"/>
          </p:nvPr>
        </p:nvSpPr>
        <p:spPr/>
        <p:txBody>
          <a:bodyPr/>
          <a:lstStyle/>
          <a:p>
            <a:endParaRPr lang="zh-TW" altLang="en-US" smtClean="0"/>
          </a:p>
        </p:txBody>
      </p:sp>
      <p:sp>
        <p:nvSpPr>
          <p:cNvPr id="37890" name="Rectangle 2"/>
          <p:cNvSpPr>
            <a:spLocks noGrp="1"/>
          </p:cNvSpPr>
          <p:nvPr>
            <p:ph type="subTitle" idx="1"/>
          </p:nvPr>
        </p:nvSpPr>
        <p:spPr/>
        <p:txBody>
          <a:bodyPr/>
          <a:lstStyle/>
          <a:p>
            <a:endParaRPr lang="zh-TW" altLang="en-US" smtClean="0">
              <a:solidFill>
                <a:schemeClr val="tx1"/>
              </a:solidFill>
            </a:endParaRPr>
          </a:p>
        </p:txBody>
      </p:sp>
      <p:pic>
        <p:nvPicPr>
          <p:cNvPr id="37892" name="Picture 4"/>
          <p:cNvPicPr>
            <a:picLocks noChangeAspect="1" noChangeArrowheads="1"/>
          </p:cNvPicPr>
          <p:nvPr/>
        </p:nvPicPr>
        <p:blipFill>
          <a:blip r:embed="rId2" cstate="print"/>
          <a:srcRect/>
          <a:stretch>
            <a:fillRect/>
          </a:stretch>
        </p:blipFill>
        <p:spPr bwMode="auto">
          <a:xfrm>
            <a:off x="0" y="836613"/>
            <a:ext cx="9144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ctrTitle"/>
          </p:nvPr>
        </p:nvSpPr>
        <p:spPr/>
        <p:txBody>
          <a:bodyPr/>
          <a:lstStyle/>
          <a:p>
            <a:endParaRPr lang="zh-TW" altLang="en-US" smtClean="0"/>
          </a:p>
        </p:txBody>
      </p:sp>
      <p:sp>
        <p:nvSpPr>
          <p:cNvPr id="38914" name="Rectangle 2"/>
          <p:cNvSpPr>
            <a:spLocks noGrp="1"/>
          </p:cNvSpPr>
          <p:nvPr>
            <p:ph type="subTitle" idx="1"/>
          </p:nvPr>
        </p:nvSpPr>
        <p:spPr/>
        <p:txBody>
          <a:bodyPr/>
          <a:lstStyle/>
          <a:p>
            <a:endParaRPr lang="zh-TW" altLang="en-US" smtClean="0">
              <a:solidFill>
                <a:schemeClr val="tx1"/>
              </a:solidFill>
            </a:endParaRPr>
          </a:p>
        </p:txBody>
      </p:sp>
      <p:pic>
        <p:nvPicPr>
          <p:cNvPr id="38916" name="Picture 4"/>
          <p:cNvPicPr>
            <a:picLocks noChangeAspect="1" noChangeArrowheads="1"/>
          </p:cNvPicPr>
          <p:nvPr/>
        </p:nvPicPr>
        <p:blipFill>
          <a:blip r:embed="rId2" cstate="print"/>
          <a:srcRect/>
          <a:stretch>
            <a:fillRect/>
          </a:stretch>
        </p:blipFill>
        <p:spPr bwMode="auto">
          <a:xfrm>
            <a:off x="0" y="692150"/>
            <a:ext cx="9144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ctrTitle"/>
          </p:nvPr>
        </p:nvSpPr>
        <p:spPr>
          <a:xfrm>
            <a:off x="755576" y="0"/>
            <a:ext cx="7843837" cy="1470025"/>
          </a:xfrm>
        </p:spPr>
        <p:txBody>
          <a:bodyPr/>
          <a:lstStyle/>
          <a:p>
            <a:r>
              <a:rPr lang="zh-TW" altLang="en-US" dirty="0" smtClean="0">
                <a:latin typeface="標楷體" pitchFamily="65" charset="-120"/>
                <a:ea typeface="標楷體" pitchFamily="65" charset="-120"/>
              </a:rPr>
              <a:t>申請輔導前置作業</a:t>
            </a:r>
          </a:p>
        </p:txBody>
      </p:sp>
      <p:sp>
        <p:nvSpPr>
          <p:cNvPr id="6" name="圓角矩形 5"/>
          <p:cNvSpPr/>
          <p:nvPr/>
        </p:nvSpPr>
        <p:spPr bwMode="auto">
          <a:xfrm>
            <a:off x="395536" y="1844824"/>
            <a:ext cx="1296392" cy="3672408"/>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400" dirty="0">
                <a:solidFill>
                  <a:schemeClr val="tx1"/>
                </a:solidFill>
                <a:latin typeface="標楷體" pitchFamily="65" charset="-120"/>
                <a:ea typeface="標楷體" pitchFamily="65" charset="-120"/>
                <a:cs typeface="+mj-cs"/>
              </a:rPr>
              <a:t>全園開會討論申請計畫之需求及重點</a:t>
            </a:r>
          </a:p>
        </p:txBody>
      </p:sp>
      <p:sp>
        <p:nvSpPr>
          <p:cNvPr id="7" name="圓角矩形 6"/>
          <p:cNvSpPr/>
          <p:nvPr/>
        </p:nvSpPr>
        <p:spPr bwMode="auto">
          <a:xfrm>
            <a:off x="2195761" y="1844824"/>
            <a:ext cx="1295400" cy="3672291"/>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400" dirty="0" smtClean="0">
                <a:solidFill>
                  <a:schemeClr val="tx1"/>
                </a:solidFill>
                <a:latin typeface="標楷體" pitchFamily="65" charset="-120"/>
                <a:ea typeface="標楷體" pitchFamily="65" charset="-120"/>
                <a:cs typeface="+mj-cs"/>
              </a:rPr>
              <a:t>使用幼兒園</a:t>
            </a:r>
            <a:r>
              <a:rPr kumimoji="0" lang="zh-TW" altLang="en-US" sz="2400" dirty="0">
                <a:solidFill>
                  <a:schemeClr val="tx1"/>
                </a:solidFill>
                <a:latin typeface="標楷體" pitchFamily="65" charset="-120"/>
                <a:ea typeface="標楷體" pitchFamily="65" charset="-120"/>
                <a:cs typeface="+mj-cs"/>
              </a:rPr>
              <a:t>課程教學品質評估表診斷幼兒園輔導需求</a:t>
            </a:r>
          </a:p>
        </p:txBody>
      </p:sp>
      <p:sp>
        <p:nvSpPr>
          <p:cNvPr id="8" name="圓角矩形 7"/>
          <p:cNvSpPr/>
          <p:nvPr/>
        </p:nvSpPr>
        <p:spPr bwMode="auto">
          <a:xfrm>
            <a:off x="3995986" y="1844824"/>
            <a:ext cx="1295400" cy="3672291"/>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400" dirty="0">
                <a:solidFill>
                  <a:schemeClr val="tx1"/>
                </a:solidFill>
                <a:latin typeface="標楷體" pitchFamily="65" charset="-120"/>
                <a:ea typeface="標楷體" pitchFamily="65" charset="-120"/>
                <a:cs typeface="+mj-cs"/>
              </a:rPr>
              <a:t>打聽、尋找</a:t>
            </a:r>
            <a:r>
              <a:rPr kumimoji="0" lang="zh-TW" altLang="en-US" sz="2400" dirty="0" smtClean="0">
                <a:solidFill>
                  <a:schemeClr val="tx1"/>
                </a:solidFill>
                <a:latin typeface="標楷體" pitchFamily="65" charset="-120"/>
                <a:ea typeface="標楷體" pitchFamily="65" charset="-120"/>
                <a:cs typeface="+mj-cs"/>
              </a:rPr>
              <a:t>、聯絡</a:t>
            </a:r>
            <a:r>
              <a:rPr kumimoji="0" lang="zh-TW" altLang="en-US" sz="2400" dirty="0">
                <a:solidFill>
                  <a:schemeClr val="tx1"/>
                </a:solidFill>
                <a:latin typeface="標楷體" pitchFamily="65" charset="-120"/>
                <a:ea typeface="標楷體" pitchFamily="65" charset="-120"/>
                <a:cs typeface="+mj-cs"/>
              </a:rPr>
              <a:t>，確認合適之輔導</a:t>
            </a:r>
            <a:r>
              <a:rPr kumimoji="0" lang="zh-TW" altLang="en-US" sz="2400" dirty="0" smtClean="0">
                <a:solidFill>
                  <a:schemeClr val="tx1"/>
                </a:solidFill>
                <a:latin typeface="標楷體" pitchFamily="65" charset="-120"/>
                <a:ea typeface="標楷體" pitchFamily="65" charset="-120"/>
                <a:cs typeface="+mj-cs"/>
              </a:rPr>
              <a:t>人員</a:t>
            </a:r>
            <a:endParaRPr kumimoji="0" lang="en-US" altLang="zh-TW" sz="2400" dirty="0" smtClean="0">
              <a:solidFill>
                <a:schemeClr val="tx1"/>
              </a:solidFill>
              <a:latin typeface="標楷體" pitchFamily="65" charset="-120"/>
              <a:ea typeface="標楷體" pitchFamily="65" charset="-120"/>
              <a:cs typeface="+mj-cs"/>
            </a:endParaRPr>
          </a:p>
          <a:p>
            <a:pPr fontAlgn="auto">
              <a:spcBef>
                <a:spcPts val="0"/>
              </a:spcBef>
              <a:spcAft>
                <a:spcPts val="0"/>
              </a:spcAft>
              <a:defRPr/>
            </a:pPr>
            <a:r>
              <a:rPr kumimoji="0" lang="en-US" altLang="zh-TW" sz="2400" dirty="0" smtClean="0">
                <a:solidFill>
                  <a:srgbClr val="FF0000"/>
                </a:solidFill>
                <a:latin typeface="標楷體" pitchFamily="65" charset="-120"/>
                <a:ea typeface="標楷體" pitchFamily="65" charset="-120"/>
                <a:cs typeface="+mj-cs"/>
              </a:rPr>
              <a:t>(</a:t>
            </a:r>
            <a:r>
              <a:rPr kumimoji="0" lang="zh-TW" altLang="en-US" sz="2400" dirty="0" smtClean="0">
                <a:solidFill>
                  <a:srgbClr val="FF0000"/>
                </a:solidFill>
                <a:latin typeface="標楷體" pitchFamily="65" charset="-120"/>
                <a:ea typeface="標楷體" pitchFamily="65" charset="-120"/>
                <a:cs typeface="+mj-cs"/>
              </a:rPr>
              <a:t>媒合</a:t>
            </a:r>
            <a:r>
              <a:rPr kumimoji="0" lang="en-US" altLang="zh-TW" sz="2400" dirty="0" smtClean="0">
                <a:solidFill>
                  <a:srgbClr val="FF0000"/>
                </a:solidFill>
                <a:latin typeface="標楷體" pitchFamily="65" charset="-120"/>
                <a:ea typeface="標楷體" pitchFamily="65" charset="-120"/>
                <a:cs typeface="+mj-cs"/>
              </a:rPr>
              <a:t>)</a:t>
            </a:r>
            <a:endParaRPr kumimoji="0" lang="zh-TW" altLang="en-US" sz="2400" dirty="0">
              <a:solidFill>
                <a:srgbClr val="FF0000"/>
              </a:solidFill>
              <a:latin typeface="標楷體" pitchFamily="65" charset="-120"/>
              <a:ea typeface="標楷體" pitchFamily="65" charset="-120"/>
              <a:cs typeface="+mj-cs"/>
            </a:endParaRPr>
          </a:p>
        </p:txBody>
      </p:sp>
      <p:sp>
        <p:nvSpPr>
          <p:cNvPr id="9" name="圓角矩形 8"/>
          <p:cNvSpPr/>
          <p:nvPr/>
        </p:nvSpPr>
        <p:spPr bwMode="auto">
          <a:xfrm>
            <a:off x="5796211" y="1844824"/>
            <a:ext cx="1295400" cy="3672291"/>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400" dirty="0">
                <a:solidFill>
                  <a:schemeClr val="tx1"/>
                </a:solidFill>
                <a:latin typeface="標楷體" pitchFamily="65" charset="-120"/>
                <a:ea typeface="標楷體" pitchFamily="65" charset="-120"/>
                <a:cs typeface="+mj-cs"/>
              </a:rPr>
              <a:t>邀請輔導人員參觀幼兒園</a:t>
            </a:r>
            <a:r>
              <a:rPr kumimoji="0" lang="zh-TW" altLang="en-US" sz="2400" dirty="0" smtClean="0">
                <a:solidFill>
                  <a:schemeClr val="tx1"/>
                </a:solidFill>
                <a:latin typeface="標楷體" pitchFamily="65" charset="-120"/>
                <a:ea typeface="標楷體" pitchFamily="65" charset="-120"/>
                <a:cs typeface="+mj-cs"/>
              </a:rPr>
              <a:t>，認識彼此、溝通對輔導計畫的</a:t>
            </a:r>
            <a:r>
              <a:rPr kumimoji="0" lang="zh-TW" altLang="en-US" sz="2400" dirty="0">
                <a:solidFill>
                  <a:schemeClr val="tx1"/>
                </a:solidFill>
                <a:latin typeface="標楷體" pitchFamily="65" charset="-120"/>
                <a:ea typeface="標楷體" pitchFamily="65" charset="-120"/>
                <a:cs typeface="+mj-cs"/>
              </a:rPr>
              <a:t>期待</a:t>
            </a:r>
          </a:p>
        </p:txBody>
      </p:sp>
      <p:sp>
        <p:nvSpPr>
          <p:cNvPr id="10" name="圓角矩形 9"/>
          <p:cNvSpPr/>
          <p:nvPr/>
        </p:nvSpPr>
        <p:spPr bwMode="auto">
          <a:xfrm>
            <a:off x="7524998" y="1844824"/>
            <a:ext cx="1295400" cy="3672291"/>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400" dirty="0" smtClean="0">
                <a:solidFill>
                  <a:schemeClr val="tx1"/>
                </a:solidFill>
                <a:latin typeface="標楷體" pitchFamily="65" charset="-120"/>
                <a:ea typeface="標楷體" pitchFamily="65" charset="-120"/>
                <a:cs typeface="+mj-cs"/>
              </a:rPr>
              <a:t>修改、確認</a:t>
            </a:r>
            <a:r>
              <a:rPr kumimoji="0" lang="zh-TW" altLang="en-US" sz="2400" dirty="0">
                <a:solidFill>
                  <a:schemeClr val="tx1"/>
                </a:solidFill>
                <a:latin typeface="標楷體" pitchFamily="65" charset="-120"/>
                <a:ea typeface="標楷體" pitchFamily="65" charset="-120"/>
                <a:cs typeface="+mj-cs"/>
              </a:rPr>
              <a:t>輔導計畫目標及內容以符合幼兒園老師</a:t>
            </a:r>
            <a:r>
              <a:rPr kumimoji="0" lang="zh-TW" altLang="en-US" sz="2400" dirty="0" smtClean="0">
                <a:solidFill>
                  <a:schemeClr val="tx1"/>
                </a:solidFill>
                <a:latin typeface="標楷體" pitchFamily="65" charset="-120"/>
                <a:ea typeface="標楷體" pitchFamily="65" charset="-120"/>
                <a:cs typeface="+mj-cs"/>
              </a:rPr>
              <a:t>需求</a:t>
            </a:r>
            <a:endParaRPr kumimoji="0" lang="zh-TW" altLang="en-US" sz="2400" dirty="0">
              <a:solidFill>
                <a:schemeClr val="tx1"/>
              </a:solidFill>
              <a:latin typeface="標楷體" pitchFamily="65" charset="-120"/>
              <a:ea typeface="標楷體" pitchFamily="65" charset="-120"/>
              <a:cs typeface="+mj-cs"/>
            </a:endParaRPr>
          </a:p>
        </p:txBody>
      </p:sp>
      <p:sp>
        <p:nvSpPr>
          <p:cNvPr id="14" name="向右箭號 13"/>
          <p:cNvSpPr/>
          <p:nvPr/>
        </p:nvSpPr>
        <p:spPr bwMode="auto">
          <a:xfrm>
            <a:off x="1763961" y="3637655"/>
            <a:ext cx="287337" cy="171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向右箭號 14"/>
          <p:cNvSpPr/>
          <p:nvPr/>
        </p:nvSpPr>
        <p:spPr bwMode="auto">
          <a:xfrm>
            <a:off x="3564186" y="3637655"/>
            <a:ext cx="287337" cy="171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向右箭號 15"/>
          <p:cNvSpPr/>
          <p:nvPr/>
        </p:nvSpPr>
        <p:spPr bwMode="auto">
          <a:xfrm>
            <a:off x="5364411" y="3552910"/>
            <a:ext cx="287337" cy="171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向右箭號 16"/>
          <p:cNvSpPr/>
          <p:nvPr/>
        </p:nvSpPr>
        <p:spPr bwMode="auto">
          <a:xfrm>
            <a:off x="7164636" y="3468165"/>
            <a:ext cx="287337" cy="169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ctrTitle"/>
          </p:nvPr>
        </p:nvSpPr>
        <p:spPr/>
        <p:txBody>
          <a:bodyPr/>
          <a:lstStyle/>
          <a:p>
            <a:endParaRPr lang="zh-TW" altLang="en-US" smtClean="0"/>
          </a:p>
        </p:txBody>
      </p:sp>
      <p:sp>
        <p:nvSpPr>
          <p:cNvPr id="39938" name="Rectangle 2"/>
          <p:cNvSpPr>
            <a:spLocks noGrp="1"/>
          </p:cNvSpPr>
          <p:nvPr>
            <p:ph type="subTitle" idx="1"/>
          </p:nvPr>
        </p:nvSpPr>
        <p:spPr/>
        <p:txBody>
          <a:bodyPr/>
          <a:lstStyle/>
          <a:p>
            <a:endParaRPr lang="zh-TW" altLang="en-US" smtClean="0">
              <a:solidFill>
                <a:schemeClr val="tx1"/>
              </a:solidFill>
            </a:endParaRPr>
          </a:p>
        </p:txBody>
      </p:sp>
      <p:pic>
        <p:nvPicPr>
          <p:cNvPr id="39940" name="Picture 4"/>
          <p:cNvPicPr>
            <a:picLocks noChangeAspect="1" noChangeArrowheads="1"/>
          </p:cNvPicPr>
          <p:nvPr/>
        </p:nvPicPr>
        <p:blipFill>
          <a:blip r:embed="rId2" cstate="print"/>
          <a:srcRect/>
          <a:stretch>
            <a:fillRect/>
          </a:stretch>
        </p:blipFill>
        <p:spPr bwMode="auto">
          <a:xfrm>
            <a:off x="0" y="620713"/>
            <a:ext cx="91440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6E766741-2EBF-46C3-BBA3-71F4A93A70C5}" type="slidenum">
              <a:rPr lang="en-US" altLang="zh-TW"/>
              <a:pPr>
                <a:defRPr/>
              </a:pPr>
              <a:t>31</a:t>
            </a:fld>
            <a:endParaRPr lang="en-US" altLang="zh-TW"/>
          </a:p>
        </p:txBody>
      </p:sp>
      <p:sp>
        <p:nvSpPr>
          <p:cNvPr id="26626"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spcBef>
                <a:spcPct val="0"/>
              </a:spcBef>
              <a:buFontTx/>
              <a:buNone/>
            </a:pPr>
            <a:fld id="{1DF450E3-37BA-4B43-844E-D3E18506F24D}" type="slidenum">
              <a:rPr lang="en-US" altLang="zh-TW" sz="1400">
                <a:solidFill>
                  <a:schemeClr val="tx1"/>
                </a:solidFill>
                <a:ea typeface="新細明體" charset="-120"/>
              </a:rPr>
              <a:pPr algn="r" eaLnBrk="1" hangingPunct="1">
                <a:spcBef>
                  <a:spcPct val="0"/>
                </a:spcBef>
                <a:buFontTx/>
                <a:buNone/>
              </a:pPr>
              <a:t>31</a:t>
            </a:fld>
            <a:endParaRPr lang="en-US" altLang="zh-TW" sz="1400">
              <a:solidFill>
                <a:schemeClr val="tx1"/>
              </a:solidFill>
              <a:ea typeface="新細明體" charset="-120"/>
            </a:endParaRPr>
          </a:p>
        </p:txBody>
      </p:sp>
      <p:sp>
        <p:nvSpPr>
          <p:cNvPr id="26628" name="Rectangle 3"/>
          <p:cNvSpPr>
            <a:spLocks noGrp="1" noChangeArrowheads="1"/>
          </p:cNvSpPr>
          <p:nvPr>
            <p:ph type="body" idx="1"/>
          </p:nvPr>
        </p:nvSpPr>
        <p:spPr>
          <a:xfrm>
            <a:off x="971600" y="4725144"/>
            <a:ext cx="4104456" cy="1656184"/>
          </a:xfrm>
        </p:spPr>
        <p:txBody>
          <a:bodyPr>
            <a:normAutofit fontScale="47500" lnSpcReduction="20000"/>
          </a:bodyPr>
          <a:lstStyle/>
          <a:p>
            <a:pPr algn="ctr" eaLnBrk="1" hangingPunct="1">
              <a:lnSpc>
                <a:spcPct val="200000"/>
              </a:lnSpc>
              <a:buFontTx/>
              <a:buNone/>
            </a:pPr>
            <a:r>
              <a:rPr lang="zh-TW" altLang="en-US" sz="11400" b="1" dirty="0" smtClean="0">
                <a:solidFill>
                  <a:srgbClr val="0000FF"/>
                </a:solidFill>
                <a:ea typeface="華康流隸體" pitchFamily="65" charset="-120"/>
              </a:rPr>
              <a:t>感謝您 ！</a:t>
            </a:r>
          </a:p>
          <a:p>
            <a:pPr algn="ctr" eaLnBrk="1" hangingPunct="1">
              <a:lnSpc>
                <a:spcPct val="200000"/>
              </a:lnSpc>
              <a:buFontTx/>
              <a:buNone/>
            </a:pPr>
            <a:endParaRPr lang="zh-TW" altLang="en-US" sz="4000" b="1" dirty="0" smtClean="0">
              <a:solidFill>
                <a:srgbClr val="0000FF"/>
              </a:solidFill>
              <a:ea typeface="華康流隸體" pitchFamily="65" charset="-120"/>
            </a:endParaRPr>
          </a:p>
        </p:txBody>
      </p:sp>
      <p:sp>
        <p:nvSpPr>
          <p:cNvPr id="26633" name="WordArt 9"/>
          <p:cNvSpPr>
            <a:spLocks noChangeArrowheads="1" noChangeShapeType="1" noTextEdit="1"/>
          </p:cNvSpPr>
          <p:nvPr/>
        </p:nvSpPr>
        <p:spPr bwMode="auto">
          <a:xfrm>
            <a:off x="899593" y="908050"/>
            <a:ext cx="7272807" cy="3889102"/>
          </a:xfrm>
          <a:prstGeom prst="rect">
            <a:avLst/>
          </a:prstGeom>
        </p:spPr>
        <p:txBody>
          <a:bodyPr wrap="none" fromWordArt="1">
            <a:prstTxWarp prst="textPlain">
              <a:avLst>
                <a:gd name="adj" fmla="val 49572"/>
              </a:avLst>
            </a:prstTxWarp>
          </a:bodyPr>
          <a:lstStyle/>
          <a:p>
            <a:pPr algn="ctr"/>
            <a:r>
              <a:rPr lang="en-US" altLang="zh-TW"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a:t>
            </a:r>
            <a:r>
              <a:rPr lang="zh-TW" alt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讓我們藉由輔導機制讓</a:t>
            </a:r>
            <a:endParaRPr lang="en-US" altLang="zh-TW"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endParaRPr>
          </a:p>
          <a:p>
            <a:pPr algn="ctr"/>
            <a:r>
              <a:rPr lang="zh-TW" alt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教學正常化</a:t>
            </a:r>
            <a:endParaRPr lang="en-US" altLang="zh-TW"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endParaRPr>
          </a:p>
          <a:p>
            <a:pPr algn="ctr"/>
            <a:r>
              <a:rPr lang="zh-TW" alt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教學精緻化</a:t>
            </a:r>
            <a:endParaRPr lang="en-US" altLang="zh-TW"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endParaRPr>
          </a:p>
          <a:p>
            <a:pPr algn="ctr"/>
            <a:r>
              <a:rPr lang="zh-TW" alt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課程特色化</a:t>
            </a:r>
            <a:endParaRPr lang="en-US" altLang="zh-TW"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endParaRPr>
          </a:p>
          <a:p>
            <a:pPr algn="ctr"/>
            <a:r>
              <a:rPr lang="zh-TW" alt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而努力</a:t>
            </a:r>
            <a:r>
              <a:rPr lang="en-US" altLang="zh-TW"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rPr>
              <a:t>~</a:t>
            </a:r>
          </a:p>
          <a:p>
            <a:pPr algn="ctr"/>
            <a:endParaRPr lang="zh-TW" altLang="en-US"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標楷體"/>
              <a:ea typeface="標楷體"/>
            </a:endParaRPr>
          </a:p>
        </p:txBody>
      </p:sp>
      <p:pic>
        <p:nvPicPr>
          <p:cNvPr id="26636" name="Picture 16" descr="MSN表情符號_掰"/>
          <p:cNvPicPr>
            <a:picLocks noChangeAspect="1" noChangeArrowheads="1" noCrop="1"/>
          </p:cNvPicPr>
          <p:nvPr/>
        </p:nvPicPr>
        <p:blipFill>
          <a:blip r:embed="rId3" cstate="print"/>
          <a:srcRect/>
          <a:stretch>
            <a:fillRect/>
          </a:stretch>
        </p:blipFill>
        <p:spPr bwMode="auto">
          <a:xfrm>
            <a:off x="6156176" y="4365104"/>
            <a:ext cx="2016049" cy="20160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6633">
                                            <p:txEl>
                                              <p:pRg st="0" end="0"/>
                                            </p:txEl>
                                          </p:spTgt>
                                        </p:tgtEl>
                                        <p:attrNameLst>
                                          <p:attrName>style.visibility</p:attrName>
                                        </p:attrNameLst>
                                      </p:cBhvr>
                                      <p:to>
                                        <p:strVal val="visible"/>
                                      </p:to>
                                    </p:set>
                                    <p:anim calcmode="lin" valueType="num">
                                      <p:cBhvr>
                                        <p:cTn id="7" dur="500" fill="hold"/>
                                        <p:tgtEl>
                                          <p:spTgt spid="2663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3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6633">
                                            <p:txEl>
                                              <p:pRg st="1" end="1"/>
                                            </p:txEl>
                                          </p:spTgt>
                                        </p:tgtEl>
                                        <p:attrNameLst>
                                          <p:attrName>style.visibility</p:attrName>
                                        </p:attrNameLst>
                                      </p:cBhvr>
                                      <p:to>
                                        <p:strVal val="visible"/>
                                      </p:to>
                                    </p:set>
                                    <p:anim calcmode="lin" valueType="num">
                                      <p:cBhvr>
                                        <p:cTn id="13" dur="500" fill="hold"/>
                                        <p:tgtEl>
                                          <p:spTgt spid="2663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63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6633">
                                            <p:txEl>
                                              <p:pRg st="2" end="2"/>
                                            </p:txEl>
                                          </p:spTgt>
                                        </p:tgtEl>
                                        <p:attrNameLst>
                                          <p:attrName>style.visibility</p:attrName>
                                        </p:attrNameLst>
                                      </p:cBhvr>
                                      <p:to>
                                        <p:strVal val="visible"/>
                                      </p:to>
                                    </p:set>
                                    <p:anim calcmode="lin" valueType="num">
                                      <p:cBhvr>
                                        <p:cTn id="19" dur="500" fill="hold"/>
                                        <p:tgtEl>
                                          <p:spTgt spid="2663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663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6633">
                                            <p:txEl>
                                              <p:pRg st="3" end="3"/>
                                            </p:txEl>
                                          </p:spTgt>
                                        </p:tgtEl>
                                        <p:attrNameLst>
                                          <p:attrName>style.visibility</p:attrName>
                                        </p:attrNameLst>
                                      </p:cBhvr>
                                      <p:to>
                                        <p:strVal val="visible"/>
                                      </p:to>
                                    </p:set>
                                    <p:anim calcmode="lin" valueType="num">
                                      <p:cBhvr>
                                        <p:cTn id="25" dur="500" fill="hold"/>
                                        <p:tgtEl>
                                          <p:spTgt spid="2663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6633">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26633">
                                            <p:txEl>
                                              <p:pRg st="4" end="4"/>
                                            </p:txEl>
                                          </p:spTgt>
                                        </p:tgtEl>
                                        <p:attrNameLst>
                                          <p:attrName>style.visibility</p:attrName>
                                        </p:attrNameLst>
                                      </p:cBhvr>
                                      <p:to>
                                        <p:strVal val="visible"/>
                                      </p:to>
                                    </p:set>
                                    <p:anim calcmode="lin" valueType="num">
                                      <p:cBhvr>
                                        <p:cTn id="29" dur="500" fill="hold"/>
                                        <p:tgtEl>
                                          <p:spTgt spid="2663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663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1" nodeType="clickEffect">
                                  <p:stCondLst>
                                    <p:cond delay="0"/>
                                  </p:stCondLst>
                                  <p:childTnLst>
                                    <p:set>
                                      <p:cBhvr>
                                        <p:cTn id="34" dur="1" fill="hold">
                                          <p:stCondLst>
                                            <p:cond delay="0"/>
                                          </p:stCondLst>
                                        </p:cTn>
                                        <p:tgtEl>
                                          <p:spTgt spid="26628">
                                            <p:txEl>
                                              <p:pRg st="0" end="0"/>
                                            </p:txEl>
                                          </p:spTgt>
                                        </p:tgtEl>
                                        <p:attrNameLst>
                                          <p:attrName>style.visibility</p:attrName>
                                        </p:attrNameLst>
                                      </p:cBhvr>
                                      <p:to>
                                        <p:strVal val="visible"/>
                                      </p:to>
                                    </p:set>
                                    <p:anim calcmode="lin" valueType="num">
                                      <p:cBhvr>
                                        <p:cTn id="35" dur="500" fill="hold"/>
                                        <p:tgtEl>
                                          <p:spTgt spid="2662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6628">
                                            <p:txEl>
                                              <p:pRg st="0" end="0"/>
                                            </p:txEl>
                                          </p:spTgt>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10" fill="hold" nodeType="afterEffect">
                                  <p:stCondLst>
                                    <p:cond delay="0"/>
                                  </p:stCondLst>
                                  <p:childTnLst>
                                    <p:set>
                                      <p:cBhvr>
                                        <p:cTn id="39" dur="1" fill="hold">
                                          <p:stCondLst>
                                            <p:cond delay="0"/>
                                          </p:stCondLst>
                                        </p:cTn>
                                        <p:tgtEl>
                                          <p:spTgt spid="26636"/>
                                        </p:tgtEl>
                                        <p:attrNameLst>
                                          <p:attrName>style.visibility</p:attrName>
                                        </p:attrNameLst>
                                      </p:cBhvr>
                                      <p:to>
                                        <p:strVal val="visible"/>
                                      </p:to>
                                    </p:set>
                                    <p:anim calcmode="lin" valueType="num">
                                      <p:cBhvr>
                                        <p:cTn id="40" dur="500" fill="hold"/>
                                        <p:tgtEl>
                                          <p:spTgt spid="26636"/>
                                        </p:tgtEl>
                                        <p:attrNameLst>
                                          <p:attrName>ppt_w</p:attrName>
                                        </p:attrNameLst>
                                      </p:cBhvr>
                                      <p:tavLst>
                                        <p:tav tm="0">
                                          <p:val>
                                            <p:fltVal val="0"/>
                                          </p:val>
                                        </p:tav>
                                        <p:tav tm="100000">
                                          <p:val>
                                            <p:strVal val="#ppt_w"/>
                                          </p:val>
                                        </p:tav>
                                      </p:tavLst>
                                    </p:anim>
                                    <p:anim calcmode="lin" valueType="num">
                                      <p:cBhvr>
                                        <p:cTn id="41" dur="500" fill="hold"/>
                                        <p:tgtEl>
                                          <p:spTgt spid="266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2627313" y="3213100"/>
            <a:ext cx="864567" cy="3240236"/>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en-US" sz="3200" dirty="0">
                <a:solidFill>
                  <a:schemeClr val="tx1"/>
                </a:solidFill>
                <a:latin typeface="標楷體" pitchFamily="65" charset="-120"/>
                <a:ea typeface="標楷體" pitchFamily="65" charset="-120"/>
                <a:cs typeface="+mj-cs"/>
              </a:rPr>
              <a:t>適性教保輔導</a:t>
            </a:r>
          </a:p>
        </p:txBody>
      </p:sp>
      <p:sp>
        <p:nvSpPr>
          <p:cNvPr id="7" name="圓角矩形 6"/>
          <p:cNvSpPr/>
          <p:nvPr/>
        </p:nvSpPr>
        <p:spPr>
          <a:xfrm>
            <a:off x="4283968" y="3212976"/>
            <a:ext cx="792088" cy="324036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en-US" sz="3200" dirty="0">
                <a:solidFill>
                  <a:schemeClr val="tx1"/>
                </a:solidFill>
                <a:latin typeface="標楷體" pitchFamily="65" charset="-120"/>
                <a:ea typeface="標楷體" pitchFamily="65" charset="-120"/>
                <a:cs typeface="+mj-cs"/>
              </a:rPr>
              <a:t>課程大綱輔導</a:t>
            </a:r>
          </a:p>
        </p:txBody>
      </p:sp>
      <p:sp>
        <p:nvSpPr>
          <p:cNvPr id="8" name="圓角矩形 7"/>
          <p:cNvSpPr/>
          <p:nvPr/>
        </p:nvSpPr>
        <p:spPr>
          <a:xfrm>
            <a:off x="5867400" y="3213100"/>
            <a:ext cx="792832" cy="3168228"/>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en-US" sz="3200" dirty="0">
                <a:solidFill>
                  <a:schemeClr val="tx1"/>
                </a:solidFill>
                <a:latin typeface="標楷體" pitchFamily="65" charset="-120"/>
                <a:ea typeface="標楷體" pitchFamily="65" charset="-120"/>
                <a:cs typeface="+mj-cs"/>
              </a:rPr>
              <a:t>特色發展輔導</a:t>
            </a:r>
          </a:p>
        </p:txBody>
      </p:sp>
      <p:sp>
        <p:nvSpPr>
          <p:cNvPr id="9" name="圓角矩形 8"/>
          <p:cNvSpPr/>
          <p:nvPr/>
        </p:nvSpPr>
        <p:spPr>
          <a:xfrm>
            <a:off x="7418388" y="3189288"/>
            <a:ext cx="754012" cy="3192040"/>
          </a:xfrm>
          <a:prstGeom prst="round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en-US" sz="3200" dirty="0">
                <a:solidFill>
                  <a:schemeClr val="tx1"/>
                </a:solidFill>
                <a:latin typeface="標楷體" pitchFamily="65" charset="-120"/>
                <a:ea typeface="標楷體" pitchFamily="65" charset="-120"/>
                <a:cs typeface="+mj-cs"/>
              </a:rPr>
              <a:t>專業認證輔導</a:t>
            </a:r>
          </a:p>
        </p:txBody>
      </p:sp>
      <p:sp>
        <p:nvSpPr>
          <p:cNvPr id="11" name="圓角矩形 10"/>
          <p:cNvSpPr/>
          <p:nvPr/>
        </p:nvSpPr>
        <p:spPr>
          <a:xfrm>
            <a:off x="2268538" y="765175"/>
            <a:ext cx="6191250" cy="115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4400" b="1" dirty="0">
                <a:solidFill>
                  <a:schemeClr val="bg1"/>
                </a:solidFill>
                <a:latin typeface="標楷體" pitchFamily="65" charset="-120"/>
                <a:ea typeface="標楷體" pitchFamily="65" charset="-120"/>
                <a:cs typeface="+mj-cs"/>
              </a:rPr>
              <a:t>專業發展輔導</a:t>
            </a:r>
          </a:p>
          <a:p>
            <a:pPr algn="ctr" fontAlgn="auto">
              <a:spcBef>
                <a:spcPts val="0"/>
              </a:spcBef>
              <a:spcAft>
                <a:spcPts val="0"/>
              </a:spcAft>
              <a:defRPr/>
            </a:pPr>
            <a:endParaRPr kumimoji="0" lang="zh-TW" altLang="en-US" dirty="0"/>
          </a:p>
        </p:txBody>
      </p:sp>
      <p:sp>
        <p:nvSpPr>
          <p:cNvPr id="14342" name="文字方塊 15"/>
          <p:cNvSpPr txBox="1">
            <a:spLocks noChangeArrowheads="1"/>
          </p:cNvSpPr>
          <p:nvPr/>
        </p:nvSpPr>
        <p:spPr bwMode="auto">
          <a:xfrm>
            <a:off x="1547813" y="2420938"/>
            <a:ext cx="461962" cy="92075"/>
          </a:xfrm>
          <a:prstGeom prst="rect">
            <a:avLst/>
          </a:prstGeom>
          <a:noFill/>
          <a:ln w="9525">
            <a:noFill/>
            <a:miter lim="800000"/>
            <a:headEnd/>
            <a:tailEnd/>
          </a:ln>
        </p:spPr>
        <p:txBody>
          <a:bodyPr vert="eaVert" wrap="none">
            <a:spAutoFit/>
          </a:bodyPr>
          <a:lstStyle/>
          <a:p>
            <a:endParaRPr kumimoji="0" lang="zh-TW" altLang="en-US">
              <a:latin typeface="Calibri" pitchFamily="34" charset="0"/>
            </a:endParaRPr>
          </a:p>
        </p:txBody>
      </p:sp>
      <p:sp>
        <p:nvSpPr>
          <p:cNvPr id="41" name="圓角矩形 40"/>
          <p:cNvSpPr/>
          <p:nvPr/>
        </p:nvSpPr>
        <p:spPr>
          <a:xfrm>
            <a:off x="971550" y="3213100"/>
            <a:ext cx="792138" cy="3240236"/>
          </a:xfrm>
          <a:prstGeom prst="roundRect">
            <a:avLst/>
          </a:prstGeom>
          <a:gradFill>
            <a:gsLst>
              <a:gs pos="0">
                <a:srgbClr val="DDEBCF"/>
              </a:gs>
              <a:gs pos="50000">
                <a:srgbClr val="9CB86E"/>
              </a:gs>
              <a:gs pos="100000">
                <a:srgbClr val="156B13"/>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kumimoji="0" lang="zh-TW" altLang="en-US" sz="3200" dirty="0">
                <a:solidFill>
                  <a:schemeClr val="tx1"/>
                </a:solidFill>
                <a:latin typeface="標楷體" pitchFamily="65" charset="-120"/>
                <a:ea typeface="標楷體" pitchFamily="65" charset="-120"/>
                <a:cs typeface="+mj-cs"/>
              </a:rPr>
              <a:t>基礎輔導</a:t>
            </a:r>
          </a:p>
        </p:txBody>
      </p:sp>
      <p:cxnSp>
        <p:nvCxnSpPr>
          <p:cNvPr id="43" name="直線接點 42"/>
          <p:cNvCxnSpPr/>
          <p:nvPr/>
        </p:nvCxnSpPr>
        <p:spPr>
          <a:xfrm>
            <a:off x="1400175" y="1431925"/>
            <a:ext cx="1114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41" idx="0"/>
          </p:cNvCxnSpPr>
          <p:nvPr/>
        </p:nvCxnSpPr>
        <p:spPr>
          <a:xfrm flipH="1">
            <a:off x="1367619" y="1412875"/>
            <a:ext cx="35732" cy="1800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接點 57"/>
          <p:cNvCxnSpPr>
            <a:endCxn id="6" idx="0"/>
          </p:cNvCxnSpPr>
          <p:nvPr/>
        </p:nvCxnSpPr>
        <p:spPr>
          <a:xfrm>
            <a:off x="3059113" y="1916113"/>
            <a:ext cx="484" cy="129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接點 61"/>
          <p:cNvCxnSpPr>
            <a:endCxn id="7" idx="0"/>
          </p:cNvCxnSpPr>
          <p:nvPr/>
        </p:nvCxnSpPr>
        <p:spPr>
          <a:xfrm>
            <a:off x="4642743" y="1915989"/>
            <a:ext cx="37269" cy="1296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接點 63"/>
          <p:cNvCxnSpPr>
            <a:endCxn id="8" idx="0"/>
          </p:cNvCxnSpPr>
          <p:nvPr/>
        </p:nvCxnSpPr>
        <p:spPr>
          <a:xfrm flipH="1">
            <a:off x="6263816" y="1889125"/>
            <a:ext cx="14748" cy="1323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7848600" y="1889125"/>
            <a:ext cx="0" cy="12509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ctrTitle"/>
          </p:nvPr>
        </p:nvSpPr>
        <p:spPr>
          <a:xfrm>
            <a:off x="611188" y="0"/>
            <a:ext cx="7845425" cy="792163"/>
          </a:xfrm>
        </p:spPr>
        <p:txBody>
          <a:bodyPr/>
          <a:lstStyle/>
          <a:p>
            <a:r>
              <a:rPr lang="zh-TW" altLang="en-US" smtClean="0"/>
              <a:t>基礎輔導</a:t>
            </a:r>
          </a:p>
        </p:txBody>
      </p:sp>
      <p:grpSp>
        <p:nvGrpSpPr>
          <p:cNvPr id="15362" name="群組 14"/>
          <p:cNvGrpSpPr>
            <a:grpSpLocks/>
          </p:cNvGrpSpPr>
          <p:nvPr/>
        </p:nvGrpSpPr>
        <p:grpSpPr bwMode="auto">
          <a:xfrm>
            <a:off x="323850" y="1052513"/>
            <a:ext cx="8640763" cy="936625"/>
            <a:chOff x="467544" y="1628800"/>
            <a:chExt cx="7848873" cy="936104"/>
          </a:xfrm>
        </p:grpSpPr>
        <p:sp>
          <p:nvSpPr>
            <p:cNvPr id="13" name="圓角矩形 12"/>
            <p:cNvSpPr/>
            <p:nvPr/>
          </p:nvSpPr>
          <p:spPr>
            <a:xfrm>
              <a:off x="2234009" y="1628800"/>
              <a:ext cx="6082408" cy="93610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a:t>
              </a:r>
              <a:r>
                <a:rPr kumimoji="0" lang="zh-TW" altLang="en-US" sz="2000" dirty="0">
                  <a:solidFill>
                    <a:schemeClr val="tx1"/>
                  </a:solidFill>
                  <a:latin typeface="+mj-lt"/>
                  <a:ea typeface="+mj-ea"/>
                  <a:cs typeface="+mj-cs"/>
                </a:rPr>
                <a:t>輔導幼兒園提升各項</a:t>
              </a:r>
              <a:r>
                <a:rPr kumimoji="0" lang="zh-TW" altLang="en-US" sz="2000" dirty="0" smtClean="0">
                  <a:solidFill>
                    <a:schemeClr val="tx1"/>
                  </a:solidFill>
                  <a:latin typeface="+mj-lt"/>
                  <a:ea typeface="+mj-ea"/>
                  <a:cs typeface="+mj-cs"/>
                </a:rPr>
                <a:t>專業以能</a:t>
              </a:r>
              <a:r>
                <a:rPr kumimoji="0" lang="zh-TW" altLang="en-US" sz="2000" dirty="0">
                  <a:solidFill>
                    <a:schemeClr val="tx1"/>
                  </a:solidFill>
                  <a:latin typeface="+mj-lt"/>
                  <a:ea typeface="+mj-ea"/>
                  <a:cs typeface="+mj-cs"/>
                </a:rPr>
                <a:t>通過幼兒園基礎評鑑</a:t>
              </a:r>
            </a:p>
          </p:txBody>
        </p:sp>
        <p:sp>
          <p:nvSpPr>
            <p:cNvPr id="6" name="圓角矩形 5"/>
            <p:cNvSpPr/>
            <p:nvPr/>
          </p:nvSpPr>
          <p:spPr>
            <a:xfrm>
              <a:off x="467544" y="1628800"/>
              <a:ext cx="1831356" cy="936104"/>
            </a:xfrm>
            <a:prstGeom prst="roundRect">
              <a:avLst/>
            </a:prstGeom>
            <a:gradFill>
              <a:gsLst>
                <a:gs pos="0">
                  <a:srgbClr val="DDEBCF"/>
                </a:gs>
                <a:gs pos="50000">
                  <a:srgbClr val="9CB86E"/>
                </a:gs>
                <a:gs pos="100000">
                  <a:srgbClr val="156B13"/>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輔導目的</a:t>
              </a:r>
            </a:p>
          </p:txBody>
        </p:sp>
      </p:grpSp>
      <p:grpSp>
        <p:nvGrpSpPr>
          <p:cNvPr id="16" name="群組 15"/>
          <p:cNvGrpSpPr/>
          <p:nvPr/>
        </p:nvGrpSpPr>
        <p:grpSpPr>
          <a:xfrm>
            <a:off x="262257" y="2164279"/>
            <a:ext cx="8695994" cy="1696769"/>
            <a:chOff x="539552" y="2841672"/>
            <a:chExt cx="7636046" cy="3096224"/>
          </a:xfrm>
          <a:gradFill>
            <a:gsLst>
              <a:gs pos="0">
                <a:srgbClr val="8488C4"/>
              </a:gs>
              <a:gs pos="53000">
                <a:srgbClr val="D4DEFF"/>
              </a:gs>
              <a:gs pos="83000">
                <a:srgbClr val="D4DEFF"/>
              </a:gs>
              <a:gs pos="100000">
                <a:srgbClr val="96AB94"/>
              </a:gs>
            </a:gsLst>
            <a:lin ang="5400000" scaled="0"/>
          </a:gradFill>
        </p:grpSpPr>
        <p:sp>
          <p:nvSpPr>
            <p:cNvPr id="14" name="圓角矩形 13"/>
            <p:cNvSpPr/>
            <p:nvPr/>
          </p:nvSpPr>
          <p:spPr>
            <a:xfrm>
              <a:off x="2310020" y="2841672"/>
              <a:ext cx="5865578" cy="30356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cs typeface="+mj-cs"/>
                </a:rPr>
                <a:t>＊幼兒園需求</a:t>
              </a: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a:solidFill>
                    <a:schemeClr val="tx1"/>
                  </a:solidFill>
                  <a:latin typeface="新細明體"/>
                  <a:cs typeface="+mj-cs"/>
                </a:rPr>
                <a:t>＊未通過前年度基礎評鑑之幼兒園</a:t>
              </a:r>
              <a:endParaRPr kumimoji="0" lang="en-US" altLang="zh-TW" sz="2000" dirty="0">
                <a:solidFill>
                  <a:schemeClr val="tx1"/>
                </a:solidFill>
                <a:latin typeface="+mj-lt"/>
                <a:ea typeface="+mj-ea"/>
                <a:cs typeface="+mj-cs"/>
              </a:endParaRPr>
            </a:p>
            <a:p>
              <a:pPr fontAlgn="auto">
                <a:spcBef>
                  <a:spcPts val="0"/>
                </a:spcBef>
                <a:spcAft>
                  <a:spcPts val="0"/>
                </a:spcAft>
                <a:defRPr/>
              </a:pPr>
              <a:endParaRPr kumimoji="0" lang="en-US" altLang="zh-TW" sz="2400" dirty="0">
                <a:solidFill>
                  <a:schemeClr val="tx1"/>
                </a:solidFill>
                <a:latin typeface="+mj-lt"/>
                <a:ea typeface="+mj-ea"/>
                <a:cs typeface="+mj-cs"/>
              </a:endParaRPr>
            </a:p>
            <a:p>
              <a:pPr fontAlgn="auto">
                <a:spcBef>
                  <a:spcPts val="0"/>
                </a:spcBef>
                <a:spcAft>
                  <a:spcPts val="0"/>
                </a:spcAft>
                <a:defRPr/>
              </a:pPr>
              <a:endParaRPr kumimoji="0" lang="zh-TW" altLang="en-US" sz="2400" dirty="0">
                <a:solidFill>
                  <a:schemeClr val="tx1"/>
                </a:solidFill>
                <a:latin typeface="+mj-lt"/>
                <a:ea typeface="+mj-ea"/>
                <a:cs typeface="+mj-cs"/>
              </a:endParaRPr>
            </a:p>
          </p:txBody>
        </p:sp>
        <p:sp>
          <p:nvSpPr>
            <p:cNvPr id="7" name="圓角矩形 6"/>
            <p:cNvSpPr/>
            <p:nvPr/>
          </p:nvSpPr>
          <p:spPr>
            <a:xfrm>
              <a:off x="539552" y="2852936"/>
              <a:ext cx="1834131" cy="3084960"/>
            </a:xfrm>
            <a:prstGeom prst="roundRect">
              <a:avLst/>
            </a:prstGeom>
            <a:gradFill>
              <a:gsLst>
                <a:gs pos="0">
                  <a:srgbClr val="DDEBCF"/>
                </a:gs>
                <a:gs pos="50000">
                  <a:srgbClr val="9CB86E"/>
                </a:gs>
                <a:gs pos="100000">
                  <a:srgbClr val="156B13"/>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輔導對象</a:t>
              </a:r>
            </a:p>
          </p:txBody>
        </p:sp>
      </p:grpSp>
      <p:grpSp>
        <p:nvGrpSpPr>
          <p:cNvPr id="17" name="群組 16"/>
          <p:cNvGrpSpPr/>
          <p:nvPr/>
        </p:nvGrpSpPr>
        <p:grpSpPr>
          <a:xfrm>
            <a:off x="323528" y="4149080"/>
            <a:ext cx="8640961" cy="936104"/>
            <a:chOff x="467544" y="1628800"/>
            <a:chExt cx="7848873" cy="936104"/>
          </a:xfrm>
          <a:gradFill>
            <a:gsLst>
              <a:gs pos="0">
                <a:srgbClr val="8488C4"/>
              </a:gs>
              <a:gs pos="53000">
                <a:srgbClr val="D4DEFF"/>
              </a:gs>
              <a:gs pos="83000">
                <a:srgbClr val="D4DEFF"/>
              </a:gs>
              <a:gs pos="100000">
                <a:srgbClr val="96AB94"/>
              </a:gs>
            </a:gsLst>
            <a:lin ang="5400000" scaled="0"/>
          </a:gradFill>
        </p:grpSpPr>
        <p:sp>
          <p:nvSpPr>
            <p:cNvPr id="18" name="圓角矩形 17"/>
            <p:cNvSpPr/>
            <p:nvPr/>
          </p:nvSpPr>
          <p:spPr>
            <a:xfrm>
              <a:off x="2233541" y="1628800"/>
              <a:ext cx="6082876" cy="936104"/>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＊各縣市教保輔導團成員、縣市行政人員</a:t>
              </a:r>
              <a:endParaRPr kumimoji="0" lang="zh-TW" altLang="en-US" sz="2000" dirty="0">
                <a:solidFill>
                  <a:schemeClr val="tx1"/>
                </a:solidFill>
                <a:latin typeface="+mj-lt"/>
                <a:ea typeface="+mj-ea"/>
                <a:cs typeface="+mj-cs"/>
              </a:endParaRPr>
            </a:p>
          </p:txBody>
        </p:sp>
        <p:sp>
          <p:nvSpPr>
            <p:cNvPr id="19" name="圓角矩形 18"/>
            <p:cNvSpPr/>
            <p:nvPr/>
          </p:nvSpPr>
          <p:spPr>
            <a:xfrm>
              <a:off x="467544" y="1628800"/>
              <a:ext cx="1831403" cy="936104"/>
            </a:xfrm>
            <a:prstGeom prst="roundRect">
              <a:avLst/>
            </a:prstGeom>
            <a:gradFill>
              <a:gsLst>
                <a:gs pos="0">
                  <a:srgbClr val="DDEBCF"/>
                </a:gs>
                <a:gs pos="50000">
                  <a:srgbClr val="9CB86E"/>
                </a:gs>
                <a:gs pos="100000">
                  <a:srgbClr val="156B13"/>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輔導人員</a:t>
              </a:r>
            </a:p>
          </p:txBody>
        </p:sp>
      </p:grpSp>
      <p:grpSp>
        <p:nvGrpSpPr>
          <p:cNvPr id="20" name="群組 19"/>
          <p:cNvGrpSpPr/>
          <p:nvPr/>
        </p:nvGrpSpPr>
        <p:grpSpPr>
          <a:xfrm>
            <a:off x="323528" y="5517232"/>
            <a:ext cx="8640961" cy="936104"/>
            <a:chOff x="467544" y="1628800"/>
            <a:chExt cx="7848873" cy="936104"/>
          </a:xfrm>
          <a:gradFill>
            <a:gsLst>
              <a:gs pos="0">
                <a:srgbClr val="8488C4"/>
              </a:gs>
              <a:gs pos="53000">
                <a:srgbClr val="D4DEFF"/>
              </a:gs>
              <a:gs pos="83000">
                <a:srgbClr val="D4DEFF"/>
              </a:gs>
              <a:gs pos="100000">
                <a:srgbClr val="96AB94"/>
              </a:gs>
            </a:gsLst>
            <a:lin ang="5400000" scaled="0"/>
          </a:gradFill>
        </p:grpSpPr>
        <p:sp>
          <p:nvSpPr>
            <p:cNvPr id="21" name="圓角矩形 20"/>
            <p:cNvSpPr/>
            <p:nvPr/>
          </p:nvSpPr>
          <p:spPr>
            <a:xfrm>
              <a:off x="2233541" y="1628800"/>
              <a:ext cx="6082876" cy="936104"/>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smtClean="0">
                  <a:solidFill>
                    <a:schemeClr val="tx1"/>
                  </a:solidFill>
                  <a:latin typeface="+mj-lt"/>
                  <a:ea typeface="+mj-ea"/>
                  <a:cs typeface="+mj-cs"/>
                </a:rPr>
                <a:t>輔導人員負責</a:t>
              </a:r>
              <a:endParaRPr kumimoji="0" lang="zh-TW" altLang="en-US" sz="2000" dirty="0">
                <a:solidFill>
                  <a:schemeClr val="tx1"/>
                </a:solidFill>
                <a:latin typeface="+mj-lt"/>
                <a:ea typeface="+mj-ea"/>
                <a:cs typeface="+mj-cs"/>
              </a:endParaRPr>
            </a:p>
          </p:txBody>
        </p:sp>
        <p:sp>
          <p:nvSpPr>
            <p:cNvPr id="22" name="圓角矩形 21"/>
            <p:cNvSpPr/>
            <p:nvPr/>
          </p:nvSpPr>
          <p:spPr>
            <a:xfrm>
              <a:off x="467544" y="1628800"/>
              <a:ext cx="1831403" cy="936104"/>
            </a:xfrm>
            <a:prstGeom prst="roundRect">
              <a:avLst/>
            </a:prstGeom>
            <a:gradFill>
              <a:gsLst>
                <a:gs pos="0">
                  <a:srgbClr val="DDEBCF"/>
                </a:gs>
                <a:gs pos="50000">
                  <a:srgbClr val="9CB86E"/>
                </a:gs>
                <a:gs pos="100000">
                  <a:srgbClr val="156B13"/>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成果報告</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ctrTitle"/>
          </p:nvPr>
        </p:nvSpPr>
        <p:spPr>
          <a:xfrm>
            <a:off x="611188" y="0"/>
            <a:ext cx="7845425" cy="792163"/>
          </a:xfrm>
        </p:spPr>
        <p:txBody>
          <a:bodyPr>
            <a:noAutofit/>
          </a:bodyPr>
          <a:lstStyle/>
          <a:p>
            <a:r>
              <a:rPr lang="zh-TW" altLang="en-US" sz="5400" dirty="0" smtClean="0">
                <a:latin typeface="標楷體" pitchFamily="65" charset="-120"/>
                <a:ea typeface="標楷體" pitchFamily="65" charset="-120"/>
              </a:rPr>
              <a:t>適性教保輔導之面向</a:t>
            </a:r>
          </a:p>
        </p:txBody>
      </p:sp>
      <p:sp>
        <p:nvSpPr>
          <p:cNvPr id="13" name="圓角矩形 12"/>
          <p:cNvSpPr/>
          <p:nvPr/>
        </p:nvSpPr>
        <p:spPr bwMode="auto">
          <a:xfrm>
            <a:off x="4501405" y="1036320"/>
            <a:ext cx="4464299" cy="9366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要統整</a:t>
            </a:r>
          </a:p>
          <a:p>
            <a:pPr fontAlgn="auto">
              <a:spcBef>
                <a:spcPts val="0"/>
              </a:spcBef>
              <a:spcAft>
                <a:spcPts val="0"/>
              </a:spcAft>
              <a:defRPr/>
            </a:pPr>
            <a:endParaRPr kumimoji="0" lang="zh-TW" altLang="en-US" sz="2000" dirty="0">
              <a:solidFill>
                <a:schemeClr val="tx1"/>
              </a:solidFill>
              <a:latin typeface="+mj-lt"/>
              <a:ea typeface="+mj-ea"/>
              <a:cs typeface="+mj-cs"/>
            </a:endParaRPr>
          </a:p>
        </p:txBody>
      </p:sp>
      <p:sp>
        <p:nvSpPr>
          <p:cNvPr id="6" name="圓角矩形 5"/>
          <p:cNvSpPr/>
          <p:nvPr/>
        </p:nvSpPr>
        <p:spPr bwMode="auto">
          <a:xfrm>
            <a:off x="323528" y="1052736"/>
            <a:ext cx="4176464" cy="936625"/>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不要分科</a:t>
            </a:r>
            <a:endParaRPr kumimoji="0" lang="zh-TW" altLang="en-US" sz="5400" dirty="0">
              <a:solidFill>
                <a:schemeClr val="tx1"/>
              </a:solidFill>
              <a:latin typeface="標楷體" pitchFamily="65" charset="-120"/>
              <a:ea typeface="標楷體" pitchFamily="65" charset="-120"/>
              <a:cs typeface="+mj-cs"/>
            </a:endParaRPr>
          </a:p>
        </p:txBody>
      </p:sp>
      <p:sp>
        <p:nvSpPr>
          <p:cNvPr id="14" name="圓角矩形 13"/>
          <p:cNvSpPr/>
          <p:nvPr/>
        </p:nvSpPr>
        <p:spPr>
          <a:xfrm>
            <a:off x="4499992" y="2132857"/>
            <a:ext cx="4447522" cy="917774"/>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要角落</a:t>
            </a:r>
            <a:endParaRPr kumimoji="0" lang="zh-TW" altLang="en-US" sz="5400" dirty="0">
              <a:solidFill>
                <a:schemeClr val="tx1"/>
              </a:solidFill>
              <a:latin typeface="標楷體" pitchFamily="65" charset="-120"/>
              <a:ea typeface="標楷體" pitchFamily="65" charset="-120"/>
              <a:cs typeface="+mj-cs"/>
            </a:endParaRPr>
          </a:p>
        </p:txBody>
      </p:sp>
      <p:sp>
        <p:nvSpPr>
          <p:cNvPr id="7" name="圓角矩形 6"/>
          <p:cNvSpPr/>
          <p:nvPr/>
        </p:nvSpPr>
        <p:spPr>
          <a:xfrm>
            <a:off x="251520" y="2136263"/>
            <a:ext cx="4248472" cy="932697"/>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不要才藝</a:t>
            </a:r>
            <a:endParaRPr kumimoji="0" lang="zh-TW" altLang="en-US" sz="5400" dirty="0">
              <a:solidFill>
                <a:schemeClr val="tx1"/>
              </a:solidFill>
              <a:latin typeface="標楷體" pitchFamily="65" charset="-120"/>
              <a:ea typeface="標楷體" pitchFamily="65" charset="-120"/>
              <a:cs typeface="+mj-cs"/>
            </a:endParaRPr>
          </a:p>
        </p:txBody>
      </p:sp>
      <p:sp>
        <p:nvSpPr>
          <p:cNvPr id="18" name="圓角矩形 17"/>
          <p:cNvSpPr/>
          <p:nvPr/>
        </p:nvSpPr>
        <p:spPr>
          <a:xfrm>
            <a:off x="4499991" y="3189352"/>
            <a:ext cx="4425241" cy="936104"/>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要自編</a:t>
            </a:r>
            <a:endParaRPr kumimoji="0" lang="zh-TW" altLang="en-US" sz="5400" dirty="0">
              <a:solidFill>
                <a:schemeClr val="tx1"/>
              </a:solidFill>
              <a:latin typeface="標楷體" pitchFamily="65" charset="-120"/>
              <a:ea typeface="標楷體" pitchFamily="65" charset="-120"/>
              <a:cs typeface="+mj-cs"/>
            </a:endParaRPr>
          </a:p>
        </p:txBody>
      </p:sp>
      <p:sp>
        <p:nvSpPr>
          <p:cNvPr id="19" name="圓角矩形 18"/>
          <p:cNvSpPr/>
          <p:nvPr/>
        </p:nvSpPr>
        <p:spPr>
          <a:xfrm>
            <a:off x="284272" y="3189352"/>
            <a:ext cx="4215720" cy="936104"/>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不要外編</a:t>
            </a:r>
            <a:endParaRPr kumimoji="0" lang="zh-TW" altLang="en-US" sz="5400" dirty="0">
              <a:solidFill>
                <a:schemeClr val="tx1"/>
              </a:solidFill>
              <a:latin typeface="標楷體" pitchFamily="65" charset="-120"/>
              <a:ea typeface="標楷體" pitchFamily="65" charset="-120"/>
              <a:cs typeface="+mj-cs"/>
            </a:endParaRPr>
          </a:p>
        </p:txBody>
      </p:sp>
      <p:sp>
        <p:nvSpPr>
          <p:cNvPr id="21" name="圓角矩形 20"/>
          <p:cNvSpPr/>
          <p:nvPr/>
        </p:nvSpPr>
        <p:spPr>
          <a:xfrm>
            <a:off x="4493919" y="4293096"/>
            <a:ext cx="4470569" cy="1008112"/>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要生活課程</a:t>
            </a:r>
            <a:endParaRPr kumimoji="0" lang="zh-TW" altLang="en-US" sz="5400" dirty="0">
              <a:solidFill>
                <a:schemeClr val="tx1"/>
              </a:solidFill>
              <a:latin typeface="標楷體" pitchFamily="65" charset="-120"/>
              <a:ea typeface="標楷體" pitchFamily="65" charset="-120"/>
              <a:cs typeface="+mj-cs"/>
            </a:endParaRPr>
          </a:p>
        </p:txBody>
      </p:sp>
      <p:sp>
        <p:nvSpPr>
          <p:cNvPr id="22" name="圓角矩形 21"/>
          <p:cNvSpPr/>
          <p:nvPr/>
        </p:nvSpPr>
        <p:spPr>
          <a:xfrm>
            <a:off x="323528" y="4293096"/>
            <a:ext cx="4176463" cy="1008112"/>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4800" dirty="0" smtClean="0">
                <a:solidFill>
                  <a:schemeClr val="tx1"/>
                </a:solidFill>
                <a:latin typeface="標楷體" pitchFamily="65" charset="-120"/>
                <a:ea typeface="標楷體" pitchFamily="65" charset="-120"/>
                <a:cs typeface="+mj-cs"/>
              </a:rPr>
              <a:t>不要</a:t>
            </a:r>
            <a:r>
              <a:rPr kumimoji="0" lang="zh-TW" altLang="en-US" sz="4800" dirty="0" smtClean="0">
                <a:solidFill>
                  <a:schemeClr val="tx1"/>
                </a:solidFill>
                <a:latin typeface="標楷體" pitchFamily="65" charset="-120"/>
                <a:ea typeface="標楷體" pitchFamily="65" charset="-120"/>
                <a:cs typeface="+mj-cs"/>
              </a:rPr>
              <a:t>知識灌輸</a:t>
            </a:r>
            <a:endParaRPr kumimoji="0" lang="zh-TW" altLang="en-US" sz="4800" dirty="0">
              <a:solidFill>
                <a:schemeClr val="tx1"/>
              </a:solidFill>
              <a:latin typeface="標楷體" pitchFamily="65" charset="-120"/>
              <a:ea typeface="標楷體" pitchFamily="65" charset="-120"/>
              <a:cs typeface="+mj-cs"/>
            </a:endParaRPr>
          </a:p>
        </p:txBody>
      </p:sp>
      <p:sp>
        <p:nvSpPr>
          <p:cNvPr id="16" name="圓角矩形 15"/>
          <p:cNvSpPr/>
          <p:nvPr/>
        </p:nvSpPr>
        <p:spPr>
          <a:xfrm>
            <a:off x="4421911" y="5589240"/>
            <a:ext cx="4470569" cy="1008112"/>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要操作經驗</a:t>
            </a:r>
            <a:endParaRPr kumimoji="0" lang="zh-TW" altLang="en-US" sz="5400" dirty="0">
              <a:solidFill>
                <a:schemeClr val="tx1"/>
              </a:solidFill>
              <a:latin typeface="標楷體" pitchFamily="65" charset="-120"/>
              <a:ea typeface="標楷體" pitchFamily="65" charset="-120"/>
              <a:cs typeface="+mj-cs"/>
            </a:endParaRPr>
          </a:p>
        </p:txBody>
      </p:sp>
      <p:sp>
        <p:nvSpPr>
          <p:cNvPr id="17" name="圓角矩形 16"/>
          <p:cNvSpPr/>
          <p:nvPr/>
        </p:nvSpPr>
        <p:spPr>
          <a:xfrm>
            <a:off x="251520" y="5589240"/>
            <a:ext cx="4176463" cy="1008112"/>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4800" dirty="0" smtClean="0">
                <a:solidFill>
                  <a:schemeClr val="tx1"/>
                </a:solidFill>
                <a:latin typeface="標楷體" pitchFamily="65" charset="-120"/>
                <a:ea typeface="標楷體" pitchFamily="65" charset="-120"/>
                <a:cs typeface="+mj-cs"/>
              </a:rPr>
              <a:t>不要注音拼讀</a:t>
            </a:r>
            <a:endParaRPr kumimoji="0" lang="zh-TW" altLang="en-US" sz="4800" dirty="0">
              <a:solidFill>
                <a:schemeClr val="tx1"/>
              </a:solidFill>
              <a:latin typeface="標楷體" pitchFamily="65" charset="-120"/>
              <a:ea typeface="標楷體" pitchFamily="65"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900" decel="100000" fill="hold"/>
                                        <p:tgtEl>
                                          <p:spTgt spid="1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900" decel="100000" fill="hold"/>
                                        <p:tgtEl>
                                          <p:spTgt spid="1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900" decel="100000" fill="hold"/>
                                        <p:tgtEl>
                                          <p:spTgt spid="2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900" decel="100000" fill="hold"/>
                                        <p:tgtEl>
                                          <p:spTgt spid="2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900" decel="100000" fill="hold"/>
                                        <p:tgtEl>
                                          <p:spTgt spid="1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900" decel="100000" fill="hold"/>
                                        <p:tgtEl>
                                          <p:spTgt spid="1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14" grpId="0" animBg="1"/>
      <p:bldP spid="7" grpId="0" animBg="1"/>
      <p:bldP spid="18" grpId="0" animBg="1"/>
      <p:bldP spid="19" grpId="0" animBg="1"/>
      <p:bldP spid="21" grpId="0" animBg="1"/>
      <p:bldP spid="22"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ctrTitle"/>
          </p:nvPr>
        </p:nvSpPr>
        <p:spPr>
          <a:xfrm>
            <a:off x="611188" y="0"/>
            <a:ext cx="7845425" cy="792163"/>
          </a:xfrm>
        </p:spPr>
        <p:txBody>
          <a:bodyPr>
            <a:noAutofit/>
          </a:bodyPr>
          <a:lstStyle/>
          <a:p>
            <a:r>
              <a:rPr lang="zh-TW" altLang="en-US" sz="5400" dirty="0" smtClean="0">
                <a:latin typeface="標楷體" pitchFamily="65" charset="-120"/>
                <a:ea typeface="標楷體" pitchFamily="65" charset="-120"/>
              </a:rPr>
              <a:t>適性教保</a:t>
            </a:r>
            <a:r>
              <a:rPr lang="zh-TW" altLang="en-US" sz="5400" dirty="0" smtClean="0">
                <a:latin typeface="標楷體" pitchFamily="65" charset="-120"/>
                <a:ea typeface="標楷體" pitchFamily="65" charset="-120"/>
              </a:rPr>
              <a:t>輔導可提升</a:t>
            </a:r>
            <a:endParaRPr lang="zh-TW" altLang="en-US" sz="5400" dirty="0" smtClean="0">
              <a:latin typeface="標楷體" pitchFamily="65" charset="-120"/>
              <a:ea typeface="標楷體" pitchFamily="65" charset="-120"/>
            </a:endParaRPr>
          </a:p>
        </p:txBody>
      </p:sp>
      <p:sp>
        <p:nvSpPr>
          <p:cNvPr id="6" name="圓角矩形 5"/>
          <p:cNvSpPr/>
          <p:nvPr/>
        </p:nvSpPr>
        <p:spPr bwMode="auto">
          <a:xfrm>
            <a:off x="755576" y="1052736"/>
            <a:ext cx="7344816" cy="936104"/>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規劃教保環境之能力</a:t>
            </a:r>
            <a:endParaRPr kumimoji="0" lang="zh-TW" altLang="en-US" sz="5400" dirty="0">
              <a:solidFill>
                <a:schemeClr val="tx1"/>
              </a:solidFill>
              <a:latin typeface="標楷體" pitchFamily="65" charset="-120"/>
              <a:ea typeface="標楷體" pitchFamily="65" charset="-120"/>
              <a:cs typeface="+mj-cs"/>
            </a:endParaRPr>
          </a:p>
        </p:txBody>
      </p:sp>
      <p:sp>
        <p:nvSpPr>
          <p:cNvPr id="7" name="圓角矩形 6"/>
          <p:cNvSpPr/>
          <p:nvPr/>
        </p:nvSpPr>
        <p:spPr>
          <a:xfrm>
            <a:off x="755576" y="2348880"/>
            <a:ext cx="7344816" cy="1008112"/>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5400" dirty="0" smtClean="0">
                <a:solidFill>
                  <a:schemeClr val="tx1"/>
                </a:solidFill>
                <a:latin typeface="標楷體" pitchFamily="65" charset="-120"/>
                <a:ea typeface="標楷體" pitchFamily="65" charset="-120"/>
                <a:cs typeface="+mj-cs"/>
              </a:rPr>
              <a:t>經營良好班級之能力</a:t>
            </a:r>
            <a:endParaRPr kumimoji="0" lang="zh-TW" altLang="en-US" sz="5400" dirty="0">
              <a:solidFill>
                <a:schemeClr val="tx1"/>
              </a:solidFill>
              <a:latin typeface="標楷體" pitchFamily="65" charset="-120"/>
              <a:ea typeface="標楷體" pitchFamily="65" charset="-120"/>
              <a:cs typeface="+mj-cs"/>
            </a:endParaRPr>
          </a:p>
        </p:txBody>
      </p:sp>
      <p:sp>
        <p:nvSpPr>
          <p:cNvPr id="19" name="圓角矩形 18"/>
          <p:cNvSpPr/>
          <p:nvPr/>
        </p:nvSpPr>
        <p:spPr>
          <a:xfrm>
            <a:off x="755576" y="3645024"/>
            <a:ext cx="7344816" cy="1008112"/>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4800" dirty="0" smtClean="0">
                <a:solidFill>
                  <a:schemeClr val="tx1"/>
                </a:solidFill>
                <a:latin typeface="標楷體" pitchFamily="65" charset="-120"/>
                <a:ea typeface="標楷體" pitchFamily="65" charset="-120"/>
                <a:cs typeface="+mj-cs"/>
              </a:rPr>
              <a:t>自編教保活動課程之能力</a:t>
            </a:r>
            <a:endParaRPr kumimoji="0" lang="zh-TW" altLang="en-US" sz="4800" dirty="0">
              <a:solidFill>
                <a:schemeClr val="tx1"/>
              </a:solidFill>
              <a:latin typeface="標楷體" pitchFamily="65" charset="-120"/>
              <a:ea typeface="標楷體" pitchFamily="65" charset="-120"/>
              <a:cs typeface="+mj-cs"/>
            </a:endParaRPr>
          </a:p>
        </p:txBody>
      </p:sp>
      <p:sp>
        <p:nvSpPr>
          <p:cNvPr id="22" name="圓角矩形 21"/>
          <p:cNvSpPr/>
          <p:nvPr/>
        </p:nvSpPr>
        <p:spPr>
          <a:xfrm>
            <a:off x="755576" y="5013176"/>
            <a:ext cx="7344816" cy="1008112"/>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4800" dirty="0" smtClean="0">
                <a:solidFill>
                  <a:schemeClr val="tx1"/>
                </a:solidFill>
                <a:latin typeface="標楷體" pitchFamily="65" charset="-120"/>
                <a:ea typeface="標楷體" pitchFamily="65" charset="-120"/>
                <a:cs typeface="+mj-cs"/>
              </a:rPr>
              <a:t>經常反省之態度與能力</a:t>
            </a:r>
            <a:endParaRPr kumimoji="0" lang="zh-TW" altLang="en-US" sz="4800" dirty="0">
              <a:solidFill>
                <a:schemeClr val="tx1"/>
              </a:solidFill>
              <a:latin typeface="標楷體" pitchFamily="65" charset="-120"/>
              <a:ea typeface="標楷體" pitchFamily="65"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1"/>
          <p:cNvSpPr>
            <a:spLocks noGrp="1"/>
          </p:cNvSpPr>
          <p:nvPr>
            <p:ph type="ctrTitle"/>
          </p:nvPr>
        </p:nvSpPr>
        <p:spPr>
          <a:xfrm>
            <a:off x="611188" y="0"/>
            <a:ext cx="7845425" cy="792163"/>
          </a:xfrm>
        </p:spPr>
        <p:txBody>
          <a:bodyPr>
            <a:noAutofit/>
          </a:bodyPr>
          <a:lstStyle/>
          <a:p>
            <a:r>
              <a:rPr lang="zh-TW" altLang="en-US" sz="5400" dirty="0" smtClean="0">
                <a:latin typeface="標楷體" pitchFamily="65" charset="-120"/>
                <a:ea typeface="標楷體" pitchFamily="65" charset="-120"/>
              </a:rPr>
              <a:t>適性教保輔導</a:t>
            </a:r>
          </a:p>
        </p:txBody>
      </p:sp>
      <p:grpSp>
        <p:nvGrpSpPr>
          <p:cNvPr id="2" name="群組 14"/>
          <p:cNvGrpSpPr>
            <a:grpSpLocks/>
          </p:cNvGrpSpPr>
          <p:nvPr/>
        </p:nvGrpSpPr>
        <p:grpSpPr bwMode="auto">
          <a:xfrm>
            <a:off x="323528" y="1052736"/>
            <a:ext cx="8640763" cy="936625"/>
            <a:chOff x="467544" y="1628800"/>
            <a:chExt cx="7848873" cy="936104"/>
          </a:xfrm>
        </p:grpSpPr>
        <p:sp>
          <p:nvSpPr>
            <p:cNvPr id="13" name="圓角矩形 12"/>
            <p:cNvSpPr/>
            <p:nvPr/>
          </p:nvSpPr>
          <p:spPr>
            <a:xfrm>
              <a:off x="2234009" y="1628800"/>
              <a:ext cx="6082408" cy="93610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a:solidFill>
                    <a:schemeClr val="tx1"/>
                  </a:solidFill>
                  <a:latin typeface="新細明體"/>
                  <a:cs typeface="+mj-cs"/>
                </a:rPr>
                <a:t>＊</a:t>
              </a:r>
              <a:r>
                <a:rPr kumimoji="0" lang="zh-TW" altLang="en-US" sz="2000" dirty="0">
                  <a:solidFill>
                    <a:schemeClr val="tx1"/>
                  </a:solidFill>
                  <a:latin typeface="+mj-lt"/>
                  <a:ea typeface="+mj-ea"/>
                  <a:cs typeface="+mj-cs"/>
                </a:rPr>
                <a:t>輔導</a:t>
              </a:r>
              <a:r>
                <a:rPr kumimoji="0" lang="zh-TW" altLang="en-US" sz="2000" dirty="0" smtClean="0">
                  <a:solidFill>
                    <a:schemeClr val="tx1"/>
                  </a:solidFill>
                  <a:latin typeface="+mj-lt"/>
                  <a:ea typeface="+mj-ea"/>
                  <a:cs typeface="+mj-cs"/>
                </a:rPr>
                <a:t>幼兒園發展符合法令規定之教保活動。</a:t>
              </a:r>
              <a:endParaRPr kumimoji="0" lang="en-US" altLang="zh-TW" sz="2000" dirty="0" smtClean="0">
                <a:solidFill>
                  <a:schemeClr val="tx1"/>
                </a:solidFill>
                <a:latin typeface="+mj-lt"/>
                <a:ea typeface="+mj-ea"/>
                <a:cs typeface="+mj-cs"/>
              </a:endParaRPr>
            </a:p>
            <a:p>
              <a:pPr fontAlgn="auto">
                <a:spcBef>
                  <a:spcPts val="0"/>
                </a:spcBef>
                <a:spcAft>
                  <a:spcPts val="0"/>
                </a:spcAft>
                <a:defRPr/>
              </a:pPr>
              <a:r>
                <a:rPr kumimoji="0" lang="zh-TW" altLang="en-US" sz="2000" dirty="0" smtClean="0">
                  <a:solidFill>
                    <a:schemeClr val="tx1"/>
                  </a:solidFill>
                  <a:latin typeface="新細明體"/>
                </a:rPr>
                <a:t>＊輔導幼兒園建置合宜之教保環境。</a:t>
              </a:r>
              <a:endParaRPr kumimoji="0" lang="zh-TW" altLang="en-US" sz="2000" dirty="0">
                <a:solidFill>
                  <a:schemeClr val="tx1"/>
                </a:solidFill>
                <a:latin typeface="+mj-lt"/>
                <a:ea typeface="+mj-ea"/>
                <a:cs typeface="+mj-cs"/>
              </a:endParaRPr>
            </a:p>
          </p:txBody>
        </p:sp>
        <p:sp>
          <p:nvSpPr>
            <p:cNvPr id="6" name="圓角矩形 5"/>
            <p:cNvSpPr/>
            <p:nvPr/>
          </p:nvSpPr>
          <p:spPr>
            <a:xfrm>
              <a:off x="467544" y="1628800"/>
              <a:ext cx="1831356" cy="936104"/>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輔導目的</a:t>
              </a:r>
            </a:p>
          </p:txBody>
        </p:sp>
      </p:grpSp>
      <p:grpSp>
        <p:nvGrpSpPr>
          <p:cNvPr id="3" name="群組 15"/>
          <p:cNvGrpSpPr/>
          <p:nvPr/>
        </p:nvGrpSpPr>
        <p:grpSpPr>
          <a:xfrm>
            <a:off x="251520" y="2132856"/>
            <a:ext cx="8695994" cy="2560865"/>
            <a:chOff x="539552" y="2841672"/>
            <a:chExt cx="7636046" cy="3096224"/>
          </a:xfrm>
          <a:gradFill>
            <a:gsLst>
              <a:gs pos="0">
                <a:srgbClr val="8488C4"/>
              </a:gs>
              <a:gs pos="53000">
                <a:srgbClr val="D4DEFF"/>
              </a:gs>
              <a:gs pos="83000">
                <a:srgbClr val="D4DEFF"/>
              </a:gs>
              <a:gs pos="100000">
                <a:srgbClr val="96AB94"/>
              </a:gs>
            </a:gsLst>
            <a:lin ang="5400000" scaled="0"/>
          </a:gradFill>
        </p:grpSpPr>
        <p:sp>
          <p:nvSpPr>
            <p:cNvPr id="14" name="圓角矩形 13"/>
            <p:cNvSpPr/>
            <p:nvPr/>
          </p:nvSpPr>
          <p:spPr>
            <a:xfrm>
              <a:off x="2310020" y="2841672"/>
              <a:ext cx="5865578" cy="30356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kumimoji="0" lang="en-US" altLang="zh-TW" sz="2000" dirty="0" smtClean="0">
                <a:solidFill>
                  <a:schemeClr val="tx1"/>
                </a:solidFill>
                <a:latin typeface="+mj-lt"/>
                <a:ea typeface="+mj-ea"/>
                <a:cs typeface="+mj-cs"/>
              </a:endParaRPr>
            </a:p>
            <a:p>
              <a:pPr fontAlgn="auto">
                <a:spcBef>
                  <a:spcPts val="0"/>
                </a:spcBef>
                <a:spcAft>
                  <a:spcPts val="0"/>
                </a:spcAft>
                <a:defRPr/>
              </a:pPr>
              <a:endParaRPr kumimoji="0" lang="en-US" altLang="zh-TW" sz="2000" dirty="0" smtClean="0">
                <a:solidFill>
                  <a:schemeClr val="tx1"/>
                </a:solidFill>
                <a:latin typeface="+mj-lt"/>
                <a:ea typeface="+mj-ea"/>
                <a:cs typeface="+mj-cs"/>
              </a:endParaRPr>
            </a:p>
            <a:p>
              <a:pPr fontAlgn="auto">
                <a:spcBef>
                  <a:spcPts val="0"/>
                </a:spcBef>
                <a:spcAft>
                  <a:spcPts val="0"/>
                </a:spcAft>
                <a:defRPr/>
              </a:pPr>
              <a:endParaRPr kumimoji="0" lang="en-US" altLang="zh-TW" sz="2000" dirty="0" smtClean="0">
                <a:solidFill>
                  <a:schemeClr val="tx1"/>
                </a:solidFill>
                <a:latin typeface="新細明體"/>
                <a:cs typeface="+mj-cs"/>
              </a:endParaRPr>
            </a:p>
            <a:p>
              <a:pPr fontAlgn="auto">
                <a:spcBef>
                  <a:spcPts val="0"/>
                </a:spcBef>
                <a:spcAft>
                  <a:spcPts val="0"/>
                </a:spcAft>
                <a:defRPr/>
              </a:pPr>
              <a:endParaRPr kumimoji="0" lang="en-US" altLang="zh-TW" sz="2000" dirty="0" smtClean="0">
                <a:solidFill>
                  <a:schemeClr val="tx1"/>
                </a:solidFill>
                <a:latin typeface="新細明體"/>
                <a:cs typeface="+mj-cs"/>
              </a:endParaRPr>
            </a:p>
            <a:p>
              <a:pPr fontAlgn="auto">
                <a:spcBef>
                  <a:spcPts val="0"/>
                </a:spcBef>
                <a:spcAft>
                  <a:spcPts val="0"/>
                </a:spcAft>
                <a:defRPr/>
              </a:pPr>
              <a:endParaRPr kumimoji="0" lang="en-US" altLang="zh-TW" sz="2000" dirty="0" smtClean="0">
                <a:solidFill>
                  <a:schemeClr val="tx1"/>
                </a:solidFill>
                <a:latin typeface="新細明體"/>
                <a:cs typeface="+mj-cs"/>
              </a:endParaRPr>
            </a:p>
            <a:p>
              <a:pPr fontAlgn="auto">
                <a:spcBef>
                  <a:spcPts val="0"/>
                </a:spcBef>
                <a:spcAft>
                  <a:spcPts val="0"/>
                </a:spcAft>
                <a:defRPr/>
              </a:pPr>
              <a:r>
                <a:rPr kumimoji="0" lang="zh-TW" altLang="en-US" sz="2000" dirty="0" smtClean="0">
                  <a:solidFill>
                    <a:schemeClr val="tx1"/>
                  </a:solidFill>
                  <a:latin typeface="新細明體"/>
                  <a:cs typeface="+mj-cs"/>
                </a:rPr>
                <a:t>＊發展自編教保活動課程</a:t>
              </a:r>
              <a:endParaRPr kumimoji="0" lang="en-US" altLang="zh-TW" sz="2000" dirty="0" smtClean="0">
                <a:solidFill>
                  <a:schemeClr val="tx1"/>
                </a:solidFill>
                <a:latin typeface="新細明體"/>
                <a:cs typeface="+mj-cs"/>
              </a:endParaRPr>
            </a:p>
            <a:p>
              <a:pPr fontAlgn="auto">
                <a:spcBef>
                  <a:spcPts val="0"/>
                </a:spcBef>
                <a:spcAft>
                  <a:spcPts val="0"/>
                </a:spcAft>
                <a:defRPr/>
              </a:pPr>
              <a:r>
                <a:rPr kumimoji="0" lang="zh-TW" altLang="en-US" sz="2000" dirty="0" smtClean="0">
                  <a:solidFill>
                    <a:schemeClr val="tx1"/>
                  </a:solidFill>
                  <a:latin typeface="新細明體"/>
                </a:rPr>
                <a:t>＊期強化教保活動規畫者</a:t>
              </a:r>
              <a:endParaRPr kumimoji="0" lang="en-US" altLang="zh-TW" sz="2000" dirty="0" smtClean="0">
                <a:solidFill>
                  <a:schemeClr val="tx1"/>
                </a:solidFill>
                <a:latin typeface="新細明體"/>
              </a:endParaRPr>
            </a:p>
            <a:p>
              <a:pPr fontAlgn="auto">
                <a:spcBef>
                  <a:spcPts val="0"/>
                </a:spcBef>
                <a:spcAft>
                  <a:spcPts val="0"/>
                </a:spcAft>
                <a:defRPr/>
              </a:pPr>
              <a:endParaRPr kumimoji="0" lang="en-US" altLang="zh-TW" sz="2000" dirty="0">
                <a:solidFill>
                  <a:schemeClr val="tx1"/>
                </a:solidFill>
                <a:latin typeface="+mj-lt"/>
                <a:ea typeface="+mj-ea"/>
                <a:cs typeface="+mj-cs"/>
              </a:endParaRPr>
            </a:p>
            <a:p>
              <a:pPr fontAlgn="auto">
                <a:spcBef>
                  <a:spcPts val="0"/>
                </a:spcBef>
                <a:spcAft>
                  <a:spcPts val="0"/>
                </a:spcAft>
                <a:defRPr/>
              </a:pPr>
              <a:r>
                <a:rPr kumimoji="0" lang="zh-TW" altLang="en-US" sz="2000" dirty="0" smtClean="0">
                  <a:solidFill>
                    <a:schemeClr val="tx1"/>
                  </a:solidFill>
                  <a:latin typeface="新細明體"/>
                  <a:cs typeface="+mj-cs"/>
                </a:rPr>
                <a:t>＊優先輔導對象</a:t>
              </a:r>
              <a:endParaRPr kumimoji="0" lang="en-US" altLang="zh-TW" sz="2000" dirty="0" smtClean="0">
                <a:solidFill>
                  <a:schemeClr val="tx1"/>
                </a:solidFill>
                <a:latin typeface="新細明體"/>
                <a:cs typeface="+mj-cs"/>
              </a:endParaRPr>
            </a:p>
            <a:p>
              <a:pPr fontAlgn="auto">
                <a:spcBef>
                  <a:spcPts val="0"/>
                </a:spcBef>
                <a:spcAft>
                  <a:spcPts val="0"/>
                </a:spcAft>
                <a:defRPr/>
              </a:pPr>
              <a:r>
                <a:rPr kumimoji="0" lang="zh-TW" altLang="en-US" sz="2000" dirty="0" smtClean="0">
                  <a:solidFill>
                    <a:schemeClr val="tx1"/>
                  </a:solidFill>
                  <a:latin typeface="新細明體"/>
                  <a:cs typeface="+mj-cs"/>
                </a:rPr>
                <a:t>    </a:t>
              </a:r>
              <a:r>
                <a:rPr kumimoji="0" lang="zh-TW" altLang="en-US" sz="2000" dirty="0" smtClean="0">
                  <a:solidFill>
                    <a:schemeClr val="tx1"/>
                  </a:solidFill>
                  <a:latin typeface="新細明體"/>
                  <a:ea typeface="新細明體"/>
                  <a:cs typeface="+mj-cs"/>
                </a:rPr>
                <a:t>･第二年持續辦理輔導之幼兒</a:t>
              </a:r>
              <a:endParaRPr kumimoji="0" lang="en-US" altLang="zh-TW" sz="2000" dirty="0" smtClean="0">
                <a:solidFill>
                  <a:schemeClr val="tx1"/>
                </a:solidFill>
                <a:latin typeface="新細明體"/>
                <a:ea typeface="新細明體"/>
                <a:cs typeface="+mj-cs"/>
              </a:endParaRPr>
            </a:p>
            <a:p>
              <a:pPr fontAlgn="auto">
                <a:spcBef>
                  <a:spcPts val="0"/>
                </a:spcBef>
                <a:spcAft>
                  <a:spcPts val="0"/>
                </a:spcAft>
                <a:defRPr/>
              </a:pPr>
              <a:r>
                <a:rPr kumimoji="0" lang="zh-TW" altLang="en-US" sz="2000" dirty="0" smtClean="0">
                  <a:solidFill>
                    <a:schemeClr val="tx1"/>
                  </a:solidFill>
                  <a:latin typeface="新細明體"/>
                  <a:ea typeface="新細明體"/>
                  <a:cs typeface="+mj-cs"/>
                </a:rPr>
                <a:t>   </a:t>
              </a:r>
              <a:r>
                <a:rPr kumimoji="0" lang="zh-TW" altLang="en-US" sz="2000" dirty="0" smtClean="0">
                  <a:solidFill>
                    <a:schemeClr val="tx1"/>
                  </a:solidFill>
                  <a:latin typeface="新細明體"/>
                </a:rPr>
                <a:t> ･設立三年以內之幼兒園</a:t>
              </a:r>
              <a:endParaRPr kumimoji="0" lang="en-US" altLang="zh-TW" sz="2000" dirty="0" smtClean="0">
                <a:solidFill>
                  <a:schemeClr val="tx1"/>
                </a:solidFill>
                <a:latin typeface="新細明體"/>
              </a:endParaRPr>
            </a:p>
            <a:p>
              <a:pPr fontAlgn="auto">
                <a:spcBef>
                  <a:spcPts val="0"/>
                </a:spcBef>
                <a:spcAft>
                  <a:spcPts val="0"/>
                </a:spcAft>
                <a:defRPr/>
              </a:pPr>
              <a:r>
                <a:rPr kumimoji="0" lang="zh-TW" altLang="en-US" sz="2000" dirty="0" smtClean="0">
                  <a:solidFill>
                    <a:schemeClr val="tx1"/>
                  </a:solidFill>
                  <a:latin typeface="新細明體"/>
                  <a:ea typeface="新細明體"/>
                  <a:cs typeface="+mj-cs"/>
                </a:rPr>
                <a:t>   </a:t>
              </a:r>
              <a:r>
                <a:rPr kumimoji="0" lang="zh-TW" altLang="en-US" sz="2000" dirty="0" smtClean="0">
                  <a:solidFill>
                    <a:schemeClr val="tx1"/>
                  </a:solidFill>
                  <a:latin typeface="新細明體"/>
                </a:rPr>
                <a:t> ･前一年度教保服務人員異動未達</a:t>
              </a:r>
              <a:r>
                <a:rPr kumimoji="0" lang="en-US" altLang="zh-TW" sz="2000" dirty="0" smtClean="0">
                  <a:solidFill>
                    <a:schemeClr val="tx1"/>
                  </a:solidFill>
                  <a:latin typeface="新細明體"/>
                </a:rPr>
                <a:t>50%</a:t>
              </a:r>
              <a:r>
                <a:rPr kumimoji="0" lang="zh-TW" altLang="en-US" sz="2000" dirty="0" smtClean="0">
                  <a:solidFill>
                    <a:schemeClr val="tx1"/>
                  </a:solidFill>
                  <a:latin typeface="新細明體"/>
                </a:rPr>
                <a:t>以下之幼兒園</a:t>
              </a:r>
              <a:endParaRPr kumimoji="0" lang="en-US" altLang="zh-TW" sz="2000" dirty="0" smtClean="0">
                <a:solidFill>
                  <a:schemeClr val="tx1"/>
                </a:solidFill>
                <a:latin typeface="新細明體"/>
                <a:ea typeface="新細明體"/>
                <a:cs typeface="+mj-cs"/>
              </a:endParaRPr>
            </a:p>
            <a:p>
              <a:pPr fontAlgn="auto">
                <a:spcBef>
                  <a:spcPts val="0"/>
                </a:spcBef>
                <a:spcAft>
                  <a:spcPts val="0"/>
                </a:spcAft>
                <a:defRPr/>
              </a:pPr>
              <a:r>
                <a:rPr kumimoji="0" lang="zh-TW" altLang="en-US" sz="2000" dirty="0" smtClean="0">
                  <a:solidFill>
                    <a:schemeClr val="tx1"/>
                  </a:solidFill>
                  <a:latin typeface="新細明體"/>
                  <a:ea typeface="新細明體"/>
                  <a:cs typeface="+mj-cs"/>
                </a:rPr>
                <a:t>    </a:t>
              </a:r>
              <a:endParaRPr kumimoji="0" lang="en-US" altLang="zh-TW" sz="2000" dirty="0" smtClean="0">
                <a:solidFill>
                  <a:schemeClr val="tx1"/>
                </a:solidFill>
                <a:latin typeface="新細明體"/>
                <a:cs typeface="+mj-cs"/>
              </a:endParaRPr>
            </a:p>
            <a:p>
              <a:pPr fontAlgn="auto">
                <a:spcBef>
                  <a:spcPts val="0"/>
                </a:spcBef>
                <a:spcAft>
                  <a:spcPts val="0"/>
                </a:spcAft>
                <a:defRPr/>
              </a:pPr>
              <a:r>
                <a:rPr kumimoji="0" lang="zh-TW" altLang="en-US" sz="2000" dirty="0" smtClean="0">
                  <a:solidFill>
                    <a:schemeClr val="tx1"/>
                  </a:solidFill>
                  <a:latin typeface="新細明體"/>
                  <a:cs typeface="+mj-cs"/>
                </a:rPr>
                <a:t>    </a:t>
              </a:r>
              <a:endParaRPr kumimoji="0" lang="en-US" altLang="zh-TW" sz="2000" dirty="0" smtClean="0">
                <a:solidFill>
                  <a:schemeClr val="tx1"/>
                </a:solidFill>
                <a:latin typeface="新細明體"/>
                <a:cs typeface="+mj-cs"/>
              </a:endParaRPr>
            </a:p>
            <a:p>
              <a:pPr fontAlgn="auto">
                <a:spcBef>
                  <a:spcPts val="0"/>
                </a:spcBef>
                <a:spcAft>
                  <a:spcPts val="0"/>
                </a:spcAft>
                <a:defRPr/>
              </a:pPr>
              <a:r>
                <a:rPr kumimoji="0" lang="zh-TW" altLang="en-US" sz="2000" dirty="0" smtClean="0">
                  <a:solidFill>
                    <a:schemeClr val="tx1"/>
                  </a:solidFill>
                  <a:latin typeface="新細明體"/>
                  <a:ea typeface="+mj-ea"/>
                  <a:cs typeface="+mj-cs"/>
                </a:rPr>
                <a:t>   </a:t>
              </a:r>
              <a:endParaRPr kumimoji="0" lang="en-US" altLang="zh-TW" sz="2000" dirty="0">
                <a:solidFill>
                  <a:schemeClr val="tx1"/>
                </a:solidFill>
                <a:latin typeface="+mj-lt"/>
                <a:ea typeface="+mj-ea"/>
                <a:cs typeface="+mj-cs"/>
              </a:endParaRPr>
            </a:p>
            <a:p>
              <a:pPr fontAlgn="auto">
                <a:spcBef>
                  <a:spcPts val="0"/>
                </a:spcBef>
                <a:spcAft>
                  <a:spcPts val="0"/>
                </a:spcAft>
                <a:defRPr/>
              </a:pPr>
              <a:endParaRPr kumimoji="0" lang="en-US" altLang="zh-TW" sz="2400" dirty="0">
                <a:solidFill>
                  <a:schemeClr val="tx1"/>
                </a:solidFill>
                <a:latin typeface="+mj-lt"/>
                <a:ea typeface="+mj-ea"/>
                <a:cs typeface="+mj-cs"/>
              </a:endParaRPr>
            </a:p>
            <a:p>
              <a:pPr fontAlgn="auto">
                <a:spcBef>
                  <a:spcPts val="0"/>
                </a:spcBef>
                <a:spcAft>
                  <a:spcPts val="0"/>
                </a:spcAft>
                <a:defRPr/>
              </a:pPr>
              <a:endParaRPr kumimoji="0" lang="zh-TW" altLang="en-US" sz="2400" dirty="0">
                <a:solidFill>
                  <a:schemeClr val="tx1"/>
                </a:solidFill>
                <a:latin typeface="+mj-lt"/>
                <a:ea typeface="+mj-ea"/>
                <a:cs typeface="+mj-cs"/>
              </a:endParaRPr>
            </a:p>
          </p:txBody>
        </p:sp>
        <p:sp>
          <p:nvSpPr>
            <p:cNvPr id="7" name="圓角矩形 6"/>
            <p:cNvSpPr/>
            <p:nvPr/>
          </p:nvSpPr>
          <p:spPr>
            <a:xfrm>
              <a:off x="539552" y="2852936"/>
              <a:ext cx="1834131" cy="3084960"/>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輔導對象</a:t>
              </a:r>
            </a:p>
          </p:txBody>
        </p:sp>
      </p:grpSp>
      <p:grpSp>
        <p:nvGrpSpPr>
          <p:cNvPr id="4" name="群組 16"/>
          <p:cNvGrpSpPr/>
          <p:nvPr/>
        </p:nvGrpSpPr>
        <p:grpSpPr>
          <a:xfrm>
            <a:off x="251520" y="4797152"/>
            <a:ext cx="8640961" cy="936104"/>
            <a:chOff x="467544" y="1628800"/>
            <a:chExt cx="7848873" cy="936104"/>
          </a:xfrm>
          <a:gradFill>
            <a:gsLst>
              <a:gs pos="0">
                <a:srgbClr val="8488C4"/>
              </a:gs>
              <a:gs pos="53000">
                <a:srgbClr val="D4DEFF"/>
              </a:gs>
              <a:gs pos="83000">
                <a:srgbClr val="D4DEFF"/>
              </a:gs>
              <a:gs pos="100000">
                <a:srgbClr val="96AB94"/>
              </a:gs>
            </a:gsLst>
            <a:lin ang="5400000" scaled="0"/>
          </a:gradFill>
        </p:grpSpPr>
        <p:sp>
          <p:nvSpPr>
            <p:cNvPr id="18" name="圓角矩形 17"/>
            <p:cNvSpPr/>
            <p:nvPr/>
          </p:nvSpPr>
          <p:spPr>
            <a:xfrm>
              <a:off x="2233541" y="1628800"/>
              <a:ext cx="6082876" cy="936104"/>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kumimoji="0" lang="en-US" altLang="zh-TW" sz="2000" dirty="0" smtClean="0">
                <a:solidFill>
                  <a:schemeClr val="tx1"/>
                </a:solidFill>
                <a:latin typeface="新細明體"/>
                <a:cs typeface="+mj-cs"/>
              </a:endParaRPr>
            </a:p>
            <a:p>
              <a:pPr fontAlgn="auto">
                <a:spcBef>
                  <a:spcPts val="0"/>
                </a:spcBef>
                <a:spcAft>
                  <a:spcPts val="0"/>
                </a:spcAft>
                <a:defRPr/>
              </a:pPr>
              <a:r>
                <a:rPr kumimoji="0" lang="zh-TW" altLang="en-US" sz="2000" dirty="0" smtClean="0">
                  <a:solidFill>
                    <a:schemeClr val="tx1"/>
                  </a:solidFill>
                  <a:latin typeface="新細明體"/>
                  <a:cs typeface="+mj-cs"/>
                </a:rPr>
                <a:t>＊</a:t>
              </a:r>
              <a:r>
                <a:rPr kumimoji="0" lang="zh-TW" altLang="en-US" sz="2000" dirty="0" smtClean="0">
                  <a:solidFill>
                    <a:schemeClr val="tx1"/>
                  </a:solidFill>
                </a:rPr>
                <a:t>符合本屬所訂適性教保輔導人員者</a:t>
              </a:r>
            </a:p>
            <a:p>
              <a:pPr fontAlgn="auto">
                <a:spcBef>
                  <a:spcPts val="0"/>
                </a:spcBef>
                <a:spcAft>
                  <a:spcPts val="0"/>
                </a:spcAft>
                <a:defRPr/>
              </a:pPr>
              <a:endParaRPr kumimoji="0" lang="zh-TW" altLang="en-US" sz="2000" dirty="0">
                <a:solidFill>
                  <a:schemeClr val="tx1"/>
                </a:solidFill>
                <a:latin typeface="+mj-lt"/>
                <a:ea typeface="+mj-ea"/>
                <a:cs typeface="+mj-cs"/>
              </a:endParaRPr>
            </a:p>
          </p:txBody>
        </p:sp>
        <p:sp>
          <p:nvSpPr>
            <p:cNvPr id="19" name="圓角矩形 18"/>
            <p:cNvSpPr/>
            <p:nvPr/>
          </p:nvSpPr>
          <p:spPr>
            <a:xfrm>
              <a:off x="467544" y="1628800"/>
              <a:ext cx="1831403" cy="936104"/>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輔導人員</a:t>
              </a:r>
            </a:p>
          </p:txBody>
        </p:sp>
      </p:grpSp>
      <p:grpSp>
        <p:nvGrpSpPr>
          <p:cNvPr id="5" name="群組 19"/>
          <p:cNvGrpSpPr/>
          <p:nvPr/>
        </p:nvGrpSpPr>
        <p:grpSpPr>
          <a:xfrm>
            <a:off x="323528" y="5877272"/>
            <a:ext cx="8640961" cy="792088"/>
            <a:chOff x="467544" y="1628800"/>
            <a:chExt cx="7848873" cy="936104"/>
          </a:xfrm>
          <a:gradFill>
            <a:gsLst>
              <a:gs pos="0">
                <a:srgbClr val="8488C4"/>
              </a:gs>
              <a:gs pos="53000">
                <a:srgbClr val="D4DEFF"/>
              </a:gs>
              <a:gs pos="83000">
                <a:srgbClr val="D4DEFF"/>
              </a:gs>
              <a:gs pos="100000">
                <a:srgbClr val="96AB94"/>
              </a:gs>
            </a:gsLst>
            <a:lin ang="5400000" scaled="0"/>
          </a:gradFill>
        </p:grpSpPr>
        <p:sp>
          <p:nvSpPr>
            <p:cNvPr id="21" name="圓角矩形 20"/>
            <p:cNvSpPr/>
            <p:nvPr/>
          </p:nvSpPr>
          <p:spPr>
            <a:xfrm>
              <a:off x="2233541" y="1628800"/>
              <a:ext cx="6082876" cy="936104"/>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2000" dirty="0" smtClean="0">
                  <a:solidFill>
                    <a:schemeClr val="tx1"/>
                  </a:solidFill>
                  <a:latin typeface="新細明體"/>
                </a:rPr>
                <a:t>＊分兩階段提報成果報告</a:t>
              </a:r>
              <a:r>
                <a:rPr kumimoji="0" lang="en-US" altLang="zh-TW" sz="2000" dirty="0" smtClean="0">
                  <a:solidFill>
                    <a:schemeClr val="tx1"/>
                  </a:solidFill>
                  <a:latin typeface="新細明體"/>
                </a:rPr>
                <a:t>(</a:t>
              </a:r>
              <a:r>
                <a:rPr kumimoji="0" lang="zh-TW" altLang="en-US" sz="2000" dirty="0" smtClean="0">
                  <a:solidFill>
                    <a:schemeClr val="tx1"/>
                  </a:solidFill>
                  <a:latin typeface="新細明體"/>
                </a:rPr>
                <a:t>上下學期</a:t>
              </a:r>
              <a:r>
                <a:rPr kumimoji="0" lang="en-US" altLang="zh-TW" sz="2000" dirty="0" smtClean="0">
                  <a:solidFill>
                    <a:schemeClr val="tx1"/>
                  </a:solidFill>
                  <a:latin typeface="新細明體"/>
                </a:rPr>
                <a:t>)</a:t>
              </a:r>
              <a:endParaRPr kumimoji="0" lang="zh-TW" altLang="en-US" sz="2000" dirty="0">
                <a:solidFill>
                  <a:schemeClr val="tx1"/>
                </a:solidFill>
                <a:latin typeface="+mj-lt"/>
                <a:ea typeface="+mj-ea"/>
                <a:cs typeface="+mj-cs"/>
              </a:endParaRPr>
            </a:p>
          </p:txBody>
        </p:sp>
        <p:sp>
          <p:nvSpPr>
            <p:cNvPr id="22" name="圓角矩形 21"/>
            <p:cNvSpPr/>
            <p:nvPr/>
          </p:nvSpPr>
          <p:spPr>
            <a:xfrm>
              <a:off x="467544" y="1628800"/>
              <a:ext cx="1831403" cy="936104"/>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kumimoji="0" lang="zh-TW" altLang="en-US" sz="3200" dirty="0">
                  <a:solidFill>
                    <a:schemeClr val="tx1"/>
                  </a:solidFill>
                  <a:latin typeface="+mj-lt"/>
                  <a:ea typeface="+mj-ea"/>
                  <a:cs typeface="+mj-cs"/>
                </a:rPr>
                <a:t>成果報告</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ctrTitle"/>
          </p:nvPr>
        </p:nvSpPr>
        <p:spPr>
          <a:xfrm>
            <a:off x="684213" y="333375"/>
            <a:ext cx="7843837" cy="792163"/>
          </a:xfrm>
        </p:spPr>
        <p:txBody>
          <a:bodyPr>
            <a:noAutofit/>
          </a:bodyPr>
          <a:lstStyle/>
          <a:p>
            <a:r>
              <a:rPr lang="zh-TW" altLang="en-US" sz="5400" dirty="0" smtClean="0">
                <a:latin typeface="標楷體" pitchFamily="65" charset="-120"/>
                <a:ea typeface="標楷體" pitchFamily="65" charset="-120"/>
              </a:rPr>
              <a:t>申請檢附資料</a:t>
            </a:r>
          </a:p>
        </p:txBody>
      </p:sp>
      <p:grpSp>
        <p:nvGrpSpPr>
          <p:cNvPr id="23" name="群組 22"/>
          <p:cNvGrpSpPr/>
          <p:nvPr/>
        </p:nvGrpSpPr>
        <p:grpSpPr>
          <a:xfrm>
            <a:off x="2339752" y="1412776"/>
            <a:ext cx="5184576" cy="1944216"/>
            <a:chOff x="2915816" y="908720"/>
            <a:chExt cx="3744416" cy="1728192"/>
          </a:xfrm>
          <a:gradFill>
            <a:gsLst>
              <a:gs pos="0">
                <a:srgbClr val="8488C4"/>
              </a:gs>
              <a:gs pos="53000">
                <a:srgbClr val="D4DEFF"/>
              </a:gs>
              <a:gs pos="83000">
                <a:srgbClr val="D4DEFF"/>
              </a:gs>
              <a:gs pos="100000">
                <a:srgbClr val="96AB94"/>
              </a:gs>
            </a:gsLst>
            <a:lin ang="5400000" scaled="0"/>
          </a:gradFill>
        </p:grpSpPr>
        <p:sp>
          <p:nvSpPr>
            <p:cNvPr id="15" name="矩形 14"/>
            <p:cNvSpPr/>
            <p:nvPr/>
          </p:nvSpPr>
          <p:spPr>
            <a:xfrm>
              <a:off x="2915816" y="908720"/>
              <a:ext cx="3744416" cy="864096"/>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必要檢附</a:t>
              </a:r>
            </a:p>
            <a:p>
              <a:pPr algn="ctr" fontAlgn="auto">
                <a:spcBef>
                  <a:spcPts val="0"/>
                </a:spcBef>
                <a:spcAft>
                  <a:spcPts val="0"/>
                </a:spcAft>
                <a:defRPr/>
              </a:pPr>
              <a:endParaRPr kumimoji="0" lang="zh-TW" altLang="en-US" dirty="0"/>
            </a:p>
          </p:txBody>
        </p:sp>
        <p:sp>
          <p:nvSpPr>
            <p:cNvPr id="16" name="矩形 15"/>
            <p:cNvSpPr/>
            <p:nvPr/>
          </p:nvSpPr>
          <p:spPr>
            <a:xfrm>
              <a:off x="2915816" y="1772816"/>
              <a:ext cx="374441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年度申請表</a:t>
              </a:r>
            </a:p>
            <a:p>
              <a:pPr algn="ctr" fontAlgn="auto">
                <a:spcBef>
                  <a:spcPts val="0"/>
                </a:spcBef>
                <a:spcAft>
                  <a:spcPts val="0"/>
                </a:spcAft>
                <a:defRPr/>
              </a:pPr>
              <a:endParaRPr kumimoji="0" lang="zh-TW" altLang="en-US" dirty="0"/>
            </a:p>
          </p:txBody>
        </p:sp>
      </p:grpSp>
      <p:grpSp>
        <p:nvGrpSpPr>
          <p:cNvPr id="24" name="群組 23"/>
          <p:cNvGrpSpPr/>
          <p:nvPr/>
        </p:nvGrpSpPr>
        <p:grpSpPr>
          <a:xfrm>
            <a:off x="1691680" y="4149080"/>
            <a:ext cx="6624736" cy="2448272"/>
            <a:chOff x="2843808" y="3861048"/>
            <a:chExt cx="3888432" cy="1800200"/>
          </a:xfrm>
          <a:gradFill>
            <a:gsLst>
              <a:gs pos="0">
                <a:srgbClr val="8488C4"/>
              </a:gs>
              <a:gs pos="53000">
                <a:srgbClr val="D4DEFF"/>
              </a:gs>
              <a:gs pos="83000">
                <a:srgbClr val="D4DEFF"/>
              </a:gs>
              <a:gs pos="100000">
                <a:srgbClr val="96AB94"/>
              </a:gs>
            </a:gsLst>
            <a:lin ang="5400000" scaled="0"/>
          </a:gradFill>
        </p:grpSpPr>
        <p:sp>
          <p:nvSpPr>
            <p:cNvPr id="17" name="矩形 16"/>
            <p:cNvSpPr/>
            <p:nvPr/>
          </p:nvSpPr>
          <p:spPr>
            <a:xfrm>
              <a:off x="2843808" y="3861048"/>
              <a:ext cx="3888432" cy="864096"/>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具優先輔導資格者，另需檢附</a:t>
              </a:r>
            </a:p>
          </p:txBody>
        </p:sp>
        <p:sp>
          <p:nvSpPr>
            <p:cNvPr id="20" name="矩形 19"/>
            <p:cNvSpPr/>
            <p:nvPr/>
          </p:nvSpPr>
          <p:spPr>
            <a:xfrm>
              <a:off x="2843808" y="4725144"/>
              <a:ext cx="3888432"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600" dirty="0">
                  <a:solidFill>
                    <a:schemeClr val="tx1"/>
                  </a:solidFill>
                  <a:latin typeface="+mj-lt"/>
                  <a:ea typeface="+mj-ea"/>
                  <a:cs typeface="+mj-cs"/>
                </a:rPr>
                <a:t>申請第二年持續輔導者之</a:t>
              </a:r>
              <a:endParaRPr kumimoji="0" lang="en-US" altLang="zh-TW" sz="3600" dirty="0">
                <a:solidFill>
                  <a:schemeClr val="tx1"/>
                </a:solidFill>
                <a:latin typeface="+mj-lt"/>
                <a:ea typeface="+mj-ea"/>
                <a:cs typeface="+mj-cs"/>
              </a:endParaRPr>
            </a:p>
            <a:p>
              <a:pPr algn="ctr" fontAlgn="auto">
                <a:spcBef>
                  <a:spcPts val="0"/>
                </a:spcBef>
                <a:spcAft>
                  <a:spcPts val="0"/>
                </a:spcAft>
                <a:defRPr/>
              </a:pPr>
              <a:r>
                <a:rPr kumimoji="0" lang="zh-TW" altLang="en-US" sz="3600" dirty="0">
                  <a:solidFill>
                    <a:schemeClr val="tx1"/>
                  </a:solidFill>
                  <a:latin typeface="+mj-lt"/>
                  <a:ea typeface="+mj-ea"/>
                  <a:cs typeface="+mj-cs"/>
                </a:rPr>
                <a:t>前一年輔導計畫申請表</a:t>
              </a:r>
            </a:p>
          </p:txBody>
        </p:sp>
      </p:grpSp>
      <p:sp>
        <p:nvSpPr>
          <p:cNvPr id="25" name="向下箭號 24"/>
          <p:cNvSpPr/>
          <p:nvPr/>
        </p:nvSpPr>
        <p:spPr>
          <a:xfrm>
            <a:off x="4787900" y="3573463"/>
            <a:ext cx="28892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4082</TotalTime>
  <Words>1100</Words>
  <Application>Microsoft Office PowerPoint</Application>
  <PresentationFormat>如螢幕大小 (4:3)</PresentationFormat>
  <Paragraphs>204</Paragraphs>
  <Slides>31</Slides>
  <Notes>1</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    分享者：王朝鳳   1030403</vt:lpstr>
      <vt:lpstr>投影片 2</vt:lpstr>
      <vt:lpstr>申請輔導前置作業</vt:lpstr>
      <vt:lpstr>投影片 4</vt:lpstr>
      <vt:lpstr>基礎輔導</vt:lpstr>
      <vt:lpstr>適性教保輔導之面向</vt:lpstr>
      <vt:lpstr>適性教保輔導可提升</vt:lpstr>
      <vt:lpstr>適性教保輔導</vt:lpstr>
      <vt:lpstr>申請檢附資料</vt:lpstr>
      <vt:lpstr>適性教保輔導成果報告</vt:lpstr>
      <vt:lpstr>課程大綱輔導</vt:lpstr>
      <vt:lpstr>申請檢附資料</vt:lpstr>
      <vt:lpstr>課程大綱輔導成果報告</vt:lpstr>
      <vt:lpstr>特色發展輔導</vt:lpstr>
      <vt:lpstr>特色發展輔導</vt:lpstr>
      <vt:lpstr>申請檢附資料</vt:lpstr>
      <vt:lpstr>特色輔導成果報告</vt:lpstr>
      <vt:lpstr>申請輔導方案流程</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為什麼?</dc:title>
  <dc:creator>USER</dc:creator>
  <cp:lastModifiedBy>USER</cp:lastModifiedBy>
  <cp:revision>76</cp:revision>
  <dcterms:created xsi:type="dcterms:W3CDTF">2014-03-30T07:44:44Z</dcterms:created>
  <dcterms:modified xsi:type="dcterms:W3CDTF">2014-04-03T04:07:03Z</dcterms:modified>
</cp:coreProperties>
</file>