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72" r:id="rId4"/>
    <p:sldId id="271" r:id="rId5"/>
    <p:sldId id="275" r:id="rId6"/>
    <p:sldId id="256" r:id="rId7"/>
    <p:sldId id="270" r:id="rId8"/>
    <p:sldId id="259" r:id="rId9"/>
    <p:sldId id="258" r:id="rId10"/>
    <p:sldId id="260" r:id="rId11"/>
    <p:sldId id="261" r:id="rId12"/>
    <p:sldId id="262" r:id="rId13"/>
    <p:sldId id="264" r:id="rId14"/>
    <p:sldId id="265" r:id="rId15"/>
    <p:sldId id="267" r:id="rId16"/>
    <p:sldId id="266" r:id="rId17"/>
    <p:sldId id="268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6E53"/>
    <a:srgbClr val="DBDADB"/>
    <a:srgbClr val="ABD0E7"/>
    <a:srgbClr val="D2E6F2"/>
    <a:srgbClr val="5EA4D0"/>
    <a:srgbClr val="6D6D6D"/>
    <a:srgbClr val="C9C9C9"/>
    <a:srgbClr val="575757"/>
    <a:srgbClr val="F3A03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319" autoAdjust="0"/>
    <p:restoredTop sz="50000"/>
  </p:normalViewPr>
  <p:slideViewPr>
    <p:cSldViewPr snapToGrid="0" showGuides="1">
      <p:cViewPr>
        <p:scale>
          <a:sx n="45" d="100"/>
          <a:sy n="45" d="100"/>
        </p:scale>
        <p:origin x="24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分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1603375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TW" altLang="en-US" dirty="0" smtClean="0"/>
              <a:t>分段標題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062287"/>
            <a:ext cx="10515600" cy="1795463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60CA-D414-4047-A6CD-5DB0FC947C31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4227-A3C9-44B4-8C8A-8531277AD38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2" y="500106"/>
            <a:ext cx="1960460" cy="883852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5867132" y="6402943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arial" charset="0"/>
              </a:rPr>
              <a:t>此為宏碁基金會創作大賽投稿範本，請勿任意擷取</a:t>
            </a:r>
            <a:r>
              <a:rPr lang="zh-TW" altLang="en-US" dirty="0">
                <a:latin typeface="arial" charset="0"/>
              </a:rPr>
              <a:t>或</a:t>
            </a:r>
            <a:r>
              <a:rPr lang="zh-TW" altLang="en-US" smtClean="0">
                <a:latin typeface="arial" charset="0"/>
              </a:rPr>
              <a:t>抄襲使用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00716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60CA-D414-4047-A6CD-5DB0FC947C31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4227-A3C9-44B4-8C8A-8531277AD38F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2" y="500106"/>
            <a:ext cx="1960460" cy="883852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5867132" y="6402943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arial" charset="0"/>
              </a:rPr>
              <a:t>此為宏碁基金會創作大賽投稿範本，請勿任意擷取</a:t>
            </a:r>
            <a:r>
              <a:rPr lang="zh-TW" altLang="en-US" dirty="0">
                <a:latin typeface="arial" charset="0"/>
              </a:rPr>
              <a:t>或</a:t>
            </a:r>
            <a:r>
              <a:rPr lang="zh-TW" altLang="en-US" smtClean="0">
                <a:latin typeface="arial" charset="0"/>
              </a:rPr>
              <a:t>抄襲使用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19142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2" y="500106"/>
            <a:ext cx="1960460" cy="883852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5867132" y="6402943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arial" charset="0"/>
              </a:rPr>
              <a:t>此為宏碁基金會創作大賽投稿範本，請勿任意擷取</a:t>
            </a:r>
            <a:r>
              <a:rPr lang="zh-TW" altLang="en-US" dirty="0">
                <a:latin typeface="arial" charset="0"/>
              </a:rPr>
              <a:t>或</a:t>
            </a:r>
            <a:r>
              <a:rPr lang="zh-TW" altLang="en-US" smtClean="0">
                <a:latin typeface="arial" charset="0"/>
              </a:rPr>
              <a:t>抄襲使用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02591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60CA-D414-4047-A6CD-5DB0FC947C31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4227-A3C9-44B4-8C8A-8531277AD38F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圖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7861"/>
            <a:ext cx="12205210" cy="5416062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5867132" y="6402943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arial" charset="0"/>
              </a:rPr>
              <a:t>此為宏碁基金會創作大賽投稿範本，請勿任意擷取</a:t>
            </a:r>
            <a:r>
              <a:rPr lang="zh-TW" altLang="en-US" dirty="0">
                <a:latin typeface="arial" charset="0"/>
              </a:rPr>
              <a:t>或</a:t>
            </a:r>
            <a:r>
              <a:rPr lang="zh-TW" altLang="en-US" smtClean="0">
                <a:latin typeface="arial" charset="0"/>
              </a:rPr>
              <a:t>抄襲使用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05673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60CA-D414-4047-A6CD-5DB0FC947C31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4227-A3C9-44B4-8C8A-8531277AD38F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圖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2" y="500106"/>
            <a:ext cx="1960460" cy="883852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5867132" y="6402943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arial" charset="0"/>
              </a:rPr>
              <a:t>此為宏碁基金會創作大賽投稿範本，請勿任意擷取</a:t>
            </a:r>
            <a:r>
              <a:rPr lang="zh-TW" altLang="en-US" dirty="0">
                <a:latin typeface="arial" charset="0"/>
              </a:rPr>
              <a:t>或</a:t>
            </a:r>
            <a:r>
              <a:rPr lang="zh-TW" altLang="en-US" smtClean="0">
                <a:latin typeface="arial" charset="0"/>
              </a:rPr>
              <a:t>抄襲使用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95519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1331342"/>
            <a:ext cx="10515600" cy="4195317"/>
          </a:xfrm>
          <a:ln>
            <a:solidFill>
              <a:schemeClr val="bg1">
                <a:lumMod val="65000"/>
              </a:schemeClr>
            </a:solidFill>
          </a:ln>
        </p:spPr>
        <p:txBody>
          <a:bodyPr/>
          <a:lstStyle/>
          <a:p>
            <a:r>
              <a:rPr lang="zh-TW" altLang="en-US" dirty="0" smtClean="0"/>
              <a:t>名人語錄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60CA-D414-4047-A6CD-5DB0FC947C31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4227-A3C9-44B4-8C8A-8531277AD38F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45" y="988777"/>
            <a:ext cx="831273" cy="83127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701859" y="5050289"/>
            <a:ext cx="831273" cy="831273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2" y="500106"/>
            <a:ext cx="1960460" cy="883852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5867132" y="6402943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arial" charset="0"/>
              </a:rPr>
              <a:t>此為宏碁基金會創作大賽投稿範本，請勿任意擷取</a:t>
            </a:r>
            <a:r>
              <a:rPr lang="zh-TW" altLang="en-US" dirty="0">
                <a:latin typeface="arial" charset="0"/>
              </a:rPr>
              <a:t>或</a:t>
            </a:r>
            <a:r>
              <a:rPr lang="zh-TW" altLang="en-US" smtClean="0">
                <a:latin typeface="arial" charset="0"/>
              </a:rPr>
              <a:t>抄襲使用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348558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3498" userDrawn="1">
          <p15:clr>
            <a:srgbClr val="FBAE40"/>
          </p15:clr>
        </p15:guide>
        <p15:guide id="2" pos="715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概念呈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1383958"/>
            <a:ext cx="10515600" cy="1325563"/>
          </a:xfrm>
        </p:spPr>
        <p:txBody>
          <a:bodyPr/>
          <a:lstStyle/>
          <a:p>
            <a:r>
              <a:rPr lang="zh-TW" altLang="en-US" dirty="0" smtClean="0"/>
              <a:t>概念呈現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60CA-D414-4047-A6CD-5DB0FC947C31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4227-A3C9-44B4-8C8A-8531277AD38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圖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2" y="500106"/>
            <a:ext cx="1960460" cy="883852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5867132" y="6402943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arial" charset="0"/>
              </a:rPr>
              <a:t>此為宏碁基金會創作大賽投稿範本，請勿任意擷取</a:t>
            </a:r>
            <a:r>
              <a:rPr lang="zh-TW" altLang="en-US" dirty="0">
                <a:latin typeface="arial" charset="0"/>
              </a:rPr>
              <a:t>或</a:t>
            </a:r>
            <a:r>
              <a:rPr lang="zh-TW" altLang="en-US" smtClean="0">
                <a:latin typeface="arial" charset="0"/>
              </a:rPr>
              <a:t>抄襲使用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90209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用圖表數字說明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477234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60CA-D414-4047-A6CD-5DB0FC947C31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4227-A3C9-44B4-8C8A-8531277AD38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圖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2" y="500106"/>
            <a:ext cx="1960460" cy="883852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5867132" y="6402943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arial" charset="0"/>
              </a:rPr>
              <a:t>此為宏碁基金會創作大賽投稿範本，請勿任意擷取</a:t>
            </a:r>
            <a:r>
              <a:rPr lang="zh-TW" altLang="en-US" dirty="0">
                <a:latin typeface="arial" charset="0"/>
              </a:rPr>
              <a:t>或</a:t>
            </a:r>
            <a:r>
              <a:rPr lang="zh-TW" altLang="en-US" smtClean="0">
                <a:latin typeface="arial" charset="0"/>
              </a:rPr>
              <a:t>抄襲使用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59041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60CA-D414-4047-A6CD-5DB0FC947C31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4227-A3C9-44B4-8C8A-8531277AD38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2" y="500106"/>
            <a:ext cx="1960460" cy="883852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5867132" y="6402943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arial" charset="0"/>
              </a:rPr>
              <a:t>此為宏碁基金會創作大賽投稿範本，請勿任意擷取</a:t>
            </a:r>
            <a:r>
              <a:rPr lang="zh-TW" altLang="en-US" dirty="0">
                <a:latin typeface="arial" charset="0"/>
              </a:rPr>
              <a:t>或</a:t>
            </a:r>
            <a:r>
              <a:rPr lang="zh-TW" altLang="en-US" smtClean="0">
                <a:latin typeface="arial" charset="0"/>
              </a:rPr>
              <a:t>抄襲使用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887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三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3840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04000" y="1825625"/>
            <a:ext cx="33840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60CA-D414-4047-A6CD-5DB0FC947C31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4227-A3C9-44B4-8C8A-8531277AD38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内容占位符 3"/>
          <p:cNvSpPr>
            <a:spLocks noGrp="1"/>
          </p:cNvSpPr>
          <p:nvPr>
            <p:ph sz="half" idx="13"/>
          </p:nvPr>
        </p:nvSpPr>
        <p:spPr>
          <a:xfrm>
            <a:off x="7969800" y="1825625"/>
            <a:ext cx="33840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pic>
        <p:nvPicPr>
          <p:cNvPr id="9" name="圖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2" y="500106"/>
            <a:ext cx="1960460" cy="883852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5867132" y="6402943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arial" charset="0"/>
              </a:rPr>
              <a:t>此為宏碁基金會創作大賽投稿範本，請勿任意擷取</a:t>
            </a:r>
            <a:r>
              <a:rPr lang="zh-TW" altLang="en-US" dirty="0">
                <a:latin typeface="arial" charset="0"/>
              </a:rPr>
              <a:t>或</a:t>
            </a:r>
            <a:r>
              <a:rPr lang="zh-TW" altLang="en-US" smtClean="0">
                <a:latin typeface="arial" charset="0"/>
              </a:rPr>
              <a:t>抄襲使用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92573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</a:lstStyle>
          <a:p>
            <a:fld id="{FB2A60CA-D414-4047-A6CD-5DB0FC947C31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</a:lstStyle>
          <a:p>
            <a:fld id="{F6634227-A3C9-44B4-8C8A-8531277AD38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2" y="500106"/>
            <a:ext cx="1960460" cy="883852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5867132" y="6402943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arial" charset="0"/>
              </a:rPr>
              <a:t>此為宏碁基金會創作大賽投稿範本，請勿任意擷取</a:t>
            </a:r>
            <a:r>
              <a:rPr lang="zh-TW" altLang="en-US" dirty="0">
                <a:latin typeface="arial" charset="0"/>
              </a:rPr>
              <a:t>或</a:t>
            </a:r>
            <a:r>
              <a:rPr lang="zh-TW" altLang="en-US" smtClean="0">
                <a:latin typeface="arial" charset="0"/>
              </a:rPr>
              <a:t>抄襲使用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243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60CA-D414-4047-A6CD-5DB0FC947C31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4227-A3C9-44B4-8C8A-8531277AD38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2" y="500106"/>
            <a:ext cx="1960460" cy="883852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5867132" y="6402943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arial" charset="0"/>
              </a:rPr>
              <a:t>此為宏碁基金會創作大賽投稿範本，請勿任意擷取</a:t>
            </a:r>
            <a:r>
              <a:rPr lang="zh-TW" altLang="en-US" dirty="0">
                <a:latin typeface="arial" charset="0"/>
              </a:rPr>
              <a:t>或</a:t>
            </a:r>
            <a:r>
              <a:rPr lang="zh-TW" altLang="en-US" smtClean="0">
                <a:latin typeface="arial" charset="0"/>
              </a:rPr>
              <a:t>抄襲使用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0909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60CA-D414-4047-A6CD-5DB0FC947C31}" type="datetimeFigureOut">
              <a:rPr lang="en-US" smtClean="0"/>
              <a:t>12/26/2016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4227-A3C9-44B4-8C8A-8531277AD38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2" y="500106"/>
            <a:ext cx="1960460" cy="883852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5867132" y="6402943"/>
            <a:ext cx="6647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 smtClean="0">
                <a:latin typeface="arial" charset="0"/>
              </a:rPr>
              <a:t>此為宏碁基金會創作大賽投稿範本，請勿任意擷取</a:t>
            </a:r>
            <a:r>
              <a:rPr lang="zh-TW" altLang="en-US" dirty="0">
                <a:latin typeface="arial" charset="0"/>
              </a:rPr>
              <a:t>或</a:t>
            </a:r>
            <a:r>
              <a:rPr lang="zh-TW" altLang="en-US" smtClean="0">
                <a:latin typeface="arial" charset="0"/>
              </a:rPr>
              <a:t>抄襲使用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35521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</a:lstStyle>
          <a:p>
            <a:fld id="{FB2A60CA-D414-4047-A6CD-5DB0FC947C31}" type="datetimeFigureOut">
              <a:rPr lang="en-US" smtClean="0"/>
              <a:pPr/>
              <a:t>12/26/2016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</a:lstStyle>
          <a:p>
            <a:fld id="{F6634227-A3C9-44B4-8C8A-8531277AD3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7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52" r:id="rId5"/>
    <p:sldLayoutId id="2147483664" r:id="rId6"/>
    <p:sldLayoutId id="2147483649" r:id="rId7"/>
    <p:sldLayoutId id="2147483650" r:id="rId8"/>
    <p:sldLayoutId id="2147483651" r:id="rId9"/>
    <p:sldLayoutId id="2147483653" r:id="rId10"/>
    <p:sldLayoutId id="2147483654" r:id="rId11"/>
    <p:sldLayoutId id="2147483655" r:id="rId12"/>
    <p:sldLayoutId id="214748366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Microsoft JhengHei" panose="020B0604030504040204" pitchFamily="34" charset="-120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Microsoft JhengHei" panose="020B0604030504040204" pitchFamily="34" charset="-120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Microsoft JhengHei" panose="020B0604030504040204" pitchFamily="34" charset="-120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Microsoft JhengHei" panose="020B0604030504040204" pitchFamily="34" charset="-12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Microsoft JhengHei" panose="020B0604030504040204" pitchFamily="34" charset="-120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Microsoft JhengHei" panose="020B0604030504040204" pitchFamily="34" charset="-12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4294967295"/>
          </p:nvPr>
        </p:nvSpPr>
        <p:spPr>
          <a:xfrm>
            <a:off x="1695450" y="3817938"/>
            <a:ext cx="10515600" cy="481012"/>
          </a:xfr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zh-TW" altLang="en-US" dirty="0" smtClean="0"/>
              <a:t>本範本包含兩部分：</a:t>
            </a:r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1676400" y="2732881"/>
            <a:ext cx="10515600" cy="1325563"/>
          </a:xfrm>
          <a:noFill/>
        </p:spPr>
        <p:txBody>
          <a:bodyPr/>
          <a:lstStyle/>
          <a:p>
            <a:r>
              <a:rPr lang="zh-TW" altLang="en-US" dirty="0" smtClean="0"/>
              <a:t>範本使用說明</a:t>
            </a:r>
            <a:endParaRPr 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>
          <a:xfrm>
            <a:off x="1676400" y="4330996"/>
            <a:ext cx="10191750" cy="4801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TW" altLang="en-US" dirty="0" smtClean="0"/>
              <a:t>第一部份：提案所需內容。</a:t>
            </a:r>
            <a:endParaRPr lang="en-US" altLang="zh-TW" dirty="0" smtClean="0"/>
          </a:p>
        </p:txBody>
      </p:sp>
      <p:sp>
        <p:nvSpPr>
          <p:cNvPr id="7" name="内容占位符 4"/>
          <p:cNvSpPr txBox="1">
            <a:spLocks/>
          </p:cNvSpPr>
          <p:nvPr/>
        </p:nvSpPr>
        <p:spPr>
          <a:xfrm>
            <a:off x="1676400" y="4946064"/>
            <a:ext cx="10191750" cy="4801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TW" altLang="en-US" dirty="0" smtClean="0"/>
              <a:t>第二部份：可參考使用之模版樣式。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3694467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41140" y="450634"/>
            <a:ext cx="10515600" cy="1325563"/>
          </a:xfrm>
        </p:spPr>
        <p:txBody>
          <a:bodyPr/>
          <a:lstStyle/>
          <a:p>
            <a:r>
              <a:rPr lang="zh-TW" altLang="en-US" dirty="0" smtClean="0"/>
              <a:t>把內容分成兩欄來說明</a:t>
            </a:r>
            <a:endParaRPr lang="en-US" dirty="0"/>
          </a:p>
        </p:txBody>
      </p:sp>
      <p:sp>
        <p:nvSpPr>
          <p:cNvPr id="10" name="內容版面配置區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28" name="内容占位符 4"/>
          <p:cNvSpPr txBox="1">
            <a:spLocks/>
          </p:cNvSpPr>
          <p:nvPr/>
        </p:nvSpPr>
        <p:spPr>
          <a:xfrm>
            <a:off x="838200" y="6176963"/>
            <a:ext cx="10515600" cy="43576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TW" altLang="en-US" sz="2400" dirty="0" smtClean="0"/>
              <a:t>你可以用多頁把概念說清楚講明白。</a:t>
            </a:r>
            <a:endParaRPr lang="en-US" altLang="zh-TW" sz="2400" dirty="0" smtClean="0"/>
          </a:p>
        </p:txBody>
      </p:sp>
    </p:spTree>
    <p:extLst>
      <p:ext uri="{BB962C8B-B14F-4D97-AF65-F5344CB8AC3E}">
        <p14:creationId xmlns:p14="http://schemas.microsoft.com/office/powerpoint/2010/main" val="329606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12000" y="500062"/>
            <a:ext cx="10515600" cy="1325563"/>
          </a:xfrm>
        </p:spPr>
        <p:txBody>
          <a:bodyPr/>
          <a:lstStyle/>
          <a:p>
            <a:r>
              <a:rPr lang="zh-TW" altLang="en-US" dirty="0" smtClean="0"/>
              <a:t>把內容分成三欄來說明</a:t>
            </a:r>
            <a:endParaRPr 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内容占位符 6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内容占位符 4"/>
          <p:cNvSpPr txBox="1">
            <a:spLocks/>
          </p:cNvSpPr>
          <p:nvPr/>
        </p:nvSpPr>
        <p:spPr>
          <a:xfrm>
            <a:off x="838200" y="6176963"/>
            <a:ext cx="10515600" cy="43576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TW" altLang="en-US" sz="2400" dirty="0" smtClean="0"/>
              <a:t>你可以用多頁把概念說清楚講明白。</a:t>
            </a:r>
            <a:endParaRPr lang="en-US" altLang="zh-TW" sz="2400" dirty="0" smtClean="0"/>
          </a:p>
        </p:txBody>
      </p:sp>
    </p:spTree>
    <p:extLst>
      <p:ext uri="{BB962C8B-B14F-4D97-AF65-F5344CB8AC3E}">
        <p14:creationId xmlns:p14="http://schemas.microsoft.com/office/powerpoint/2010/main" val="353343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2914136" y="336550"/>
            <a:ext cx="10515600" cy="1325563"/>
          </a:xfrm>
        </p:spPr>
        <p:txBody>
          <a:bodyPr/>
          <a:lstStyle/>
          <a:p>
            <a:r>
              <a:rPr lang="zh-TW" altLang="en-US" dirty="0" smtClean="0"/>
              <a:t>標題</a:t>
            </a:r>
            <a:endParaRPr 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33563"/>
            <a:ext cx="5943600" cy="4200525"/>
          </a:xfrm>
          <a:prstGeom prst="rect">
            <a:avLst/>
          </a:prstGeom>
        </p:spPr>
      </p:pic>
      <p:sp>
        <p:nvSpPr>
          <p:cNvPr id="9" name="内容占位符 4"/>
          <p:cNvSpPr txBox="1">
            <a:spLocks/>
          </p:cNvSpPr>
          <p:nvPr/>
        </p:nvSpPr>
        <p:spPr>
          <a:xfrm>
            <a:off x="6781800" y="2176463"/>
            <a:ext cx="4572000" cy="40005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/>
              <a:t>一圖勝千言。藉圖說故事。</a:t>
            </a:r>
            <a:endParaRPr lang="en-US" altLang="zh-TW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/>
              <a:t>再複雜的概念也可以用圖表達，試著拍照、手繪或其他方式，讓讀者明白你所要表達的概念。</a:t>
            </a:r>
            <a:endParaRPr lang="en-US" altLang="zh-TW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/>
              <a:t>別忘記給這一頁你的故事下一個標題。</a:t>
            </a:r>
            <a:endParaRPr lang="en-US" altLang="zh-TW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zh-TW" sz="24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79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649859"/>
            <a:ext cx="12192000" cy="9717659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>
          <a:xfrm>
            <a:off x="228601" y="1454944"/>
            <a:ext cx="3714750" cy="1200329"/>
          </a:xfrm>
          <a:prstGeom prst="rect">
            <a:avLst/>
          </a:prstGeom>
          <a:solidFill>
            <a:srgbClr val="000000">
              <a:alpha val="16863"/>
            </a:srgbClr>
          </a:solidFill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>
                <a:solidFill>
                  <a:schemeClr val="bg1"/>
                </a:solidFill>
              </a:rPr>
              <a:t>想要吸引讀者更多視覺上的關注，試著用大圖把你的特點或概念呈現出來。</a:t>
            </a:r>
            <a:endParaRPr lang="en-US" altLang="zh-TW" sz="2400" dirty="0" smtClean="0">
              <a:solidFill>
                <a:schemeClr val="bg1"/>
              </a:solidFill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03" y="434027"/>
            <a:ext cx="3054855" cy="70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62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67025" y="226218"/>
            <a:ext cx="10515600" cy="1325563"/>
          </a:xfrm>
        </p:spPr>
        <p:txBody>
          <a:bodyPr/>
          <a:lstStyle/>
          <a:p>
            <a:r>
              <a:rPr lang="zh-TW" altLang="en-US" dirty="0" smtClean="0"/>
              <a:t>標題</a:t>
            </a:r>
            <a:endParaRPr lang="en-US" dirty="0"/>
          </a:p>
        </p:txBody>
      </p:sp>
      <p:sp>
        <p:nvSpPr>
          <p:cNvPr id="3" name="椭圆 2"/>
          <p:cNvSpPr/>
          <p:nvPr/>
        </p:nvSpPr>
        <p:spPr>
          <a:xfrm>
            <a:off x="2363700" y="1970087"/>
            <a:ext cx="2664000" cy="2664000"/>
          </a:xfrm>
          <a:prstGeom prst="ellipse">
            <a:avLst/>
          </a:prstGeom>
          <a:solidFill>
            <a:srgbClr val="F3A0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椭圆 4"/>
          <p:cNvSpPr/>
          <p:nvPr/>
        </p:nvSpPr>
        <p:spPr>
          <a:xfrm>
            <a:off x="1296900" y="3219450"/>
            <a:ext cx="2664000" cy="2664000"/>
          </a:xfrm>
          <a:prstGeom prst="ellipse">
            <a:avLst/>
          </a:prstGeom>
          <a:solidFill>
            <a:srgbClr val="67C29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椭圆 5"/>
          <p:cNvSpPr/>
          <p:nvPr/>
        </p:nvSpPr>
        <p:spPr>
          <a:xfrm>
            <a:off x="3259800" y="3219450"/>
            <a:ext cx="2664000" cy="2664000"/>
          </a:xfrm>
          <a:prstGeom prst="ellipse">
            <a:avLst/>
          </a:prstGeom>
          <a:solidFill>
            <a:srgbClr val="5EA4D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内容占位符 4"/>
          <p:cNvSpPr txBox="1">
            <a:spLocks/>
          </p:cNvSpPr>
          <p:nvPr/>
        </p:nvSpPr>
        <p:spPr>
          <a:xfrm>
            <a:off x="6781800" y="2176463"/>
            <a:ext cx="4572000" cy="40005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/>
              <a:t>善用圖表去闡釋你的點子、想法或概念。</a:t>
            </a:r>
            <a:endParaRPr lang="en-US" altLang="zh-TW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zh-TW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/>
              <a:t>別忘記給標題。</a:t>
            </a:r>
            <a:endParaRPr lang="en-US" altLang="zh-TW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zh-TW" sz="24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6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52750" y="500062"/>
            <a:ext cx="10515600" cy="1325563"/>
          </a:xfrm>
        </p:spPr>
        <p:txBody>
          <a:bodyPr/>
          <a:lstStyle/>
          <a:p>
            <a:r>
              <a:rPr lang="zh-TW" altLang="en-US" dirty="0" smtClean="0"/>
              <a:t>標題</a:t>
            </a:r>
            <a:endParaRPr lang="en-US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>
          <a:xfrm>
            <a:off x="838200" y="5753100"/>
            <a:ext cx="10515600" cy="9001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/>
              <a:t>用流程表示順序。可以是你開發或設計的過程，或是這個概念之後做成成品之後的使用順序。標題別忘記。</a:t>
            </a:r>
            <a:endParaRPr lang="en-US" altLang="zh-TW" sz="2400" dirty="0" smtClean="0"/>
          </a:p>
        </p:txBody>
      </p:sp>
      <p:sp>
        <p:nvSpPr>
          <p:cNvPr id="9" name="内容占位符 4"/>
          <p:cNvSpPr txBox="1">
            <a:spLocks/>
          </p:cNvSpPr>
          <p:nvPr/>
        </p:nvSpPr>
        <p:spPr>
          <a:xfrm>
            <a:off x="838200" y="1825625"/>
            <a:ext cx="3384000" cy="3927475"/>
          </a:xfrm>
          <a:prstGeom prst="rect">
            <a:avLst/>
          </a:prstGeom>
          <a:ln>
            <a:solidFill>
              <a:srgbClr val="F3A03C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内容占位符 5"/>
          <p:cNvSpPr txBox="1">
            <a:spLocks/>
          </p:cNvSpPr>
          <p:nvPr/>
        </p:nvSpPr>
        <p:spPr>
          <a:xfrm>
            <a:off x="4404000" y="1825625"/>
            <a:ext cx="3384000" cy="3927475"/>
          </a:xfrm>
          <a:prstGeom prst="rect">
            <a:avLst/>
          </a:prstGeom>
          <a:ln>
            <a:solidFill>
              <a:srgbClr val="67C295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1" name="内容占位符 6"/>
          <p:cNvSpPr txBox="1">
            <a:spLocks/>
          </p:cNvSpPr>
          <p:nvPr/>
        </p:nvSpPr>
        <p:spPr>
          <a:xfrm>
            <a:off x="7969800" y="1825625"/>
            <a:ext cx="3384000" cy="3927475"/>
          </a:xfrm>
          <a:prstGeom prst="rect">
            <a:avLst/>
          </a:prstGeom>
          <a:ln>
            <a:solidFill>
              <a:srgbClr val="5EA4D0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" name="等腰三角形 11"/>
          <p:cNvSpPr/>
          <p:nvPr/>
        </p:nvSpPr>
        <p:spPr>
          <a:xfrm rot="5400000">
            <a:off x="3911707" y="3619395"/>
            <a:ext cx="811760" cy="240475"/>
          </a:xfrm>
          <a:prstGeom prst="triangle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等腰三角形 12"/>
          <p:cNvSpPr/>
          <p:nvPr/>
        </p:nvSpPr>
        <p:spPr>
          <a:xfrm rot="5400000">
            <a:off x="7470607" y="3619395"/>
            <a:ext cx="811760" cy="240475"/>
          </a:xfrm>
          <a:prstGeom prst="triangle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94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09875" y="425451"/>
            <a:ext cx="10515600" cy="1325563"/>
          </a:xfrm>
        </p:spPr>
        <p:txBody>
          <a:bodyPr/>
          <a:lstStyle/>
          <a:p>
            <a:r>
              <a:rPr lang="zh-TW" altLang="en-US" dirty="0" smtClean="0"/>
              <a:t>標題</a:t>
            </a:r>
            <a:endParaRPr lang="en-US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>
          <a:xfrm>
            <a:off x="6781800" y="2176463"/>
            <a:ext cx="4572000" cy="40005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/>
              <a:t>善用表格去比較你的點子、想法或概念所帶來的影響。</a:t>
            </a:r>
            <a:endParaRPr lang="en-US" altLang="zh-TW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/>
              <a:t>請針對數據提出你的看法與解釋。</a:t>
            </a:r>
            <a:endParaRPr lang="en-US" altLang="zh-TW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zh-TW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/>
              <a:t>別忘記給標題。</a:t>
            </a:r>
            <a:endParaRPr lang="en-US" altLang="zh-TW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zh-TW" sz="24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122844"/>
              </p:ext>
            </p:extLst>
          </p:nvPr>
        </p:nvGraphicFramePr>
        <p:xfrm>
          <a:off x="838200" y="2176463"/>
          <a:ext cx="5715000" cy="40005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28750"/>
                <a:gridCol w="1428750"/>
                <a:gridCol w="1428750"/>
                <a:gridCol w="1428750"/>
              </a:tblGrid>
              <a:tr h="1000125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n-lt"/>
                        <a:ea typeface="Microsoft JhengHei" panose="020B0604030504040204" pitchFamily="34" charset="-120"/>
                      </a:endParaRPr>
                    </a:p>
                  </a:txBody>
                  <a:tcPr anchor="ctr">
                    <a:solidFill>
                      <a:srgbClr val="DC6E5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>
                          <a:latin typeface="+mn-lt"/>
                          <a:ea typeface="Microsoft JhengHei" panose="020B0604030504040204" pitchFamily="34" charset="-120"/>
                        </a:rPr>
                        <a:t>類別 </a:t>
                      </a:r>
                      <a:r>
                        <a:rPr lang="en-US" altLang="zh-TW" sz="2400" dirty="0" smtClean="0">
                          <a:latin typeface="+mn-lt"/>
                          <a:ea typeface="Microsoft JhengHei" panose="020B0604030504040204" pitchFamily="34" charset="-120"/>
                        </a:rPr>
                        <a:t>A</a:t>
                      </a:r>
                      <a:endParaRPr lang="en-US" sz="2400" dirty="0">
                        <a:latin typeface="+mn-lt"/>
                        <a:ea typeface="Microsoft JhengHei" panose="020B0604030504040204" pitchFamily="34" charset="-120"/>
                      </a:endParaRPr>
                    </a:p>
                  </a:txBody>
                  <a:tcPr anchor="ctr">
                    <a:solidFill>
                      <a:srgbClr val="DC6E5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>
                          <a:latin typeface="+mn-lt"/>
                          <a:ea typeface="Microsoft JhengHei" panose="020B0604030504040204" pitchFamily="34" charset="-120"/>
                        </a:rPr>
                        <a:t>類別 </a:t>
                      </a:r>
                      <a:r>
                        <a:rPr lang="en-US" altLang="zh-TW" sz="2400" dirty="0" smtClean="0">
                          <a:latin typeface="+mn-lt"/>
                          <a:ea typeface="Microsoft JhengHei" panose="020B0604030504040204" pitchFamily="34" charset="-120"/>
                        </a:rPr>
                        <a:t>B</a:t>
                      </a:r>
                      <a:endParaRPr lang="en-US" sz="2400" dirty="0" smtClean="0">
                        <a:latin typeface="+mn-lt"/>
                        <a:ea typeface="Microsoft JhengHei" panose="020B0604030504040204" pitchFamily="34" charset="-120"/>
                      </a:endParaRPr>
                    </a:p>
                  </a:txBody>
                  <a:tcPr anchor="ctr">
                    <a:solidFill>
                      <a:srgbClr val="DC6E5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>
                          <a:latin typeface="+mn-lt"/>
                          <a:ea typeface="Microsoft JhengHei" panose="020B0604030504040204" pitchFamily="34" charset="-120"/>
                        </a:rPr>
                        <a:t>類別 </a:t>
                      </a:r>
                      <a:r>
                        <a:rPr lang="en-US" altLang="zh-TW" sz="2400" dirty="0" smtClean="0">
                          <a:latin typeface="+mn-lt"/>
                          <a:ea typeface="Microsoft JhengHei" panose="020B0604030504040204" pitchFamily="34" charset="-120"/>
                        </a:rPr>
                        <a:t>C</a:t>
                      </a:r>
                      <a:endParaRPr lang="en-US" sz="2400" dirty="0" smtClean="0">
                        <a:latin typeface="+mn-lt"/>
                        <a:ea typeface="Microsoft JhengHei" panose="020B0604030504040204" pitchFamily="34" charset="-120"/>
                      </a:endParaRPr>
                    </a:p>
                  </a:txBody>
                  <a:tcPr anchor="ctr">
                    <a:solidFill>
                      <a:srgbClr val="DC6E53"/>
                    </a:solidFill>
                  </a:tcPr>
                </a:tc>
              </a:tr>
              <a:tr h="1000125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Microsoft JhengHei" panose="020B0604030504040204" pitchFamily="34" charset="-120"/>
                          <a:cs typeface="+mn-cs"/>
                        </a:rPr>
                        <a:t>方法一</a:t>
                      </a:r>
                      <a:endParaRPr lang="en-US" sz="2400" b="1" kern="1200" dirty="0">
                        <a:solidFill>
                          <a:schemeClr val="tx1"/>
                        </a:solidFill>
                        <a:latin typeface="+mn-lt"/>
                        <a:ea typeface="Microsoft JhengHei" panose="020B0604030504040204" pitchFamily="34" charset="-120"/>
                        <a:cs typeface="+mn-cs"/>
                      </a:endParaRPr>
                    </a:p>
                  </a:txBody>
                  <a:tcPr anchor="ctr">
                    <a:solidFill>
                      <a:srgbClr val="EBAC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  <a:ea typeface="Microsoft JhengHei" panose="020B0604030504040204" pitchFamily="34" charset="-120"/>
                        </a:rPr>
                        <a:t>10</a:t>
                      </a:r>
                      <a:endParaRPr lang="en-US" sz="2400" dirty="0">
                        <a:latin typeface="+mn-lt"/>
                        <a:ea typeface="Microsoft JhengHei" panose="020B0604030504040204" pitchFamily="34" charset="-120"/>
                      </a:endParaRPr>
                    </a:p>
                  </a:txBody>
                  <a:tcPr anchor="ctr">
                    <a:solidFill>
                      <a:srgbClr val="EBAC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  <a:ea typeface="Microsoft JhengHei" panose="020B0604030504040204" pitchFamily="34" charset="-120"/>
                        </a:rPr>
                        <a:t>20</a:t>
                      </a:r>
                      <a:endParaRPr lang="en-US" sz="2400" dirty="0">
                        <a:latin typeface="+mn-lt"/>
                        <a:ea typeface="Microsoft JhengHei" panose="020B0604030504040204" pitchFamily="34" charset="-120"/>
                      </a:endParaRPr>
                    </a:p>
                  </a:txBody>
                  <a:tcPr anchor="ctr">
                    <a:solidFill>
                      <a:srgbClr val="EBAC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  <a:ea typeface="Microsoft JhengHei" panose="020B0604030504040204" pitchFamily="34" charset="-120"/>
                        </a:rPr>
                        <a:t>30</a:t>
                      </a:r>
                      <a:endParaRPr lang="en-US" sz="2400" dirty="0">
                        <a:latin typeface="+mn-lt"/>
                        <a:ea typeface="Microsoft JhengHei" panose="020B0604030504040204" pitchFamily="34" charset="-120"/>
                      </a:endParaRPr>
                    </a:p>
                  </a:txBody>
                  <a:tcPr anchor="ctr">
                    <a:solidFill>
                      <a:srgbClr val="EBAC9D"/>
                    </a:solidFill>
                  </a:tcPr>
                </a:tc>
              </a:tr>
              <a:tr h="10001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Microsoft JhengHei" panose="020B0604030504040204" pitchFamily="34" charset="-120"/>
                          <a:cs typeface="+mn-cs"/>
                        </a:rPr>
                        <a:t>方法二</a:t>
                      </a:r>
                      <a:endParaRPr lang="en-US" sz="2400" b="1" kern="1200" dirty="0">
                        <a:solidFill>
                          <a:schemeClr val="tx1"/>
                        </a:solidFill>
                        <a:latin typeface="+mn-lt"/>
                        <a:ea typeface="Microsoft JhengHei" panose="020B0604030504040204" pitchFamily="34" charset="-120"/>
                        <a:cs typeface="+mn-cs"/>
                      </a:endParaRPr>
                    </a:p>
                  </a:txBody>
                  <a:tcPr anchor="ctr">
                    <a:solidFill>
                      <a:srgbClr val="FBEE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  <a:ea typeface="Microsoft JhengHei" panose="020B0604030504040204" pitchFamily="34" charset="-120"/>
                        </a:rPr>
                        <a:t>5</a:t>
                      </a:r>
                      <a:endParaRPr lang="en-US" sz="2400" dirty="0">
                        <a:latin typeface="+mn-lt"/>
                        <a:ea typeface="Microsoft JhengHei" panose="020B0604030504040204" pitchFamily="34" charset="-120"/>
                      </a:endParaRPr>
                    </a:p>
                  </a:txBody>
                  <a:tcPr anchor="ctr">
                    <a:solidFill>
                      <a:srgbClr val="FBEE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  <a:ea typeface="Microsoft JhengHei" panose="020B0604030504040204" pitchFamily="34" charset="-120"/>
                        </a:rPr>
                        <a:t>9</a:t>
                      </a:r>
                      <a:endParaRPr lang="en-US" sz="2400" dirty="0">
                        <a:latin typeface="+mn-lt"/>
                        <a:ea typeface="Microsoft JhengHei" panose="020B0604030504040204" pitchFamily="34" charset="-120"/>
                      </a:endParaRPr>
                    </a:p>
                  </a:txBody>
                  <a:tcPr anchor="ctr">
                    <a:solidFill>
                      <a:srgbClr val="FBEE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  <a:ea typeface="Microsoft JhengHei" panose="020B0604030504040204" pitchFamily="34" charset="-120"/>
                        </a:rPr>
                        <a:t>18</a:t>
                      </a:r>
                      <a:endParaRPr lang="en-US" sz="2400" dirty="0">
                        <a:latin typeface="+mn-lt"/>
                        <a:ea typeface="Microsoft JhengHei" panose="020B0604030504040204" pitchFamily="34" charset="-120"/>
                      </a:endParaRPr>
                    </a:p>
                  </a:txBody>
                  <a:tcPr anchor="ctr">
                    <a:solidFill>
                      <a:srgbClr val="FBEEEB"/>
                    </a:solidFill>
                  </a:tcPr>
                </a:tc>
              </a:tr>
              <a:tr h="10001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Microsoft JhengHei" panose="020B0604030504040204" pitchFamily="34" charset="-120"/>
                          <a:cs typeface="+mn-cs"/>
                        </a:rPr>
                        <a:t>方法三</a:t>
                      </a:r>
                      <a:endParaRPr lang="en-US" sz="2400" b="1" kern="1200" dirty="0" smtClean="0">
                        <a:solidFill>
                          <a:schemeClr val="tx1"/>
                        </a:solidFill>
                        <a:latin typeface="+mn-lt"/>
                        <a:ea typeface="Microsoft JhengHei" panose="020B0604030504040204" pitchFamily="34" charset="-120"/>
                        <a:cs typeface="+mn-cs"/>
                      </a:endParaRPr>
                    </a:p>
                  </a:txBody>
                  <a:tcPr anchor="ctr">
                    <a:solidFill>
                      <a:srgbClr val="EBAC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  <a:ea typeface="Microsoft JhengHei" panose="020B0604030504040204" pitchFamily="34" charset="-120"/>
                        </a:rPr>
                        <a:t>12</a:t>
                      </a:r>
                      <a:endParaRPr lang="en-US" sz="2400" dirty="0">
                        <a:latin typeface="+mn-lt"/>
                        <a:ea typeface="Microsoft JhengHei" panose="020B0604030504040204" pitchFamily="34" charset="-120"/>
                      </a:endParaRPr>
                    </a:p>
                  </a:txBody>
                  <a:tcPr anchor="ctr">
                    <a:solidFill>
                      <a:srgbClr val="EBAC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  <a:ea typeface="Microsoft JhengHei" panose="020B0604030504040204" pitchFamily="34" charset="-120"/>
                        </a:rPr>
                        <a:t>4</a:t>
                      </a:r>
                      <a:endParaRPr lang="en-US" sz="2400" dirty="0">
                        <a:latin typeface="+mn-lt"/>
                        <a:ea typeface="Microsoft JhengHei" panose="020B0604030504040204" pitchFamily="34" charset="-120"/>
                      </a:endParaRPr>
                    </a:p>
                  </a:txBody>
                  <a:tcPr anchor="ctr">
                    <a:solidFill>
                      <a:srgbClr val="EBAC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  <a:ea typeface="Microsoft JhengHei" panose="020B0604030504040204" pitchFamily="34" charset="-120"/>
                        </a:rPr>
                        <a:t>9</a:t>
                      </a:r>
                      <a:endParaRPr lang="en-US" sz="2400" dirty="0">
                        <a:latin typeface="+mn-lt"/>
                        <a:ea typeface="Microsoft JhengHei" panose="020B0604030504040204" pitchFamily="34" charset="-120"/>
                      </a:endParaRPr>
                    </a:p>
                  </a:txBody>
                  <a:tcPr anchor="ctr">
                    <a:solidFill>
                      <a:srgbClr val="EBAC9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23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43225" y="403220"/>
            <a:ext cx="10515600" cy="1325563"/>
          </a:xfrm>
        </p:spPr>
        <p:txBody>
          <a:bodyPr/>
          <a:lstStyle/>
          <a:p>
            <a:r>
              <a:rPr lang="zh-TW" altLang="en-US" dirty="0" smtClean="0"/>
              <a:t>標題</a:t>
            </a:r>
            <a:endParaRPr lang="en-US" dirty="0"/>
          </a:p>
        </p:txBody>
      </p:sp>
      <p:cxnSp>
        <p:nvCxnSpPr>
          <p:cNvPr id="4" name="直接连接符 3"/>
          <p:cNvCxnSpPr/>
          <p:nvPr/>
        </p:nvCxnSpPr>
        <p:spPr>
          <a:xfrm>
            <a:off x="838200" y="2000250"/>
            <a:ext cx="0" cy="4320000"/>
          </a:xfrm>
          <a:prstGeom prst="line">
            <a:avLst/>
          </a:prstGeom>
          <a:ln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38200" y="2266949"/>
            <a:ext cx="5581650" cy="733425"/>
          </a:xfrm>
          <a:prstGeom prst="rect">
            <a:avLst/>
          </a:prstGeom>
          <a:solidFill>
            <a:srgbClr val="F3A0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矩形 5"/>
          <p:cNvSpPr/>
          <p:nvPr/>
        </p:nvSpPr>
        <p:spPr>
          <a:xfrm>
            <a:off x="838200" y="3267073"/>
            <a:ext cx="4914900" cy="733425"/>
          </a:xfrm>
          <a:prstGeom prst="rect">
            <a:avLst/>
          </a:prstGeom>
          <a:solidFill>
            <a:srgbClr val="F3A0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838200" y="4267197"/>
            <a:ext cx="4210050" cy="733425"/>
          </a:xfrm>
          <a:prstGeom prst="rect">
            <a:avLst/>
          </a:prstGeom>
          <a:solidFill>
            <a:srgbClr val="F3A0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838200" y="5272087"/>
            <a:ext cx="3124200" cy="733425"/>
          </a:xfrm>
          <a:prstGeom prst="rect">
            <a:avLst/>
          </a:prstGeom>
          <a:solidFill>
            <a:srgbClr val="F3A0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内容占位符 4"/>
          <p:cNvSpPr txBox="1">
            <a:spLocks/>
          </p:cNvSpPr>
          <p:nvPr/>
        </p:nvSpPr>
        <p:spPr>
          <a:xfrm>
            <a:off x="6781800" y="2000248"/>
            <a:ext cx="4572000" cy="40005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/>
              <a:t>善用直方圖或圓餅圖去解釋現像或標示比例。</a:t>
            </a:r>
            <a:endParaRPr lang="en-US" altLang="zh-TW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zh-TW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/>
              <a:t>別忘記標題。</a:t>
            </a:r>
            <a:endParaRPr lang="en-US" altLang="zh-TW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zh-TW" sz="24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41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4"/>
          <p:cNvSpPr txBox="1">
            <a:spLocks/>
          </p:cNvSpPr>
          <p:nvPr/>
        </p:nvSpPr>
        <p:spPr>
          <a:xfrm>
            <a:off x="614045" y="4365079"/>
            <a:ext cx="3112309" cy="16989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>
                <a:solidFill>
                  <a:srgbClr val="575757"/>
                </a:solidFill>
              </a:rPr>
              <a:t>姓名</a:t>
            </a:r>
            <a:endParaRPr lang="en-US" altLang="zh-TW" sz="2400" dirty="0" smtClean="0">
              <a:solidFill>
                <a:srgbClr val="575757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>
                <a:solidFill>
                  <a:srgbClr val="575757"/>
                </a:solidFill>
              </a:rPr>
              <a:t>學校</a:t>
            </a:r>
            <a:endParaRPr lang="en-US" altLang="zh-TW" sz="2400" dirty="0" smtClean="0">
              <a:solidFill>
                <a:srgbClr val="575757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altLang="zh-TW" sz="2400" dirty="0" smtClean="0">
                <a:solidFill>
                  <a:srgbClr val="575757"/>
                </a:solidFill>
              </a:rPr>
              <a:t>(</a:t>
            </a:r>
            <a:r>
              <a:rPr lang="zh-TW" altLang="en-US" sz="2400" dirty="0" smtClean="0">
                <a:solidFill>
                  <a:srgbClr val="575757"/>
                </a:solidFill>
              </a:rPr>
              <a:t>專長、興趣</a:t>
            </a:r>
            <a:r>
              <a:rPr lang="en-US" altLang="zh-TW" sz="2400" dirty="0" smtClean="0">
                <a:solidFill>
                  <a:srgbClr val="575757"/>
                </a:solidFill>
              </a:rPr>
              <a:t>…)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zh-TW" sz="2400" dirty="0" smtClean="0">
              <a:solidFill>
                <a:srgbClr val="575757"/>
              </a:solidFill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>
          <a:xfrm>
            <a:off x="4539845" y="4365079"/>
            <a:ext cx="3112309" cy="16989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>
                <a:solidFill>
                  <a:srgbClr val="575757"/>
                </a:solidFill>
              </a:rPr>
              <a:t>姓名</a:t>
            </a:r>
            <a:endParaRPr lang="en-US" altLang="zh-TW" sz="2400" dirty="0" smtClean="0">
              <a:solidFill>
                <a:srgbClr val="575757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>
                <a:solidFill>
                  <a:srgbClr val="575757"/>
                </a:solidFill>
              </a:rPr>
              <a:t>學校</a:t>
            </a:r>
            <a:endParaRPr lang="en-US" altLang="zh-TW" sz="2400" dirty="0" smtClean="0">
              <a:solidFill>
                <a:srgbClr val="575757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altLang="zh-TW" sz="2400" dirty="0" smtClean="0">
                <a:solidFill>
                  <a:srgbClr val="575757"/>
                </a:solidFill>
              </a:rPr>
              <a:t>(</a:t>
            </a:r>
            <a:r>
              <a:rPr lang="zh-TW" altLang="en-US" sz="2400" dirty="0" smtClean="0">
                <a:solidFill>
                  <a:srgbClr val="575757"/>
                </a:solidFill>
              </a:rPr>
              <a:t>專長、興趣</a:t>
            </a:r>
            <a:r>
              <a:rPr lang="en-US" altLang="zh-TW" sz="2400" dirty="0" smtClean="0">
                <a:solidFill>
                  <a:srgbClr val="575757"/>
                </a:solidFill>
              </a:rPr>
              <a:t>…)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zh-TW" sz="2400" dirty="0" smtClean="0">
              <a:solidFill>
                <a:srgbClr val="575757"/>
              </a:solidFill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>
          <a:xfrm>
            <a:off x="8465645" y="4365079"/>
            <a:ext cx="3112309" cy="16989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>
                <a:solidFill>
                  <a:srgbClr val="575757"/>
                </a:solidFill>
              </a:rPr>
              <a:t>姓名</a:t>
            </a:r>
            <a:endParaRPr lang="en-US" altLang="zh-TW" sz="2400" dirty="0" smtClean="0">
              <a:solidFill>
                <a:srgbClr val="575757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TW" altLang="en-US" sz="2400" dirty="0" smtClean="0">
                <a:solidFill>
                  <a:srgbClr val="575757"/>
                </a:solidFill>
              </a:rPr>
              <a:t>學校</a:t>
            </a:r>
            <a:endParaRPr lang="en-US" altLang="zh-TW" sz="2400" dirty="0" smtClean="0">
              <a:solidFill>
                <a:srgbClr val="575757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altLang="zh-TW" sz="2400" dirty="0" smtClean="0">
                <a:solidFill>
                  <a:srgbClr val="575757"/>
                </a:solidFill>
              </a:rPr>
              <a:t>(</a:t>
            </a:r>
            <a:r>
              <a:rPr lang="zh-TW" altLang="en-US" sz="2400" dirty="0" smtClean="0">
                <a:solidFill>
                  <a:srgbClr val="575757"/>
                </a:solidFill>
              </a:rPr>
              <a:t>專長、興趣</a:t>
            </a:r>
            <a:r>
              <a:rPr lang="en-US" altLang="zh-TW" sz="2400" dirty="0" smtClean="0">
                <a:solidFill>
                  <a:srgbClr val="575757"/>
                </a:solidFill>
              </a:rPr>
              <a:t>…)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altLang="zh-TW" sz="2400" dirty="0" smtClean="0">
              <a:solidFill>
                <a:srgbClr val="575757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088000" y="2008251"/>
            <a:ext cx="2016000" cy="2016000"/>
            <a:chOff x="5088000" y="2008251"/>
            <a:chExt cx="2016000" cy="201600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81624" y="2308313"/>
              <a:ext cx="1428750" cy="1428750"/>
            </a:xfrm>
            <a:prstGeom prst="rect">
              <a:avLst/>
            </a:prstGeom>
          </p:spPr>
        </p:pic>
        <p:sp>
          <p:nvSpPr>
            <p:cNvPr id="12" name="同心圆 11"/>
            <p:cNvSpPr/>
            <p:nvPr/>
          </p:nvSpPr>
          <p:spPr>
            <a:xfrm>
              <a:off x="5088000" y="2008251"/>
              <a:ext cx="2016000" cy="2016000"/>
            </a:xfrm>
            <a:prstGeom prst="donut">
              <a:avLst>
                <a:gd name="adj" fmla="val 153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162201" y="2008251"/>
            <a:ext cx="2016000" cy="2016000"/>
            <a:chOff x="1095701" y="2008251"/>
            <a:chExt cx="2016000" cy="201600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9325" y="2308313"/>
              <a:ext cx="1428750" cy="1428750"/>
            </a:xfrm>
            <a:prstGeom prst="rect">
              <a:avLst/>
            </a:prstGeom>
          </p:spPr>
        </p:pic>
        <p:sp>
          <p:nvSpPr>
            <p:cNvPr id="14" name="同心圆 13"/>
            <p:cNvSpPr/>
            <p:nvPr/>
          </p:nvSpPr>
          <p:spPr>
            <a:xfrm>
              <a:off x="1095701" y="2008251"/>
              <a:ext cx="2016000" cy="2016000"/>
            </a:xfrm>
            <a:prstGeom prst="donut">
              <a:avLst>
                <a:gd name="adj" fmla="val 153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013799" y="2008251"/>
            <a:ext cx="2016000" cy="2016000"/>
            <a:chOff x="1095701" y="2008251"/>
            <a:chExt cx="2016000" cy="201600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9325" y="2308313"/>
              <a:ext cx="1428750" cy="1428750"/>
            </a:xfrm>
            <a:prstGeom prst="rect">
              <a:avLst/>
            </a:prstGeom>
          </p:spPr>
        </p:pic>
        <p:sp>
          <p:nvSpPr>
            <p:cNvPr id="19" name="同心圆 18"/>
            <p:cNvSpPr/>
            <p:nvPr/>
          </p:nvSpPr>
          <p:spPr>
            <a:xfrm>
              <a:off x="1095701" y="2008251"/>
              <a:ext cx="2016000" cy="2016000"/>
            </a:xfrm>
            <a:prstGeom prst="donut">
              <a:avLst>
                <a:gd name="adj" fmla="val 153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454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1676400" y="3086735"/>
            <a:ext cx="10515600" cy="1325563"/>
          </a:xfrm>
        </p:spPr>
        <p:txBody>
          <a:bodyPr/>
          <a:lstStyle/>
          <a:p>
            <a:r>
              <a:rPr lang="zh-TW" altLang="en-US" dirty="0" smtClean="0"/>
              <a:t>第一部份：提案所需內容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9395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4126523" y="1526659"/>
            <a:ext cx="7212037" cy="1325563"/>
          </a:xfrm>
        </p:spPr>
        <p:txBody>
          <a:bodyPr>
            <a:normAutofit/>
          </a:bodyPr>
          <a:lstStyle/>
          <a:p>
            <a:r>
              <a:rPr lang="zh-TW" altLang="en-US" sz="2800" dirty="0" smtClean="0"/>
              <a:t>至少需涵蓋以下內容：</a:t>
            </a:r>
            <a:endParaRPr lang="en-US" sz="2800" dirty="0"/>
          </a:p>
        </p:txBody>
      </p:sp>
      <p:sp>
        <p:nvSpPr>
          <p:cNvPr id="4" name="内容占位符 3"/>
          <p:cNvSpPr>
            <a:spLocks noGrp="1"/>
          </p:cNvSpPr>
          <p:nvPr>
            <p:ph idx="4294967295"/>
          </p:nvPr>
        </p:nvSpPr>
        <p:spPr>
          <a:xfrm>
            <a:off x="1997486" y="2605087"/>
            <a:ext cx="7986773" cy="2750178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zh-TW" sz="2400" dirty="0" smtClean="0"/>
              <a:t>(What) </a:t>
            </a:r>
            <a:r>
              <a:rPr lang="zh-TW" altLang="en-US" sz="2400" dirty="0" smtClean="0"/>
              <a:t>我要做什麼？我要完成什麼？</a:t>
            </a:r>
            <a:r>
              <a:rPr lang="en-US" altLang="zh-TW" sz="2400" dirty="0" smtClean="0"/>
              <a:t>(1~3</a:t>
            </a:r>
            <a:r>
              <a:rPr lang="zh-TW" altLang="en-US" sz="2400" dirty="0" smtClean="0"/>
              <a:t> 頁</a:t>
            </a:r>
            <a:r>
              <a:rPr lang="en-US" altLang="zh-TW" sz="2400" dirty="0" smtClean="0"/>
              <a:t>)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zh-TW" sz="2400" dirty="0" smtClean="0"/>
              <a:t>(Why Now) </a:t>
            </a:r>
            <a:r>
              <a:rPr lang="zh-TW" altLang="en-US" sz="2400" dirty="0" smtClean="0"/>
              <a:t>為什麼我要做？現在有發生什麼問題嗎？還是這麼做能帶來什麼好處呢？</a:t>
            </a:r>
            <a:r>
              <a:rPr lang="en-US" altLang="zh-TW" sz="2400" dirty="0" smtClean="0"/>
              <a:t>(1~3</a:t>
            </a:r>
            <a:r>
              <a:rPr lang="zh-TW" altLang="en-US" sz="2400" dirty="0" smtClean="0"/>
              <a:t> </a:t>
            </a:r>
            <a:r>
              <a:rPr lang="zh-TW" altLang="en-US" sz="2400" dirty="0"/>
              <a:t>頁</a:t>
            </a:r>
            <a:r>
              <a:rPr lang="en-US" altLang="zh-TW" sz="2400" dirty="0" smtClean="0"/>
              <a:t>)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zh-TW" sz="2400" dirty="0" smtClean="0"/>
              <a:t>(How to) </a:t>
            </a:r>
            <a:r>
              <a:rPr lang="zh-TW" altLang="en-US" sz="2400" dirty="0" smtClean="0"/>
              <a:t>我是怎麼做的 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材料、元件、流程、方法</a:t>
            </a:r>
            <a:r>
              <a:rPr lang="en-US" altLang="zh-TW" sz="2400" dirty="0" smtClean="0"/>
              <a:t>)</a:t>
            </a:r>
            <a:r>
              <a:rPr lang="zh-TW" altLang="en-US" sz="2400" dirty="0" smtClean="0"/>
              <a:t>？我做了哪些事情？</a:t>
            </a:r>
            <a:r>
              <a:rPr lang="en-US" altLang="zh-TW" sz="2400" dirty="0" smtClean="0"/>
              <a:t>(1~4</a:t>
            </a:r>
            <a:r>
              <a:rPr lang="zh-TW" altLang="en-US" sz="2400" dirty="0" smtClean="0"/>
              <a:t> </a:t>
            </a:r>
            <a:r>
              <a:rPr lang="zh-TW" altLang="en-US" sz="2400" dirty="0"/>
              <a:t>頁</a:t>
            </a:r>
            <a:r>
              <a:rPr lang="en-US" altLang="zh-TW" sz="2400" dirty="0" smtClean="0"/>
              <a:t>)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(Who) </a:t>
            </a:r>
            <a:r>
              <a:rPr lang="zh-TW" altLang="en-US" sz="2400" dirty="0" smtClean="0"/>
              <a:t>誰和我一起做？我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們</a:t>
            </a:r>
            <a:r>
              <a:rPr lang="en-US" altLang="zh-TW" sz="2400" dirty="0" smtClean="0"/>
              <a:t>)</a:t>
            </a:r>
            <a:r>
              <a:rPr lang="zh-TW" altLang="en-US" sz="2400" dirty="0" smtClean="0"/>
              <a:t>是誰？</a:t>
            </a:r>
            <a:r>
              <a:rPr lang="en-US" altLang="zh-TW" sz="2400" dirty="0" smtClean="0"/>
              <a:t>(1</a:t>
            </a:r>
            <a:r>
              <a:rPr lang="zh-TW" altLang="en-US" sz="2400" dirty="0" smtClean="0"/>
              <a:t> </a:t>
            </a:r>
            <a:r>
              <a:rPr lang="zh-TW" altLang="en-US" sz="2400" dirty="0"/>
              <a:t>頁</a:t>
            </a:r>
            <a:r>
              <a:rPr lang="en-US" altLang="zh-TW" sz="2400" dirty="0" smtClean="0"/>
              <a:t>)</a:t>
            </a:r>
            <a:endParaRPr lang="en-US" altLang="zh-TW" sz="2400" dirty="0"/>
          </a:p>
        </p:txBody>
      </p:sp>
    </p:spTree>
    <p:extLst>
      <p:ext uri="{BB962C8B-B14F-4D97-AF65-F5344CB8AC3E}">
        <p14:creationId xmlns:p14="http://schemas.microsoft.com/office/powerpoint/2010/main" val="15600586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543697" y="3456889"/>
            <a:ext cx="10515600" cy="1325563"/>
          </a:xfrm>
        </p:spPr>
        <p:txBody>
          <a:bodyPr/>
          <a:lstStyle/>
          <a:p>
            <a:r>
              <a:rPr lang="zh-TW" altLang="en-US" dirty="0" smtClean="0"/>
              <a:t>第二部份：可參考使用之模版樣式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9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593124" y="2539915"/>
            <a:ext cx="10515600" cy="1325563"/>
          </a:xfrm>
        </p:spPr>
        <p:txBody>
          <a:bodyPr>
            <a:normAutofit/>
          </a:bodyPr>
          <a:lstStyle/>
          <a:p>
            <a:r>
              <a:rPr lang="zh-TW" altLang="en-US" sz="2800" dirty="0" smtClean="0"/>
              <a:t>注意：</a:t>
            </a:r>
            <a:endParaRPr lang="en-US" sz="2800" dirty="0"/>
          </a:p>
        </p:txBody>
      </p:sp>
      <p:sp>
        <p:nvSpPr>
          <p:cNvPr id="4" name="内容占位符 3"/>
          <p:cNvSpPr>
            <a:spLocks noGrp="1"/>
          </p:cNvSpPr>
          <p:nvPr>
            <p:ph idx="4294967295"/>
          </p:nvPr>
        </p:nvSpPr>
        <p:spPr>
          <a:xfrm>
            <a:off x="593124" y="3481431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zh-TW" altLang="en-US" sz="2400" smtClean="0"/>
              <a:t>以下各頁僅</a:t>
            </a:r>
            <a:r>
              <a:rPr lang="zh-TW" altLang="en-US" sz="2400" dirty="0" smtClean="0"/>
              <a:t>供參考，不是必須每頁都必須用到，請斟酌使用。</a:t>
            </a:r>
            <a:endParaRPr lang="en-US" altLang="zh-TW" sz="2400" dirty="0" smtClean="0"/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zh-TW" altLang="en-US" sz="2400" dirty="0" smtClean="0"/>
              <a:t>為了易讀性和美觀性，請按照實際需要修改字型、字體大小、增加圖片或其他圖標。</a:t>
            </a:r>
            <a:endParaRPr lang="en-US" altLang="zh-TW" sz="2400" dirty="0" smtClean="0"/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zh-TW" altLang="en-US" sz="2400" dirty="0" smtClean="0"/>
              <a:t>請自行加入其他你慣用的投影片格式。</a:t>
            </a:r>
            <a:endParaRPr lang="en-US" altLang="zh-TW" sz="2400" dirty="0" smtClean="0"/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altLang="zh-TW" sz="2400" dirty="0"/>
          </a:p>
        </p:txBody>
      </p:sp>
    </p:spTree>
    <p:extLst>
      <p:ext uri="{BB962C8B-B14F-4D97-AF65-F5344CB8AC3E}">
        <p14:creationId xmlns:p14="http://schemas.microsoft.com/office/powerpoint/2010/main" val="3881464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4497860" y="4145736"/>
            <a:ext cx="4053016" cy="165576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zh-TW" altLang="en-US" sz="1800" dirty="0" smtClean="0">
                <a:latin typeface="Microsoft JhengHei" panose="020B0604030504040204" pitchFamily="34" charset="-120"/>
              </a:rPr>
              <a:t>團隊名稱</a:t>
            </a:r>
            <a:endParaRPr lang="en-US" altLang="zh-TW" sz="1800" dirty="0" smtClean="0">
              <a:latin typeface="Microsoft JhengHei" panose="020B0604030504040204" pitchFamily="34" charset="-12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zh-TW" altLang="en-US" sz="1800" dirty="0" smtClean="0">
                <a:latin typeface="Microsoft JhengHei" panose="020B0604030504040204" pitchFamily="34" charset="-120"/>
              </a:rPr>
              <a:t>日期</a:t>
            </a:r>
            <a:endParaRPr lang="en-US" sz="1800" dirty="0">
              <a:latin typeface="Microsoft JhengHei" panose="020B0604030504040204" pitchFamily="34" charset="-12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4497860" y="1666061"/>
            <a:ext cx="4053016" cy="2387600"/>
          </a:xfrm>
        </p:spPr>
        <p:txBody>
          <a:bodyPr/>
          <a:lstStyle/>
          <a:p>
            <a:r>
              <a:rPr lang="zh-TW" altLang="en-US" dirty="0" smtClean="0"/>
              <a:t>提案名稱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66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4294967295"/>
          </p:nvPr>
        </p:nvSpPr>
        <p:spPr>
          <a:xfrm>
            <a:off x="0" y="3062288"/>
            <a:ext cx="10515600" cy="1795462"/>
          </a:xfrm>
        </p:spPr>
        <p:txBody>
          <a:bodyPr>
            <a:normAutofit/>
          </a:bodyPr>
          <a:lstStyle/>
          <a:p>
            <a:pPr marL="914400" lvl="2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zh-TW" altLang="en-US" sz="2400" dirty="0" smtClean="0"/>
              <a:t>請按照你的分段給予標題。例如：</a:t>
            </a:r>
            <a:endParaRPr lang="en-US" altLang="zh-TW" sz="2400" dirty="0" smtClean="0"/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zh-TW" altLang="en-US" sz="2400" dirty="0" smtClean="0"/>
              <a:t>現在的使用狀況</a:t>
            </a:r>
            <a:endParaRPr lang="en-US" altLang="zh-TW" sz="2400" dirty="0" smtClean="0"/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zh-TW" altLang="en-US" sz="2400" dirty="0" smtClean="0"/>
              <a:t>面臨的問題</a:t>
            </a:r>
            <a:endParaRPr lang="en-US" altLang="zh-TW" sz="2400" dirty="0" smtClean="0"/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altLang="zh-TW" sz="2400" dirty="0" smtClean="0"/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410735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552267"/>
            <a:ext cx="10515600" cy="389556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zh-TW" altLang="en-US" sz="4000" dirty="0" smtClean="0"/>
              <a:t>我們希望在物聯網的大時代裡，以智聯網的概念，打造以使用者為中心的思維，透過眾人加智，共同打拼，創造共贏的萬物智聯生態圈。</a:t>
            </a:r>
            <a:r>
              <a:rPr lang="en-US" altLang="zh-TW" sz="4000" dirty="0"/>
              <a:t/>
            </a:r>
            <a:br>
              <a:rPr lang="en-US" altLang="zh-TW" sz="4000" dirty="0"/>
            </a:br>
            <a:r>
              <a:rPr lang="en-US" altLang="zh-TW" sz="4000" dirty="0" smtClean="0"/>
              <a:t>        </a:t>
            </a:r>
            <a:r>
              <a:rPr lang="zh-TW" altLang="en-US" sz="4000" dirty="0" smtClean="0"/>
              <a:t>         ～施振榮先生。宏碁基金會董事長～</a:t>
            </a:r>
            <a:endParaRPr lang="en-US" sz="4000" dirty="0"/>
          </a:p>
        </p:txBody>
      </p:sp>
      <p:sp>
        <p:nvSpPr>
          <p:cNvPr id="3" name="内容占位符 4"/>
          <p:cNvSpPr txBox="1">
            <a:spLocks/>
          </p:cNvSpPr>
          <p:nvPr/>
        </p:nvSpPr>
        <p:spPr>
          <a:xfrm>
            <a:off x="838200" y="5715000"/>
            <a:ext cx="10515600" cy="89773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TW" altLang="en-US" sz="2400" dirty="0" smtClean="0"/>
              <a:t>摘錄名人語錄，讓你的論點更佳清晰有力</a:t>
            </a:r>
            <a:endParaRPr lang="en-US" altLang="zh-TW" sz="2400" dirty="0" smtClean="0"/>
          </a:p>
        </p:txBody>
      </p:sp>
    </p:spTree>
    <p:extLst>
      <p:ext uri="{BB962C8B-B14F-4D97-AF65-F5344CB8AC3E}">
        <p14:creationId xmlns:p14="http://schemas.microsoft.com/office/powerpoint/2010/main" val="7927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91"/>
          <p:cNvSpPr/>
          <p:nvPr/>
        </p:nvSpPr>
        <p:spPr>
          <a:xfrm>
            <a:off x="9524346" y="2317380"/>
            <a:ext cx="275620" cy="263171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3A03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7" name="Shape 192"/>
          <p:cNvGrpSpPr/>
          <p:nvPr/>
        </p:nvGrpSpPr>
        <p:grpSpPr>
          <a:xfrm>
            <a:off x="9882161" y="2087706"/>
            <a:ext cx="1333297" cy="1333379"/>
            <a:chOff x="6654650" y="3665275"/>
            <a:chExt cx="409100" cy="409125"/>
          </a:xfrm>
          <a:solidFill>
            <a:srgbClr val="575757"/>
          </a:solidFill>
        </p:grpSpPr>
        <p:sp>
          <p:nvSpPr>
            <p:cNvPr id="18" name="Shape 193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575757"/>
                </a:solidFill>
              </a:endParaRPr>
            </a:p>
          </p:txBody>
        </p:sp>
        <p:sp>
          <p:nvSpPr>
            <p:cNvPr id="19" name="Shape 194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575757"/>
                </a:solidFill>
              </a:endParaRPr>
            </a:p>
          </p:txBody>
        </p:sp>
      </p:grpSp>
      <p:grpSp>
        <p:nvGrpSpPr>
          <p:cNvPr id="20" name="Shape 195"/>
          <p:cNvGrpSpPr/>
          <p:nvPr/>
        </p:nvGrpSpPr>
        <p:grpSpPr>
          <a:xfrm>
            <a:off x="9040186" y="3150539"/>
            <a:ext cx="484172" cy="484199"/>
            <a:chOff x="570875" y="4322250"/>
            <a:chExt cx="443300" cy="443325"/>
          </a:xfrm>
          <a:solidFill>
            <a:srgbClr val="DC6E53"/>
          </a:solidFill>
        </p:grpSpPr>
        <p:sp>
          <p:nvSpPr>
            <p:cNvPr id="21" name="Shape 196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" name="Shape 197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" name="Shape 198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199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5" name="Shape 200"/>
          <p:cNvSpPr/>
          <p:nvPr/>
        </p:nvSpPr>
        <p:spPr>
          <a:xfrm rot="1892490">
            <a:off x="11279407" y="2712775"/>
            <a:ext cx="275600" cy="263152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3A03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01"/>
          <p:cNvSpPr/>
          <p:nvPr/>
        </p:nvSpPr>
        <p:spPr>
          <a:xfrm rot="-931596">
            <a:off x="10715796" y="3550827"/>
            <a:ext cx="186410" cy="177991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3A03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" name="内容占位符 4"/>
          <p:cNvSpPr txBox="1">
            <a:spLocks/>
          </p:cNvSpPr>
          <p:nvPr/>
        </p:nvSpPr>
        <p:spPr>
          <a:xfrm>
            <a:off x="838200" y="5715000"/>
            <a:ext cx="10515600" cy="89773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TW" altLang="en-US" sz="2400" dirty="0" smtClean="0"/>
              <a:t>你可以用多頁把概念說清楚講明白。</a:t>
            </a:r>
            <a:endParaRPr lang="en-US" altLang="zh-TW" sz="2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zh-TW" altLang="en-US" sz="2400" dirty="0" smtClean="0"/>
              <a:t>注意，每頁的標題要能清楚表達該頁的核心概念。</a:t>
            </a:r>
            <a:endParaRPr lang="en-US" altLang="zh-TW" sz="2400" dirty="0" smtClean="0"/>
          </a:p>
        </p:txBody>
      </p:sp>
    </p:spTree>
    <p:extLst>
      <p:ext uri="{BB962C8B-B14F-4D97-AF65-F5344CB8AC3E}">
        <p14:creationId xmlns:p14="http://schemas.microsoft.com/office/powerpoint/2010/main" val="274945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575</Words>
  <Application>Microsoft Office PowerPoint</Application>
  <PresentationFormat>自訂</PresentationFormat>
  <Paragraphs>77</Paragraphs>
  <Slides>18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19" baseType="lpstr">
      <vt:lpstr>Office 主题</vt:lpstr>
      <vt:lpstr>範本使用說明</vt:lpstr>
      <vt:lpstr>第一部份：提案所需內容</vt:lpstr>
      <vt:lpstr>至少需涵蓋以下內容：</vt:lpstr>
      <vt:lpstr>第二部份：可參考使用之模版樣式</vt:lpstr>
      <vt:lpstr>注意：</vt:lpstr>
      <vt:lpstr>提案名稱</vt:lpstr>
      <vt:lpstr>PowerPoint 簡報</vt:lpstr>
      <vt:lpstr>我們希望在物聯網的大時代裡，以智聯網的概念，打造以使用者為中心的思維，透過眾人加智，共同打拼，創造共贏的萬物智聯生態圈。                  ～施振榮先生。宏碁基金會董事長～</vt:lpstr>
      <vt:lpstr>PowerPoint 簡報</vt:lpstr>
      <vt:lpstr>把內容分成兩欄來說明</vt:lpstr>
      <vt:lpstr>把內容分成三欄來說明</vt:lpstr>
      <vt:lpstr>標題</vt:lpstr>
      <vt:lpstr>PowerPoint 簡報</vt:lpstr>
      <vt:lpstr>標題</vt:lpstr>
      <vt:lpstr>標題</vt:lpstr>
      <vt:lpstr>標題</vt:lpstr>
      <vt:lpstr>標題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IoB Template</dc:title>
  <dc:creator>steven tseng</dc:creator>
  <cp:lastModifiedBy>USER</cp:lastModifiedBy>
  <cp:revision>58</cp:revision>
  <dcterms:created xsi:type="dcterms:W3CDTF">2016-11-14T10:47:48Z</dcterms:created>
  <dcterms:modified xsi:type="dcterms:W3CDTF">2016-12-26T06:52:11Z</dcterms:modified>
</cp:coreProperties>
</file>