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1" r:id="rId3"/>
    <p:sldId id="262" r:id="rId4"/>
    <p:sldId id="263" r:id="rId5"/>
    <p:sldId id="265" r:id="rId6"/>
    <p:sldId id="264" r:id="rId7"/>
    <p:sldId id="266" r:id="rId8"/>
    <p:sldId id="267" r:id="rId9"/>
    <p:sldId id="271" r:id="rId10"/>
    <p:sldId id="268" r:id="rId11"/>
    <p:sldId id="269" r:id="rId12"/>
    <p:sldId id="273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98" autoAdjust="0"/>
  </p:normalViewPr>
  <p:slideViewPr>
    <p:cSldViewPr showGuides="1">
      <p:cViewPr varScale="1">
        <p:scale>
          <a:sx n="68" d="100"/>
          <a:sy n="68" d="100"/>
        </p:scale>
        <p:origin x="-1446" y="-90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2684-48F0-40A7-9CB8-D904B0A13238}" type="datetimeFigureOut">
              <a:rPr lang="zh-TW" altLang="en-US" smtClean="0"/>
              <a:pPr/>
              <a:t>2011/12/18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A397-BAC4-4B61-8D48-738E6D2100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8B1-87F2-47D9-A732-739697313DBA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5578-2015-46EF-9D5A-26CAEA7A6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7201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265A-70AE-4EE3-88CE-96361181992D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63B1-C5DC-4169-A106-5E867F4B0D1D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201C-A6FC-4371-AA85-1E263C7D5835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56C7-3E12-48DD-B69E-E77CB205D8E1}" type="datetime1">
              <a:rPr lang="en-US" altLang="zh-TW" smtClean="0"/>
              <a:t>12/18/2011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F5EE-C96E-4770-B3C4-C8C638294FDB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DAA2-D438-4383-BEFD-099613F2129B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 cap="none" spc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355-2D82-4AFA-A025-0B8537234797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8397-EC3D-4296-940B-CFD9BDFED012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484D-04E4-4916-8FCB-A5B4B864EF94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2C52-D780-4461-92B0-19C448337DCE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7AD3-32DE-48C0-AB6E-2719E11E39F1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fld id="{BE9F965E-712A-4B9A-BE4E-DE4950E34FE8}" type="datetime1">
              <a:rPr lang="en-US" altLang="zh-TW" smtClean="0"/>
              <a:t>12/18/2011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zh-TW" altLang="en-US" smtClean="0"/>
              <a:t>明禮國小攜手計畫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fld id="{B551CABB-163A-4624-A577-2A205A6A76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cap="none" spc="0" baseline="0">
          <a:ln w="50800"/>
          <a:solidFill>
            <a:srgbClr val="57201F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hyperlink" Target="99&#24180;&#24230;&#31532;&#22235;&#26399;&#25884;&#25163;&#35336;&#30059;&#35506;&#24460;&#25206;&#21161;&#30003;&#35531;&#34920;.docx" TargetMode="External"/><Relationship Id="rId4" Type="http://schemas.openxmlformats.org/officeDocument/2006/relationships/oleObject" Target="../embeddings/Microsoft_Office_Excel_97-2003____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you.math.ncu.edu.tw/~ziyou/math/math123.cg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285720" y="428604"/>
            <a:ext cx="2057400" cy="58515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明禮國小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攜手計畫經驗分享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5062-343C-4D07-87ED-35BFA851F554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新細明體" charset="-120"/>
                <a:ea typeface="新細明體" charset="-120"/>
              </a:rPr>
              <a:t>三、學習評量</a:t>
            </a:r>
            <a:r>
              <a:rPr lang="en-US" altLang="zh-TW" sz="3200" dirty="0" smtClean="0">
                <a:latin typeface="新細明體" charset="-120"/>
                <a:ea typeface="新細明體" charset="-120"/>
              </a:rPr>
              <a:t>---</a:t>
            </a:r>
            <a:r>
              <a:rPr lang="zh-TW" altLang="en-US" sz="3200" dirty="0" smtClean="0">
                <a:latin typeface="新細明體" charset="-120"/>
                <a:ea typeface="新細明體" charset="-120"/>
              </a:rPr>
              <a:t>篩選追蹤輔導轉銜</a:t>
            </a:r>
            <a:endParaRPr lang="zh-TW" altLang="en-US" sz="3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214414" y="4000504"/>
            <a:ext cx="7000925" cy="2187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篩選受輔學生參加期初成就測驗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zh-TW" altLang="en-US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學生成就表現診斷圖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→教師補救教學依據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課堂評量→課堂中不定期評量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zh-TW" altLang="en-US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受輔學生參加期初成就測驗→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追蹤輔導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</p:txBody>
      </p:sp>
      <p:pic>
        <p:nvPicPr>
          <p:cNvPr id="8" name="圖片 7" descr="攜手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71612"/>
            <a:ext cx="8358214" cy="1900432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255-7124-4CCE-9868-CCC99E6B697B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新細明體" charset="-120"/>
                <a:ea typeface="新細明體" charset="-120"/>
              </a:rPr>
              <a:t>三、學習評量</a:t>
            </a:r>
            <a:r>
              <a:rPr lang="en-US" altLang="zh-TW" sz="3200" dirty="0" smtClean="0">
                <a:latin typeface="新細明體" charset="-120"/>
                <a:ea typeface="新細明體" charset="-120"/>
              </a:rPr>
              <a:t>---</a:t>
            </a:r>
            <a:r>
              <a:rPr lang="en-US" altLang="zh-TW" sz="3200" dirty="0" smtClean="0">
                <a:ea typeface="新細明體" pitchFamily="18" charset="-120"/>
              </a:rPr>
              <a:t> ---</a:t>
            </a:r>
            <a:r>
              <a:rPr lang="zh-TW" altLang="en-US" sz="3200" dirty="0" smtClean="0">
                <a:ea typeface="新細明體" pitchFamily="18" charset="-120"/>
              </a:rPr>
              <a:t>結案學生</a:t>
            </a:r>
            <a:endParaRPr lang="zh-TW" altLang="en-US" sz="32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8397-EC3D-4296-940B-CFD9BDFED012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85852" y="1071546"/>
          <a:ext cx="6697663" cy="3800475"/>
        </p:xfrm>
        <a:graphic>
          <a:graphicData uri="http://schemas.openxmlformats.org/presentationml/2006/ole">
            <p:oleObj spid="_x0000_s22530" name="圖表" r:id="rId3" imgW="4629302" imgH="2409749" progId="Excel.Chart.8">
              <p:embed/>
            </p:oleObj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14414" y="4929198"/>
            <a:ext cx="77041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/>
              <a:t>積極因素</a:t>
            </a:r>
            <a:r>
              <a:rPr lang="en-US" altLang="zh-TW" sz="1200" dirty="0"/>
              <a:t>[1] </a:t>
            </a:r>
            <a:r>
              <a:rPr lang="zh-TW" altLang="en-US" sz="1200" dirty="0"/>
              <a:t>：學生家庭經濟弱勢現況已獲改善</a:t>
            </a:r>
          </a:p>
          <a:p>
            <a:pPr>
              <a:spcBef>
                <a:spcPct val="50000"/>
              </a:spcBef>
            </a:pPr>
            <a:r>
              <a:rPr lang="zh-TW" altLang="en-US" sz="1200" dirty="0"/>
              <a:t>積極因素</a:t>
            </a:r>
            <a:r>
              <a:rPr lang="en-US" altLang="zh-TW" sz="1200" dirty="0"/>
              <a:t>[2] </a:t>
            </a:r>
            <a:r>
              <a:rPr lang="zh-TW" altLang="en-US" sz="1200" dirty="0"/>
              <a:t>：學生經輔導至少一期後，在校各該科目成績明顯進步或二次成長測驗成績均已達到</a:t>
            </a:r>
            <a:r>
              <a:rPr lang="en-US" altLang="zh-TW" sz="1200" dirty="0"/>
              <a:t>PR</a:t>
            </a:r>
            <a:r>
              <a:rPr lang="zh-TW" altLang="en-US" sz="1200" dirty="0"/>
              <a:t>值</a:t>
            </a:r>
            <a:r>
              <a:rPr lang="en-US" altLang="zh-TW" sz="1200" dirty="0"/>
              <a:t>50</a:t>
            </a:r>
            <a:r>
              <a:rPr lang="zh-TW" altLang="en-US" sz="1200" dirty="0"/>
              <a:t>以上者</a:t>
            </a:r>
          </a:p>
          <a:p>
            <a:pPr>
              <a:spcBef>
                <a:spcPct val="50000"/>
              </a:spcBef>
            </a:pPr>
            <a:r>
              <a:rPr lang="zh-TW" altLang="en-US" sz="1200" dirty="0">
                <a:latin typeface="新細明體" pitchFamily="18" charset="-120"/>
              </a:rPr>
              <a:t>積極因素</a:t>
            </a:r>
            <a:r>
              <a:rPr lang="en-US" altLang="zh-TW" sz="1200" dirty="0">
                <a:latin typeface="新細明體" pitchFamily="18" charset="-120"/>
              </a:rPr>
              <a:t>[3] </a:t>
            </a:r>
            <a:r>
              <a:rPr lang="zh-TW" altLang="en-US" sz="1200" dirty="0"/>
              <a:t>：學生已養成良好讀書習慣，主動表達回歸原班學習之意願</a:t>
            </a:r>
          </a:p>
          <a:p>
            <a:pPr>
              <a:spcBef>
                <a:spcPct val="50000"/>
              </a:spcBef>
            </a:pPr>
            <a:r>
              <a:rPr lang="zh-TW" altLang="en-US" sz="1200" dirty="0">
                <a:latin typeface="新細明體" pitchFamily="18" charset="-120"/>
              </a:rPr>
              <a:t>積極因素</a:t>
            </a:r>
            <a:r>
              <a:rPr lang="en-US" altLang="zh-TW" sz="1200" dirty="0">
                <a:latin typeface="新細明體" pitchFamily="18" charset="-120"/>
              </a:rPr>
              <a:t>[4] </a:t>
            </a:r>
            <a:r>
              <a:rPr lang="zh-TW" altLang="en-US" sz="1200" dirty="0">
                <a:latin typeface="新細明體" pitchFamily="18" charset="-120"/>
              </a:rPr>
              <a:t>：有其他社會福利資源介入學習輔導</a:t>
            </a:r>
          </a:p>
          <a:p>
            <a:pPr>
              <a:spcBef>
                <a:spcPct val="50000"/>
              </a:spcBef>
            </a:pPr>
            <a:r>
              <a:rPr lang="zh-TW" altLang="en-US" sz="1200" dirty="0">
                <a:latin typeface="新細明體" pitchFamily="18" charset="-120"/>
              </a:rPr>
              <a:t>消極因素</a:t>
            </a:r>
            <a:r>
              <a:rPr lang="en-US" altLang="zh-TW" sz="1200" dirty="0">
                <a:latin typeface="新細明體" pitchFamily="18" charset="-120"/>
              </a:rPr>
              <a:t>[1] </a:t>
            </a:r>
            <a:r>
              <a:rPr lang="zh-TW" altLang="en-US" sz="1200" dirty="0">
                <a:latin typeface="新細明體" pitchFamily="18" charset="-120"/>
              </a:rPr>
              <a:t>：受輔學生家庭家長因工作或其他因素無法配合接送，經學校尋求志工協助，仍無法解決</a:t>
            </a:r>
          </a:p>
          <a:p>
            <a:pPr>
              <a:spcBef>
                <a:spcPct val="50000"/>
              </a:spcBef>
            </a:pPr>
            <a:r>
              <a:rPr lang="zh-TW" altLang="en-US" sz="1200" dirty="0">
                <a:latin typeface="新細明體" pitchFamily="18" charset="-120"/>
              </a:rPr>
              <a:t>消極因素</a:t>
            </a:r>
            <a:r>
              <a:rPr lang="en-US" altLang="zh-TW" sz="1200" dirty="0">
                <a:latin typeface="新細明體" pitchFamily="18" charset="-120"/>
              </a:rPr>
              <a:t>[2] </a:t>
            </a:r>
            <a:r>
              <a:rPr lang="zh-TW" altLang="en-US" sz="1200" dirty="0">
                <a:latin typeface="新細明體" pitchFamily="18" charset="-120"/>
              </a:rPr>
              <a:t>：學生在校成績無具體進步，</a:t>
            </a:r>
            <a:r>
              <a:rPr lang="zh-TW" altLang="en-US" sz="1200" dirty="0" smtClean="0">
                <a:latin typeface="新細明體" pitchFamily="18" charset="-120"/>
              </a:rPr>
              <a:t>導師教師</a:t>
            </a:r>
            <a:r>
              <a:rPr lang="zh-TW" altLang="en-US" sz="1200" dirty="0">
                <a:latin typeface="新細明體" pitchFamily="18" charset="-120"/>
              </a:rPr>
              <a:t>或家長主動要求結案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OleChart spid="2253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四、分享與省思</a:t>
            </a:r>
            <a:r>
              <a:rPr lang="en-US" altLang="zh-TW" sz="3200" dirty="0" smtClean="0">
                <a:ea typeface="新細明體" charset="-120"/>
              </a:rPr>
              <a:t>(</a:t>
            </a:r>
            <a:r>
              <a:rPr lang="zh-TW" altLang="en-US" sz="3200" dirty="0" smtClean="0">
                <a:ea typeface="新細明體" charset="-120"/>
              </a:rPr>
              <a:t>一</a:t>
            </a:r>
            <a:r>
              <a:rPr lang="en-US" altLang="zh-TW" sz="3200" dirty="0" smtClean="0">
                <a:ea typeface="新細明體" charset="-120"/>
              </a:rPr>
              <a:t>)</a:t>
            </a:r>
            <a:endParaRPr lang="zh-TW" alt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00100" y="1571612"/>
            <a:ext cx="7500990" cy="378621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如以個別化補救教學來看，每週四次、一次一節</a:t>
            </a:r>
            <a:r>
              <a:rPr lang="en-US" altLang="zh-TW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40</a:t>
            </a: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分鐘，時間實在不夠，若能提高為每週四次、一次二節</a:t>
            </a:r>
            <a:r>
              <a:rPr lang="en-US" altLang="zh-TW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80</a:t>
            </a: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分鐘，教師有充分的時間進行個別化教學，較能看出學習成效。 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善用寒假及暑假時間開班。</a:t>
            </a:r>
            <a:endParaRPr kumimoji="0" lang="zh-TW" altLang="en-US" sz="24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52F-E1FF-4519-9426-7AF8C03AB697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四、分享與省思</a:t>
            </a:r>
            <a:r>
              <a:rPr lang="en-US" altLang="zh-TW" sz="3200" dirty="0" smtClean="0">
                <a:ea typeface="新細明體" charset="-120"/>
              </a:rPr>
              <a:t>(</a:t>
            </a:r>
            <a:r>
              <a:rPr lang="zh-TW" altLang="en-US" sz="3200" dirty="0" smtClean="0">
                <a:ea typeface="新細明體" charset="-120"/>
              </a:rPr>
              <a:t>二</a:t>
            </a:r>
            <a:r>
              <a:rPr lang="en-US" altLang="zh-TW" sz="3200" dirty="0" smtClean="0">
                <a:ea typeface="新細明體" charset="-120"/>
              </a:rPr>
              <a:t>)</a:t>
            </a:r>
            <a:endParaRPr lang="zh-TW" altLang="en-US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4414" y="1357298"/>
            <a:ext cx="7215238" cy="378621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弱勢學生的學習成效是緩慢而不易呈現的，端賴教師耐心的教導，及運用適當的教學策略。</a:t>
            </a:r>
            <a:endParaRPr lang="en-US" altLang="zh-TW" sz="24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a typeface="新細明體" charset="-12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弱勢學生較無自信心，家長若能多關心孩子</a:t>
            </a:r>
            <a:r>
              <a:rPr lang="en-US" altLang="zh-TW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,</a:t>
            </a:r>
            <a:r>
              <a:rPr lang="zh-TW" altLang="en-US" sz="2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適時給予鼓勵，使其感受到家人之關懷，對孩子的學習也有莫大的助益。 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endParaRPr lang="zh-TW" altLang="en-US" sz="24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29322" y="535782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i="1" dirty="0" smtClean="0">
                <a:solidFill>
                  <a:srgbClr val="FF0000"/>
                </a:solidFill>
                <a:latin typeface="+mn-ea"/>
              </a:rPr>
              <a:t>THANKS!</a:t>
            </a:r>
            <a:endParaRPr lang="zh-TW" altLang="en-US" sz="4800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407F-354C-43B1-B4BB-1C780779CCA1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前言</a:t>
            </a:r>
            <a:endParaRPr lang="zh-TW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1538" y="1857364"/>
            <a:ext cx="7500990" cy="37862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實施機會均等，將每個小朋友帶上來。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落實個別教學，提昇基本能力。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縮短學習落差，建立學習信心。</a:t>
            </a:r>
            <a:endParaRPr kumimoji="0" lang="zh-TW" altLang="en-US" sz="32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CB02-E70F-443F-A06B-155BB3ADFBC2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內容大綱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0364" y="1785926"/>
            <a:ext cx="3400420" cy="3429024"/>
          </a:xfrm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0"/>
              </a:spcBef>
              <a:buFontTx/>
              <a:buAutoNum type="ea1ChtPeriod"/>
            </a:pPr>
            <a:r>
              <a:rPr lang="zh-TW" altLang="en-US" dirty="0" smtClean="0">
                <a:ea typeface="新細明體" charset="-120"/>
              </a:rPr>
              <a:t>背景分析</a:t>
            </a:r>
            <a:endParaRPr lang="en-US" altLang="zh-TW" dirty="0" smtClean="0">
              <a:ea typeface="新細明體" charset="-120"/>
            </a:endParaRP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FontTx/>
              <a:buAutoNum type="ea1ChtPeriod"/>
            </a:pPr>
            <a:r>
              <a:rPr lang="zh-TW" altLang="en-US" dirty="0" smtClean="0">
                <a:ea typeface="新細明體" charset="-120"/>
              </a:rPr>
              <a:t>教學活動 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FontTx/>
              <a:buAutoNum type="ea1ChtPeriod"/>
            </a:pPr>
            <a:r>
              <a:rPr lang="zh-TW" altLang="en-US" dirty="0" smtClean="0">
                <a:ea typeface="新細明體" charset="-120"/>
              </a:rPr>
              <a:t>學生評量</a:t>
            </a:r>
            <a:r>
              <a:rPr lang="zh-TW" altLang="en-US" dirty="0" smtClean="0"/>
              <a:t> 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FontTx/>
              <a:buAutoNum type="ea1ChtPeriod"/>
            </a:pPr>
            <a:r>
              <a:rPr lang="zh-TW" altLang="en-US" dirty="0" smtClean="0">
                <a:ea typeface="新細明體" charset="-120"/>
              </a:rPr>
              <a:t>分享與省思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8752-A736-4CDA-94B0-217A53676926}" type="datetime1">
              <a:rPr lang="en-US" altLang="zh-TW" smtClean="0"/>
              <a:t>12/18/2011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背景分析</a:t>
            </a: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85918" y="1357298"/>
            <a:ext cx="6000792" cy="45005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全校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12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班普通班，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班啟智班。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開辦課後學習輔導。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開辦攜手計畫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---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課後扶助。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開辦課後照顧班。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社會資源</a:t>
            </a:r>
            <a:r>
              <a:rPr lang="en-US" altLang="zh-TW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---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永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齡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希望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小學</a:t>
            </a:r>
            <a:endParaRPr kumimoji="0" lang="en-US" altLang="zh-TW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8AC2-5E5C-4ACD-B2F2-0D738A18D087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ea typeface="新細明體" charset="-120"/>
              </a:rPr>
              <a:t>一、背景分析</a:t>
            </a:r>
            <a:r>
              <a:rPr lang="en-US" altLang="zh-TW" sz="3600" dirty="0" smtClean="0">
                <a:ea typeface="新細明體" charset="-120"/>
              </a:rPr>
              <a:t>---</a:t>
            </a:r>
            <a:r>
              <a:rPr lang="zh-TW" altLang="en-US" sz="3600" dirty="0" smtClean="0">
                <a:ea typeface="新細明體" charset="-120"/>
              </a:rPr>
              <a:t>攜手計畫開班及受輔人數</a:t>
            </a:r>
            <a:endParaRPr lang="zh-TW" altLang="en-US" sz="3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56" y="1571612"/>
          <a:ext cx="5788019" cy="3671719"/>
        </p:xfrm>
        <a:graphic>
          <a:graphicData uri="http://schemas.openxmlformats.org/presentationml/2006/ole">
            <p:oleObj spid="_x0000_s1026" name="圖表" r:id="rId4" imgW="4629302" imgH="2124151" progId="Excel.Sheet.8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928794" y="557214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 smtClean="0">
                <a:hlinkClick r:id="rId5" action="ppaction://hlinkfile"/>
              </a:rPr>
              <a:t>攜手計畫課後扶助申請表</a:t>
            </a:r>
            <a:endParaRPr lang="zh-TW" altLang="en-US" sz="28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FD0E-BDDA-4AAE-A8A2-6B1E55D97309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一、背景分析</a:t>
            </a:r>
            <a:r>
              <a:rPr lang="en-US" altLang="zh-TW" sz="3200" dirty="0" smtClean="0">
                <a:latin typeface="新細明體" charset="-120"/>
                <a:ea typeface="新細明體" charset="-120"/>
              </a:rPr>
              <a:t>---</a:t>
            </a:r>
            <a:r>
              <a:rPr lang="zh-TW" altLang="en-US" sz="3200" dirty="0" smtClean="0">
                <a:latin typeface="新細明體" charset="-120"/>
                <a:ea typeface="新細明體" charset="-120"/>
              </a:rPr>
              <a:t>受輔學生身分別</a:t>
            </a:r>
            <a:endParaRPr lang="zh-TW" alt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57290" y="1643050"/>
          <a:ext cx="6840537" cy="4564062"/>
        </p:xfrm>
        <a:graphic>
          <a:graphicData uri="http://schemas.openxmlformats.org/presentationml/2006/ole">
            <p:oleObj spid="_x0000_s2050" name="圖表" r:id="rId3" imgW="5353202" imgH="3571951" progId="Excel.Sheet.8">
              <p:embed/>
            </p:oleObj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018-5B00-42CC-B901-CBF9F75E3E5D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一、背景分析</a:t>
            </a:r>
            <a:r>
              <a:rPr lang="en-US" altLang="zh-TW" sz="3200" dirty="0" smtClean="0">
                <a:latin typeface="新細明體" charset="-120"/>
                <a:ea typeface="新細明體" charset="-120"/>
              </a:rPr>
              <a:t>---</a:t>
            </a:r>
            <a:r>
              <a:rPr lang="zh-TW" altLang="en-US" sz="3200" dirty="0" smtClean="0">
                <a:latin typeface="新細明體" charset="-120"/>
                <a:ea typeface="新細明體" charset="-120"/>
              </a:rPr>
              <a:t>師資來源</a:t>
            </a:r>
            <a:endParaRPr lang="zh-TW" altLang="en-US" sz="32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28728" y="1500174"/>
          <a:ext cx="7015975" cy="3676648"/>
        </p:xfrm>
        <a:graphic>
          <a:graphicData uri="http://schemas.openxmlformats.org/presentationml/2006/ole">
            <p:oleObj spid="_x0000_s3074" name="圖表" r:id="rId3" imgW="4629302" imgH="2124151" progId="Excel.Sheet.8">
              <p:embed/>
            </p:oleObj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714612" y="54292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Q1</a:t>
            </a:r>
            <a:r>
              <a:rPr lang="zh-TW" altLang="en-US" sz="2800" dirty="0" smtClean="0"/>
              <a:t>：現職教師任教意願</a:t>
            </a:r>
            <a:endParaRPr lang="en-US" altLang="zh-TW" sz="2800" dirty="0" smtClean="0"/>
          </a:p>
          <a:p>
            <a:r>
              <a:rPr lang="en-US" altLang="zh-TW" sz="2800" dirty="0" smtClean="0"/>
              <a:t>Q2</a:t>
            </a:r>
            <a:r>
              <a:rPr lang="zh-TW" altLang="en-US" sz="2800" dirty="0" smtClean="0"/>
              <a:t>：外聘師資如何選擇？</a:t>
            </a:r>
            <a:endParaRPr lang="zh-TW" altLang="en-US" sz="280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8AA6-2DE1-4F73-B689-04203947F013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二、教學活動</a:t>
            </a:r>
            <a:r>
              <a:rPr lang="en-US" altLang="zh-TW" sz="3200" dirty="0" smtClean="0">
                <a:ea typeface="新細明體" charset="-120"/>
              </a:rPr>
              <a:t>---</a:t>
            </a:r>
            <a:r>
              <a:rPr lang="zh-TW" altLang="en-US" sz="3200" dirty="0" smtClean="0">
                <a:ea typeface="新細明體" charset="-120"/>
              </a:rPr>
              <a:t>執行的策略</a:t>
            </a:r>
            <a:endParaRPr lang="zh-TW" alt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00232" y="1714488"/>
            <a:ext cx="5429288" cy="378621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作業指導？教學課程？</a:t>
            </a:r>
            <a:endParaRPr kumimoji="0" lang="zh-TW" altLang="en-US" sz="32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如何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進行個別教學？</a:t>
            </a:r>
            <a:endParaRPr lang="en-US" altLang="zh-TW" sz="32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a typeface="新細明體" charset="-120"/>
              <a:cs typeface="Times New Roman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新細明體" charset="-120"/>
                <a:cs typeface="Times New Roman" pitchFamily="18" charset="0"/>
              </a:rPr>
              <a:t>教學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</a:rPr>
              <a:t>資源－</a:t>
            </a:r>
            <a:r>
              <a:rPr lang="zh-TW" alt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a typeface="新細明體" charset="-120"/>
                <a:cs typeface="Times New Roman" pitchFamily="18" charset="0"/>
                <a:hlinkClick r:id="rId3"/>
              </a:rPr>
              <a:t>子由數學小學堂</a:t>
            </a:r>
            <a:endParaRPr kumimoji="0" lang="zh-TW" altLang="en-US" sz="3200" b="0" i="0" u="none" strike="noStrike" kern="1200" cap="none" spc="0" normalizeH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723C-08D3-4846-879B-471BACDDFC18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新細明體" charset="-120"/>
              </a:rPr>
              <a:t>二、教學活動</a:t>
            </a:r>
            <a:r>
              <a:rPr lang="en-US" altLang="zh-TW" sz="3200" dirty="0" smtClean="0">
                <a:ea typeface="新細明體" charset="-120"/>
              </a:rPr>
              <a:t>---</a:t>
            </a:r>
            <a:r>
              <a:rPr lang="zh-TW" altLang="en-US" sz="3200" dirty="0" smtClean="0">
                <a:ea typeface="新細明體" charset="-120"/>
              </a:rPr>
              <a:t>學生學習檔案</a:t>
            </a:r>
            <a:endParaRPr lang="zh-TW" altLang="en-US" sz="32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28662" y="1428736"/>
            <a:ext cx="7956550" cy="4648200"/>
            <a:chOff x="288" y="960"/>
            <a:chExt cx="5184" cy="2928"/>
          </a:xfrm>
        </p:grpSpPr>
        <p:sp>
          <p:nvSpPr>
            <p:cNvPr id="4" name="AutoShape 11"/>
            <p:cNvSpPr>
              <a:spLocks noChangeArrowheads="1"/>
            </p:cNvSpPr>
            <p:nvPr/>
          </p:nvSpPr>
          <p:spPr bwMode="auto">
            <a:xfrm>
              <a:off x="3648" y="960"/>
              <a:ext cx="1824" cy="2928"/>
            </a:xfrm>
            <a:prstGeom prst="homePlate">
              <a:avLst>
                <a:gd name="adj" fmla="val 25000"/>
              </a:avLst>
            </a:prstGeom>
            <a:noFill/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學</a:t>
              </a:r>
            </a:p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生</a:t>
              </a:r>
            </a:p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學</a:t>
              </a:r>
            </a:p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習</a:t>
              </a:r>
            </a:p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檔</a:t>
              </a:r>
            </a:p>
            <a:p>
              <a:pPr algn="ctr"/>
              <a:r>
                <a:rPr lang="zh-TW" altLang="en-US" sz="4000" b="1">
                  <a:solidFill>
                    <a:schemeClr val="tx2"/>
                  </a:solidFill>
                </a:rPr>
                <a:t>案</a:t>
              </a:r>
              <a:endParaRPr lang="ja-JP" altLang="en-US" sz="4000" b="1">
                <a:solidFill>
                  <a:schemeClr val="tx2"/>
                </a:solidFill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88" y="960"/>
              <a:ext cx="3552" cy="912"/>
              <a:chOff x="288" y="960"/>
              <a:chExt cx="3552" cy="912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288" y="960"/>
                <a:ext cx="3552" cy="912"/>
              </a:xfrm>
              <a:prstGeom prst="homePlate">
                <a:avLst>
                  <a:gd name="adj" fmla="val 36730"/>
                </a:avLst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76" y="1056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lang="zh-TW" altLang="en-US" sz="2800" dirty="0" smtClean="0"/>
                  <a:t>期初學習成長測驗</a:t>
                </a:r>
                <a:endParaRPr lang="zh-TW" altLang="en-US" sz="2800" dirty="0"/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336" y="1043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ea typeface="標楷體" pitchFamily="65" charset="-120"/>
                  </a:rPr>
                  <a:t>1</a:t>
                </a:r>
                <a:endParaRPr lang="en-US" altLang="ja-JP">
                  <a:ea typeface="標楷體" pitchFamily="65" charset="-120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31" y="1428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>
                    <a:ea typeface="標楷體" pitchFamily="65" charset="-120"/>
                  </a:rPr>
                  <a:t>2</a:t>
                </a:r>
                <a:endParaRPr lang="en-US" altLang="ja-JP">
                  <a:ea typeface="標楷體" pitchFamily="65" charset="-120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576" y="1440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lang="zh-TW" altLang="en-US" sz="2800" dirty="0"/>
                  <a:t>評估學生學習起始能力</a:t>
                </a:r>
                <a:r>
                  <a:rPr lang="zh-TW" altLang="en-US" sz="2600" dirty="0"/>
                  <a:t> </a:t>
                </a:r>
                <a:endParaRPr lang="ja-JP" altLang="en-US" sz="2600" dirty="0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88" y="1968"/>
              <a:ext cx="3552" cy="912"/>
              <a:chOff x="288" y="1968"/>
              <a:chExt cx="3552" cy="912"/>
            </a:xfrm>
          </p:grpSpPr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3552" cy="912"/>
              </a:xfrm>
              <a:prstGeom prst="homePlate">
                <a:avLst>
                  <a:gd name="adj" fmla="val 36730"/>
                </a:avLst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lang="zh-TW" altLang="en-US" sz="2800" dirty="0"/>
                  <a:t>作業指導</a:t>
                </a: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336" y="2051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3</a:t>
                </a:r>
                <a:endParaRPr lang="en-US" altLang="ja-JP"/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331" y="2436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4</a:t>
                </a:r>
                <a:endParaRPr lang="en-US" altLang="ja-JP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76" y="2448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lang="zh-TW" altLang="en-US" sz="2800" dirty="0"/>
                  <a:t>個別化補救教學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88" y="2976"/>
              <a:ext cx="3552" cy="912"/>
              <a:chOff x="288" y="2976"/>
              <a:chExt cx="3552" cy="912"/>
            </a:xfrm>
          </p:grpSpPr>
          <p:sp>
            <p:nvSpPr>
              <p:cNvPr id="8" name="AutoShape 25"/>
              <p:cNvSpPr>
                <a:spLocks noChangeArrowheads="1"/>
              </p:cNvSpPr>
              <p:nvPr/>
            </p:nvSpPr>
            <p:spPr bwMode="auto">
              <a:xfrm>
                <a:off x="288" y="2976"/>
                <a:ext cx="3552" cy="912"/>
              </a:xfrm>
              <a:prstGeom prst="homePlate">
                <a:avLst>
                  <a:gd name="adj" fmla="val 36730"/>
                </a:avLst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kumimoji="0" lang="zh-TW" altLang="en-US" sz="2800" dirty="0"/>
                  <a:t>精熟</a:t>
                </a:r>
                <a:r>
                  <a:rPr kumimoji="0" lang="zh-TW" altLang="en-US" sz="2800" dirty="0" smtClean="0"/>
                  <a:t>學習</a:t>
                </a:r>
                <a:r>
                  <a:rPr kumimoji="0" lang="en-US" altLang="zh-TW" sz="2800" dirty="0" smtClean="0"/>
                  <a:t>(</a:t>
                </a:r>
                <a:r>
                  <a:rPr kumimoji="0" lang="zh-TW" altLang="en-US" sz="2800" dirty="0" smtClean="0"/>
                  <a:t>課堂評量</a:t>
                </a:r>
                <a:r>
                  <a:rPr kumimoji="0" lang="en-US" altLang="zh-TW" sz="2800" dirty="0" smtClean="0"/>
                  <a:t>)</a:t>
                </a:r>
                <a:endParaRPr lang="zh-TW" altLang="en-US" sz="2800" dirty="0"/>
              </a:p>
            </p:txBody>
          </p:sp>
          <p:sp>
            <p:nvSpPr>
              <p:cNvPr id="10" name="Rectangle 27"/>
              <p:cNvSpPr>
                <a:spLocks noChangeArrowheads="1"/>
              </p:cNvSpPr>
              <p:nvPr/>
            </p:nvSpPr>
            <p:spPr bwMode="auto">
              <a:xfrm>
                <a:off x="336" y="3059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5</a:t>
                </a:r>
                <a:endParaRPr lang="en-US" altLang="ja-JP"/>
              </a:p>
            </p:txBody>
          </p:sp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331" y="3444"/>
                <a:ext cx="240" cy="349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TW"/>
                  <a:t>6</a:t>
                </a:r>
                <a:endParaRPr lang="en-US" altLang="ja-JP"/>
              </a:p>
            </p:txBody>
          </p:sp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2880" cy="336"/>
              </a:xfrm>
              <a:prstGeom prst="rect">
                <a:avLst/>
              </a:pr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prstShdw prst="shdw18" dist="17961" dir="13500000">
                  <a:schemeClr val="accent2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r>
                  <a:rPr lang="zh-TW" altLang="en-US" sz="2800" dirty="0" smtClean="0"/>
                  <a:t>期末學習成長測驗</a:t>
                </a:r>
                <a:endParaRPr lang="zh-TW" altLang="en-US" sz="2800" dirty="0"/>
              </a:p>
            </p:txBody>
          </p:sp>
        </p:grpSp>
      </p:grpSp>
      <p:sp>
        <p:nvSpPr>
          <p:cNvPr id="23" name="日期版面配置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CD70-BD0E-46A2-B0D5-C5F5165572F9}" type="datetime1">
              <a:rPr lang="en-US" altLang="zh-TW" smtClean="0"/>
              <a:t>12/18/2011</a:t>
            </a:fld>
            <a:endParaRPr lang="en-US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明禮國小攜手計畫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C_MS_EA_Common_ID0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83EE2-CFD6-4331-8942-DD1E23213B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MSC_MS_EA_Common_ID04</Template>
  <TotalTime>0</TotalTime>
  <Words>625</Words>
  <Application>Microsoft Office PowerPoint</Application>
  <PresentationFormat>如螢幕大小 (4:3)</PresentationFormat>
  <Paragraphs>105</Paragraphs>
  <Slides>13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MSC_MS_EA_Common_ID04</vt:lpstr>
      <vt:lpstr>圖表</vt:lpstr>
      <vt:lpstr>Microsoft Office Excel 圖表</vt:lpstr>
      <vt:lpstr>明禮國小 攜手計畫經驗分享</vt:lpstr>
      <vt:lpstr>前言</vt:lpstr>
      <vt:lpstr>內容大綱</vt:lpstr>
      <vt:lpstr>背景分析</vt:lpstr>
      <vt:lpstr>一、背景分析---攜手計畫開班及受輔人數</vt:lpstr>
      <vt:lpstr>一、背景分析---受輔學生身分別</vt:lpstr>
      <vt:lpstr>一、背景分析---師資來源</vt:lpstr>
      <vt:lpstr>二、教學活動---執行的策略</vt:lpstr>
      <vt:lpstr>二、教學活動---學生學習檔案</vt:lpstr>
      <vt:lpstr>三、學習評量---篩選追蹤輔導轉銜</vt:lpstr>
      <vt:lpstr>三、學習評量--- ---結案學生</vt:lpstr>
      <vt:lpstr>四、分享與省思(一)</vt:lpstr>
      <vt:lpstr>四、分享與省思(二)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2011-12-17T06:34:22Z</dcterms:created>
  <dcterms:modified xsi:type="dcterms:W3CDTF">2011-12-18T08:21:41Z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TC103626559990</vt:lpwstr>
  </property>
</Properties>
</file>