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1" autoAdjust="0"/>
  </p:normalViewPr>
  <p:slideViewPr>
    <p:cSldViewPr>
      <p:cViewPr>
        <p:scale>
          <a:sx n="100" d="100"/>
          <a:sy n="100" d="100"/>
        </p:scale>
        <p:origin x="-22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4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3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60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6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0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2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29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66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0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92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C9D5-011F-4EA1-A12F-452A3CBB4753}" type="datetimeFigureOut">
              <a:rPr lang="zh-TW" altLang="en-US" smtClean="0"/>
              <a:t>2014/6/4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CEB8-319F-4208-8511-AFF2AA6CC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1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moejsmpc\Desktop\圖庫\20083811439606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" y="-17738"/>
            <a:ext cx="9150079" cy="68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80096" y="5337126"/>
            <a:ext cx="27559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新細明體"/>
                <a:ea typeface="新細明體"/>
              </a:rPr>
              <a:t>1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drop</a:t>
            </a:r>
            <a:r>
              <a:rPr lang="zh-TW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趴下</a:t>
            </a:r>
            <a:endParaRPr lang="zh-TW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25891" y="2636912"/>
            <a:ext cx="2824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2.cover</a:t>
            </a:r>
            <a:r>
              <a:rPr lang="zh-TW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掩護</a:t>
            </a:r>
            <a:endParaRPr lang="zh-TW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3530" y="246230"/>
            <a:ext cx="5109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學校地震避難步驟</a:t>
            </a:r>
            <a:endParaRPr lang="zh-TW" altLang="en-US" sz="4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 rot="21000756">
            <a:off x="226852" y="1353835"/>
            <a:ext cx="3262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地震發生</a:t>
            </a:r>
            <a:r>
              <a:rPr lang="zh-TW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時</a:t>
            </a:r>
            <a:endParaRPr lang="zh-TW" alt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5241" y="2322940"/>
            <a:ext cx="75103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zh-TW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學生</a:t>
            </a:r>
            <a:r>
              <a:rPr lang="zh-TW" altLang="zh-TW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在教室或其他室內：</a:t>
            </a:r>
            <a:r>
              <a:rPr lang="en-US" altLang="zh-TW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zh-TW" altLang="zh-TW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如圖書館、社團教室、福利社、餐廳等</a:t>
            </a:r>
            <a:r>
              <a:rPr lang="en-US" altLang="zh-TW" sz="1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zh-TW" alt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F:\102年國家防災日\102年度地震避難演練\照片\幼兒園\DSCN地震了蹲下掩護穩住(握住桌腳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358">
            <a:off x="6153970" y="4409582"/>
            <a:ext cx="2117079" cy="1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102年國家防災日\102年度地震避難演練\照片\幼兒園\前幼921防災演練照片\3.預演二\DSC09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57">
            <a:off x="4053642" y="3812387"/>
            <a:ext cx="1661770" cy="10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102年國家防災日\102年度地震避難演練\照片\幼兒園\前幼921防災演練照片\2.預演一\DSCN86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76">
            <a:off x="1332154" y="3587178"/>
            <a:ext cx="2408447" cy="15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ejsmpc\Desktop\圖庫\相片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1" y="2960077"/>
            <a:ext cx="8460431" cy="36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4908137" y="5657671"/>
            <a:ext cx="37250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3.Hold on</a:t>
            </a:r>
          </a:p>
          <a:p>
            <a:pPr algn="ctr"/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穩住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新細明體"/>
                <a:ea typeface="新細明體"/>
              </a:rPr>
              <a:t>，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抓住桌腳</a:t>
            </a:r>
            <a:endParaRPr lang="zh-TW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0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ejsmpc\Desktop\圖庫\20083811439606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" y="-307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832202" y="3342"/>
            <a:ext cx="63401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國家防災日學校師生地震避難步驟</a:t>
            </a:r>
            <a:endParaRPr lang="zh-TW" altLang="en-US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3" name="Picture 5" descr="C:\Users\moejsmpc\Desktop\圖庫\3格底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56" y="764704"/>
            <a:ext cx="458305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102年國家防災日\102年度地震避難演練\白皮書照片\0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910" y="962387"/>
            <a:ext cx="1457537" cy="12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37386"/>
              </p:ext>
            </p:extLst>
          </p:nvPr>
        </p:nvGraphicFramePr>
        <p:xfrm>
          <a:off x="107504" y="2921798"/>
          <a:ext cx="8887291" cy="3783802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1692794"/>
                <a:gridCol w="2558516"/>
                <a:gridCol w="4635981"/>
              </a:tblGrid>
              <a:tr h="315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演練各</a:t>
                      </a:r>
                      <a:r>
                        <a:rPr lang="zh-TW" sz="1600" b="1" kern="100" dirty="0" smtClean="0">
                          <a:effectLst/>
                        </a:rPr>
                        <a:t>階段</a:t>
                      </a:r>
                      <a:endParaRPr lang="zh-TW" sz="16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7365" marR="5736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校園師生應有作為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注意事項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0" marB="0"/>
                </a:tc>
              </a:tr>
              <a:tr h="699758">
                <a:tc>
                  <a:txBody>
                    <a:bodyPr/>
                    <a:lstStyle/>
                    <a:p>
                      <a:pPr marL="0" indent="-1524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b="0" kern="100" dirty="0">
                          <a:effectLst/>
                        </a:rPr>
                        <a:t>地震發生</a:t>
                      </a:r>
                      <a:r>
                        <a:rPr lang="zh-TW" sz="1000" b="0" kern="100" dirty="0" smtClean="0">
                          <a:effectLst/>
                        </a:rPr>
                        <a:t>前</a:t>
                      </a:r>
                      <a:endParaRPr lang="en-US" altLang="zh-TW" sz="1000" b="0" kern="100" dirty="0" smtClean="0">
                        <a:effectLst/>
                      </a:endParaRPr>
                    </a:p>
                    <a:p>
                      <a:pPr marL="0" indent="-1524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秒前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0" marB="0" anchor="ctr"/>
                </a:tc>
                <a:tc>
                  <a:txBody>
                    <a:bodyPr/>
                    <a:lstStyle/>
                    <a:p>
                      <a:pPr marL="0" indent="-152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運用</a:t>
                      </a:r>
                      <a:r>
                        <a:rPr lang="zh-TW" sz="1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升旗或早自習完成</a:t>
                      </a:r>
                      <a:r>
                        <a:rPr 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lang="zh-TW" alt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演練。</a:t>
                      </a:r>
                      <a:r>
                        <a:rPr lang="en-US" alt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sz="1000" b="0" kern="1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152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依</a:t>
                      </a:r>
                      <a:r>
                        <a:rPr lang="zh-TW" sz="1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表定課程正常上課。</a:t>
                      </a:r>
                    </a:p>
                  </a:txBody>
                  <a:tcPr marL="57365" marR="5736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52400" algn="l" defTabSz="914400" rtl="0" eaLnBrk="1" latinLnBrk="0" hangingPunct="1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針對</a:t>
                      </a:r>
                      <a:r>
                        <a:rPr lang="zh-TW" sz="1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演練程序及避難掩護動作要領再次強調與說明。</a:t>
                      </a:r>
                    </a:p>
                    <a:p>
                      <a:pPr marL="0" marR="0" indent="-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完成</a:t>
                      </a:r>
                      <a:r>
                        <a:rPr lang="zh-TW" sz="1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警報設備測試、教室書櫃懸掛物固定、疏散路線障礙清除等工作之執行與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確認</a:t>
                      </a:r>
                      <a:r>
                        <a:rPr lang="zh-TW" alt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L="57365" marR="57365" marT="0" marB="0"/>
                </a:tc>
              </a:tr>
              <a:tr h="1155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b="0" kern="100" dirty="0">
                          <a:effectLst/>
                        </a:rPr>
                        <a:t>地震發生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b="0" kern="100" dirty="0" smtClean="0">
                          <a:effectLst/>
                        </a:rPr>
                        <a:t>以</a:t>
                      </a:r>
                      <a:r>
                        <a:rPr lang="zh-TW" sz="1000" b="0" kern="100" dirty="0">
                          <a:effectLst/>
                        </a:rPr>
                        <a:t>警示</a:t>
                      </a:r>
                      <a:r>
                        <a:rPr lang="zh-TW" sz="1000" b="0" kern="100" dirty="0" smtClean="0">
                          <a:effectLst/>
                        </a:rPr>
                        <a:t>聲響或廣播</a:t>
                      </a:r>
                      <a:r>
                        <a:rPr lang="zh-TW" sz="1000" b="0" kern="100" dirty="0">
                          <a:effectLst/>
                        </a:rPr>
                        <a:t>方式</a:t>
                      </a:r>
                      <a:r>
                        <a:rPr lang="zh-TW" sz="1000" b="0" kern="100" dirty="0" smtClean="0">
                          <a:effectLst/>
                        </a:rPr>
                        <a:t>發布</a:t>
                      </a:r>
                      <a:endParaRPr lang="en-US" altLang="zh-TW" sz="1000" b="0" kern="1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(9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時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21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分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)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7365" marR="57365" marT="0" marB="0" anchor="ctr"/>
                </a:tc>
                <a:tc>
                  <a:txBody>
                    <a:bodyPr/>
                    <a:lstStyle/>
                    <a:p>
                      <a:pPr marL="0" indent="-152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</a:rPr>
                        <a:t> </a:t>
                      </a:r>
                      <a:r>
                        <a:rPr lang="zh-TW" altLang="en-US" sz="1000" b="0" kern="100" dirty="0" smtClean="0">
                          <a:effectLst/>
                        </a:rPr>
                        <a:t>    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師生</a:t>
                      </a:r>
                      <a:r>
                        <a:rPr lang="zh-TW" sz="1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立即就地避難掩護</a:t>
                      </a:r>
                      <a:r>
                        <a:rPr 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000" b="0" kern="1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152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立即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</a:t>
                      </a:r>
                      <a:r>
                        <a:rPr lang="zh-TW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蹲下、掩護與穩住動作，不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需</a:t>
                      </a:r>
                      <a:r>
                        <a:rPr lang="zh-TW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en-US" altLang="zh-TW" sz="1000" b="0" kern="1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1524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要求</a:t>
                      </a:r>
                      <a:r>
                        <a:rPr lang="zh-TW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學生開門與關閉電源</a:t>
                      </a:r>
                      <a:r>
                        <a:rPr lang="en-US" altLang="zh-TW" sz="1000" b="0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000" b="0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-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00" dirty="0" smtClean="0">
                        <a:effectLst/>
                      </a:endParaRPr>
                    </a:p>
                    <a:p>
                      <a:pPr marL="152400" marR="0" indent="-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 smtClean="0">
                          <a:effectLst/>
                        </a:rPr>
                        <a:t>1. </a:t>
                      </a:r>
                      <a:r>
                        <a:rPr lang="zh-TW" sz="1000" b="0" kern="100" dirty="0" smtClean="0">
                          <a:effectLst/>
                        </a:rPr>
                        <a:t>廣播</a:t>
                      </a:r>
                      <a:r>
                        <a:rPr lang="zh-TW" sz="1000" b="0" kern="100" dirty="0">
                          <a:effectLst/>
                        </a:rPr>
                        <a:t>內容：「地震！地震！全校師生請立即就地避難掩護！」</a:t>
                      </a:r>
                      <a:r>
                        <a:rPr lang="en-US" sz="1000" b="0" kern="100" dirty="0">
                          <a:effectLst/>
                        </a:rPr>
                        <a:t>(</a:t>
                      </a:r>
                      <a:r>
                        <a:rPr lang="zh-TW" sz="1000" b="0" kern="100" dirty="0">
                          <a:effectLst/>
                        </a:rPr>
                        <a:t>請挑選適當</a:t>
                      </a:r>
                      <a:r>
                        <a:rPr lang="zh-TW" sz="1000" b="0" kern="100" dirty="0" smtClean="0">
                          <a:effectLst/>
                        </a:rPr>
                        <a:t>人員冷靜</a:t>
                      </a:r>
                      <a:r>
                        <a:rPr lang="zh-TW" sz="1000" b="0" kern="100" dirty="0">
                          <a:effectLst/>
                        </a:rPr>
                        <a:t>鎮定</a:t>
                      </a:r>
                      <a:r>
                        <a:rPr lang="zh-TW" sz="1000" b="0" kern="100" dirty="0" smtClean="0">
                          <a:effectLst/>
                        </a:rPr>
                        <a:t>廣播</a:t>
                      </a:r>
                      <a:r>
                        <a:rPr lang="zh-TW" altLang="en-US" sz="1000" b="0" kern="100" dirty="0" smtClean="0">
                          <a:effectLst/>
                        </a:rPr>
                        <a:t>，全國國民中小學由強震即時警報發布地震訊息與廣播聲響</a:t>
                      </a:r>
                      <a:r>
                        <a:rPr lang="en-US" sz="1000" b="0" kern="100" dirty="0" smtClean="0">
                          <a:effectLst/>
                        </a:rPr>
                        <a:t>)</a:t>
                      </a:r>
                      <a:r>
                        <a:rPr lang="zh-TW" altLang="zh-TW" sz="1000" b="0" kern="100" dirty="0" smtClean="0">
                          <a:effectLst/>
                        </a:rPr>
                        <a:t> 。</a:t>
                      </a:r>
                      <a:endParaRPr lang="zh-TW" sz="1000" b="0" kern="100" dirty="0">
                        <a:effectLst/>
                      </a:endParaRP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2</a:t>
                      </a:r>
                      <a:r>
                        <a:rPr lang="en-US" sz="1000" b="0" kern="100" dirty="0" smtClean="0"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effectLst/>
                        </a:rPr>
                        <a:t>保護</a:t>
                      </a:r>
                      <a:r>
                        <a:rPr lang="zh-TW" sz="1000" b="0" kern="100" dirty="0">
                          <a:effectLst/>
                        </a:rPr>
                        <a:t>頭部及身體，避難的地點優先選擇</a:t>
                      </a:r>
                      <a:r>
                        <a:rPr lang="en-US" sz="1000" b="0" kern="100" dirty="0">
                          <a:effectLst/>
                        </a:rPr>
                        <a:t>(1)</a:t>
                      </a:r>
                      <a:r>
                        <a:rPr lang="zh-TW" sz="1000" b="0" kern="100" dirty="0">
                          <a:effectLst/>
                        </a:rPr>
                        <a:t>桌子下</a:t>
                      </a:r>
                      <a:r>
                        <a:rPr lang="en-US" sz="1000" b="0" kern="100" dirty="0">
                          <a:effectLst/>
                        </a:rPr>
                        <a:t>(2)</a:t>
                      </a:r>
                      <a:r>
                        <a:rPr lang="zh-TW" sz="1000" b="0" kern="100" dirty="0">
                          <a:effectLst/>
                        </a:rPr>
                        <a:t>柱子旁</a:t>
                      </a:r>
                      <a:r>
                        <a:rPr lang="en-US" sz="1000" b="0" kern="100" dirty="0">
                          <a:effectLst/>
                        </a:rPr>
                        <a:t>(3)</a:t>
                      </a:r>
                      <a:r>
                        <a:rPr lang="zh-TW" sz="1000" b="0" kern="100" dirty="0">
                          <a:effectLst/>
                        </a:rPr>
                        <a:t>水泥牆壁邊。</a:t>
                      </a:r>
                    </a:p>
                    <a:p>
                      <a:pPr marL="609600" marR="0" indent="-609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>
                          <a:effectLst/>
                        </a:rPr>
                        <a:t>3</a:t>
                      </a:r>
                      <a:r>
                        <a:rPr lang="en-US" sz="1000" b="0" kern="100" dirty="0" smtClean="0"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effectLst/>
                        </a:rPr>
                        <a:t>室內</a:t>
                      </a:r>
                      <a:r>
                        <a:rPr lang="zh-TW" sz="1000" b="0" kern="100" dirty="0">
                          <a:effectLst/>
                        </a:rPr>
                        <a:t>：躲在桌下時，應以雙手緊握住桌</a:t>
                      </a:r>
                      <a:r>
                        <a:rPr lang="zh-TW" sz="1000" b="0" kern="100" dirty="0" smtClean="0">
                          <a:effectLst/>
                        </a:rPr>
                        <a:t>腳</a:t>
                      </a:r>
                      <a:r>
                        <a:rPr lang="zh-TW" altLang="zh-TW" sz="1000" b="0" kern="100" dirty="0" smtClean="0">
                          <a:effectLst/>
                        </a:rPr>
                        <a:t>。</a:t>
                      </a:r>
                      <a:endParaRPr lang="zh-TW" sz="1000" b="0" kern="100" dirty="0">
                        <a:effectLst/>
                      </a:endParaRPr>
                    </a:p>
                    <a:p>
                      <a:pPr marL="609600" marR="0" indent="-609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>
                          <a:effectLst/>
                        </a:rPr>
                        <a:t>4</a:t>
                      </a:r>
                      <a:r>
                        <a:rPr lang="en-US" sz="1000" b="0" kern="100" dirty="0" smtClean="0"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effectLst/>
                        </a:rPr>
                        <a:t>室外</a:t>
                      </a:r>
                      <a:r>
                        <a:rPr lang="zh-TW" sz="1000" b="0" kern="100" dirty="0">
                          <a:effectLst/>
                        </a:rPr>
                        <a:t>；應立即</a:t>
                      </a:r>
                      <a:r>
                        <a:rPr lang="zh-TW" sz="1000" b="0" kern="100" dirty="0" smtClean="0">
                          <a:effectLst/>
                        </a:rPr>
                        <a:t>蹲下，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用手肘或書本等物品</a:t>
                      </a:r>
                      <a:r>
                        <a:rPr lang="zh-TW" sz="1000" b="0" kern="100" dirty="0" smtClean="0">
                          <a:effectLst/>
                        </a:rPr>
                        <a:t>保護</a:t>
                      </a:r>
                      <a:r>
                        <a:rPr lang="zh-TW" sz="1000" b="0" kern="100" dirty="0">
                          <a:effectLst/>
                        </a:rPr>
                        <a:t>頭部，並</a:t>
                      </a:r>
                      <a:r>
                        <a:rPr lang="zh-TW" sz="1000" b="0" kern="100" dirty="0" smtClean="0">
                          <a:effectLst/>
                        </a:rPr>
                        <a:t>避開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可能的</a:t>
                      </a:r>
                      <a:r>
                        <a:rPr lang="zh-TW" sz="1000" b="0" kern="100" dirty="0" smtClean="0">
                          <a:effectLst/>
                        </a:rPr>
                        <a:t>掉落物</a:t>
                      </a:r>
                      <a:r>
                        <a:rPr lang="zh-TW" altLang="zh-TW" sz="1000" b="0" kern="100" dirty="0" smtClean="0">
                          <a:effectLst/>
                        </a:rPr>
                        <a:t>。</a:t>
                      </a:r>
                      <a:endParaRPr lang="zh-TW" sz="1000" b="0" kern="100" dirty="0">
                        <a:effectLst/>
                      </a:endParaRP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5</a:t>
                      </a:r>
                      <a:r>
                        <a:rPr lang="en-US" sz="1000" b="0" kern="100" dirty="0" smtClean="0"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effectLst/>
                        </a:rPr>
                        <a:t>任</a:t>
                      </a:r>
                      <a:r>
                        <a:rPr lang="zh-TW" sz="1000" b="0" kern="100" dirty="0">
                          <a:effectLst/>
                        </a:rPr>
                        <a:t>課老師應提醒及要求同學避難掩護動作要確實，不可講話及驚叫</a:t>
                      </a:r>
                      <a:r>
                        <a:rPr lang="zh-TW" sz="1000" b="0" kern="100" dirty="0" smtClean="0">
                          <a:effectLst/>
                        </a:rPr>
                        <a:t>。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7365" marR="57365" marT="0" marB="0"/>
                </a:tc>
              </a:tr>
              <a:tr h="1612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b="0" kern="100" dirty="0">
                          <a:effectLst/>
                        </a:rPr>
                        <a:t>地震稍歇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b="0" kern="100" dirty="0" smtClean="0">
                          <a:effectLst/>
                        </a:rPr>
                        <a:t>以</a:t>
                      </a:r>
                      <a:r>
                        <a:rPr lang="zh-TW" sz="1000" b="0" kern="100" dirty="0">
                          <a:effectLst/>
                        </a:rPr>
                        <a:t>警示</a:t>
                      </a:r>
                      <a:r>
                        <a:rPr lang="zh-TW" sz="1000" b="0" kern="100" dirty="0" smtClean="0">
                          <a:effectLst/>
                        </a:rPr>
                        <a:t>聲響或廣播</a:t>
                      </a:r>
                      <a:r>
                        <a:rPr lang="zh-TW" sz="1000" b="0" kern="100" dirty="0">
                          <a:effectLst/>
                        </a:rPr>
                        <a:t>方式</a:t>
                      </a:r>
                      <a:r>
                        <a:rPr lang="zh-TW" sz="1000" b="0" kern="100" dirty="0" smtClean="0">
                          <a:effectLst/>
                        </a:rPr>
                        <a:t>發布</a:t>
                      </a:r>
                      <a:endParaRPr lang="en-US" altLang="zh-TW" sz="1000" b="0" kern="1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(9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時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22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分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</a:rPr>
                        <a:t>)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7365" marR="57365" marT="0" marB="0" anchor="ctr"/>
                </a:tc>
                <a:tc>
                  <a:txBody>
                    <a:bodyPr/>
                    <a:lstStyle/>
                    <a:p>
                      <a:pPr marL="152400" indent="-152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</a:rPr>
                        <a:t>1. </a:t>
                      </a:r>
                      <a:r>
                        <a:rPr lang="zh-TW" sz="1000" b="0" kern="100" dirty="0" smtClean="0">
                          <a:effectLst/>
                        </a:rPr>
                        <a:t>聽從</a:t>
                      </a:r>
                      <a:r>
                        <a:rPr lang="zh-TW" sz="1000" b="0" kern="100" dirty="0">
                          <a:effectLst/>
                        </a:rPr>
                        <a:t>師長指示依</a:t>
                      </a:r>
                      <a:r>
                        <a:rPr lang="zh-TW" sz="1000" b="0" kern="100" dirty="0" smtClean="0">
                          <a:effectLst/>
                        </a:rPr>
                        <a:t>平時規劃</a:t>
                      </a:r>
                      <a:r>
                        <a:rPr lang="zh-TW" sz="1000" b="0" kern="100" dirty="0">
                          <a:effectLst/>
                        </a:rPr>
                        <a:t>之路線進行避難</a:t>
                      </a:r>
                      <a:r>
                        <a:rPr lang="zh-TW" sz="1000" b="0" kern="100" dirty="0" smtClean="0">
                          <a:effectLst/>
                        </a:rPr>
                        <a:t>疏散</a:t>
                      </a:r>
                      <a:r>
                        <a:rPr lang="en-US" altLang="zh-TW" sz="1000" b="0" kern="100" dirty="0" smtClean="0">
                          <a:effectLst/>
                        </a:rPr>
                        <a:t>(</a:t>
                      </a:r>
                      <a:r>
                        <a:rPr lang="zh-TW" altLang="en-US" sz="1000" b="0" kern="100" dirty="0" smtClean="0">
                          <a:effectLst/>
                        </a:rPr>
                        <a:t>離開場所時再予以</a:t>
                      </a:r>
                      <a:r>
                        <a:rPr lang="zh-TW" altLang="en-US" sz="1000" b="0" kern="100" dirty="0" smtClean="0">
                          <a:effectLst/>
                        </a:rPr>
                        <a:t>關閉電源</a:t>
                      </a:r>
                      <a:r>
                        <a:rPr lang="en-US" altLang="zh-TW" sz="1000" b="0" kern="100" dirty="0" smtClean="0">
                          <a:effectLst/>
                        </a:rPr>
                        <a:t>)</a:t>
                      </a:r>
                      <a:r>
                        <a:rPr lang="zh-TW" sz="1000" b="0" kern="100" dirty="0" smtClean="0">
                          <a:effectLst/>
                        </a:rPr>
                        <a:t>。</a:t>
                      </a:r>
                      <a:endParaRPr lang="en-US" altLang="zh-TW" sz="1000" b="0" kern="100" dirty="0" smtClean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</a:rPr>
                        <a:t>2. </a:t>
                      </a:r>
                      <a:r>
                        <a:rPr lang="zh-TW" sz="1000" b="0" kern="100" dirty="0" smtClean="0">
                          <a:effectLst/>
                        </a:rPr>
                        <a:t>抵達</a:t>
                      </a:r>
                      <a:r>
                        <a:rPr lang="zh-TW" sz="1000" b="0" kern="100" dirty="0">
                          <a:effectLst/>
                        </a:rPr>
                        <a:t>安全疏散地點</a:t>
                      </a:r>
                      <a:r>
                        <a:rPr lang="en-US" sz="1000" b="0" kern="100" dirty="0">
                          <a:effectLst/>
                        </a:rPr>
                        <a:t>(</a:t>
                      </a:r>
                      <a:r>
                        <a:rPr lang="zh-TW" sz="1000" b="0" kern="100" dirty="0">
                          <a:effectLst/>
                        </a:rPr>
                        <a:t>抵達時間得視各校地形狀況、幅員大小、疏散動線流暢度等情形調整</a:t>
                      </a:r>
                      <a:r>
                        <a:rPr lang="en-US" sz="1000" b="0" kern="100" dirty="0">
                          <a:effectLst/>
                        </a:rPr>
                        <a:t>)</a:t>
                      </a:r>
                      <a:r>
                        <a:rPr lang="zh-TW" sz="1000" b="0" kern="100" dirty="0" smtClean="0">
                          <a:effectLst/>
                        </a:rPr>
                        <a:t>。</a:t>
                      </a:r>
                      <a:endParaRPr lang="en-US" altLang="zh-TW" sz="1000" b="0" kern="100" dirty="0" smtClean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</a:rPr>
                        <a:t>3. </a:t>
                      </a:r>
                      <a:r>
                        <a:rPr lang="zh-TW" sz="1000" b="0" kern="100" dirty="0" smtClean="0">
                          <a:effectLst/>
                        </a:rPr>
                        <a:t>各</a:t>
                      </a:r>
                      <a:r>
                        <a:rPr lang="zh-TW" sz="1000" b="0" kern="100" dirty="0">
                          <a:effectLst/>
                        </a:rPr>
                        <a:t>班任課老師於疏散集合後</a:t>
                      </a:r>
                      <a:r>
                        <a:rPr lang="en-US" sz="1000" b="0" kern="100" dirty="0">
                          <a:effectLst/>
                        </a:rPr>
                        <a:t>5</a:t>
                      </a:r>
                      <a:r>
                        <a:rPr lang="zh-TW" sz="1000" b="0" kern="100" dirty="0">
                          <a:effectLst/>
                        </a:rPr>
                        <a:t>分鐘內完成人員清點及回報，並安撫學生情緒。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7365" marR="57365" marT="0" marB="0" anchor="ctr"/>
                </a:tc>
                <a:tc>
                  <a:txBody>
                    <a:bodyPr/>
                    <a:lstStyle/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0" kern="100" dirty="0" smtClean="0">
                        <a:effectLst/>
                      </a:endParaRP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1. 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以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防災頭套、較輕的書包、補習袋或書本保護頭部。</a:t>
                      </a: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身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障學生及資源班學生應事先指定適當人員協助避難疏散；演練當時，指定人員請落實協助避難疏散。</a:t>
                      </a: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不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語、不跑、不推</a:t>
                      </a: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避免嘻笑</a:t>
                      </a: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，在師長引導下至安全疏散地點集合。</a:t>
                      </a: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以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班級為單位在指定位置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集合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集合地點在空曠場所，不需再用物品護頭</a:t>
                      </a:r>
                      <a:r>
                        <a:rPr lang="en-US" alt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。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任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課老師請確實清點人數，並逐級完成安全回報。</a:t>
                      </a:r>
                    </a:p>
                    <a:p>
                      <a:pPr marL="152400" indent="-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zh-TW" sz="1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依</a:t>
                      </a:r>
                      <a:r>
                        <a:rPr lang="zh-TW" sz="1000" b="0" kern="100" dirty="0">
                          <a:solidFill>
                            <a:schemeClr val="bg1"/>
                          </a:solidFill>
                          <a:effectLst/>
                        </a:rPr>
                        <a:t>學校課程排定，返回授課地點上課。</a:t>
                      </a:r>
                      <a:endParaRPr lang="zh-TW" sz="10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7365" marR="57365" marT="0" marB="0"/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1403648" y="2581507"/>
            <a:ext cx="77872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1600" b="1" cap="all" dirty="0" smtClean="0">
                <a:ln w="0"/>
                <a:gradFill flip="none">
                  <a:gsLst>
                    <a:gs pos="0">
                      <a:schemeClr val="accent6">
                        <a:lumMod val="50000"/>
                      </a:schemeClr>
                    </a:gs>
                    <a:gs pos="43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10000">
                      <a:schemeClr val="accent6">
                        <a:lumMod val="50000"/>
                      </a:schemeClr>
                    </a:gs>
                    <a:gs pos="72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</a:t>
            </a:r>
            <a:r>
              <a:rPr lang="zh-TW" altLang="en-US" sz="1600" b="1" cap="all" dirty="0" smtClean="0">
                <a:ln w="0"/>
                <a:gradFill flip="none">
                  <a:gsLst>
                    <a:gs pos="0">
                      <a:schemeClr val="accent6">
                        <a:lumMod val="50000"/>
                      </a:schemeClr>
                    </a:gs>
                    <a:gs pos="43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10000">
                      <a:schemeClr val="accent6">
                        <a:lumMod val="50000"/>
                      </a:schemeClr>
                    </a:gs>
                    <a:gs pos="72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就地避難  </a:t>
            </a:r>
            <a:r>
              <a:rPr lang="en-US" altLang="zh-TW" sz="1600" b="1" cap="all" dirty="0" smtClean="0">
                <a:ln w="0"/>
                <a:gradFill flip="none">
                  <a:gsLst>
                    <a:gs pos="0">
                      <a:schemeClr val="accent6">
                        <a:lumMod val="50000"/>
                      </a:schemeClr>
                    </a:gs>
                    <a:gs pos="43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10000">
                      <a:schemeClr val="accent6">
                        <a:lumMod val="50000"/>
                      </a:schemeClr>
                    </a:gs>
                    <a:gs pos="72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</a:t>
            </a:r>
            <a:r>
              <a:rPr lang="zh-TW" altLang="en-US" sz="1600" b="1" cap="all" dirty="0" smtClean="0">
                <a:ln w="0"/>
                <a:gradFill flip="none">
                  <a:gsLst>
                    <a:gs pos="0">
                      <a:schemeClr val="accent6">
                        <a:lumMod val="50000"/>
                      </a:schemeClr>
                    </a:gs>
                    <a:gs pos="43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10000">
                      <a:schemeClr val="accent6">
                        <a:lumMod val="50000"/>
                      </a:schemeClr>
                    </a:gs>
                    <a:gs pos="72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地震稍歇後，學生疏散於</a:t>
            </a:r>
            <a:r>
              <a:rPr lang="zh-TW" altLang="en-US" sz="1600" b="1" cap="all" dirty="0" smtClean="0">
                <a:ln w="0"/>
                <a:gradFill flip="none">
                  <a:gsLst>
                    <a:gs pos="0">
                      <a:schemeClr val="accent6">
                        <a:lumMod val="75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空曠安全處，並進行清點人數與安撫學生情緒</a:t>
            </a:r>
            <a:endParaRPr lang="en-US" altLang="zh-TW" sz="1600" b="1" cap="all" dirty="0">
              <a:ln w="0"/>
              <a:gradFill flip="none">
                <a:gsLst>
                  <a:gs pos="0">
                    <a:schemeClr val="accent6">
                      <a:lumMod val="75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altLang="zh-TW" sz="1600" b="1" cap="all" spc="0" dirty="0" smtClean="0">
              <a:ln w="0"/>
              <a:gradFill flip="none">
                <a:gsLst>
                  <a:gs pos="0">
                    <a:schemeClr val="accent6">
                      <a:lumMod val="75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zh-TW" alt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8672" y="2583244"/>
            <a:ext cx="241558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TW" altLang="en-US" sz="1600" b="1" cap="all" spc="0" dirty="0">
              <a:ln w="0"/>
              <a:gradFill flip="none">
                <a:gsLst>
                  <a:gs pos="0">
                    <a:schemeClr val="accent6">
                      <a:lumMod val="50000"/>
                    </a:schemeClr>
                  </a:gs>
                  <a:gs pos="43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10000">
                    <a:schemeClr val="accent6">
                      <a:lumMod val="50000"/>
                    </a:schemeClr>
                  </a:gs>
                  <a:gs pos="72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15" y="974822"/>
            <a:ext cx="1434852" cy="12837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6952" y="1052736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60831">
                    <a:srgbClr val="64718E"/>
                  </a:gs>
                  <a:gs pos="81000">
                    <a:schemeClr val="accent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974822"/>
            <a:ext cx="1512168" cy="1302846"/>
          </a:xfrm>
          <a:prstGeom prst="rect">
            <a:avLst/>
          </a:prstGeom>
        </p:spPr>
      </p:pic>
      <p:pic>
        <p:nvPicPr>
          <p:cNvPr id="14" name="Picture 2" descr="C:\Users\moejsmpc\Desktop\圖庫\底片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385">
            <a:off x="162361" y="248110"/>
            <a:ext cx="1645907" cy="15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391">
            <a:off x="231208" y="435683"/>
            <a:ext cx="1526073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6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556</Words>
  <Application>Microsoft Office PowerPoint</Application>
  <PresentationFormat>如螢幕大小 (4:3)</PresentationFormat>
  <Paragraphs>44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moejsmpc</dc:creator>
  <cp:lastModifiedBy>moejsmpc</cp:lastModifiedBy>
  <cp:revision>73</cp:revision>
  <cp:lastPrinted>2014-06-04T11:24:36Z</cp:lastPrinted>
  <dcterms:created xsi:type="dcterms:W3CDTF">2014-05-23T02:51:24Z</dcterms:created>
  <dcterms:modified xsi:type="dcterms:W3CDTF">2014-06-04T11:32:29Z</dcterms:modified>
</cp:coreProperties>
</file>