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959" r:id="rId2"/>
    <p:sldId id="1426" r:id="rId3"/>
    <p:sldId id="1428" r:id="rId4"/>
    <p:sldId id="1427" r:id="rId5"/>
    <p:sldId id="1420" r:id="rId6"/>
    <p:sldId id="1422" r:id="rId7"/>
    <p:sldId id="1371" r:id="rId8"/>
    <p:sldId id="1414" r:id="rId9"/>
    <p:sldId id="1424" r:id="rId10"/>
    <p:sldId id="1417" r:id="rId11"/>
    <p:sldId id="1418" r:id="rId12"/>
    <p:sldId id="1419" r:id="rId13"/>
    <p:sldId id="1425" r:id="rId14"/>
    <p:sldId id="1421" r:id="rId15"/>
    <p:sldId id="1415" r:id="rId16"/>
    <p:sldId id="1416" r:id="rId17"/>
    <p:sldId id="1429" r:id="rId18"/>
    <p:sldId id="1430" r:id="rId19"/>
    <p:sldId id="1431" r:id="rId20"/>
    <p:sldId id="1432" r:id="rId21"/>
    <p:sldId id="1433" r:id="rId22"/>
    <p:sldId id="1434" r:id="rId23"/>
    <p:sldId id="1435" r:id="rId24"/>
    <p:sldId id="1436" r:id="rId25"/>
    <p:sldId id="1437" r:id="rId26"/>
    <p:sldId id="1438" r:id="rId27"/>
    <p:sldId id="1423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 chen kuo" initials="yck" lastIdx="1" clrIdx="0"/>
  <p:cmAuthor id="2" name="彥睿 陳" initials="彥睿" lastIdx="2" clrIdx="1"/>
  <p:cmAuthor id="3" name="Sam" initials="S" lastIdx="1" clrIdx="2">
    <p:extLst>
      <p:ext uri="{19B8F6BF-5375-455C-9EA6-DF929625EA0E}">
        <p15:presenceInfo xmlns:p15="http://schemas.microsoft.com/office/powerpoint/2012/main" userId="Sam" providerId="None"/>
      </p:ext>
    </p:extLst>
  </p:cmAuthor>
  <p:cmAuthor id="4" name="Rick Chen" initials="RC" lastIdx="1" clrIdx="3">
    <p:extLst>
      <p:ext uri="{19B8F6BF-5375-455C-9EA6-DF929625EA0E}">
        <p15:presenceInfo xmlns:p15="http://schemas.microsoft.com/office/powerpoint/2012/main" userId="80e26483810d81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EBC"/>
    <a:srgbClr val="DFB571"/>
    <a:srgbClr val="FFFFFF"/>
    <a:srgbClr val="FCFEFE"/>
    <a:srgbClr val="38BAB5"/>
    <a:srgbClr val="4B86FB"/>
    <a:srgbClr val="3AAEE2"/>
    <a:srgbClr val="4A8504"/>
    <a:srgbClr val="2EA859"/>
    <a:srgbClr val="F4B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5102" autoAdjust="0"/>
  </p:normalViewPr>
  <p:slideViewPr>
    <p:cSldViewPr>
      <p:cViewPr varScale="1">
        <p:scale>
          <a:sx n="109" d="100"/>
          <a:sy n="109" d="100"/>
        </p:scale>
        <p:origin x="18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3276"/>
    </p:cViewPr>
  </p:sorterViewPr>
  <p:notesViewPr>
    <p:cSldViewPr>
      <p:cViewPr varScale="1">
        <p:scale>
          <a:sx n="59" d="100"/>
          <a:sy n="59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1E02A21-D6AF-4406-81A7-5FCEA4110B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D0C392C-F1B2-4AA5-BF15-6895F4615F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4D3FE-8F6E-4C21-96F8-BE5BA4554310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3DC23A3-C0F6-4FE5-8DEA-2093740CFD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6BEA539-5166-4F76-85F2-AA7307434F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69246-1655-4129-BDD1-08CFD80FB0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38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AB157-A340-495E-9FBE-5B3B53AE9D6E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564F9-9C84-47CF-880A-F937F8EA7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3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564F9-9C84-47CF-880A-F937F8EA708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30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64F9-9C84-47CF-880A-F937F8EA708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70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64F9-9C84-47CF-880A-F937F8EA708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10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64F9-9C84-47CF-880A-F937F8EA708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69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64F9-9C84-47CF-880A-F937F8EA708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66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64F9-9C84-47CF-880A-F937F8EA708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64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64F9-9C84-47CF-880A-F937F8EA708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275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64F9-9C84-47CF-880A-F937F8EA708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564F9-9C84-47CF-880A-F937F8EA708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00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gradFill>
          <a:gsLst>
            <a:gs pos="0">
              <a:srgbClr val="EEF7F7"/>
            </a:gs>
            <a:gs pos="100000">
              <a:srgbClr val="E0F1EF"/>
            </a:gs>
            <a:gs pos="24000">
              <a:srgbClr val="FEFEFE"/>
            </a:gs>
            <a:gs pos="90000">
              <a:srgbClr val="F0F8F7"/>
            </a:gs>
            <a:gs pos="65000">
              <a:srgbClr val="FFFFFF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天空, 孤獨, 山丘 的 免費圖庫相片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64" y="0"/>
            <a:ext cx="10323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0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bg>
      <p:bgPr>
        <a:gradFill>
          <a:gsLst>
            <a:gs pos="0">
              <a:srgbClr val="EEF7F7"/>
            </a:gs>
            <a:gs pos="100000">
              <a:srgbClr val="E0F1EF"/>
            </a:gs>
            <a:gs pos="23000">
              <a:srgbClr val="FEFEFE"/>
            </a:gs>
            <a:gs pos="75000">
              <a:srgbClr val="F0F8F7"/>
            </a:gs>
            <a:gs pos="47000">
              <a:srgbClr val="FFFFFF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251520" y="610694"/>
            <a:ext cx="7560840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TW" altLang="en-US" sz="4800" b="1" kern="1200" dirty="0">
                <a:solidFill>
                  <a:srgbClr val="4B9E6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1" name="平行四邊形 10">
            <a:extLst>
              <a:ext uri="{FF2B5EF4-FFF2-40B4-BE49-F238E27FC236}">
                <a16:creationId xmlns:a16="http://schemas.microsoft.com/office/drawing/2014/main" id="{08A98FDE-F952-47B7-96E0-189F9C006EAE}"/>
              </a:ext>
            </a:extLst>
          </p:cNvPr>
          <p:cNvSpPr/>
          <p:nvPr userDrawn="1"/>
        </p:nvSpPr>
        <p:spPr>
          <a:xfrm>
            <a:off x="6418036" y="-7200"/>
            <a:ext cx="3024337" cy="6865200"/>
          </a:xfrm>
          <a:prstGeom prst="parallelogram">
            <a:avLst>
              <a:gd name="adj" fmla="val 73359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平行四邊形 12">
            <a:extLst>
              <a:ext uri="{FF2B5EF4-FFF2-40B4-BE49-F238E27FC236}">
                <a16:creationId xmlns:a16="http://schemas.microsoft.com/office/drawing/2014/main" id="{C8308ED5-D11B-4A85-9BD9-20DDFDAA362C}"/>
              </a:ext>
            </a:extLst>
          </p:cNvPr>
          <p:cNvSpPr/>
          <p:nvPr userDrawn="1"/>
        </p:nvSpPr>
        <p:spPr>
          <a:xfrm>
            <a:off x="7074627" y="-7200"/>
            <a:ext cx="3024337" cy="6865200"/>
          </a:xfrm>
          <a:prstGeom prst="parallelogram">
            <a:avLst>
              <a:gd name="adj" fmla="val 73359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-1195372" y="13692"/>
            <a:ext cx="10324800" cy="6858000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90F06EF-6737-4C23-A6E3-F4CCC0E4A9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59" y="6167127"/>
            <a:ext cx="870682" cy="799363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505860" y="6408737"/>
            <a:ext cx="539080" cy="316145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fld id="{9AD5D213-D8CD-4458-8891-C14652E6812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-1116632" y="0"/>
            <a:ext cx="6696744" cy="6858000"/>
          </a:xfrm>
          <a:prstGeom prst="rect">
            <a:avLst/>
          </a:prstGeom>
          <a:gradFill>
            <a:gsLst>
              <a:gs pos="79000">
                <a:srgbClr val="FDFEFE">
                  <a:alpha val="80000"/>
                </a:srgbClr>
              </a:gs>
              <a:gs pos="85000">
                <a:srgbClr val="FCFEFE">
                  <a:alpha val="70000"/>
                </a:srgbClr>
              </a:gs>
              <a:gs pos="92000">
                <a:srgbClr val="FCFEFE">
                  <a:alpha val="20000"/>
                </a:srgbClr>
              </a:gs>
              <a:gs pos="22000">
                <a:srgbClr val="FDFEFE"/>
              </a:gs>
              <a:gs pos="0">
                <a:srgbClr val="FFFFFF">
                  <a:alpha val="90000"/>
                </a:srgbClr>
              </a:gs>
              <a:gs pos="100000">
                <a:srgbClr val="FCFEF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30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bg>
      <p:bgPr>
        <a:gradFill>
          <a:gsLst>
            <a:gs pos="0">
              <a:srgbClr val="E8F5F3"/>
            </a:gs>
            <a:gs pos="34000">
              <a:srgbClr val="FDFEFE"/>
            </a:gs>
            <a:gs pos="12000">
              <a:srgbClr val="FBFDFD"/>
            </a:gs>
            <a:gs pos="100000">
              <a:srgbClr val="FCFEFD"/>
            </a:gs>
            <a:gs pos="68000">
              <a:srgbClr val="FFFFF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467544" y="332656"/>
            <a:ext cx="8131270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4B9E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EAD1B5B-317B-4DE0-8411-F98DB24D13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59" y="6167127"/>
            <a:ext cx="870682" cy="799363"/>
          </a:xfrm>
          <a:prstGeom prst="rect">
            <a:avLst/>
          </a:prstGeom>
        </p:spPr>
      </p:pic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id="{8433510D-0BC1-40D3-BBB4-E77A4520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5860" y="6408737"/>
            <a:ext cx="539080" cy="316145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fld id="{9AD5D213-D8CD-4458-8891-C14652E6812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443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2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dutreemap.moe.edu.tw/manager_site/Login/VerifyCheck" TargetMode="External"/><Relationship Id="rId4" Type="http://schemas.openxmlformats.org/officeDocument/2006/relationships/hyperlink" Target="https://www.sso.edu.tw/registe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dutreemap.moe.edu.tw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332">
              <a:srgbClr val="FFFFFF">
                <a:alpha val="86000"/>
              </a:srgbClr>
            </a:gs>
            <a:gs pos="11000">
              <a:srgbClr val="FFFFFF">
                <a:alpha val="15000"/>
              </a:srgbClr>
            </a:gs>
            <a:gs pos="61000">
              <a:srgbClr val="FFFFFF">
                <a:alpha val="72000"/>
              </a:srgbClr>
            </a:gs>
            <a:gs pos="76000">
              <a:srgbClr val="FFFFFF">
                <a:alpha val="20000"/>
              </a:srgbClr>
            </a:gs>
            <a:gs pos="87000">
              <a:srgbClr val="FFFFFF">
                <a:alpha val="16000"/>
              </a:srgbClr>
            </a:gs>
            <a:gs pos="95383">
              <a:srgbClr val="FFFFFF">
                <a:alpha val="10000"/>
              </a:srgbClr>
            </a:gs>
            <a:gs pos="100000">
              <a:srgbClr val="FFFFFF">
                <a:alpha val="0"/>
              </a:srgbClr>
            </a:gs>
            <a:gs pos="0">
              <a:srgbClr val="FFFFFF">
                <a:alpha val="10000"/>
              </a:srgb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188640" y="0"/>
            <a:ext cx="6768752" cy="6858000"/>
          </a:xfrm>
          <a:prstGeom prst="rect">
            <a:avLst/>
          </a:prstGeom>
          <a:gradFill>
            <a:gsLst>
              <a:gs pos="79000">
                <a:srgbClr val="FDFEFE">
                  <a:alpha val="80000"/>
                </a:srgbClr>
              </a:gs>
              <a:gs pos="85000">
                <a:srgbClr val="FCFEFE">
                  <a:alpha val="70000"/>
                </a:srgbClr>
              </a:gs>
              <a:gs pos="92000">
                <a:srgbClr val="FCFEFE">
                  <a:alpha val="20000"/>
                </a:srgbClr>
              </a:gs>
              <a:gs pos="22000">
                <a:srgbClr val="FDFEFE"/>
              </a:gs>
              <a:gs pos="0">
                <a:srgbClr val="FFFFFF">
                  <a:alpha val="90000"/>
                </a:srgbClr>
              </a:gs>
              <a:gs pos="100000">
                <a:srgbClr val="FCFEF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副標題 3">
            <a:extLst>
              <a:ext uri="{FF2B5EF4-FFF2-40B4-BE49-F238E27FC236}">
                <a16:creationId xmlns:a16="http://schemas.microsoft.com/office/drawing/2014/main" id="{035D038C-0846-4A2C-A09D-CCD30A045EE4}"/>
              </a:ext>
            </a:extLst>
          </p:cNvPr>
          <p:cNvSpPr txBox="1">
            <a:spLocks/>
          </p:cNvSpPr>
          <p:nvPr/>
        </p:nvSpPr>
        <p:spPr>
          <a:xfrm>
            <a:off x="-1044624" y="2886362"/>
            <a:ext cx="7236123" cy="806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b="1" dirty="0">
                <a:solidFill>
                  <a:srgbClr val="243445"/>
                </a:solidFill>
                <a:latin typeface="Segoe UI"/>
              </a:rPr>
              <a:t>校園樹木資訊平臺</a:t>
            </a:r>
            <a:endParaRPr lang="en-US" altLang="zh-TW" sz="3200" b="1" dirty="0">
              <a:solidFill>
                <a:srgbClr val="243445"/>
              </a:solidFill>
              <a:latin typeface="Segoe UI"/>
            </a:endParaRPr>
          </a:p>
          <a:p>
            <a:pPr algn="ctr"/>
            <a:r>
              <a:rPr lang="zh-TW" altLang="en-US" sz="3200" b="1" dirty="0">
                <a:solidFill>
                  <a:srgbClr val="243445"/>
                </a:solidFill>
                <a:latin typeface="Segoe UI"/>
              </a:rPr>
              <a:t>帳號開通及樹木解說牌</a:t>
            </a:r>
            <a:endParaRPr lang="en-US" altLang="zh-TW" sz="3200" b="1" dirty="0">
              <a:solidFill>
                <a:srgbClr val="243445"/>
              </a:solidFill>
              <a:latin typeface="Segoe UI"/>
            </a:endParaRPr>
          </a:p>
          <a:p>
            <a:pPr algn="ctr"/>
            <a:r>
              <a:rPr lang="zh-TW" altLang="en-US" sz="3200" b="1" dirty="0">
                <a:solidFill>
                  <a:srgbClr val="243445"/>
                </a:solidFill>
                <a:latin typeface="Segoe UI"/>
              </a:rPr>
              <a:t>下載教學說明</a:t>
            </a:r>
          </a:p>
        </p:txBody>
      </p:sp>
      <p:pic>
        <p:nvPicPr>
          <p:cNvPr id="8" name="Picture 2" descr="D:\陽明工作\教育部智財平台計畫\logo\moe_logo.png">
            <a:extLst>
              <a:ext uri="{FF2B5EF4-FFF2-40B4-BE49-F238E27FC236}">
                <a16:creationId xmlns:a16="http://schemas.microsoft.com/office/drawing/2014/main" id="{44874424-E960-429D-90B7-F9B331B09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5974"/>
            <a:ext cx="1404606" cy="142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90C0EF3D-B6F0-42D0-8784-09E1C09E1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" y="1412776"/>
            <a:ext cx="9036915" cy="444059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E5D010-C15D-4943-B77F-DD24CD64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0" y="310378"/>
            <a:ext cx="9144000" cy="720080"/>
          </a:xfrm>
        </p:spPr>
        <p:txBody>
          <a:bodyPr/>
          <a:lstStyle/>
          <a:p>
            <a:r>
              <a:rPr lang="en-US" altLang="zh-TW" dirty="0"/>
              <a:t>6.</a:t>
            </a:r>
            <a:r>
              <a:rPr lang="zh-TW" altLang="en-US" dirty="0"/>
              <a:t> 針對選擇需掛牌樹木，點選「</a:t>
            </a:r>
            <a:r>
              <a:rPr lang="zh-TW" altLang="en-US" u="sng" dirty="0">
                <a:solidFill>
                  <a:srgbClr val="FF0000"/>
                </a:solidFill>
              </a:rPr>
              <a:t>管理</a:t>
            </a:r>
            <a:r>
              <a:rPr lang="zh-TW" altLang="en-US" dirty="0"/>
              <a:t>」按鍵進入樹木管理</a:t>
            </a:r>
            <a:endParaRPr lang="en-US" altLang="zh-TW" dirty="0"/>
          </a:p>
          <a:p>
            <a:r>
              <a:rPr lang="zh-TW" altLang="en-US" dirty="0"/>
              <a:t>　頁面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9B9611-4773-41B1-9FEB-280B88DC1A8E}"/>
              </a:ext>
            </a:extLst>
          </p:cNvPr>
          <p:cNvSpPr/>
          <p:nvPr/>
        </p:nvSpPr>
        <p:spPr>
          <a:xfrm>
            <a:off x="4571999" y="3528069"/>
            <a:ext cx="4517634" cy="348089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F6BBDF14-5A57-4463-8FFA-F4AF0A21170E}"/>
              </a:ext>
            </a:extLst>
          </p:cNvPr>
          <p:cNvGrpSpPr/>
          <p:nvPr/>
        </p:nvGrpSpPr>
        <p:grpSpPr>
          <a:xfrm rot="14397537">
            <a:off x="8194499" y="2274945"/>
            <a:ext cx="1161801" cy="1231891"/>
            <a:chOff x="3347864" y="1760937"/>
            <a:chExt cx="1161801" cy="1231891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777FA7E9-461A-4E2D-8451-39BA9494F125}"/>
                </a:ext>
              </a:extLst>
            </p:cNvPr>
            <p:cNvSpPr/>
            <p:nvPr/>
          </p:nvSpPr>
          <p:spPr>
            <a:xfrm>
              <a:off x="3347864" y="18448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A1883FB5-A891-4EF2-B912-943E2F770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 rot="18000000" flipH="1">
              <a:off x="3320388" y="1803551"/>
              <a:ext cx="1231891" cy="1146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462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73145C0-6A1E-4440-A870-5D95BAC46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313"/>
            <a:ext cx="9044940" cy="4416419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E5D010-C15D-4943-B77F-DD24CD64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179512" y="348932"/>
            <a:ext cx="8131270" cy="720080"/>
          </a:xfrm>
        </p:spPr>
        <p:txBody>
          <a:bodyPr/>
          <a:lstStyle/>
          <a:p>
            <a:r>
              <a:rPr lang="en-US" altLang="zh-TW" dirty="0"/>
              <a:t>7.</a:t>
            </a:r>
            <a:r>
              <a:rPr lang="zh-TW" altLang="en-US" dirty="0"/>
              <a:t> 需要勾選樹木「</a:t>
            </a:r>
            <a:r>
              <a:rPr lang="zh-TW" altLang="en-US" u="sng" dirty="0">
                <a:solidFill>
                  <a:srgbClr val="FF0000"/>
                </a:solidFill>
              </a:rPr>
              <a:t>是否掛牌</a:t>
            </a:r>
            <a:r>
              <a:rPr lang="zh-TW" altLang="en-US" dirty="0"/>
              <a:t>」後，並點選下一步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14B53F4-99F7-46D7-8998-74B507FD3906}"/>
              </a:ext>
            </a:extLst>
          </p:cNvPr>
          <p:cNvSpPr/>
          <p:nvPr/>
        </p:nvSpPr>
        <p:spPr>
          <a:xfrm>
            <a:off x="2447764" y="4126617"/>
            <a:ext cx="1608985" cy="576064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E2BE3781-7079-4AFC-8387-54FB03AC1259}"/>
              </a:ext>
            </a:extLst>
          </p:cNvPr>
          <p:cNvGrpSpPr/>
          <p:nvPr/>
        </p:nvGrpSpPr>
        <p:grpSpPr>
          <a:xfrm rot="3516843">
            <a:off x="2340176" y="4511207"/>
            <a:ext cx="1161801" cy="1231891"/>
            <a:chOff x="3347864" y="1760937"/>
            <a:chExt cx="1161801" cy="1231891"/>
          </a:xfrm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EDA5BF9E-DA54-42F4-B10C-5A2584EAC565}"/>
                </a:ext>
              </a:extLst>
            </p:cNvPr>
            <p:cNvSpPr/>
            <p:nvPr/>
          </p:nvSpPr>
          <p:spPr>
            <a:xfrm>
              <a:off x="3347864" y="18448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096885F-92D3-4962-8F38-58C043C282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 rot="18000000" flipH="1">
              <a:off x="3320388" y="1803551"/>
              <a:ext cx="1231891" cy="1146663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260CA024-92B2-43A1-9DCD-797BF53150D4}"/>
              </a:ext>
            </a:extLst>
          </p:cNvPr>
          <p:cNvSpPr/>
          <p:nvPr/>
        </p:nvSpPr>
        <p:spPr>
          <a:xfrm>
            <a:off x="5858793" y="4908193"/>
            <a:ext cx="866700" cy="540931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5E1D37A8-E47E-4068-85E3-B5EFB8D6D3CC}"/>
              </a:ext>
            </a:extLst>
          </p:cNvPr>
          <p:cNvGrpSpPr/>
          <p:nvPr/>
        </p:nvGrpSpPr>
        <p:grpSpPr>
          <a:xfrm rot="3462983">
            <a:off x="5614182" y="5427859"/>
            <a:ext cx="1161801" cy="1231891"/>
            <a:chOff x="3347864" y="1760937"/>
            <a:chExt cx="1161801" cy="1231891"/>
          </a:xfrm>
        </p:grpSpPr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88A9EE9E-7D0B-4F58-A13B-39253DDE6210}"/>
                </a:ext>
              </a:extLst>
            </p:cNvPr>
            <p:cNvSpPr/>
            <p:nvPr/>
          </p:nvSpPr>
          <p:spPr>
            <a:xfrm>
              <a:off x="3347864" y="18448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9E8A7AAB-9D32-47F1-A6A6-A765A03FA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 rot="18000000" flipH="1">
              <a:off x="3320388" y="1803551"/>
              <a:ext cx="1231891" cy="1146663"/>
            </a:xfrm>
            <a:prstGeom prst="rect">
              <a:avLst/>
            </a:prstGeom>
          </p:spPr>
        </p:pic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12EB0DF-B382-409C-8AF6-7E8DBA3918BA}"/>
              </a:ext>
            </a:extLst>
          </p:cNvPr>
          <p:cNvSpPr txBox="1"/>
          <p:nvPr/>
        </p:nvSpPr>
        <p:spPr>
          <a:xfrm>
            <a:off x="7668344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7227C656-DDED-41BB-8FD5-BB0371E476BA}"/>
              </a:ext>
            </a:extLst>
          </p:cNvPr>
          <p:cNvSpPr/>
          <p:nvPr/>
        </p:nvSpPr>
        <p:spPr>
          <a:xfrm>
            <a:off x="2267744" y="3960789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F9B171EF-B292-4ED1-85DD-58F9BE0D86F9}"/>
              </a:ext>
            </a:extLst>
          </p:cNvPr>
          <p:cNvSpPr/>
          <p:nvPr/>
        </p:nvSpPr>
        <p:spPr>
          <a:xfrm>
            <a:off x="5678773" y="4702681"/>
            <a:ext cx="360040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84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46A7C8E-2D0D-4C77-BA67-DD721CA7A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" y="1397253"/>
            <a:ext cx="9071983" cy="444371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E5D010-C15D-4943-B77F-DD24CD64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0" y="285386"/>
            <a:ext cx="8820472" cy="720080"/>
          </a:xfrm>
        </p:spPr>
        <p:txBody>
          <a:bodyPr/>
          <a:lstStyle/>
          <a:p>
            <a:r>
              <a:rPr lang="en-US" altLang="zh-TW" dirty="0"/>
              <a:t>8.</a:t>
            </a:r>
            <a:r>
              <a:rPr lang="zh-TW" altLang="en-US" dirty="0"/>
              <a:t> 最後點選「</a:t>
            </a:r>
            <a:r>
              <a:rPr lang="zh-TW" altLang="en-US" u="sng" dirty="0">
                <a:solidFill>
                  <a:srgbClr val="FF0000"/>
                </a:solidFill>
              </a:rPr>
              <a:t>修改資料</a:t>
            </a:r>
            <a:r>
              <a:rPr lang="zh-TW" altLang="en-US" dirty="0"/>
              <a:t>」後完成掛牌設定，畫面將回到</a:t>
            </a:r>
            <a:endParaRPr lang="en-US" altLang="zh-TW" dirty="0"/>
          </a:p>
          <a:p>
            <a:r>
              <a:rPr lang="zh-TW" altLang="en-US" dirty="0"/>
              <a:t>　校園樹木管理頁面，繼續選擇其他樹木掛牌設定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5FA934E-7855-4D04-B5BB-768D9DE809D3}"/>
              </a:ext>
            </a:extLst>
          </p:cNvPr>
          <p:cNvSpPr/>
          <p:nvPr/>
        </p:nvSpPr>
        <p:spPr>
          <a:xfrm>
            <a:off x="5940152" y="4624127"/>
            <a:ext cx="866700" cy="540931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2B79D98C-49E7-468A-97C1-9BB8EDE34834}"/>
              </a:ext>
            </a:extLst>
          </p:cNvPr>
          <p:cNvGrpSpPr/>
          <p:nvPr/>
        </p:nvGrpSpPr>
        <p:grpSpPr>
          <a:xfrm rot="3614333">
            <a:off x="5678250" y="5117737"/>
            <a:ext cx="1161801" cy="1231891"/>
            <a:chOff x="3347864" y="1760937"/>
            <a:chExt cx="1161801" cy="1231891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6AD564BA-E69B-4FFF-8FE0-F3E09A1917FB}"/>
                </a:ext>
              </a:extLst>
            </p:cNvPr>
            <p:cNvSpPr/>
            <p:nvPr/>
          </p:nvSpPr>
          <p:spPr>
            <a:xfrm>
              <a:off x="3347864" y="18448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A9DC46E6-938C-4F93-B57B-3CBF8D646C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 rot="18000000" flipH="1">
              <a:off x="3320388" y="1803551"/>
              <a:ext cx="1231891" cy="1146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32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05B030E-D3A7-45A4-8CC3-0865288B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" y="1232756"/>
            <a:ext cx="9031111" cy="4428492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A90BFE3-66D1-4517-BC1E-AA1B6D917B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70" y="476672"/>
            <a:ext cx="8880309" cy="720080"/>
          </a:xfrm>
        </p:spPr>
        <p:txBody>
          <a:bodyPr/>
          <a:lstStyle/>
          <a:p>
            <a:r>
              <a:rPr lang="en-US" altLang="zh-TW" dirty="0"/>
              <a:t>9.</a:t>
            </a:r>
            <a:r>
              <a:rPr lang="zh-TW" altLang="en-US" dirty="0"/>
              <a:t> 樹木掛牌設定完成後，於旁邊地圖將會出現</a:t>
            </a:r>
            <a:r>
              <a:rPr lang="zh-TW" alt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ＱＲ標示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A2965CC-5B87-414A-9A32-D41A2310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5F90F4A-F2D9-4FC5-9DC0-8DD3C5497FCF}"/>
              </a:ext>
            </a:extLst>
          </p:cNvPr>
          <p:cNvSpPr/>
          <p:nvPr/>
        </p:nvSpPr>
        <p:spPr>
          <a:xfrm>
            <a:off x="2555776" y="3429000"/>
            <a:ext cx="504056" cy="387220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406776B-1378-4E96-BBEF-020B7BEDBE9C}"/>
              </a:ext>
            </a:extLst>
          </p:cNvPr>
          <p:cNvSpPr/>
          <p:nvPr/>
        </p:nvSpPr>
        <p:spPr>
          <a:xfrm>
            <a:off x="3131840" y="3235390"/>
            <a:ext cx="504056" cy="387220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2AAB730-447B-4890-A7A2-D27FF609A240}"/>
              </a:ext>
            </a:extLst>
          </p:cNvPr>
          <p:cNvSpPr txBox="1"/>
          <p:nvPr/>
        </p:nvSpPr>
        <p:spPr>
          <a:xfrm>
            <a:off x="3059832" y="3933056"/>
            <a:ext cx="2031325" cy="369332"/>
          </a:xfrm>
          <a:prstGeom prst="rect">
            <a:avLst/>
          </a:prstGeom>
          <a:solidFill>
            <a:srgbClr val="E9FEBC"/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已標記為掛牌樹種</a:t>
            </a:r>
          </a:p>
        </p:txBody>
      </p:sp>
    </p:spTree>
    <p:extLst>
      <p:ext uri="{BB962C8B-B14F-4D97-AF65-F5344CB8AC3E}">
        <p14:creationId xmlns:p14="http://schemas.microsoft.com/office/powerpoint/2010/main" val="317024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A90BFE3-66D1-4517-BC1E-AA1B6D917B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504" y="181248"/>
            <a:ext cx="8131270" cy="720080"/>
          </a:xfrm>
        </p:spPr>
        <p:txBody>
          <a:bodyPr/>
          <a:lstStyle/>
          <a:p>
            <a:r>
              <a:rPr lang="en-US" altLang="zh-TW" dirty="0"/>
              <a:t>10.</a:t>
            </a:r>
            <a:r>
              <a:rPr lang="zh-TW" altLang="en-US" dirty="0"/>
              <a:t> 重複選擇樹木掛牌，需重複</a:t>
            </a:r>
            <a:r>
              <a:rPr lang="en-US" altLang="zh-TW" dirty="0"/>
              <a:t>6</a:t>
            </a:r>
            <a:r>
              <a:rPr lang="zh-TW" altLang="en-US" dirty="0"/>
              <a:t>－</a:t>
            </a:r>
            <a:r>
              <a:rPr lang="en-US" altLang="zh-TW" dirty="0"/>
              <a:t>9</a:t>
            </a:r>
            <a:r>
              <a:rPr lang="zh-TW" altLang="en-US" dirty="0"/>
              <a:t>步驟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A2965CC-5B87-414A-9A32-D41A2310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B23C7968-9E67-4892-A389-4A88F423117E}"/>
              </a:ext>
            </a:extLst>
          </p:cNvPr>
          <p:cNvGrpSpPr/>
          <p:nvPr/>
        </p:nvGrpSpPr>
        <p:grpSpPr>
          <a:xfrm>
            <a:off x="179512" y="682416"/>
            <a:ext cx="8496944" cy="720080"/>
            <a:chOff x="323528" y="895649"/>
            <a:chExt cx="8496944" cy="720080"/>
          </a:xfrm>
        </p:grpSpPr>
        <p:sp>
          <p:nvSpPr>
            <p:cNvPr id="5" name="文字版面配置區 1">
              <a:extLst>
                <a:ext uri="{FF2B5EF4-FFF2-40B4-BE49-F238E27FC236}">
                  <a16:creationId xmlns:a16="http://schemas.microsoft.com/office/drawing/2014/main" id="{83D4A7A5-1A0D-446B-94CB-B4474E12CE79}"/>
                </a:ext>
              </a:extLst>
            </p:cNvPr>
            <p:cNvSpPr txBox="1">
              <a:spLocks/>
            </p:cNvSpPr>
            <p:nvPr/>
          </p:nvSpPr>
          <p:spPr>
            <a:xfrm>
              <a:off x="323528" y="895649"/>
              <a:ext cx="8496944" cy="72008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b="1" kern="1200">
                  <a:solidFill>
                    <a:srgbClr val="4B9E6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dirty="0">
                  <a:solidFill>
                    <a:srgbClr val="7030A0"/>
                  </a:solidFill>
                </a:rPr>
                <a:t>管理</a:t>
              </a:r>
              <a:r>
                <a:rPr lang="zh-TW" altLang="en-US" dirty="0"/>
                <a:t>　</a:t>
              </a:r>
              <a:r>
                <a:rPr lang="zh-TW" altLang="en-US" dirty="0">
                  <a:solidFill>
                    <a:srgbClr val="7030A0"/>
                  </a:solidFill>
                </a:rPr>
                <a:t>是否掛牌　下一步　修改資料　完成掛牌設定</a:t>
              </a:r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D3FF49B6-36EA-460E-B140-7FDF5045AA2A}"/>
                </a:ext>
              </a:extLst>
            </p:cNvPr>
            <p:cNvCxnSpPr/>
            <p:nvPr/>
          </p:nvCxnSpPr>
          <p:spPr>
            <a:xfrm>
              <a:off x="1115616" y="1124744"/>
              <a:ext cx="36004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C2C9AF03-EC1C-4EB6-BF9F-AA547BC3478C}"/>
                </a:ext>
              </a:extLst>
            </p:cNvPr>
            <p:cNvCxnSpPr/>
            <p:nvPr/>
          </p:nvCxnSpPr>
          <p:spPr>
            <a:xfrm>
              <a:off x="2915816" y="1124744"/>
              <a:ext cx="36004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A789370F-9FF5-4343-AB5F-45997A3614B3}"/>
                </a:ext>
              </a:extLst>
            </p:cNvPr>
            <p:cNvCxnSpPr/>
            <p:nvPr/>
          </p:nvCxnSpPr>
          <p:spPr>
            <a:xfrm>
              <a:off x="4355976" y="1124744"/>
              <a:ext cx="36004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8E765097-CF44-45DC-85E3-14B177A69A25}"/>
                </a:ext>
              </a:extLst>
            </p:cNvPr>
            <p:cNvCxnSpPr/>
            <p:nvPr/>
          </p:nvCxnSpPr>
          <p:spPr>
            <a:xfrm>
              <a:off x="6084168" y="1123594"/>
              <a:ext cx="36004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19594279-786B-4D6D-9DAA-01474EEB4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" y="1196657"/>
            <a:ext cx="9031111" cy="442849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6199786-56B8-4400-B1C0-90B9CAF6E461}"/>
              </a:ext>
            </a:extLst>
          </p:cNvPr>
          <p:cNvSpPr txBox="1"/>
          <p:nvPr/>
        </p:nvSpPr>
        <p:spPr>
          <a:xfrm>
            <a:off x="0" y="5695640"/>
            <a:ext cx="947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註：每列序號即進行一筆樹木解說牌資料匯出，且每個序號座標點位皆不同，請學校自行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b="1" dirty="0">
                <a:solidFill>
                  <a:srgbClr val="FF0000"/>
                </a:solidFill>
              </a:rPr>
              <a:t>       選擇掛牌樹種及位置。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相同樹種，點選兩筆序號進行「管理」掛牌為原則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1886143-080F-42ED-9EEB-2430F2597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" y="1617757"/>
            <a:ext cx="9031111" cy="4428492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E5D010-C15D-4943-B77F-DD24CD64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125118" y="453289"/>
            <a:ext cx="9143999" cy="720080"/>
          </a:xfrm>
        </p:spPr>
        <p:txBody>
          <a:bodyPr/>
          <a:lstStyle/>
          <a:p>
            <a:r>
              <a:rPr lang="en-US" altLang="zh-TW" dirty="0"/>
              <a:t>11.</a:t>
            </a:r>
            <a:r>
              <a:rPr lang="zh-TW" altLang="en-US" dirty="0"/>
              <a:t> 最後選擇完該校掛牌後，請點選「</a:t>
            </a:r>
            <a:r>
              <a:rPr lang="zh-TW" altLang="en-US" u="sng" dirty="0">
                <a:solidFill>
                  <a:srgbClr val="FF0000"/>
                </a:solidFill>
              </a:rPr>
              <a:t>匯出樹牌按鈕</a:t>
            </a:r>
            <a:r>
              <a:rPr lang="zh-TW" altLang="en-US" dirty="0"/>
              <a:t>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F738260-4F3A-4A54-BA67-211510B4E043}"/>
              </a:ext>
            </a:extLst>
          </p:cNvPr>
          <p:cNvSpPr/>
          <p:nvPr/>
        </p:nvSpPr>
        <p:spPr>
          <a:xfrm>
            <a:off x="8057044" y="2883998"/>
            <a:ext cx="1088564" cy="540931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F0603893-B01F-4453-91FE-B46544FC3C05}"/>
              </a:ext>
            </a:extLst>
          </p:cNvPr>
          <p:cNvGrpSpPr/>
          <p:nvPr/>
        </p:nvGrpSpPr>
        <p:grpSpPr>
          <a:xfrm rot="5400000">
            <a:off x="7404480" y="3171471"/>
            <a:ext cx="1161801" cy="1231891"/>
            <a:chOff x="3347864" y="1760937"/>
            <a:chExt cx="1161801" cy="1231891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EAB07B3B-0111-48B3-9E26-F10E013CA405}"/>
                </a:ext>
              </a:extLst>
            </p:cNvPr>
            <p:cNvSpPr/>
            <p:nvPr/>
          </p:nvSpPr>
          <p:spPr>
            <a:xfrm>
              <a:off x="3347864" y="18448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185A7BF-6392-4D87-A65A-2AADE4AC4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 rot="18000000" flipH="1">
              <a:off x="3320388" y="1803551"/>
              <a:ext cx="1231891" cy="1146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E5D010-C15D-4943-B77F-DD24CD64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14807" y="260648"/>
            <a:ext cx="8131270" cy="720080"/>
          </a:xfrm>
        </p:spPr>
        <p:txBody>
          <a:bodyPr/>
          <a:lstStyle/>
          <a:p>
            <a:r>
              <a:rPr lang="en-US" altLang="zh-TW" dirty="0"/>
              <a:t>12.</a:t>
            </a:r>
            <a:r>
              <a:rPr lang="zh-TW" altLang="en-US" dirty="0"/>
              <a:t> 產生出</a:t>
            </a:r>
            <a:r>
              <a:rPr lang="en-US" altLang="zh-TW" dirty="0"/>
              <a:t>PDF</a:t>
            </a:r>
            <a:r>
              <a:rPr lang="zh-TW" altLang="en-US" dirty="0"/>
              <a:t>檔案，並能檢視匯出的樹木解說牌，</a:t>
            </a:r>
            <a:endParaRPr lang="en-US" altLang="zh-TW" dirty="0"/>
          </a:p>
          <a:p>
            <a:r>
              <a:rPr lang="zh-TW" altLang="en-US" dirty="0"/>
              <a:t>       後續進行實體解說牌印製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6CFF938-00D5-4C68-9957-46FA33841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6" y="1412776"/>
            <a:ext cx="7414652" cy="360869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2A723B2-E2A9-4C7A-BB96-0B5EDCF21034}"/>
              </a:ext>
            </a:extLst>
          </p:cNvPr>
          <p:cNvSpPr txBox="1"/>
          <p:nvPr/>
        </p:nvSpPr>
        <p:spPr>
          <a:xfrm>
            <a:off x="683568" y="5229200"/>
            <a:ext cx="8037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註：</a:t>
            </a:r>
            <a:r>
              <a:rPr lang="en-US" altLang="zh-TW" b="1" dirty="0">
                <a:solidFill>
                  <a:srgbClr val="FF0000"/>
                </a:solidFill>
              </a:rPr>
              <a:t>1.</a:t>
            </a:r>
            <a:r>
              <a:rPr lang="zh-TW" altLang="en-US" b="1" dirty="0">
                <a:solidFill>
                  <a:srgbClr val="FF0000"/>
                </a:solidFill>
              </a:rPr>
              <a:t>每筆解說牌座標點位不同，產製之</a:t>
            </a:r>
            <a:r>
              <a:rPr lang="en-US" altLang="zh-TW" b="1" dirty="0">
                <a:solidFill>
                  <a:srgbClr val="FF0000"/>
                </a:solidFill>
              </a:rPr>
              <a:t>QR Code</a:t>
            </a:r>
            <a:r>
              <a:rPr lang="zh-TW" altLang="en-US" b="1" dirty="0">
                <a:solidFill>
                  <a:srgbClr val="FF0000"/>
                </a:solidFill>
              </a:rPr>
              <a:t>皆不同。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b="1" dirty="0">
                <a:solidFill>
                  <a:srgbClr val="FF0000"/>
                </a:solidFill>
              </a:rPr>
              <a:t>       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相同樹種解說牌之</a:t>
            </a:r>
            <a:r>
              <a:rPr lang="en-US" altLang="zh-TW" b="1" dirty="0">
                <a:solidFill>
                  <a:srgbClr val="FF0000"/>
                </a:solidFill>
              </a:rPr>
              <a:t>QR Code</a:t>
            </a:r>
            <a:r>
              <a:rPr lang="zh-TW" altLang="en-US" b="1" dirty="0">
                <a:solidFill>
                  <a:srgbClr val="FF0000"/>
                </a:solidFill>
              </a:rPr>
              <a:t>亦不同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b="1" dirty="0">
                <a:solidFill>
                  <a:srgbClr val="FF0000"/>
                </a:solidFill>
              </a:rPr>
              <a:t>       </a:t>
            </a:r>
            <a:r>
              <a:rPr lang="en-US" altLang="zh-TW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白色之樹木編號頁面僅供配對樹木及標牌用，不須印出</a:t>
            </a:r>
          </a:p>
        </p:txBody>
      </p:sp>
    </p:spTree>
    <p:extLst>
      <p:ext uri="{BB962C8B-B14F-4D97-AF65-F5344CB8AC3E}">
        <p14:creationId xmlns:p14="http://schemas.microsoft.com/office/powerpoint/2010/main" val="2065810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0436832-8BD9-4965-A48D-0BF28758B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7" y="663978"/>
            <a:ext cx="8131270" cy="72008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zh-TW" altLang="en-US" dirty="0"/>
              <a:t>樹牌樣式說明</a:t>
            </a:r>
            <a:endParaRPr lang="en-US" altLang="zh-TW" dirty="0"/>
          </a:p>
          <a:p>
            <a:r>
              <a:rPr lang="zh-TW" altLang="en-US" dirty="0"/>
              <a:t>      </a:t>
            </a:r>
            <a:r>
              <a:rPr lang="en-US" altLang="zh-TW" dirty="0"/>
              <a:t>(1)</a:t>
            </a:r>
            <a:r>
              <a:rPr lang="zh-TW" altLang="en-US" dirty="0"/>
              <a:t>點選「樣式說明」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EA36C05-D911-437D-AD21-50EFC39E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F77C39B-535B-485D-9903-F19EC8331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7" y="1700808"/>
            <a:ext cx="9144000" cy="449321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C0F2725-3E0B-4CAB-AE21-721FC7341870}"/>
              </a:ext>
            </a:extLst>
          </p:cNvPr>
          <p:cNvSpPr/>
          <p:nvPr/>
        </p:nvSpPr>
        <p:spPr>
          <a:xfrm>
            <a:off x="33527" y="9145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三、新增功能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FE94B7F-B191-40B7-A683-9E1114A65B8D}"/>
              </a:ext>
            </a:extLst>
          </p:cNvPr>
          <p:cNvSpPr/>
          <p:nvPr/>
        </p:nvSpPr>
        <p:spPr>
          <a:xfrm>
            <a:off x="7777590" y="2969459"/>
            <a:ext cx="774413" cy="467108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53C132D9-53C3-46DE-BE72-9F72BFF44645}"/>
              </a:ext>
            </a:extLst>
          </p:cNvPr>
          <p:cNvGrpSpPr/>
          <p:nvPr/>
        </p:nvGrpSpPr>
        <p:grpSpPr>
          <a:xfrm rot="3462983">
            <a:off x="7486389" y="3561132"/>
            <a:ext cx="1161801" cy="1231891"/>
            <a:chOff x="3347864" y="1760937"/>
            <a:chExt cx="1161801" cy="1231891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294523E5-C499-4EF3-8F5C-CE9FC15A6620}"/>
                </a:ext>
              </a:extLst>
            </p:cNvPr>
            <p:cNvSpPr/>
            <p:nvPr/>
          </p:nvSpPr>
          <p:spPr>
            <a:xfrm>
              <a:off x="3347864" y="18448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3D1200B-E700-4A28-807E-4C25A0952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 rot="18000000" flipH="1">
              <a:off x="3320388" y="1803551"/>
              <a:ext cx="1231891" cy="1146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469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BC51E5E-FF66-407C-BFB5-9B66C1C22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130" y="476672"/>
            <a:ext cx="8131270" cy="720080"/>
          </a:xfrm>
        </p:spPr>
        <p:txBody>
          <a:bodyPr/>
          <a:lstStyle/>
          <a:p>
            <a:r>
              <a:rPr lang="en-US" altLang="zh-TW" dirty="0"/>
              <a:t>(2)</a:t>
            </a:r>
            <a:r>
              <a:rPr lang="zh-TW" altLang="en-US" dirty="0"/>
              <a:t> 查看樹牌色碼及字體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B4EF476-81DE-496A-887A-74BB592B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211A61F-8D06-4305-9E00-C328A4526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66275"/>
            <a:ext cx="4187026" cy="56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1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2AD102A-B938-4103-8998-C747C7679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 編輯樹木照片</a:t>
            </a:r>
            <a:endParaRPr lang="en-US" altLang="zh-TW" dirty="0"/>
          </a:p>
          <a:p>
            <a:r>
              <a:rPr lang="zh-TW" altLang="en-US" dirty="0"/>
              <a:t>    </a:t>
            </a:r>
            <a:r>
              <a:rPr lang="en-US" altLang="zh-TW" dirty="0"/>
              <a:t>(1)</a:t>
            </a:r>
            <a:r>
              <a:rPr lang="zh-TW" altLang="en-US" dirty="0"/>
              <a:t>點擊已上傳之照片，開始編輯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F56C7D4-F31F-4CA0-B08E-FD6B3A88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706300B-5863-4405-8657-34E20B114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4"/>
          <a:stretch/>
        </p:blipFill>
        <p:spPr>
          <a:xfrm>
            <a:off x="0" y="1468543"/>
            <a:ext cx="9174243" cy="42484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D5E5F2A-A600-413F-B788-1A48AD17FB9F}"/>
              </a:ext>
            </a:extLst>
          </p:cNvPr>
          <p:cNvSpPr/>
          <p:nvPr/>
        </p:nvSpPr>
        <p:spPr>
          <a:xfrm>
            <a:off x="1331640" y="4628737"/>
            <a:ext cx="2376264" cy="1224136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CC4AF657-1BB9-4887-9BEA-477A961E6454}"/>
              </a:ext>
            </a:extLst>
          </p:cNvPr>
          <p:cNvGrpSpPr/>
          <p:nvPr/>
        </p:nvGrpSpPr>
        <p:grpSpPr>
          <a:xfrm rot="3462983">
            <a:off x="1149686" y="5592742"/>
            <a:ext cx="1161801" cy="1231891"/>
            <a:chOff x="3347864" y="1760937"/>
            <a:chExt cx="1161801" cy="1231891"/>
          </a:xfrm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4DA35C6B-4428-4A93-9B7B-C0D5D54E638D}"/>
                </a:ext>
              </a:extLst>
            </p:cNvPr>
            <p:cNvSpPr/>
            <p:nvPr/>
          </p:nvSpPr>
          <p:spPr>
            <a:xfrm>
              <a:off x="3347864" y="18448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DD746689-B58C-4633-A796-01DFDC352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 rot="18000000" flipH="1">
              <a:off x="3320388" y="1803551"/>
              <a:ext cx="1231891" cy="1146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6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EDB9C5F-F9CA-44F5-ADB4-7EDFE17A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95996495-7B36-40B2-A11A-31ADD11B2034}"/>
              </a:ext>
            </a:extLst>
          </p:cNvPr>
          <p:cNvSpPr txBox="1">
            <a:spLocks/>
          </p:cNvSpPr>
          <p:nvPr/>
        </p:nvSpPr>
        <p:spPr>
          <a:xfrm>
            <a:off x="-36512" y="561587"/>
            <a:ext cx="9239606" cy="72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4B9E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學校管理者於收到校園樹木資訊平臺開通公文後，請先點選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OpenID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綁定介面連結，進行個人帳號、密碼綁定作業。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9B48C7C-23EF-4BDF-B7A7-E5C3ADBAE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17"/>
          <a:stretch/>
        </p:blipFill>
        <p:spPr>
          <a:xfrm>
            <a:off x="0" y="1877214"/>
            <a:ext cx="9144000" cy="4487612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69BC3BB8-888A-4204-A08F-56796B949D8B}"/>
              </a:ext>
            </a:extLst>
          </p:cNvPr>
          <p:cNvGrpSpPr/>
          <p:nvPr/>
        </p:nvGrpSpPr>
        <p:grpSpPr>
          <a:xfrm rot="6683779">
            <a:off x="5396153" y="3307341"/>
            <a:ext cx="1161801" cy="1254100"/>
            <a:chOff x="3347864" y="1760937"/>
            <a:chExt cx="1161801" cy="1231891"/>
          </a:xfrm>
        </p:grpSpPr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BDA2AE0F-5C24-475B-8283-8148BA18CC95}"/>
                </a:ext>
              </a:extLst>
            </p:cNvPr>
            <p:cNvSpPr/>
            <p:nvPr/>
          </p:nvSpPr>
          <p:spPr>
            <a:xfrm>
              <a:off x="3347864" y="18448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A79169A7-E368-4CC3-81D9-0821FE82B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 rot="18000000" flipH="1">
              <a:off x="3320388" y="1803551"/>
              <a:ext cx="1231891" cy="1146663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6AAAE3A8-C7A0-449F-97E5-7466BBFA76E1}"/>
              </a:ext>
            </a:extLst>
          </p:cNvPr>
          <p:cNvSpPr/>
          <p:nvPr/>
        </p:nvSpPr>
        <p:spPr>
          <a:xfrm>
            <a:off x="92934" y="126411"/>
            <a:ext cx="3624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一、學校</a:t>
            </a:r>
            <a:r>
              <a:rPr lang="en-US" altLang="zh-TW" sz="2800" b="1" dirty="0">
                <a:solidFill>
                  <a:srgbClr val="FF0000"/>
                </a:solidFill>
              </a:rPr>
              <a:t>OpenID</a:t>
            </a:r>
            <a:r>
              <a:rPr lang="zh-TW" altLang="en-US" sz="2800" b="1" dirty="0">
                <a:solidFill>
                  <a:srgbClr val="FF0000"/>
                </a:solidFill>
              </a:rPr>
              <a:t>綁定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A0C2A6C-FEF9-4A9F-A5E8-9C30917DB76E}"/>
              </a:ext>
            </a:extLst>
          </p:cNvPr>
          <p:cNvSpPr txBox="1"/>
          <p:nvPr/>
        </p:nvSpPr>
        <p:spPr>
          <a:xfrm>
            <a:off x="4499992" y="5727830"/>
            <a:ext cx="4880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註：</a:t>
            </a:r>
            <a:r>
              <a:rPr lang="en-US" altLang="zh-TW" dirty="0">
                <a:solidFill>
                  <a:srgbClr val="FF0000"/>
                </a:solidFill>
              </a:rPr>
              <a:t>OpenID</a:t>
            </a:r>
            <a:r>
              <a:rPr lang="zh-TW" altLang="en-US" dirty="0">
                <a:solidFill>
                  <a:srgbClr val="FF0000"/>
                </a:solidFill>
              </a:rPr>
              <a:t>綁定前，學校管理者若未申請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       教育雲端帳號者，請優先至以下連結申請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>
                <a:hlinkClick r:id="rId4"/>
              </a:rPr>
              <a:t>https://www.sso.edu.tw/register</a:t>
            </a:r>
            <a:r>
              <a:rPr lang="zh-TW" altLang="en-US" dirty="0"/>
              <a:t>　　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5680FE-07B8-4AFD-AED5-4544B1EB42EF}"/>
              </a:ext>
            </a:extLst>
          </p:cNvPr>
          <p:cNvSpPr/>
          <p:nvPr/>
        </p:nvSpPr>
        <p:spPr>
          <a:xfrm>
            <a:off x="120200" y="1447161"/>
            <a:ext cx="7780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hlinkClick r:id="rId5"/>
              </a:rPr>
              <a:t>https://edutreemap.moe.edu.tw/manager_site/Login/VerifyCheck</a:t>
            </a:r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26741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7B8C57D-489D-4A65-8B1B-AC36566950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(2)</a:t>
            </a:r>
            <a:r>
              <a:rPr lang="zh-TW" altLang="en-US" dirty="0"/>
              <a:t>可左右旋轉已上傳之照片，確定後點選「上傳」，即可儲存設定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1AC868D-74B8-4466-A554-2C21173B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72306B3-7D7A-4F1A-89FE-E4FD6CA43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371"/>
            <a:ext cx="9144000" cy="445525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843DDFF-F09B-4644-B107-5901CB2DB46A}"/>
              </a:ext>
            </a:extLst>
          </p:cNvPr>
          <p:cNvSpPr/>
          <p:nvPr/>
        </p:nvSpPr>
        <p:spPr>
          <a:xfrm>
            <a:off x="4427984" y="4808547"/>
            <a:ext cx="720080" cy="492661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DB1F4C0-0714-4336-9E5A-05CE5756B664}"/>
              </a:ext>
            </a:extLst>
          </p:cNvPr>
          <p:cNvGrpSpPr/>
          <p:nvPr/>
        </p:nvGrpSpPr>
        <p:grpSpPr>
          <a:xfrm rot="3462983">
            <a:off x="4102014" y="5280285"/>
            <a:ext cx="1161801" cy="1231891"/>
            <a:chOff x="3347864" y="1760937"/>
            <a:chExt cx="1161801" cy="1231891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A0B83381-E927-4E44-B104-D94224887279}"/>
                </a:ext>
              </a:extLst>
            </p:cNvPr>
            <p:cNvSpPr/>
            <p:nvPr/>
          </p:nvSpPr>
          <p:spPr>
            <a:xfrm>
              <a:off x="3347864" y="18448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9AEF274D-E59B-4AFF-8B6B-E7164CCB0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 rot="18000000" flipH="1">
              <a:off x="3320388" y="1803551"/>
              <a:ext cx="1231891" cy="1146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8910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DBC69A6-C6DC-41DD-B74D-950340E4F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 刪除樹木資料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FE746EB-9B47-4349-8B5C-F9B169D6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B493E24-ADDE-4BB0-A2D2-EF0004780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4773" r="24800" b="10908"/>
          <a:stretch/>
        </p:blipFill>
        <p:spPr>
          <a:xfrm>
            <a:off x="1322512" y="1340768"/>
            <a:ext cx="5976664" cy="49494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2558F3E-93C1-4F88-AD19-8D3587E3B3F6}"/>
              </a:ext>
            </a:extLst>
          </p:cNvPr>
          <p:cNvSpPr txBox="1"/>
          <p:nvPr/>
        </p:nvSpPr>
        <p:spPr>
          <a:xfrm>
            <a:off x="458416" y="90872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若需刪除樹木資料，可至管理</a:t>
            </a:r>
            <a:r>
              <a:rPr lang="en-US" altLang="zh-TW" dirty="0"/>
              <a:t>&gt;</a:t>
            </a:r>
            <a:r>
              <a:rPr lang="zh-TW" altLang="en-US" dirty="0"/>
              <a:t>空間資訊</a:t>
            </a:r>
            <a:r>
              <a:rPr lang="en-US" altLang="zh-TW" dirty="0"/>
              <a:t>&gt;</a:t>
            </a:r>
            <a:r>
              <a:rPr lang="zh-TW" altLang="en-US" dirty="0"/>
              <a:t>詳細內容</a:t>
            </a:r>
            <a:r>
              <a:rPr lang="en-US" altLang="zh-TW" dirty="0"/>
              <a:t>&gt;</a:t>
            </a:r>
            <a:r>
              <a:rPr lang="zh-TW" altLang="en-US" dirty="0"/>
              <a:t>狀況點選「誤植</a:t>
            </a:r>
            <a:r>
              <a:rPr lang="en-US" altLang="zh-TW" dirty="0"/>
              <a:t>/</a:t>
            </a:r>
            <a:r>
              <a:rPr lang="zh-TW" altLang="en-US" dirty="0"/>
              <a:t>移除」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D3CB8D5-4AAE-40C0-B0FB-15890145AC47}"/>
              </a:ext>
            </a:extLst>
          </p:cNvPr>
          <p:cNvSpPr/>
          <p:nvPr/>
        </p:nvSpPr>
        <p:spPr>
          <a:xfrm>
            <a:off x="1448780" y="4797152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989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DBC69A6-C6DC-41DD-B74D-950340E4F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4.</a:t>
            </a:r>
            <a:r>
              <a:rPr lang="zh-TW" altLang="en-US" dirty="0"/>
              <a:t> 更改樹木種類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FE746EB-9B47-4349-8B5C-F9B169D6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2558F3E-93C1-4F88-AD19-8D3587E3B3F6}"/>
              </a:ext>
            </a:extLst>
          </p:cNvPr>
          <p:cNvSpPr txBox="1"/>
          <p:nvPr/>
        </p:nvSpPr>
        <p:spPr>
          <a:xfrm>
            <a:off x="1076795" y="95652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若需更改樹木種類，可至管理</a:t>
            </a:r>
            <a:r>
              <a:rPr lang="en-US" altLang="zh-TW" dirty="0"/>
              <a:t>&gt;</a:t>
            </a:r>
            <a:r>
              <a:rPr lang="zh-TW" altLang="en-US" dirty="0"/>
              <a:t>空間資訊</a:t>
            </a:r>
            <a:r>
              <a:rPr lang="en-US" altLang="zh-TW" dirty="0"/>
              <a:t>&gt;</a:t>
            </a:r>
            <a:r>
              <a:rPr lang="zh-TW" altLang="en-US" dirty="0"/>
              <a:t>詳細內容</a:t>
            </a:r>
            <a:r>
              <a:rPr lang="en-US" altLang="zh-TW" dirty="0"/>
              <a:t>&gt;</a:t>
            </a:r>
            <a:r>
              <a:rPr lang="zh-TW" altLang="en-US" dirty="0"/>
              <a:t>刪除舊樹種</a:t>
            </a:r>
            <a:r>
              <a:rPr lang="en-US" altLang="zh-TW" dirty="0"/>
              <a:t>&gt;</a:t>
            </a:r>
            <a:r>
              <a:rPr lang="zh-TW" altLang="en-US" dirty="0"/>
              <a:t>鍵入關鍵字，搜尋新樹種</a:t>
            </a:r>
            <a:r>
              <a:rPr lang="en-US" altLang="zh-TW" dirty="0"/>
              <a:t>&gt;</a:t>
            </a:r>
            <a:r>
              <a:rPr lang="zh-TW" altLang="en-US" dirty="0"/>
              <a:t>點選符合之樹種</a:t>
            </a:r>
            <a:r>
              <a:rPr lang="en-US" altLang="zh-TW" dirty="0"/>
              <a:t>&gt;</a:t>
            </a:r>
            <a:r>
              <a:rPr lang="zh-TW" altLang="en-US" dirty="0"/>
              <a:t>儲存修改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DDC2757-92DC-44A5-90F5-2047A8309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39" y="1929351"/>
            <a:ext cx="6185892" cy="4758378"/>
          </a:xfrm>
          <a:prstGeom prst="rect">
            <a:avLst/>
          </a:prstGeom>
        </p:spPr>
      </p:pic>
      <p:sp>
        <p:nvSpPr>
          <p:cNvPr id="9" name="流程圖: 循序存取儲存裝置 8">
            <a:extLst>
              <a:ext uri="{FF2B5EF4-FFF2-40B4-BE49-F238E27FC236}">
                <a16:creationId xmlns:a16="http://schemas.microsoft.com/office/drawing/2014/main" id="{08A12544-9403-4136-BF82-3C23C442EA3B}"/>
              </a:ext>
            </a:extLst>
          </p:cNvPr>
          <p:cNvSpPr/>
          <p:nvPr/>
        </p:nvSpPr>
        <p:spPr>
          <a:xfrm flipH="1">
            <a:off x="2051719" y="2493360"/>
            <a:ext cx="2016225" cy="646331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以關鍵字</a:t>
            </a:r>
            <a:endParaRPr lang="en-US" altLang="zh-TW" dirty="0"/>
          </a:p>
          <a:p>
            <a:pPr algn="ctr"/>
            <a:r>
              <a:rPr lang="zh-TW" altLang="en-US" dirty="0"/>
              <a:t>搜尋</a:t>
            </a:r>
          </a:p>
        </p:txBody>
      </p:sp>
      <p:sp>
        <p:nvSpPr>
          <p:cNvPr id="10" name="流程圖: 循序存取儲存裝置 9">
            <a:extLst>
              <a:ext uri="{FF2B5EF4-FFF2-40B4-BE49-F238E27FC236}">
                <a16:creationId xmlns:a16="http://schemas.microsoft.com/office/drawing/2014/main" id="{7B62D509-C2A6-40ED-AD6D-301520CA4E8E}"/>
              </a:ext>
            </a:extLst>
          </p:cNvPr>
          <p:cNvSpPr/>
          <p:nvPr/>
        </p:nvSpPr>
        <p:spPr>
          <a:xfrm flipH="1">
            <a:off x="3059832" y="3146357"/>
            <a:ext cx="2555836" cy="519238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點選符合之名稱</a:t>
            </a:r>
            <a:endParaRPr lang="en-US" altLang="zh-TW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CBAD0BA2-9CB5-43EF-8D80-5597636CA5C3}"/>
              </a:ext>
            </a:extLst>
          </p:cNvPr>
          <p:cNvSpPr/>
          <p:nvPr/>
        </p:nvSpPr>
        <p:spPr>
          <a:xfrm>
            <a:off x="6228184" y="5805264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53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DBC69A6-C6DC-41DD-B74D-950340E4F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5.</a:t>
            </a:r>
            <a:r>
              <a:rPr lang="zh-TW" altLang="en-US" dirty="0"/>
              <a:t> 新增樹木點位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FE746EB-9B47-4349-8B5C-F9B169D6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2558F3E-93C1-4F88-AD19-8D3587E3B3F6}"/>
              </a:ext>
            </a:extLst>
          </p:cNvPr>
          <p:cNvSpPr txBox="1"/>
          <p:nvPr/>
        </p:nvSpPr>
        <p:spPr>
          <a:xfrm>
            <a:off x="467544" y="1012335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(1)</a:t>
            </a:r>
            <a:r>
              <a:rPr lang="zh-TW" altLang="en-US" sz="2400" dirty="0"/>
              <a:t>點選新增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7FC4D0A-E96F-4F67-AA38-4975574B1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7"/>
          <a:stretch/>
        </p:blipFill>
        <p:spPr>
          <a:xfrm>
            <a:off x="171694" y="1433599"/>
            <a:ext cx="8504762" cy="3990802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6A5F720E-C3F5-443D-B510-95B3CFFC3781}"/>
              </a:ext>
            </a:extLst>
          </p:cNvPr>
          <p:cNvSpPr/>
          <p:nvPr/>
        </p:nvSpPr>
        <p:spPr>
          <a:xfrm>
            <a:off x="7590702" y="1433599"/>
            <a:ext cx="1008112" cy="81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238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DBC69A6-C6DC-41DD-B74D-950340E4F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5.</a:t>
            </a:r>
            <a:r>
              <a:rPr lang="zh-TW" altLang="en-US" dirty="0"/>
              <a:t> 新增樹木點位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FE746EB-9B47-4349-8B5C-F9B169D6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2558F3E-93C1-4F88-AD19-8D3587E3B3F6}"/>
              </a:ext>
            </a:extLst>
          </p:cNvPr>
          <p:cNvSpPr txBox="1"/>
          <p:nvPr/>
        </p:nvSpPr>
        <p:spPr>
          <a:xfrm>
            <a:off x="454078" y="790229"/>
            <a:ext cx="7618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(1)</a:t>
            </a:r>
            <a:r>
              <a:rPr lang="zh-TW" altLang="en-US" sz="2400" dirty="0">
                <a:solidFill>
                  <a:srgbClr val="C00000"/>
                </a:solidFill>
              </a:rPr>
              <a:t>新增目標</a:t>
            </a:r>
            <a:r>
              <a:rPr lang="en-US" altLang="zh-TW" sz="2400" dirty="0">
                <a:solidFill>
                  <a:srgbClr val="C00000"/>
                </a:solidFill>
              </a:rPr>
              <a:t>:</a:t>
            </a:r>
            <a:r>
              <a:rPr lang="zh-TW" altLang="en-US" sz="2400" dirty="0">
                <a:solidFill>
                  <a:srgbClr val="C00000"/>
                </a:solidFill>
              </a:rPr>
              <a:t>選定位置測定方式</a:t>
            </a:r>
            <a:r>
              <a:rPr lang="en-US" altLang="zh-TW" sz="2400" dirty="0">
                <a:solidFill>
                  <a:srgbClr val="C00000"/>
                </a:solidFill>
              </a:rPr>
              <a:t>&gt;XY</a:t>
            </a:r>
            <a:r>
              <a:rPr lang="zh-TW" altLang="en-US" sz="2400" dirty="0">
                <a:solidFill>
                  <a:srgbClr val="C00000"/>
                </a:solidFill>
              </a:rPr>
              <a:t>座標出現</a:t>
            </a:r>
            <a:r>
              <a:rPr lang="en-US" altLang="zh-TW" sz="2400" dirty="0">
                <a:solidFill>
                  <a:srgbClr val="C00000"/>
                </a:solidFill>
              </a:rPr>
              <a:t>&gt;</a:t>
            </a:r>
            <a:r>
              <a:rPr lang="zh-TW" altLang="en-US" sz="2400" dirty="0">
                <a:solidFill>
                  <a:srgbClr val="C00000"/>
                </a:solidFill>
              </a:rPr>
              <a:t>下一步</a:t>
            </a:r>
            <a:endParaRPr lang="en-US" altLang="zh-TW" sz="2400" dirty="0">
              <a:solidFill>
                <a:srgbClr val="C00000"/>
              </a:solidFill>
            </a:endParaRPr>
          </a:p>
          <a:p>
            <a:r>
              <a:rPr lang="en-US" altLang="zh-TW" sz="2000" dirty="0"/>
              <a:t>a.</a:t>
            </a:r>
            <a:r>
              <a:rPr lang="zh-TW" altLang="en-US" sz="2000" dirty="0"/>
              <a:t>使用者所在座標</a:t>
            </a:r>
            <a:r>
              <a:rPr lang="en-US" altLang="zh-TW" sz="2000" dirty="0"/>
              <a:t>:</a:t>
            </a:r>
            <a:r>
              <a:rPr lang="zh-TW" altLang="en-US" sz="2000" dirty="0"/>
              <a:t>新增於使用者所在位置</a:t>
            </a:r>
            <a:endParaRPr lang="en-US" altLang="zh-TW" sz="2000" dirty="0"/>
          </a:p>
          <a:p>
            <a:r>
              <a:rPr lang="en-US" altLang="zh-TW" sz="2000" dirty="0"/>
              <a:t>b.</a:t>
            </a:r>
            <a:r>
              <a:rPr lang="zh-TW" altLang="en-US" sz="2000" dirty="0"/>
              <a:t>地圖準心座標</a:t>
            </a:r>
            <a:r>
              <a:rPr lang="en-US" altLang="zh-TW" sz="2000" dirty="0"/>
              <a:t>:</a:t>
            </a:r>
            <a:r>
              <a:rPr lang="zh-TW" altLang="en-US" sz="2000" dirty="0"/>
              <a:t>新增於地圖中的十字位置</a:t>
            </a:r>
            <a:r>
              <a:rPr lang="en-US" altLang="zh-TW" sz="2000" dirty="0"/>
              <a:t>(</a:t>
            </a:r>
            <a:r>
              <a:rPr lang="zh-TW" altLang="en-US" sz="2000" dirty="0"/>
              <a:t>拖曳地圖以選定位置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7FC4D0A-E96F-4F67-AA38-4975574B1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"/>
          <a:stretch/>
        </p:blipFill>
        <p:spPr>
          <a:xfrm>
            <a:off x="1504037" y="2017310"/>
            <a:ext cx="6135926" cy="4798944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C904F63D-7978-4CC6-852D-CC4314B26EAA}"/>
              </a:ext>
            </a:extLst>
          </p:cNvPr>
          <p:cNvSpPr/>
          <p:nvPr/>
        </p:nvSpPr>
        <p:spPr>
          <a:xfrm>
            <a:off x="5423300" y="4425021"/>
            <a:ext cx="1008112" cy="81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8124798-F58C-41C3-B4E1-6852010815E0}"/>
              </a:ext>
            </a:extLst>
          </p:cNvPr>
          <p:cNvSpPr/>
          <p:nvPr/>
        </p:nvSpPr>
        <p:spPr>
          <a:xfrm>
            <a:off x="1239158" y="4149080"/>
            <a:ext cx="302433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708997FF-B204-4144-B762-F53984B63A07}"/>
              </a:ext>
            </a:extLst>
          </p:cNvPr>
          <p:cNvSpPr/>
          <p:nvPr/>
        </p:nvSpPr>
        <p:spPr>
          <a:xfrm>
            <a:off x="6645988" y="6309320"/>
            <a:ext cx="1008112" cy="499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347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DBC69A6-C6DC-41DD-B74D-950340E4F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5.</a:t>
            </a:r>
            <a:r>
              <a:rPr lang="zh-TW" altLang="en-US" dirty="0"/>
              <a:t> 新增樹木點位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FE746EB-9B47-4349-8B5C-F9B169D6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2558F3E-93C1-4F88-AD19-8D3587E3B3F6}"/>
              </a:ext>
            </a:extLst>
          </p:cNvPr>
          <p:cNvSpPr txBox="1"/>
          <p:nvPr/>
        </p:nvSpPr>
        <p:spPr>
          <a:xfrm>
            <a:off x="436376" y="719758"/>
            <a:ext cx="8798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(2)</a:t>
            </a:r>
            <a:r>
              <a:rPr lang="zh-TW" altLang="en-US" sz="2400" dirty="0">
                <a:solidFill>
                  <a:srgbClr val="C00000"/>
                </a:solidFill>
              </a:rPr>
              <a:t>編輯內容</a:t>
            </a:r>
            <a:r>
              <a:rPr lang="en-US" altLang="zh-TW" sz="2400" dirty="0">
                <a:solidFill>
                  <a:srgbClr val="C00000"/>
                </a:solidFill>
              </a:rPr>
              <a:t>:</a:t>
            </a:r>
            <a:r>
              <a:rPr lang="zh-TW" altLang="en-US" sz="2400" dirty="0">
                <a:solidFill>
                  <a:srgbClr val="C00000"/>
                </a:solidFill>
              </a:rPr>
              <a:t>輸入樹種關鍵字搜尋</a:t>
            </a:r>
            <a:r>
              <a:rPr lang="en-US" altLang="zh-TW" sz="2400" dirty="0">
                <a:solidFill>
                  <a:srgbClr val="C00000"/>
                </a:solidFill>
              </a:rPr>
              <a:t>&gt;</a:t>
            </a:r>
            <a:r>
              <a:rPr lang="zh-TW" altLang="en-US" sz="2400" dirty="0">
                <a:solidFill>
                  <a:srgbClr val="C00000"/>
                </a:solidFill>
              </a:rPr>
              <a:t>點選欲使用之樹種</a:t>
            </a:r>
            <a:r>
              <a:rPr lang="en-US" altLang="zh-TW" sz="2400" dirty="0">
                <a:solidFill>
                  <a:srgbClr val="C00000"/>
                </a:solidFill>
              </a:rPr>
              <a:t>&gt;</a:t>
            </a:r>
            <a:r>
              <a:rPr lang="zh-TW" altLang="en-US" sz="2400" dirty="0">
                <a:solidFill>
                  <a:srgbClr val="C00000"/>
                </a:solidFill>
              </a:rPr>
              <a:t>下一步</a:t>
            </a:r>
            <a:endParaRPr lang="en-US" altLang="zh-TW" sz="2400" dirty="0">
              <a:solidFill>
                <a:srgbClr val="C0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7FC4D0A-E96F-4F67-AA38-4975574B1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37" y="1310111"/>
            <a:ext cx="6135926" cy="4703785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C904F63D-7978-4CC6-852D-CC4314B26EAA}"/>
              </a:ext>
            </a:extLst>
          </p:cNvPr>
          <p:cNvSpPr/>
          <p:nvPr/>
        </p:nvSpPr>
        <p:spPr>
          <a:xfrm>
            <a:off x="6386453" y="5006051"/>
            <a:ext cx="1008112" cy="81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B2E9510-FD3B-4138-BBCE-018586224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26200" r="58732" b="61200"/>
          <a:stretch/>
        </p:blipFill>
        <p:spPr>
          <a:xfrm>
            <a:off x="2757548" y="3861048"/>
            <a:ext cx="2844316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17ACB64-4C03-4DED-8385-7580E3511440}"/>
              </a:ext>
            </a:extLst>
          </p:cNvPr>
          <p:cNvCxnSpPr/>
          <p:nvPr/>
        </p:nvCxnSpPr>
        <p:spPr>
          <a:xfrm>
            <a:off x="2384137" y="2924944"/>
            <a:ext cx="1395775" cy="12961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042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DBC69A6-C6DC-41DD-B74D-950340E4F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5.</a:t>
            </a:r>
            <a:r>
              <a:rPr lang="zh-TW" altLang="en-US" dirty="0"/>
              <a:t> 新增樹木點位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FE746EB-9B47-4349-8B5C-F9B169D6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2558F3E-93C1-4F88-AD19-8D3587E3B3F6}"/>
              </a:ext>
            </a:extLst>
          </p:cNvPr>
          <p:cNvSpPr txBox="1"/>
          <p:nvPr/>
        </p:nvSpPr>
        <p:spPr>
          <a:xfrm>
            <a:off x="435378" y="818442"/>
            <a:ext cx="8798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(3)</a:t>
            </a:r>
            <a:r>
              <a:rPr lang="zh-TW" altLang="en-US" sz="2400" dirty="0">
                <a:solidFill>
                  <a:srgbClr val="C00000"/>
                </a:solidFill>
              </a:rPr>
              <a:t>樹木照片</a:t>
            </a:r>
            <a:r>
              <a:rPr lang="en-US" altLang="zh-TW" sz="2400" dirty="0">
                <a:solidFill>
                  <a:srgbClr val="C00000"/>
                </a:solidFill>
              </a:rPr>
              <a:t>:</a:t>
            </a:r>
            <a:r>
              <a:rPr lang="zh-TW" altLang="en-US" sz="2400" dirty="0">
                <a:solidFill>
                  <a:srgbClr val="C00000"/>
                </a:solidFill>
              </a:rPr>
              <a:t>拍攝並上傳該樹木之照片</a:t>
            </a:r>
            <a:r>
              <a:rPr lang="en-US" altLang="zh-TW" sz="2400" dirty="0">
                <a:solidFill>
                  <a:srgbClr val="C00000"/>
                </a:solidFill>
              </a:rPr>
              <a:t>&gt;</a:t>
            </a:r>
            <a:r>
              <a:rPr lang="zh-TW" altLang="en-US" sz="2400" dirty="0">
                <a:solidFill>
                  <a:srgbClr val="C00000"/>
                </a:solidFill>
              </a:rPr>
              <a:t>上傳資料</a:t>
            </a:r>
            <a:r>
              <a:rPr lang="en-US" altLang="zh-TW" sz="2400" dirty="0">
                <a:solidFill>
                  <a:srgbClr val="C00000"/>
                </a:solidFill>
              </a:rPr>
              <a:t>&gt;</a:t>
            </a:r>
            <a:r>
              <a:rPr lang="zh-TW" altLang="en-US" sz="2400" dirty="0">
                <a:solidFill>
                  <a:srgbClr val="C00000"/>
                </a:solidFill>
              </a:rPr>
              <a:t>完成</a:t>
            </a:r>
            <a:endParaRPr lang="en-US" altLang="zh-TW" sz="2400" dirty="0">
              <a:solidFill>
                <a:srgbClr val="C0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7FC4D0A-E96F-4F67-AA38-4975574B1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16" y="1426139"/>
            <a:ext cx="6135926" cy="4471730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C904F63D-7978-4CC6-852D-CC4314B26EAA}"/>
              </a:ext>
            </a:extLst>
          </p:cNvPr>
          <p:cNvSpPr/>
          <p:nvPr/>
        </p:nvSpPr>
        <p:spPr>
          <a:xfrm>
            <a:off x="6516216" y="4797152"/>
            <a:ext cx="1008112" cy="81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9827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6E5B704-0F5A-47D2-9708-2ED34141A3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54" y="548680"/>
            <a:ext cx="8131270" cy="720080"/>
          </a:xfrm>
        </p:spPr>
        <p:txBody>
          <a:bodyPr/>
          <a:lstStyle/>
          <a:p>
            <a:r>
              <a:rPr lang="zh-TW" altLang="en-US" dirty="0"/>
              <a:t>四、聯絡方式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7D3B97F-F5E5-4F93-A412-44AB5A3C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4" name="文字版面配置區 1">
            <a:extLst>
              <a:ext uri="{FF2B5EF4-FFF2-40B4-BE49-F238E27FC236}">
                <a16:creationId xmlns:a16="http://schemas.microsoft.com/office/drawing/2014/main" id="{2D7B55A2-DA6A-450C-B7FB-656F711E191E}"/>
              </a:ext>
            </a:extLst>
          </p:cNvPr>
          <p:cNvSpPr txBox="1">
            <a:spLocks/>
          </p:cNvSpPr>
          <p:nvPr/>
        </p:nvSpPr>
        <p:spPr>
          <a:xfrm>
            <a:off x="755576" y="1268760"/>
            <a:ext cx="8131270" cy="38164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4B9E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1D5F49"/>
                </a:solidFill>
              </a:rPr>
              <a:t>學校平臺操作相關問題，請洽維運廠商</a:t>
            </a:r>
            <a:r>
              <a:rPr lang="en-US" altLang="zh-TW" dirty="0">
                <a:solidFill>
                  <a:srgbClr val="1D5F49"/>
                </a:solidFill>
              </a:rPr>
              <a:t>:</a:t>
            </a:r>
          </a:p>
          <a:p>
            <a:pPr marL="354013"/>
            <a:r>
              <a:rPr lang="zh-TW" altLang="en-US" dirty="0">
                <a:solidFill>
                  <a:srgbClr val="1D5F49"/>
                </a:solidFill>
              </a:rPr>
              <a:t>許皓</a:t>
            </a:r>
            <a:r>
              <a:rPr lang="en-US" altLang="zh-TW" dirty="0">
                <a:solidFill>
                  <a:srgbClr val="1D5F49"/>
                </a:solidFill>
              </a:rPr>
              <a:t>(02)26591899</a:t>
            </a:r>
            <a:r>
              <a:rPr lang="zh-TW" altLang="en-US" dirty="0">
                <a:solidFill>
                  <a:srgbClr val="1D5F49"/>
                </a:solidFill>
              </a:rPr>
              <a:t>分機</a:t>
            </a:r>
            <a:r>
              <a:rPr lang="en-US" altLang="zh-TW" dirty="0">
                <a:solidFill>
                  <a:srgbClr val="1D5F49"/>
                </a:solidFill>
              </a:rPr>
              <a:t>138</a:t>
            </a:r>
          </a:p>
          <a:p>
            <a:pPr marL="354013"/>
            <a:endParaRPr lang="en-US" altLang="zh-TW" dirty="0">
              <a:solidFill>
                <a:srgbClr val="1D5F49"/>
              </a:solidFill>
            </a:endParaRPr>
          </a:p>
          <a:p>
            <a:r>
              <a:rPr lang="zh-TW" altLang="en-US" dirty="0">
                <a:solidFill>
                  <a:srgbClr val="1D5F49"/>
                </a:solidFill>
              </a:rPr>
              <a:t>各縣市承辦人平臺操作相關問題，請洽教育部</a:t>
            </a:r>
            <a:r>
              <a:rPr lang="en-US" altLang="zh-TW" dirty="0">
                <a:solidFill>
                  <a:srgbClr val="1D5F49"/>
                </a:solidFill>
              </a:rPr>
              <a:t>:</a:t>
            </a:r>
          </a:p>
          <a:p>
            <a:pPr indent="354013"/>
            <a:r>
              <a:rPr lang="zh-TW" altLang="en-US" dirty="0">
                <a:solidFill>
                  <a:srgbClr val="1D5F49"/>
                </a:solidFill>
              </a:rPr>
              <a:t>張簡紹君</a:t>
            </a:r>
            <a:r>
              <a:rPr lang="en-US" altLang="zh-TW" dirty="0">
                <a:solidFill>
                  <a:srgbClr val="1D5F49"/>
                </a:solidFill>
              </a:rPr>
              <a:t>(02)7712-9132</a:t>
            </a:r>
          </a:p>
          <a:p>
            <a:pPr indent="354013"/>
            <a:r>
              <a:rPr lang="zh-TW" altLang="en-US" dirty="0">
                <a:solidFill>
                  <a:srgbClr val="1D5F49"/>
                </a:solidFill>
              </a:rPr>
              <a:t>謝濬安    </a:t>
            </a:r>
            <a:r>
              <a:rPr lang="en-US" altLang="zh-TW" dirty="0">
                <a:solidFill>
                  <a:srgbClr val="1D5F49"/>
                </a:solidFill>
              </a:rPr>
              <a:t>(02)7712-9138</a:t>
            </a:r>
          </a:p>
        </p:txBody>
      </p:sp>
    </p:spTree>
    <p:extLst>
      <p:ext uri="{BB962C8B-B14F-4D97-AF65-F5344CB8AC3E}">
        <p14:creationId xmlns:p14="http://schemas.microsoft.com/office/powerpoint/2010/main" val="4660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B6D38A5-6CB8-4928-B364-CD31142B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E27607-165E-4A73-9639-BBC6E14F3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 b="3857"/>
          <a:stretch/>
        </p:blipFill>
        <p:spPr>
          <a:xfrm>
            <a:off x="0" y="1124744"/>
            <a:ext cx="9144000" cy="5142058"/>
          </a:xfrm>
          <a:prstGeom prst="rect">
            <a:avLst/>
          </a:prstGeom>
        </p:spPr>
      </p:pic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69689FAC-D2DA-44F3-8AC5-9596D17A1748}"/>
              </a:ext>
            </a:extLst>
          </p:cNvPr>
          <p:cNvSpPr txBox="1">
            <a:spLocks/>
          </p:cNvSpPr>
          <p:nvPr/>
        </p:nvSpPr>
        <p:spPr>
          <a:xfrm>
            <a:off x="440964" y="418238"/>
            <a:ext cx="8064896" cy="72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4B9E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進入綁定頁面後，輸入教育雲帳號密碼並點選登入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217D1F2-6818-4CE1-9010-1BDD00DC35BC}"/>
              </a:ext>
            </a:extLst>
          </p:cNvPr>
          <p:cNvSpPr/>
          <p:nvPr/>
        </p:nvSpPr>
        <p:spPr>
          <a:xfrm>
            <a:off x="2483768" y="2132856"/>
            <a:ext cx="3888432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95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A16220B-FAA6-41BB-91CA-2DC4C57FE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6"/>
          <a:stretch/>
        </p:blipFill>
        <p:spPr>
          <a:xfrm>
            <a:off x="0" y="1628800"/>
            <a:ext cx="9144000" cy="449299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EDB9C5F-F9CA-44F5-ADB4-7EDFE17A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95996495-7B36-40B2-A11A-31ADD11B2034}"/>
              </a:ext>
            </a:extLst>
          </p:cNvPr>
          <p:cNvSpPr txBox="1">
            <a:spLocks/>
          </p:cNvSpPr>
          <p:nvPr/>
        </p:nvSpPr>
        <p:spPr>
          <a:xfrm>
            <a:off x="84922" y="561587"/>
            <a:ext cx="9059078" cy="72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4B9E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登入成功後，點擊開啟，再點擊確認按鈕，以完成帳號綁定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124A15-31F3-4F17-8F53-8CC95A5885F4}"/>
              </a:ext>
            </a:extLst>
          </p:cNvPr>
          <p:cNvSpPr/>
          <p:nvPr/>
        </p:nvSpPr>
        <p:spPr>
          <a:xfrm>
            <a:off x="5868144" y="3245734"/>
            <a:ext cx="818655" cy="366531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76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EDB9C5F-F9CA-44F5-ADB4-7EDFE17A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FF3D6A2-98B9-405A-999B-C6BA00D5F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56" r="1402" b="3646"/>
          <a:stretch/>
        </p:blipFill>
        <p:spPr>
          <a:xfrm>
            <a:off x="27185" y="1412776"/>
            <a:ext cx="9089630" cy="442849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8C78B8-483A-4A11-876D-A39C62B2928C}"/>
              </a:ext>
            </a:extLst>
          </p:cNvPr>
          <p:cNvSpPr/>
          <p:nvPr/>
        </p:nvSpPr>
        <p:spPr>
          <a:xfrm>
            <a:off x="8298160" y="1387624"/>
            <a:ext cx="818655" cy="366531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389EFD0E-4317-49DE-B20E-2EEAB87299CE}"/>
              </a:ext>
            </a:extLst>
          </p:cNvPr>
          <p:cNvGrpSpPr/>
          <p:nvPr/>
        </p:nvGrpSpPr>
        <p:grpSpPr>
          <a:xfrm rot="6683779">
            <a:off x="7363067" y="1411332"/>
            <a:ext cx="1161801" cy="1254100"/>
            <a:chOff x="3347864" y="1760937"/>
            <a:chExt cx="1161801" cy="1231891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3D912826-C46B-4DD0-8A83-01388505040F}"/>
                </a:ext>
              </a:extLst>
            </p:cNvPr>
            <p:cNvSpPr/>
            <p:nvPr/>
          </p:nvSpPr>
          <p:spPr>
            <a:xfrm>
              <a:off x="3347864" y="18448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F34ABE2-6D97-4745-BF29-C9A7E6BBA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 rot="18000000" flipH="1">
              <a:off x="3320388" y="1803551"/>
              <a:ext cx="1231891" cy="1146663"/>
            </a:xfrm>
            <a:prstGeom prst="rect">
              <a:avLst/>
            </a:prstGeom>
          </p:spPr>
        </p:pic>
      </p:grpSp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id="{95996495-7B36-40B2-A11A-31ADD11B2034}"/>
              </a:ext>
            </a:extLst>
          </p:cNvPr>
          <p:cNvSpPr txBox="1">
            <a:spLocks/>
          </p:cNvSpPr>
          <p:nvPr/>
        </p:nvSpPr>
        <p:spPr>
          <a:xfrm>
            <a:off x="84922" y="561587"/>
            <a:ext cx="8131270" cy="7200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4B9E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 進到校園樹木資訊平臺網站並登入後臺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014C929-72A8-4646-96E3-96E2172C44CA}"/>
              </a:ext>
            </a:extLst>
          </p:cNvPr>
          <p:cNvSpPr/>
          <p:nvPr/>
        </p:nvSpPr>
        <p:spPr>
          <a:xfrm>
            <a:off x="539552" y="983835"/>
            <a:ext cx="3771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hlinkClick r:id="rId4"/>
              </a:rPr>
              <a:t>https://edutreemap.moe.edu.tw</a:t>
            </a:r>
            <a:endParaRPr lang="zh-TW" altLang="en-US" sz="2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068619-31CA-4A08-8665-4BF6A2264DC0}"/>
              </a:ext>
            </a:extLst>
          </p:cNvPr>
          <p:cNvSpPr/>
          <p:nvPr/>
        </p:nvSpPr>
        <p:spPr>
          <a:xfrm>
            <a:off x="33527" y="91459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二、學校下載樹木解說牌</a:t>
            </a:r>
          </a:p>
        </p:txBody>
      </p:sp>
    </p:spTree>
    <p:extLst>
      <p:ext uri="{BB962C8B-B14F-4D97-AF65-F5344CB8AC3E}">
        <p14:creationId xmlns:p14="http://schemas.microsoft.com/office/powerpoint/2010/main" val="40965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6B8B916-3A69-4488-BCCA-DBD3C1ECF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68" b="3801"/>
          <a:stretch/>
        </p:blipFill>
        <p:spPr>
          <a:xfrm>
            <a:off x="0" y="1385367"/>
            <a:ext cx="9144000" cy="4923953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EAE5886-D2CC-49B1-B4AD-B30012A5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504" y="665287"/>
            <a:ext cx="8131270" cy="720080"/>
          </a:xfrm>
        </p:spPr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點選</a:t>
            </a:r>
            <a:r>
              <a:rPr lang="en-US" altLang="zh-TW" dirty="0"/>
              <a:t>Open ID</a:t>
            </a:r>
            <a:r>
              <a:rPr lang="zh-TW" altLang="en-US" dirty="0"/>
              <a:t>進行帳號、密碼登入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E362EAA-D71C-4A63-9D24-739AF723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4F6797-D32D-410C-AF61-B00025024A73}"/>
              </a:ext>
            </a:extLst>
          </p:cNvPr>
          <p:cNvSpPr/>
          <p:nvPr/>
        </p:nvSpPr>
        <p:spPr>
          <a:xfrm>
            <a:off x="6913096" y="2591280"/>
            <a:ext cx="833218" cy="288032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41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C8ECD7C-F595-440A-AB14-8134E8E34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" y="1212754"/>
            <a:ext cx="9098651" cy="444849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E5D010-C15D-4943-B77F-DD24CD64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107504" y="492675"/>
            <a:ext cx="8131270" cy="720080"/>
          </a:xfrm>
        </p:spPr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 登入後臺，點選</a:t>
            </a:r>
            <a:r>
              <a:rPr lang="en-US" altLang="zh-TW" dirty="0"/>
              <a:t>『</a:t>
            </a:r>
            <a:r>
              <a:rPr lang="zh-TW" altLang="en-US" u="sng" dirty="0">
                <a:solidFill>
                  <a:srgbClr val="FF0000"/>
                </a:solidFill>
              </a:rPr>
              <a:t>校園樹木</a:t>
            </a:r>
            <a:r>
              <a:rPr lang="en-US" altLang="zh-TW" dirty="0"/>
              <a:t>』</a:t>
            </a:r>
            <a:r>
              <a:rPr lang="zh-TW" altLang="en-US" dirty="0"/>
              <a:t>功能項目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50FABFC-BE40-4DDD-8097-A3018FCD15C4}"/>
              </a:ext>
            </a:extLst>
          </p:cNvPr>
          <p:cNvSpPr/>
          <p:nvPr/>
        </p:nvSpPr>
        <p:spPr>
          <a:xfrm>
            <a:off x="0" y="1772816"/>
            <a:ext cx="1331640" cy="288032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7A7DF379-D0DC-4CCF-999D-13A017324E79}"/>
              </a:ext>
            </a:extLst>
          </p:cNvPr>
          <p:cNvGrpSpPr/>
          <p:nvPr/>
        </p:nvGrpSpPr>
        <p:grpSpPr>
          <a:xfrm>
            <a:off x="899592" y="1821092"/>
            <a:ext cx="1161801" cy="1231891"/>
            <a:chOff x="3347864" y="1760937"/>
            <a:chExt cx="1161801" cy="1231891"/>
          </a:xfrm>
        </p:grpSpPr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CA32223A-5689-4DFF-8A71-8D75A876A1FC}"/>
                </a:ext>
              </a:extLst>
            </p:cNvPr>
            <p:cNvSpPr/>
            <p:nvPr/>
          </p:nvSpPr>
          <p:spPr>
            <a:xfrm>
              <a:off x="3347864" y="18448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25A40A0A-2C34-4A41-BC04-6A7C2DD6F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 rot="18000000" flipH="1">
              <a:off x="3320388" y="1803551"/>
              <a:ext cx="1231891" cy="1146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41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7B3885C-5F65-4114-914D-86F055AF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" y="1412776"/>
            <a:ext cx="9036915" cy="444059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E5D010-C15D-4943-B77F-DD24CD64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20894" y="551564"/>
            <a:ext cx="8804245" cy="720080"/>
          </a:xfrm>
        </p:spPr>
        <p:txBody>
          <a:bodyPr/>
          <a:lstStyle/>
          <a:p>
            <a:r>
              <a:rPr lang="en-US" altLang="zh-TW" dirty="0"/>
              <a:t>4.</a:t>
            </a:r>
            <a:r>
              <a:rPr lang="zh-TW" altLang="en-US" dirty="0"/>
              <a:t> 於檢索處已綁定學校，可檢視自己學校樹木清單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0D262D-CE4D-49FD-BEB0-F8A2394BAC72}"/>
              </a:ext>
            </a:extLst>
          </p:cNvPr>
          <p:cNvSpPr/>
          <p:nvPr/>
        </p:nvSpPr>
        <p:spPr>
          <a:xfrm>
            <a:off x="4352198" y="2350425"/>
            <a:ext cx="4519240" cy="3492611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9FF4497D-2B0D-41D3-A070-00289AD988B7}"/>
              </a:ext>
            </a:extLst>
          </p:cNvPr>
          <p:cNvGrpSpPr/>
          <p:nvPr/>
        </p:nvGrpSpPr>
        <p:grpSpPr>
          <a:xfrm>
            <a:off x="6876256" y="2492896"/>
            <a:ext cx="1161801" cy="1231891"/>
            <a:chOff x="3347864" y="1760937"/>
            <a:chExt cx="1161801" cy="1231891"/>
          </a:xfrm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6E53E158-F52A-49A9-9DFE-A4927447F5AD}"/>
                </a:ext>
              </a:extLst>
            </p:cNvPr>
            <p:cNvSpPr/>
            <p:nvPr/>
          </p:nvSpPr>
          <p:spPr>
            <a:xfrm>
              <a:off x="3347864" y="18448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E78E2AA-887D-4310-82BF-C8EE7C8C2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 rot="18000000" flipH="1">
              <a:off x="3320388" y="1803551"/>
              <a:ext cx="1231891" cy="1146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96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E75C66E-D296-4A25-A987-9D74E298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" y="1428040"/>
            <a:ext cx="9131632" cy="4449232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E5D010-C15D-4943-B77F-DD24CD64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D213-D8CD-4458-8891-C14652E68121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0" y="349491"/>
            <a:ext cx="8804245" cy="720080"/>
          </a:xfrm>
        </p:spPr>
        <p:txBody>
          <a:bodyPr/>
          <a:lstStyle/>
          <a:p>
            <a:r>
              <a:rPr lang="en-US" altLang="zh-TW" dirty="0"/>
              <a:t>5.</a:t>
            </a:r>
            <a:r>
              <a:rPr lang="zh-TW" altLang="en-US" dirty="0"/>
              <a:t> 可下拉選單，學校進行掛牌樹種選擇</a:t>
            </a:r>
            <a:endParaRPr lang="en-US" alt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0D262D-CE4D-49FD-BEB0-F8A2394BAC72}"/>
              </a:ext>
            </a:extLst>
          </p:cNvPr>
          <p:cNvSpPr/>
          <p:nvPr/>
        </p:nvSpPr>
        <p:spPr>
          <a:xfrm>
            <a:off x="5252737" y="2262517"/>
            <a:ext cx="2284987" cy="504056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9FF4497D-2B0D-41D3-A070-00289AD988B7}"/>
              </a:ext>
            </a:extLst>
          </p:cNvPr>
          <p:cNvGrpSpPr/>
          <p:nvPr/>
        </p:nvGrpSpPr>
        <p:grpSpPr>
          <a:xfrm>
            <a:off x="7236296" y="2259243"/>
            <a:ext cx="1161801" cy="1231891"/>
            <a:chOff x="3347864" y="1760937"/>
            <a:chExt cx="1161801" cy="1231891"/>
          </a:xfrm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6E53E158-F52A-49A9-9DFE-A4927447F5AD}"/>
                </a:ext>
              </a:extLst>
            </p:cNvPr>
            <p:cNvSpPr/>
            <p:nvPr/>
          </p:nvSpPr>
          <p:spPr>
            <a:xfrm>
              <a:off x="3347864" y="18448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E78E2AA-887D-4310-82BF-C8EE7C8C2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 rot="18000000" flipH="1">
              <a:off x="3320388" y="1803551"/>
              <a:ext cx="1231891" cy="1146663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B462B6FF-3A62-4213-A2A1-8B38F0E38CA0}"/>
              </a:ext>
            </a:extLst>
          </p:cNvPr>
          <p:cNvSpPr/>
          <p:nvPr/>
        </p:nvSpPr>
        <p:spPr>
          <a:xfrm>
            <a:off x="4523647" y="3138899"/>
            <a:ext cx="4442018" cy="558578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3172C47-BE58-46B2-BBFE-B6625C371B0C}"/>
              </a:ext>
            </a:extLst>
          </p:cNvPr>
          <p:cNvCxnSpPr>
            <a:cxnSpLocks/>
          </p:cNvCxnSpPr>
          <p:nvPr/>
        </p:nvCxnSpPr>
        <p:spPr>
          <a:xfrm>
            <a:off x="6807458" y="3871197"/>
            <a:ext cx="0" cy="1246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01C31C47-E1BE-487F-B0A1-F2C9C0459B2E}"/>
              </a:ext>
            </a:extLst>
          </p:cNvPr>
          <p:cNvCxnSpPr>
            <a:cxnSpLocks/>
          </p:cNvCxnSpPr>
          <p:nvPr/>
        </p:nvCxnSpPr>
        <p:spPr>
          <a:xfrm>
            <a:off x="6802231" y="2836180"/>
            <a:ext cx="0" cy="2774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2EE52DEE-E33C-48C1-963C-6E4248BEF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2" y="5328903"/>
            <a:ext cx="8876190" cy="110600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A0D28A4F-BBE5-4D8E-9749-9B3B95714A8F}"/>
              </a:ext>
            </a:extLst>
          </p:cNvPr>
          <p:cNvSpPr/>
          <p:nvPr/>
        </p:nvSpPr>
        <p:spPr>
          <a:xfrm>
            <a:off x="156694" y="5318225"/>
            <a:ext cx="8876181" cy="994776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17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2">
      <a:dk1>
        <a:srgbClr val="1C1C1C"/>
      </a:dk1>
      <a:lt1>
        <a:srgbClr val="F5F5F6"/>
      </a:lt1>
      <a:dk2>
        <a:srgbClr val="000510"/>
      </a:dk2>
      <a:lt2>
        <a:srgbClr val="E6E6E6"/>
      </a:lt2>
      <a:accent1>
        <a:srgbClr val="E9514E"/>
      </a:accent1>
      <a:accent2>
        <a:srgbClr val="EDA837"/>
      </a:accent2>
      <a:accent3>
        <a:srgbClr val="2EA859"/>
      </a:accent3>
      <a:accent4>
        <a:srgbClr val="38BAB5"/>
      </a:accent4>
      <a:accent5>
        <a:srgbClr val="4B86FB"/>
      </a:accent5>
      <a:accent6>
        <a:srgbClr val="8F60FC"/>
      </a:accent6>
      <a:hlink>
        <a:srgbClr val="0563C1"/>
      </a:hlink>
      <a:folHlink>
        <a:srgbClr val="954F72"/>
      </a:folHlink>
    </a:clrScheme>
    <a:fontScheme name="微黑-SegUI">
      <a:majorFont>
        <a:latin typeface="Segoe UI"/>
        <a:ea typeface="微軟正黑體"/>
        <a:cs typeface=""/>
      </a:majorFont>
      <a:minorFont>
        <a:latin typeface="Segoe U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66863</TotalTime>
  <Words>837</Words>
  <Application>Microsoft Office PowerPoint</Application>
  <PresentationFormat>如螢幕大小 (4:3)</PresentationFormat>
  <Paragraphs>103</Paragraphs>
  <Slides>27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微軟正黑體</vt:lpstr>
      <vt:lpstr>新細明體</vt:lpstr>
      <vt:lpstr>Arial</vt:lpstr>
      <vt:lpstr>Calibri</vt:lpstr>
      <vt:lpstr>Segoe UI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SYNNEX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張簡紹君</cp:lastModifiedBy>
  <cp:revision>2941</cp:revision>
  <dcterms:created xsi:type="dcterms:W3CDTF">2018-04-30T03:18:29Z</dcterms:created>
  <dcterms:modified xsi:type="dcterms:W3CDTF">2022-05-25T10:43:55Z</dcterms:modified>
</cp:coreProperties>
</file>