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2" r:id="rId3"/>
    <p:sldId id="257" r:id="rId4"/>
    <p:sldId id="258" r:id="rId5"/>
    <p:sldId id="259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6" r:id="rId16"/>
    <p:sldId id="269" r:id="rId17"/>
    <p:sldId id="268" r:id="rId18"/>
    <p:sldId id="280" r:id="rId19"/>
    <p:sldId id="279" r:id="rId20"/>
    <p:sldId id="275" r:id="rId21"/>
    <p:sldId id="270" r:id="rId2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9999FF"/>
    <a:srgbClr val="FFCCFF"/>
    <a:srgbClr val="FFCCCC"/>
    <a:srgbClr val="99CCFF"/>
    <a:srgbClr val="FFFFCC"/>
    <a:srgbClr val="6699FF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226" y="-11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DAAF102-0DFA-43B6-97F0-653CEE8EE17D}" type="datetimeFigureOut">
              <a:rPr lang="zh-TW" altLang="en-US"/>
              <a:pPr>
                <a:defRPr/>
              </a:pPr>
              <a:t>2014/1/3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0B2DAB9-2DFE-4315-9F1A-FD02C73A05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5EAAB6CD-C0D0-4F42-A74F-134C5B5A9E3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 rot="13436319">
            <a:off x="814388" y="2276475"/>
            <a:ext cx="1531937" cy="1462088"/>
          </a:xfrm>
          <a:custGeom>
            <a:avLst/>
            <a:gdLst>
              <a:gd name="G0" fmla="+- 10529 0 0"/>
              <a:gd name="G1" fmla="+- -8374817 0 0"/>
              <a:gd name="G2" fmla="+- 0 0 -8374817"/>
              <a:gd name="T0" fmla="*/ 0 256 1"/>
              <a:gd name="T1" fmla="*/ 180 256 1"/>
              <a:gd name="G3" fmla="+- -8374817 T0 T1"/>
              <a:gd name="T2" fmla="*/ 0 256 1"/>
              <a:gd name="T3" fmla="*/ 90 256 1"/>
              <a:gd name="G4" fmla="+- -8374817 T2 T3"/>
              <a:gd name="G5" fmla="*/ G4 2 1"/>
              <a:gd name="T4" fmla="*/ 90 256 1"/>
              <a:gd name="T5" fmla="*/ 0 256 1"/>
              <a:gd name="G6" fmla="+- -8374817 T4 T5"/>
              <a:gd name="G7" fmla="*/ G6 2 1"/>
              <a:gd name="G8" fmla="abs -837481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529"/>
              <a:gd name="G18" fmla="*/ 10529 1 2"/>
              <a:gd name="G19" fmla="+- G18 5400 0"/>
              <a:gd name="G20" fmla="cos G19 -8374817"/>
              <a:gd name="G21" fmla="sin G19 -8374817"/>
              <a:gd name="G22" fmla="+- G20 10800 0"/>
              <a:gd name="G23" fmla="+- G21 10800 0"/>
              <a:gd name="G24" fmla="+- 10800 0 G20"/>
              <a:gd name="G25" fmla="+- 10529 10800 0"/>
              <a:gd name="G26" fmla="?: G9 G17 G25"/>
              <a:gd name="G27" fmla="?: G9 0 21600"/>
              <a:gd name="G28" fmla="cos 10800 -8374817"/>
              <a:gd name="G29" fmla="sin 10800 -8374817"/>
              <a:gd name="G30" fmla="sin 10529 -8374817"/>
              <a:gd name="G31" fmla="+- G28 10800 0"/>
              <a:gd name="G32" fmla="+- G29 10800 0"/>
              <a:gd name="G33" fmla="+- G30 10800 0"/>
              <a:gd name="G34" fmla="?: G4 0 G31"/>
              <a:gd name="G35" fmla="?: -8374817 G34 0"/>
              <a:gd name="G36" fmla="?: G6 G35 G31"/>
              <a:gd name="G37" fmla="+- 21600 0 G36"/>
              <a:gd name="G38" fmla="?: G4 0 G33"/>
              <a:gd name="G39" fmla="?: -837481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264 w 21600"/>
              <a:gd name="T15" fmla="*/ 2371 h 21600"/>
              <a:gd name="T16" fmla="*/ 10800 w 21600"/>
              <a:gd name="T17" fmla="*/ 271 h 21600"/>
              <a:gd name="T18" fmla="*/ 17336 w 21600"/>
              <a:gd name="T19" fmla="*/ 2371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348" y="2479"/>
                </a:moveTo>
                <a:cubicBezTo>
                  <a:pt x="6194" y="1047"/>
                  <a:pt x="8463" y="270"/>
                  <a:pt x="10800" y="271"/>
                </a:cubicBezTo>
                <a:cubicBezTo>
                  <a:pt x="13136" y="271"/>
                  <a:pt x="15405" y="1047"/>
                  <a:pt x="17251" y="2479"/>
                </a:cubicBezTo>
                <a:lnTo>
                  <a:pt x="17417" y="2265"/>
                </a:lnTo>
                <a:cubicBezTo>
                  <a:pt x="15524" y="796"/>
                  <a:pt x="13196" y="-1"/>
                  <a:pt x="10799" y="0"/>
                </a:cubicBezTo>
                <a:cubicBezTo>
                  <a:pt x="8403" y="0"/>
                  <a:pt x="6075" y="796"/>
                  <a:pt x="4182" y="2265"/>
                </a:cubicBezTo>
                <a:close/>
              </a:path>
            </a:pathLst>
          </a:cu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21310680">
            <a:off x="965200" y="2128838"/>
            <a:ext cx="1446213" cy="1384300"/>
          </a:xfrm>
          <a:custGeom>
            <a:avLst/>
            <a:gdLst>
              <a:gd name="G0" fmla="+- 10466 0 0"/>
              <a:gd name="G1" fmla="+- -8214226 0 0"/>
              <a:gd name="G2" fmla="+- 0 0 -8214226"/>
              <a:gd name="T0" fmla="*/ 0 256 1"/>
              <a:gd name="T1" fmla="*/ 180 256 1"/>
              <a:gd name="G3" fmla="+- -8214226 T0 T1"/>
              <a:gd name="T2" fmla="*/ 0 256 1"/>
              <a:gd name="T3" fmla="*/ 90 256 1"/>
              <a:gd name="G4" fmla="+- -8214226 T2 T3"/>
              <a:gd name="G5" fmla="*/ G4 2 1"/>
              <a:gd name="T4" fmla="*/ 90 256 1"/>
              <a:gd name="T5" fmla="*/ 0 256 1"/>
              <a:gd name="G6" fmla="+- -8214226 T4 T5"/>
              <a:gd name="G7" fmla="*/ G6 2 1"/>
              <a:gd name="G8" fmla="abs -8214226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66"/>
              <a:gd name="G18" fmla="*/ 10466 1 2"/>
              <a:gd name="G19" fmla="+- G18 5400 0"/>
              <a:gd name="G20" fmla="cos G19 -8214226"/>
              <a:gd name="G21" fmla="sin G19 -8214226"/>
              <a:gd name="G22" fmla="+- G20 10800 0"/>
              <a:gd name="G23" fmla="+- G21 10800 0"/>
              <a:gd name="G24" fmla="+- 10800 0 G20"/>
              <a:gd name="G25" fmla="+- 10466 10800 0"/>
              <a:gd name="G26" fmla="?: G9 G17 G25"/>
              <a:gd name="G27" fmla="?: G9 0 21600"/>
              <a:gd name="G28" fmla="cos 10800 -8214226"/>
              <a:gd name="G29" fmla="sin 10800 -8214226"/>
              <a:gd name="G30" fmla="sin 10466 -8214226"/>
              <a:gd name="G31" fmla="+- G28 10800 0"/>
              <a:gd name="G32" fmla="+- G29 10800 0"/>
              <a:gd name="G33" fmla="+- G30 10800 0"/>
              <a:gd name="G34" fmla="?: G4 0 G31"/>
              <a:gd name="G35" fmla="?: -8214226 G34 0"/>
              <a:gd name="G36" fmla="?: G6 G35 G31"/>
              <a:gd name="G37" fmla="+- 21600 0 G36"/>
              <a:gd name="G38" fmla="?: G4 0 G33"/>
              <a:gd name="G39" fmla="?: -8214226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649 w 21600"/>
              <a:gd name="T15" fmla="*/ 2126 h 21600"/>
              <a:gd name="T16" fmla="*/ 10800 w 21600"/>
              <a:gd name="T17" fmla="*/ 334 h 21600"/>
              <a:gd name="T18" fmla="*/ 16951 w 21600"/>
              <a:gd name="T19" fmla="*/ 2126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46" y="2262"/>
                </a:moveTo>
                <a:cubicBezTo>
                  <a:pt x="6515" y="1007"/>
                  <a:pt x="8631" y="333"/>
                  <a:pt x="10800" y="334"/>
                </a:cubicBezTo>
                <a:cubicBezTo>
                  <a:pt x="12968" y="334"/>
                  <a:pt x="15084" y="1007"/>
                  <a:pt x="16853" y="2262"/>
                </a:cubicBezTo>
                <a:lnTo>
                  <a:pt x="17046" y="1989"/>
                </a:lnTo>
                <a:cubicBezTo>
                  <a:pt x="15221" y="695"/>
                  <a:pt x="13038" y="-1"/>
                  <a:pt x="10799" y="0"/>
                </a:cubicBezTo>
                <a:cubicBezTo>
                  <a:pt x="8561" y="0"/>
                  <a:pt x="6378" y="695"/>
                  <a:pt x="4553" y="1989"/>
                </a:cubicBezTo>
                <a:close/>
              </a:path>
            </a:pathLst>
          </a:custGeom>
          <a:solidFill>
            <a:srgbClr val="9999FF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971550" y="2349500"/>
            <a:ext cx="8172450" cy="1241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8" y="782"/>
              </a:cxn>
              <a:cxn ang="0">
                <a:pos x="5752" y="781"/>
              </a:cxn>
            </a:cxnLst>
            <a:rect l="0" t="0" r="r" b="b"/>
            <a:pathLst>
              <a:path w="5752" h="782">
                <a:moveTo>
                  <a:pt x="0" y="0"/>
                </a:moveTo>
                <a:lnTo>
                  <a:pt x="618" y="782"/>
                </a:lnTo>
                <a:lnTo>
                  <a:pt x="5752" y="781"/>
                </a:lnTo>
              </a:path>
            </a:pathLst>
          </a:custGeom>
          <a:noFill/>
          <a:ln w="28575" cmpd="sng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 rot="16200000">
            <a:off x="976313" y="2246313"/>
            <a:ext cx="1411287" cy="1404937"/>
          </a:xfrm>
          <a:custGeom>
            <a:avLst/>
            <a:gdLst>
              <a:gd name="G0" fmla="+- 10258 0 0"/>
              <a:gd name="G1" fmla="+- 11793917 0 0"/>
              <a:gd name="G2" fmla="+- 0 0 11793917"/>
              <a:gd name="T0" fmla="*/ 0 256 1"/>
              <a:gd name="T1" fmla="*/ 180 256 1"/>
              <a:gd name="G3" fmla="+- 11793917 T0 T1"/>
              <a:gd name="T2" fmla="*/ 0 256 1"/>
              <a:gd name="T3" fmla="*/ 90 256 1"/>
              <a:gd name="G4" fmla="+- 11793917 T2 T3"/>
              <a:gd name="G5" fmla="*/ G4 2 1"/>
              <a:gd name="T4" fmla="*/ 90 256 1"/>
              <a:gd name="T5" fmla="*/ 0 256 1"/>
              <a:gd name="G6" fmla="+- 11793917 T4 T5"/>
              <a:gd name="G7" fmla="*/ G6 2 1"/>
              <a:gd name="G8" fmla="abs 1179391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258"/>
              <a:gd name="G18" fmla="*/ 10258 1 2"/>
              <a:gd name="G19" fmla="+- G18 5400 0"/>
              <a:gd name="G20" fmla="cos G19 11793917"/>
              <a:gd name="G21" fmla="sin G19 11793917"/>
              <a:gd name="G22" fmla="+- G20 10800 0"/>
              <a:gd name="G23" fmla="+- G21 10800 0"/>
              <a:gd name="G24" fmla="+- 10800 0 G20"/>
              <a:gd name="G25" fmla="+- 10258 10800 0"/>
              <a:gd name="G26" fmla="?: G9 G17 G25"/>
              <a:gd name="G27" fmla="?: G9 0 21600"/>
              <a:gd name="G28" fmla="cos 10800 11793917"/>
              <a:gd name="G29" fmla="sin 10800 11793917"/>
              <a:gd name="G30" fmla="sin 10258 11793917"/>
              <a:gd name="G31" fmla="+- G28 10800 0"/>
              <a:gd name="G32" fmla="+- G29 10800 0"/>
              <a:gd name="G33" fmla="+- G30 10800 0"/>
              <a:gd name="G34" fmla="?: G4 0 G31"/>
              <a:gd name="G35" fmla="?: 11793917 G34 0"/>
              <a:gd name="G36" fmla="?: G6 G35 G31"/>
              <a:gd name="G37" fmla="+- 21600 0 G36"/>
              <a:gd name="G38" fmla="?: G4 0 G33"/>
              <a:gd name="G39" fmla="?: 1179391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1 w 21600"/>
              <a:gd name="T15" fmla="*/ 10807 h 21600"/>
              <a:gd name="T16" fmla="*/ 10800 w 21600"/>
              <a:gd name="T17" fmla="*/ 542 h 21600"/>
              <a:gd name="T18" fmla="*/ 21329 w 21600"/>
              <a:gd name="T19" fmla="*/ 1080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2" y="10807"/>
                </a:moveTo>
                <a:cubicBezTo>
                  <a:pt x="542" y="10804"/>
                  <a:pt x="542" y="10802"/>
                  <a:pt x="542" y="10800"/>
                </a:cubicBezTo>
                <a:cubicBezTo>
                  <a:pt x="542" y="5134"/>
                  <a:pt x="5134" y="542"/>
                  <a:pt x="10800" y="542"/>
                </a:cubicBezTo>
                <a:cubicBezTo>
                  <a:pt x="16465" y="542"/>
                  <a:pt x="21058" y="5134"/>
                  <a:pt x="21058" y="10800"/>
                </a:cubicBezTo>
                <a:cubicBezTo>
                  <a:pt x="21058" y="10802"/>
                  <a:pt x="21057" y="10804"/>
                  <a:pt x="21057" y="10807"/>
                </a:cubicBezTo>
                <a:lnTo>
                  <a:pt x="21599" y="10807"/>
                </a:lnTo>
                <a:cubicBezTo>
                  <a:pt x="21599" y="10804"/>
                  <a:pt x="21600" y="108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02"/>
                  <a:pt x="0" y="10804"/>
                  <a:pt x="0" y="10807"/>
                </a:cubicBezTo>
                <a:close/>
              </a:path>
            </a:pathLst>
          </a:custGeom>
          <a:solidFill>
            <a:srgbClr val="9999FF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8466482">
            <a:off x="1011238" y="2228850"/>
            <a:ext cx="1390650" cy="1439863"/>
          </a:xfrm>
          <a:custGeom>
            <a:avLst/>
            <a:gdLst>
              <a:gd name="G0" fmla="+- 10357 0 0"/>
              <a:gd name="G1" fmla="+- -7501370 0 0"/>
              <a:gd name="G2" fmla="+- 0 0 -7501370"/>
              <a:gd name="T0" fmla="*/ 0 256 1"/>
              <a:gd name="T1" fmla="*/ 180 256 1"/>
              <a:gd name="G3" fmla="+- -7501370 T0 T1"/>
              <a:gd name="T2" fmla="*/ 0 256 1"/>
              <a:gd name="T3" fmla="*/ 90 256 1"/>
              <a:gd name="G4" fmla="+- -7501370 T2 T3"/>
              <a:gd name="G5" fmla="*/ G4 2 1"/>
              <a:gd name="T4" fmla="*/ 90 256 1"/>
              <a:gd name="T5" fmla="*/ 0 256 1"/>
              <a:gd name="G6" fmla="+- -7501370 T4 T5"/>
              <a:gd name="G7" fmla="*/ G6 2 1"/>
              <a:gd name="G8" fmla="abs -750137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357"/>
              <a:gd name="G18" fmla="*/ 10357 1 2"/>
              <a:gd name="G19" fmla="+- G18 5400 0"/>
              <a:gd name="G20" fmla="cos G19 -7501370"/>
              <a:gd name="G21" fmla="sin G19 -7501370"/>
              <a:gd name="G22" fmla="+- G20 10800 0"/>
              <a:gd name="G23" fmla="+- G21 10800 0"/>
              <a:gd name="G24" fmla="+- 10800 0 G20"/>
              <a:gd name="G25" fmla="+- 10357 10800 0"/>
              <a:gd name="G26" fmla="?: G9 G17 G25"/>
              <a:gd name="G27" fmla="?: G9 0 21600"/>
              <a:gd name="G28" fmla="cos 10800 -7501370"/>
              <a:gd name="G29" fmla="sin 10800 -7501370"/>
              <a:gd name="G30" fmla="sin 10357 -7501370"/>
              <a:gd name="G31" fmla="+- G28 10800 0"/>
              <a:gd name="G32" fmla="+- G29 10800 0"/>
              <a:gd name="G33" fmla="+- G30 10800 0"/>
              <a:gd name="G34" fmla="?: G4 0 G31"/>
              <a:gd name="G35" fmla="?: -7501370 G34 0"/>
              <a:gd name="G36" fmla="?: G6 G35 G31"/>
              <a:gd name="G37" fmla="+- 21600 0 G36"/>
              <a:gd name="G38" fmla="?: G4 0 G33"/>
              <a:gd name="G39" fmla="?: -750137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419 w 21600"/>
              <a:gd name="T15" fmla="*/ 1170 h 21600"/>
              <a:gd name="T16" fmla="*/ 10800 w 21600"/>
              <a:gd name="T17" fmla="*/ 443 h 21600"/>
              <a:gd name="T18" fmla="*/ 15181 w 21600"/>
              <a:gd name="T19" fmla="*/ 117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511" y="1372"/>
                </a:moveTo>
                <a:cubicBezTo>
                  <a:pt x="7858" y="760"/>
                  <a:pt x="9320" y="442"/>
                  <a:pt x="10800" y="443"/>
                </a:cubicBezTo>
                <a:cubicBezTo>
                  <a:pt x="12279" y="443"/>
                  <a:pt x="13741" y="760"/>
                  <a:pt x="15088" y="1372"/>
                </a:cubicBezTo>
                <a:lnTo>
                  <a:pt x="15272" y="969"/>
                </a:lnTo>
                <a:cubicBezTo>
                  <a:pt x="13867" y="330"/>
                  <a:pt x="12342" y="-1"/>
                  <a:pt x="10799" y="0"/>
                </a:cubicBezTo>
                <a:cubicBezTo>
                  <a:pt x="9257" y="0"/>
                  <a:pt x="7732" y="330"/>
                  <a:pt x="6327" y="969"/>
                </a:cubicBezTo>
                <a:close/>
              </a:path>
            </a:pathLst>
          </a:custGeom>
          <a:solidFill>
            <a:srgbClr val="9999FF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2130425"/>
            <a:ext cx="727075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ja-JP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r">
              <a:buFont typeface="Times New Roman" charset="0"/>
              <a:buNone/>
              <a:defRPr sz="2400"/>
            </a:lvl1pPr>
          </a:lstStyle>
          <a:p>
            <a:r>
              <a:rPr lang="zh-TW" altLang="en-US" smtClean="0"/>
              <a:t>按一下以編輯母片副標題樣式</a:t>
            </a:r>
            <a:endParaRPr lang="ja-JP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9ABA4E-2340-41D8-AC8A-B3A58BA9535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8B28A-C147-4F82-8D6F-E9FC268A22B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03F65-2440-41BF-8021-1C7AE27749B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6"/>
          <p:cNvSpPr/>
          <p:nvPr userDrawn="1"/>
        </p:nvSpPr>
        <p:spPr bwMode="auto">
          <a:xfrm>
            <a:off x="7812088" y="6308725"/>
            <a:ext cx="1331912" cy="54927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1838B-8919-420B-89DE-4D74072919D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C02E0-5F9B-4DB4-8EB5-10019186BA0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239D1-FF07-4A1A-8E0D-E4B5F838B7D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9D414-2D71-4452-9E11-F60E951492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BDAA5-05B5-4F01-9AA7-6697FA868C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F2209-73A1-43D7-BC17-09005880066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45C34-8721-468D-95A4-B2E4DA8732D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16CC4-FF06-4D81-AA49-0E54CD29C73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AutoShape 19"/>
          <p:cNvSpPr>
            <a:spLocks noChangeArrowheads="1"/>
          </p:cNvSpPr>
          <p:nvPr/>
        </p:nvSpPr>
        <p:spPr bwMode="auto">
          <a:xfrm flipH="1">
            <a:off x="1979613" y="5661025"/>
            <a:ext cx="7164387" cy="1196975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44" name="AutoShape 20"/>
          <p:cNvSpPr>
            <a:spLocks noChangeArrowheads="1"/>
          </p:cNvSpPr>
          <p:nvPr/>
        </p:nvSpPr>
        <p:spPr bwMode="auto">
          <a:xfrm flipV="1">
            <a:off x="0" y="0"/>
            <a:ext cx="7164388" cy="1196975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 flipH="1">
            <a:off x="8243888" y="6237288"/>
            <a:ext cx="719137" cy="431800"/>
          </a:xfrm>
          <a:custGeom>
            <a:avLst/>
            <a:gdLst/>
            <a:ahLst/>
            <a:cxnLst>
              <a:cxn ang="0">
                <a:pos x="453" y="0"/>
              </a:cxn>
              <a:cxn ang="0">
                <a:pos x="272" y="272"/>
              </a:cxn>
              <a:cxn ang="0">
                <a:pos x="0" y="272"/>
              </a:cxn>
              <a:cxn ang="0">
                <a:pos x="0" y="0"/>
              </a:cxn>
              <a:cxn ang="0">
                <a:pos x="453" y="0"/>
              </a:cxn>
            </a:cxnLst>
            <a:rect l="0" t="0" r="r" b="b"/>
            <a:pathLst>
              <a:path w="453" h="272">
                <a:moveTo>
                  <a:pt x="453" y="0"/>
                </a:moveTo>
                <a:lnTo>
                  <a:pt x="272" y="272"/>
                </a:lnTo>
                <a:lnTo>
                  <a:pt x="0" y="272"/>
                </a:lnTo>
                <a:lnTo>
                  <a:pt x="0" y="0"/>
                </a:lnTo>
                <a:lnTo>
                  <a:pt x="453" y="0"/>
                </a:lnTo>
                <a:close/>
              </a:path>
            </a:pathLst>
          </a:custGeom>
          <a:solidFill>
            <a:srgbClr val="E9E9FF"/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322263" y="404813"/>
            <a:ext cx="8642350" cy="6264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946"/>
              </a:cxn>
              <a:cxn ang="0">
                <a:pos x="3856" y="3946"/>
              </a:cxn>
              <a:cxn ang="0">
                <a:pos x="4037" y="3674"/>
              </a:cxn>
              <a:cxn ang="0">
                <a:pos x="5444" y="3674"/>
              </a:cxn>
              <a:cxn ang="0">
                <a:pos x="5443" y="180"/>
              </a:cxn>
              <a:cxn ang="0">
                <a:pos x="5444" y="0"/>
              </a:cxn>
              <a:cxn ang="0">
                <a:pos x="0" y="0"/>
              </a:cxn>
            </a:cxnLst>
            <a:rect l="0" t="0" r="r" b="b"/>
            <a:pathLst>
              <a:path w="5444" h="3946">
                <a:moveTo>
                  <a:pt x="0" y="0"/>
                </a:moveTo>
                <a:lnTo>
                  <a:pt x="0" y="3946"/>
                </a:lnTo>
                <a:lnTo>
                  <a:pt x="3856" y="3946"/>
                </a:lnTo>
                <a:lnTo>
                  <a:pt x="4037" y="3674"/>
                </a:lnTo>
                <a:lnTo>
                  <a:pt x="5444" y="3674"/>
                </a:lnTo>
                <a:lnTo>
                  <a:pt x="5443" y="180"/>
                </a:lnTo>
                <a:lnTo>
                  <a:pt x="5444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9FF"/>
          </a:solidFill>
          <a:ln w="28575" cmpd="sng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flipH="1">
            <a:off x="8174038" y="6165850"/>
            <a:ext cx="719137" cy="431800"/>
          </a:xfrm>
          <a:custGeom>
            <a:avLst/>
            <a:gdLst/>
            <a:ahLst/>
            <a:cxnLst>
              <a:cxn ang="0">
                <a:pos x="453" y="0"/>
              </a:cxn>
              <a:cxn ang="0">
                <a:pos x="272" y="272"/>
              </a:cxn>
              <a:cxn ang="0">
                <a:pos x="0" y="272"/>
              </a:cxn>
              <a:cxn ang="0">
                <a:pos x="0" y="0"/>
              </a:cxn>
              <a:cxn ang="0">
                <a:pos x="453" y="0"/>
              </a:cxn>
            </a:cxnLst>
            <a:rect l="0" t="0" r="r" b="b"/>
            <a:pathLst>
              <a:path w="453" h="272">
                <a:moveTo>
                  <a:pt x="453" y="0"/>
                </a:moveTo>
                <a:lnTo>
                  <a:pt x="272" y="272"/>
                </a:lnTo>
                <a:lnTo>
                  <a:pt x="0" y="272"/>
                </a:lnTo>
                <a:lnTo>
                  <a:pt x="0" y="0"/>
                </a:lnTo>
                <a:lnTo>
                  <a:pt x="453" y="0"/>
                </a:lnTo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250825" y="333375"/>
            <a:ext cx="8642350" cy="6264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946"/>
              </a:cxn>
              <a:cxn ang="0">
                <a:pos x="3856" y="3946"/>
              </a:cxn>
              <a:cxn ang="0">
                <a:pos x="4037" y="3674"/>
              </a:cxn>
              <a:cxn ang="0">
                <a:pos x="5444" y="3674"/>
              </a:cxn>
              <a:cxn ang="0">
                <a:pos x="5443" y="180"/>
              </a:cxn>
              <a:cxn ang="0">
                <a:pos x="5444" y="0"/>
              </a:cxn>
              <a:cxn ang="0">
                <a:pos x="0" y="0"/>
              </a:cxn>
            </a:cxnLst>
            <a:rect l="0" t="0" r="r" b="b"/>
            <a:pathLst>
              <a:path w="5444" h="3946">
                <a:moveTo>
                  <a:pt x="0" y="0"/>
                </a:moveTo>
                <a:lnTo>
                  <a:pt x="0" y="3946"/>
                </a:lnTo>
                <a:lnTo>
                  <a:pt x="3856" y="3946"/>
                </a:lnTo>
                <a:lnTo>
                  <a:pt x="4037" y="3674"/>
                </a:lnTo>
                <a:lnTo>
                  <a:pt x="5444" y="3674"/>
                </a:lnTo>
                <a:lnTo>
                  <a:pt x="5443" y="180"/>
                </a:lnTo>
                <a:lnTo>
                  <a:pt x="54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609600"/>
            <a:ext cx="7342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7063" y="6237288"/>
            <a:ext cx="6461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016DA8A-7E8F-433D-B786-DB204D76044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13436319">
            <a:off x="530225" y="579438"/>
            <a:ext cx="1428750" cy="1343025"/>
          </a:xfrm>
          <a:custGeom>
            <a:avLst/>
            <a:gdLst>
              <a:gd name="G0" fmla="+- 10529 0 0"/>
              <a:gd name="G1" fmla="+- -8374817 0 0"/>
              <a:gd name="G2" fmla="+- 0 0 -8374817"/>
              <a:gd name="T0" fmla="*/ 0 256 1"/>
              <a:gd name="T1" fmla="*/ 180 256 1"/>
              <a:gd name="G3" fmla="+- -8374817 T0 T1"/>
              <a:gd name="T2" fmla="*/ 0 256 1"/>
              <a:gd name="T3" fmla="*/ 90 256 1"/>
              <a:gd name="G4" fmla="+- -8374817 T2 T3"/>
              <a:gd name="G5" fmla="*/ G4 2 1"/>
              <a:gd name="T4" fmla="*/ 90 256 1"/>
              <a:gd name="T5" fmla="*/ 0 256 1"/>
              <a:gd name="G6" fmla="+- -8374817 T4 T5"/>
              <a:gd name="G7" fmla="*/ G6 2 1"/>
              <a:gd name="G8" fmla="abs -837481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529"/>
              <a:gd name="G18" fmla="*/ 10529 1 2"/>
              <a:gd name="G19" fmla="+- G18 5400 0"/>
              <a:gd name="G20" fmla="cos G19 -8374817"/>
              <a:gd name="G21" fmla="sin G19 -8374817"/>
              <a:gd name="G22" fmla="+- G20 10800 0"/>
              <a:gd name="G23" fmla="+- G21 10800 0"/>
              <a:gd name="G24" fmla="+- 10800 0 G20"/>
              <a:gd name="G25" fmla="+- 10529 10800 0"/>
              <a:gd name="G26" fmla="?: G9 G17 G25"/>
              <a:gd name="G27" fmla="?: G9 0 21600"/>
              <a:gd name="G28" fmla="cos 10800 -8374817"/>
              <a:gd name="G29" fmla="sin 10800 -8374817"/>
              <a:gd name="G30" fmla="sin 10529 -8374817"/>
              <a:gd name="G31" fmla="+- G28 10800 0"/>
              <a:gd name="G32" fmla="+- G29 10800 0"/>
              <a:gd name="G33" fmla="+- G30 10800 0"/>
              <a:gd name="G34" fmla="?: G4 0 G31"/>
              <a:gd name="G35" fmla="?: -8374817 G34 0"/>
              <a:gd name="G36" fmla="?: G6 G35 G31"/>
              <a:gd name="G37" fmla="+- 21600 0 G36"/>
              <a:gd name="G38" fmla="?: G4 0 G33"/>
              <a:gd name="G39" fmla="?: -837481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264 w 21600"/>
              <a:gd name="T15" fmla="*/ 2371 h 21600"/>
              <a:gd name="T16" fmla="*/ 10800 w 21600"/>
              <a:gd name="T17" fmla="*/ 271 h 21600"/>
              <a:gd name="T18" fmla="*/ 17336 w 21600"/>
              <a:gd name="T19" fmla="*/ 2371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348" y="2479"/>
                </a:moveTo>
                <a:cubicBezTo>
                  <a:pt x="6194" y="1047"/>
                  <a:pt x="8463" y="270"/>
                  <a:pt x="10800" y="271"/>
                </a:cubicBezTo>
                <a:cubicBezTo>
                  <a:pt x="13136" y="271"/>
                  <a:pt x="15405" y="1047"/>
                  <a:pt x="17251" y="2479"/>
                </a:cubicBezTo>
                <a:lnTo>
                  <a:pt x="17417" y="2265"/>
                </a:lnTo>
                <a:cubicBezTo>
                  <a:pt x="15524" y="796"/>
                  <a:pt x="13196" y="-1"/>
                  <a:pt x="10799" y="0"/>
                </a:cubicBezTo>
                <a:cubicBezTo>
                  <a:pt x="8403" y="0"/>
                  <a:pt x="6075" y="796"/>
                  <a:pt x="4182" y="2265"/>
                </a:cubicBezTo>
                <a:close/>
              </a:path>
            </a:pathLst>
          </a:cu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 rot="-289320">
            <a:off x="671513" y="444500"/>
            <a:ext cx="1347787" cy="1271588"/>
          </a:xfrm>
          <a:custGeom>
            <a:avLst/>
            <a:gdLst>
              <a:gd name="G0" fmla="+- 10466 0 0"/>
              <a:gd name="G1" fmla="+- -8214226 0 0"/>
              <a:gd name="G2" fmla="+- 0 0 -8214226"/>
              <a:gd name="T0" fmla="*/ 0 256 1"/>
              <a:gd name="T1" fmla="*/ 180 256 1"/>
              <a:gd name="G3" fmla="+- -8214226 T0 T1"/>
              <a:gd name="T2" fmla="*/ 0 256 1"/>
              <a:gd name="T3" fmla="*/ 90 256 1"/>
              <a:gd name="G4" fmla="+- -8214226 T2 T3"/>
              <a:gd name="G5" fmla="*/ G4 2 1"/>
              <a:gd name="T4" fmla="*/ 90 256 1"/>
              <a:gd name="T5" fmla="*/ 0 256 1"/>
              <a:gd name="G6" fmla="+- -8214226 T4 T5"/>
              <a:gd name="G7" fmla="*/ G6 2 1"/>
              <a:gd name="G8" fmla="abs -8214226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66"/>
              <a:gd name="G18" fmla="*/ 10466 1 2"/>
              <a:gd name="G19" fmla="+- G18 5400 0"/>
              <a:gd name="G20" fmla="cos G19 -8214226"/>
              <a:gd name="G21" fmla="sin G19 -8214226"/>
              <a:gd name="G22" fmla="+- G20 10800 0"/>
              <a:gd name="G23" fmla="+- G21 10800 0"/>
              <a:gd name="G24" fmla="+- 10800 0 G20"/>
              <a:gd name="G25" fmla="+- 10466 10800 0"/>
              <a:gd name="G26" fmla="?: G9 G17 G25"/>
              <a:gd name="G27" fmla="?: G9 0 21600"/>
              <a:gd name="G28" fmla="cos 10800 -8214226"/>
              <a:gd name="G29" fmla="sin 10800 -8214226"/>
              <a:gd name="G30" fmla="sin 10466 -8214226"/>
              <a:gd name="G31" fmla="+- G28 10800 0"/>
              <a:gd name="G32" fmla="+- G29 10800 0"/>
              <a:gd name="G33" fmla="+- G30 10800 0"/>
              <a:gd name="G34" fmla="?: G4 0 G31"/>
              <a:gd name="G35" fmla="?: -8214226 G34 0"/>
              <a:gd name="G36" fmla="?: G6 G35 G31"/>
              <a:gd name="G37" fmla="+- 21600 0 G36"/>
              <a:gd name="G38" fmla="?: G4 0 G33"/>
              <a:gd name="G39" fmla="?: -8214226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649 w 21600"/>
              <a:gd name="T15" fmla="*/ 2126 h 21600"/>
              <a:gd name="T16" fmla="*/ 10800 w 21600"/>
              <a:gd name="T17" fmla="*/ 334 h 21600"/>
              <a:gd name="T18" fmla="*/ 16951 w 21600"/>
              <a:gd name="T19" fmla="*/ 2126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46" y="2262"/>
                </a:moveTo>
                <a:cubicBezTo>
                  <a:pt x="6515" y="1007"/>
                  <a:pt x="8631" y="333"/>
                  <a:pt x="10800" y="334"/>
                </a:cubicBezTo>
                <a:cubicBezTo>
                  <a:pt x="12968" y="334"/>
                  <a:pt x="15084" y="1007"/>
                  <a:pt x="16853" y="2262"/>
                </a:cubicBezTo>
                <a:lnTo>
                  <a:pt x="17046" y="1989"/>
                </a:lnTo>
                <a:cubicBezTo>
                  <a:pt x="15221" y="695"/>
                  <a:pt x="13038" y="-1"/>
                  <a:pt x="10799" y="0"/>
                </a:cubicBezTo>
                <a:cubicBezTo>
                  <a:pt x="8561" y="0"/>
                  <a:pt x="6378" y="695"/>
                  <a:pt x="4553" y="1989"/>
                </a:cubicBezTo>
                <a:close/>
              </a:path>
            </a:pathLst>
          </a:cu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41" name="Freeform 17"/>
          <p:cNvSpPr>
            <a:spLocks/>
          </p:cNvSpPr>
          <p:nvPr/>
        </p:nvSpPr>
        <p:spPr bwMode="auto">
          <a:xfrm>
            <a:off x="425450" y="698500"/>
            <a:ext cx="8193088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2" y="576"/>
              </a:cxn>
              <a:cxn ang="0">
                <a:pos x="5161" y="576"/>
              </a:cxn>
            </a:cxnLst>
            <a:rect l="0" t="0" r="r" b="b"/>
            <a:pathLst>
              <a:path w="5161" h="576">
                <a:moveTo>
                  <a:pt x="0" y="0"/>
                </a:moveTo>
                <a:lnTo>
                  <a:pt x="462" y="576"/>
                </a:lnTo>
                <a:lnTo>
                  <a:pt x="5161" y="576"/>
                </a:ln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 rot="16200000">
            <a:off x="691357" y="542131"/>
            <a:ext cx="1295400" cy="1309687"/>
          </a:xfrm>
          <a:custGeom>
            <a:avLst/>
            <a:gdLst>
              <a:gd name="G0" fmla="+- 10258 0 0"/>
              <a:gd name="G1" fmla="+- 11793917 0 0"/>
              <a:gd name="G2" fmla="+- 0 0 11793917"/>
              <a:gd name="T0" fmla="*/ 0 256 1"/>
              <a:gd name="T1" fmla="*/ 180 256 1"/>
              <a:gd name="G3" fmla="+- 11793917 T0 T1"/>
              <a:gd name="T2" fmla="*/ 0 256 1"/>
              <a:gd name="T3" fmla="*/ 90 256 1"/>
              <a:gd name="G4" fmla="+- 11793917 T2 T3"/>
              <a:gd name="G5" fmla="*/ G4 2 1"/>
              <a:gd name="T4" fmla="*/ 90 256 1"/>
              <a:gd name="T5" fmla="*/ 0 256 1"/>
              <a:gd name="G6" fmla="+- 11793917 T4 T5"/>
              <a:gd name="G7" fmla="*/ G6 2 1"/>
              <a:gd name="G8" fmla="abs 1179391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258"/>
              <a:gd name="G18" fmla="*/ 10258 1 2"/>
              <a:gd name="G19" fmla="+- G18 5400 0"/>
              <a:gd name="G20" fmla="cos G19 11793917"/>
              <a:gd name="G21" fmla="sin G19 11793917"/>
              <a:gd name="G22" fmla="+- G20 10800 0"/>
              <a:gd name="G23" fmla="+- G21 10800 0"/>
              <a:gd name="G24" fmla="+- 10800 0 G20"/>
              <a:gd name="G25" fmla="+- 10258 10800 0"/>
              <a:gd name="G26" fmla="?: G9 G17 G25"/>
              <a:gd name="G27" fmla="?: G9 0 21600"/>
              <a:gd name="G28" fmla="cos 10800 11793917"/>
              <a:gd name="G29" fmla="sin 10800 11793917"/>
              <a:gd name="G30" fmla="sin 10258 11793917"/>
              <a:gd name="G31" fmla="+- G28 10800 0"/>
              <a:gd name="G32" fmla="+- G29 10800 0"/>
              <a:gd name="G33" fmla="+- G30 10800 0"/>
              <a:gd name="G34" fmla="?: G4 0 G31"/>
              <a:gd name="G35" fmla="?: 11793917 G34 0"/>
              <a:gd name="G36" fmla="?: G6 G35 G31"/>
              <a:gd name="G37" fmla="+- 21600 0 G36"/>
              <a:gd name="G38" fmla="?: G4 0 G33"/>
              <a:gd name="G39" fmla="?: 1179391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1 w 21600"/>
              <a:gd name="T15" fmla="*/ 10807 h 21600"/>
              <a:gd name="T16" fmla="*/ 10800 w 21600"/>
              <a:gd name="T17" fmla="*/ 542 h 21600"/>
              <a:gd name="T18" fmla="*/ 21329 w 21600"/>
              <a:gd name="T19" fmla="*/ 1080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2" y="10807"/>
                </a:moveTo>
                <a:cubicBezTo>
                  <a:pt x="542" y="10804"/>
                  <a:pt x="542" y="10802"/>
                  <a:pt x="542" y="10800"/>
                </a:cubicBezTo>
                <a:cubicBezTo>
                  <a:pt x="542" y="5134"/>
                  <a:pt x="5134" y="542"/>
                  <a:pt x="10800" y="542"/>
                </a:cubicBezTo>
                <a:cubicBezTo>
                  <a:pt x="16465" y="542"/>
                  <a:pt x="21058" y="5134"/>
                  <a:pt x="21058" y="10800"/>
                </a:cubicBezTo>
                <a:cubicBezTo>
                  <a:pt x="21058" y="10802"/>
                  <a:pt x="21057" y="10804"/>
                  <a:pt x="21057" y="10807"/>
                </a:cubicBezTo>
                <a:lnTo>
                  <a:pt x="21599" y="10807"/>
                </a:lnTo>
                <a:cubicBezTo>
                  <a:pt x="21599" y="10804"/>
                  <a:pt x="21600" y="108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02"/>
                  <a:pt x="0" y="10804"/>
                  <a:pt x="0" y="10807"/>
                </a:cubicBezTo>
                <a:close/>
              </a:path>
            </a:pathLst>
          </a:cu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auto">
          <a:xfrm rot="8466482">
            <a:off x="714375" y="536575"/>
            <a:ext cx="1295400" cy="1322388"/>
          </a:xfrm>
          <a:custGeom>
            <a:avLst/>
            <a:gdLst>
              <a:gd name="G0" fmla="+- 10357 0 0"/>
              <a:gd name="G1" fmla="+- -7501370 0 0"/>
              <a:gd name="G2" fmla="+- 0 0 -7501370"/>
              <a:gd name="T0" fmla="*/ 0 256 1"/>
              <a:gd name="T1" fmla="*/ 180 256 1"/>
              <a:gd name="G3" fmla="+- -7501370 T0 T1"/>
              <a:gd name="T2" fmla="*/ 0 256 1"/>
              <a:gd name="T3" fmla="*/ 90 256 1"/>
              <a:gd name="G4" fmla="+- -7501370 T2 T3"/>
              <a:gd name="G5" fmla="*/ G4 2 1"/>
              <a:gd name="T4" fmla="*/ 90 256 1"/>
              <a:gd name="T5" fmla="*/ 0 256 1"/>
              <a:gd name="G6" fmla="+- -7501370 T4 T5"/>
              <a:gd name="G7" fmla="*/ G6 2 1"/>
              <a:gd name="G8" fmla="abs -750137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357"/>
              <a:gd name="G18" fmla="*/ 10357 1 2"/>
              <a:gd name="G19" fmla="+- G18 5400 0"/>
              <a:gd name="G20" fmla="cos G19 -7501370"/>
              <a:gd name="G21" fmla="sin G19 -7501370"/>
              <a:gd name="G22" fmla="+- G20 10800 0"/>
              <a:gd name="G23" fmla="+- G21 10800 0"/>
              <a:gd name="G24" fmla="+- 10800 0 G20"/>
              <a:gd name="G25" fmla="+- 10357 10800 0"/>
              <a:gd name="G26" fmla="?: G9 G17 G25"/>
              <a:gd name="G27" fmla="?: G9 0 21600"/>
              <a:gd name="G28" fmla="cos 10800 -7501370"/>
              <a:gd name="G29" fmla="sin 10800 -7501370"/>
              <a:gd name="G30" fmla="sin 10357 -7501370"/>
              <a:gd name="G31" fmla="+- G28 10800 0"/>
              <a:gd name="G32" fmla="+- G29 10800 0"/>
              <a:gd name="G33" fmla="+- G30 10800 0"/>
              <a:gd name="G34" fmla="?: G4 0 G31"/>
              <a:gd name="G35" fmla="?: -7501370 G34 0"/>
              <a:gd name="G36" fmla="?: G6 G35 G31"/>
              <a:gd name="G37" fmla="+- 21600 0 G36"/>
              <a:gd name="G38" fmla="?: G4 0 G33"/>
              <a:gd name="G39" fmla="?: -750137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419 w 21600"/>
              <a:gd name="T15" fmla="*/ 1170 h 21600"/>
              <a:gd name="T16" fmla="*/ 10800 w 21600"/>
              <a:gd name="T17" fmla="*/ 443 h 21600"/>
              <a:gd name="T18" fmla="*/ 15181 w 21600"/>
              <a:gd name="T19" fmla="*/ 117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511" y="1372"/>
                </a:moveTo>
                <a:cubicBezTo>
                  <a:pt x="7858" y="760"/>
                  <a:pt x="9320" y="442"/>
                  <a:pt x="10800" y="443"/>
                </a:cubicBezTo>
                <a:cubicBezTo>
                  <a:pt x="12279" y="443"/>
                  <a:pt x="13741" y="760"/>
                  <a:pt x="15088" y="1372"/>
                </a:cubicBezTo>
                <a:lnTo>
                  <a:pt x="15272" y="969"/>
                </a:lnTo>
                <a:cubicBezTo>
                  <a:pt x="13867" y="330"/>
                  <a:pt x="12342" y="-1"/>
                  <a:pt x="10799" y="0"/>
                </a:cubicBezTo>
                <a:cubicBezTo>
                  <a:pt x="9257" y="0"/>
                  <a:pt x="7732" y="330"/>
                  <a:pt x="6327" y="969"/>
                </a:cubicBezTo>
                <a:close/>
              </a:path>
            </a:pathLst>
          </a:cu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 New Roman" pitchFamily="18" charset="0"/>
        <a:buChar char="ﻪ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CCFF"/>
        </a:buClr>
        <a:buFont typeface="Times New Roman" pitchFamily="18" charset="0"/>
        <a:buChar char="ﻩ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66FF"/>
        </a:buClr>
        <a:buFont typeface="Times New Roman" pitchFamily="18" charset="0"/>
        <a:buChar char="ﻯ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Times New Roman" pitchFamily="18" charset="0"/>
        <a:buChar char="ﻳ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CC"/>
        </a:buClr>
        <a:buFont typeface="Times New Roman" pitchFamily="18" charset="0"/>
        <a:buChar char="ﻬ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CC"/>
        </a:buClr>
        <a:buFont typeface="Times New Roman" charset="0"/>
        <a:buChar char="ﻬ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CC"/>
        </a:buClr>
        <a:buFont typeface="Times New Roman" charset="0"/>
        <a:buChar char="ﻬ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CC"/>
        </a:buClr>
        <a:buFont typeface="Times New Roman" charset="0"/>
        <a:buChar char="ﻬ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CC"/>
        </a:buClr>
        <a:buFont typeface="Times New Roman" charset="0"/>
        <a:buChar char="ﻬ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8E071B-B8BC-4125-9139-9DF332903417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1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健康促進學校成效資料庫持續登錄與分析計畫</a:t>
            </a:r>
            <a:endParaRPr lang="en-US" altLang="ja-JP" sz="3600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buFont typeface="Times New Roman" pitchFamily="18" charset="0"/>
              <a:buNone/>
            </a:pPr>
            <a:r>
              <a:rPr kumimoji="0" lang="zh-TW" altLang="en-US" sz="3200" smtClean="0">
                <a:latin typeface="標楷體" pitchFamily="65" charset="-120"/>
                <a:ea typeface="標楷體" pitchFamily="65" charset="-120"/>
              </a:rPr>
              <a:t>花蓮縣忠孝國小</a:t>
            </a:r>
          </a:p>
          <a:p>
            <a:pPr algn="ctr" eaLnBrk="1" hangingPunct="1">
              <a:buFont typeface="Times New Roman" pitchFamily="18" charset="0"/>
              <a:buNone/>
            </a:pP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吳惠貞 校長</a:t>
            </a:r>
            <a:endParaRPr lang="en-US" altLang="ja-JP" sz="32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20625" y="1412776"/>
            <a:ext cx="330090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altLang="zh-TW" sz="5400" b="1" dirty="0">
                <a:ln w="50800"/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sz="5400" b="1" dirty="0">
                <a:ln w="50800"/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學年度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圓角矩形 5"/>
          <p:cNvSpPr>
            <a:spLocks noChangeArrowheads="1"/>
          </p:cNvSpPr>
          <p:nvPr/>
        </p:nvSpPr>
        <p:spPr bwMode="auto">
          <a:xfrm>
            <a:off x="7812088" y="6308725"/>
            <a:ext cx="1331912" cy="54927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25603" name="標題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7342187" cy="1143000"/>
          </a:xfrm>
        </p:spPr>
        <p:txBody>
          <a:bodyPr/>
          <a:lstStyle/>
          <a:p>
            <a:pPr algn="ctr"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成效登錄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視力保健</a:t>
            </a:r>
            <a:endParaRPr lang="zh-TW" altLang="en-US" smtClean="0"/>
          </a:p>
        </p:txBody>
      </p:sp>
      <p:sp>
        <p:nvSpPr>
          <p:cNvPr id="25604" name="內容版面配置區 2"/>
          <p:cNvSpPr>
            <a:spLocks noGrp="1"/>
          </p:cNvSpPr>
          <p:nvPr>
            <p:ph idx="1"/>
          </p:nvPr>
        </p:nvSpPr>
        <p:spPr>
          <a:xfrm>
            <a:off x="900113" y="1773238"/>
            <a:ext cx="7772400" cy="41148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視力檢查屬於每學期健康中心之經常性檢查</a:t>
            </a:r>
            <a:endParaRPr lang="en-US" altLang="zh-TW" sz="2800" smtClean="0"/>
          </a:p>
          <a:p>
            <a:pPr eaLnBrk="1" hangingPunct="1">
              <a:spcBef>
                <a:spcPts val="1200"/>
              </a:spcBef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推動前：可參考上學期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月份檢查資料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1200"/>
              </a:spcBef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推動後：可參考下學期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月份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檢查資料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1200"/>
              </a:spcBef>
            </a:pPr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視力不良：是指裸眼視力未達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0.9</a:t>
            </a:r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者</a:t>
            </a:r>
            <a:endParaRPr lang="en-US" altLang="zh-TW" sz="28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1200"/>
              </a:spcBef>
            </a:pPr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視力保健行動：是指達到『用眼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分鐘，休息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分鐘』視力保健行動。</a:t>
            </a:r>
            <a:endParaRPr lang="en-US" altLang="zh-TW" sz="28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28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sz="2800" smtClean="0"/>
          </a:p>
        </p:txBody>
      </p:sp>
      <p:sp>
        <p:nvSpPr>
          <p:cNvPr id="2560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926520-3B03-44D2-A82E-79FCFDFBAE93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10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60350"/>
            <a:ext cx="1871662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圖說文字 6"/>
          <p:cNvSpPr/>
          <p:nvPr/>
        </p:nvSpPr>
        <p:spPr bwMode="auto">
          <a:xfrm>
            <a:off x="900113" y="5157788"/>
            <a:ext cx="7704137" cy="1008062"/>
          </a:xfrm>
          <a:prstGeom prst="wedgeRoundRectCallout">
            <a:avLst>
              <a:gd name="adj1" fmla="val -588"/>
              <a:gd name="adj2" fmla="val 69259"/>
              <a:gd name="adj3" fmla="val 16667"/>
            </a:avLst>
          </a:prstGeom>
          <a:solidFill>
            <a:srgbClr val="9999FF">
              <a:alpha val="69804"/>
            </a:srgb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zh-TW" altLang="en-US" dirty="0">
                <a:latin typeface="Times New Roman" charset="0"/>
                <a:ea typeface="ＭＳ Ｐゴシック" pitchFamily="50" charset="-128"/>
              </a:rPr>
              <a:t>刪除：</a:t>
            </a:r>
            <a:endParaRPr lang="en-US" altLang="zh-TW" dirty="0">
              <a:latin typeface="Times New Roman" charset="0"/>
              <a:ea typeface="ＭＳ Ｐゴシック" pitchFamily="50" charset="-128"/>
            </a:endParaRPr>
          </a:p>
          <a:p>
            <a:pPr marL="457200" indent="-457200">
              <a:buFont typeface="+mj-lt"/>
              <a:buAutoNum type="arabicParenR"/>
              <a:defRPr/>
            </a:pPr>
            <a:r>
              <a:rPr lang="zh-TW" altLang="en-US" dirty="0">
                <a:latin typeface="Times New Roman" charset="0"/>
                <a:ea typeface="ＭＳ Ｐゴシック" pitchFamily="50" charset="-128"/>
              </a:rPr>
              <a:t>學生視力不良配鏡人數 </a:t>
            </a:r>
            <a:r>
              <a:rPr lang="en-US" altLang="zh-TW" dirty="0">
                <a:latin typeface="Times New Roman" charset="0"/>
                <a:ea typeface="ＭＳ Ｐゴシック" pitchFamily="50" charset="-128"/>
              </a:rPr>
              <a:t>(</a:t>
            </a:r>
            <a:r>
              <a:rPr lang="zh-TW" altLang="en-US" dirty="0">
                <a:latin typeface="Times New Roman" charset="0"/>
                <a:ea typeface="ＭＳ Ｐゴシック" pitchFamily="50" charset="-128"/>
              </a:rPr>
              <a:t>前、後測</a:t>
            </a:r>
            <a:r>
              <a:rPr lang="en-US" altLang="zh-TW" dirty="0">
                <a:latin typeface="Times New Roman" charset="0"/>
                <a:ea typeface="ＭＳ Ｐゴシック" pitchFamily="50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圓角矩形 4"/>
          <p:cNvSpPr>
            <a:spLocks noChangeArrowheads="1"/>
          </p:cNvSpPr>
          <p:nvPr/>
        </p:nvSpPr>
        <p:spPr bwMode="auto">
          <a:xfrm>
            <a:off x="7812088" y="6308725"/>
            <a:ext cx="1331912" cy="54927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26627" name="標題 1"/>
          <p:cNvSpPr>
            <a:spLocks noGrp="1"/>
          </p:cNvSpPr>
          <p:nvPr>
            <p:ph type="title"/>
          </p:nvPr>
        </p:nvSpPr>
        <p:spPr>
          <a:xfrm>
            <a:off x="971550" y="404813"/>
            <a:ext cx="7342188" cy="1143000"/>
          </a:xfrm>
        </p:spPr>
        <p:txBody>
          <a:bodyPr/>
          <a:lstStyle/>
          <a:p>
            <a:pPr algn="ctr"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成效登錄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健康體位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628" name="內容版面配置區 2"/>
          <p:cNvSpPr>
            <a:spLocks noGrp="1"/>
          </p:cNvSpPr>
          <p:nvPr>
            <p:ph idx="1"/>
          </p:nvPr>
        </p:nvSpPr>
        <p:spPr>
          <a:xfrm>
            <a:off x="755650" y="1628775"/>
            <a:ext cx="7772400" cy="2879725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屬於每學期健康中心之經常性檢查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1200"/>
              </a:spcBef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推動前：可參考上學期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月份檢查資料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1200"/>
              </a:spcBef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推動後：可參考下學期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月份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檢查資料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BMI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判讀</a:t>
            </a:r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標準依據衛生署青少年肥胖定義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請以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學年度的數據為準</a:t>
            </a:r>
            <a:r>
              <a:rPr lang="en-US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28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62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6BAFCC-4376-4C50-A9CC-0D94087925C2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11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6630" name="圓角矩形圖說文字 5"/>
          <p:cNvSpPr>
            <a:spLocks noChangeArrowheads="1"/>
          </p:cNvSpPr>
          <p:nvPr/>
        </p:nvSpPr>
        <p:spPr bwMode="auto">
          <a:xfrm>
            <a:off x="900113" y="4581525"/>
            <a:ext cx="7704137" cy="1511300"/>
          </a:xfrm>
          <a:prstGeom prst="wedgeRoundRectCallout">
            <a:avLst>
              <a:gd name="adj1" fmla="val -4755"/>
              <a:gd name="adj2" fmla="val 73764"/>
              <a:gd name="adj3" fmla="val 16667"/>
            </a:avLst>
          </a:prstGeom>
          <a:solidFill>
            <a:srgbClr val="9999FF">
              <a:alpha val="69803"/>
            </a:srgbClr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/>
            <a:r>
              <a:rPr lang="zh-TW" altLang="en-US"/>
              <a:t>刪除：</a:t>
            </a:r>
            <a:endParaRPr lang="en-US" altLang="zh-TW"/>
          </a:p>
          <a:p>
            <a:pPr marL="457200" indent="-457200">
              <a:buFont typeface="Times New Roman" pitchFamily="18" charset="0"/>
              <a:buAutoNum type="arabicParenR"/>
            </a:pPr>
            <a:r>
              <a:rPr lang="zh-TW" altLang="en-US"/>
              <a:t>健康體位的具體成效：全校減重公斤數</a:t>
            </a:r>
          </a:p>
          <a:p>
            <a:pPr marL="457200" indent="-457200"/>
            <a:r>
              <a:rPr lang="zh-TW" altLang="en-US"/>
              <a:t>新增：</a:t>
            </a:r>
            <a:endParaRPr lang="en-US" altLang="zh-TW"/>
          </a:p>
          <a:p>
            <a:pPr marL="457200" indent="-457200">
              <a:buFont typeface="Times New Roman" pitchFamily="18" charset="0"/>
              <a:buAutoNum type="arabicParenR"/>
            </a:pPr>
            <a:r>
              <a:rPr lang="zh-TW" altLang="en-US"/>
              <a:t>睡眠調查：每天睡足</a:t>
            </a:r>
            <a:r>
              <a:rPr lang="en-US" altLang="zh-TW"/>
              <a:t>8</a:t>
            </a:r>
            <a:r>
              <a:rPr lang="zh-TW" altLang="en-US"/>
              <a:t>小時學生人數？</a:t>
            </a:r>
            <a:r>
              <a:rPr lang="en-US" altLang="zh-TW"/>
              <a:t> (</a:t>
            </a:r>
            <a:r>
              <a:rPr lang="zh-TW" altLang="en-US"/>
              <a:t>前、後測</a:t>
            </a:r>
            <a:r>
              <a:rPr lang="en-US" altLang="zh-TW"/>
              <a:t>)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圓角矩形 5"/>
          <p:cNvSpPr>
            <a:spLocks noChangeArrowheads="1"/>
          </p:cNvSpPr>
          <p:nvPr/>
        </p:nvSpPr>
        <p:spPr bwMode="auto">
          <a:xfrm>
            <a:off x="7812088" y="6308725"/>
            <a:ext cx="1331912" cy="54927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27651" name="標題 1"/>
          <p:cNvSpPr>
            <a:spLocks noGrp="1"/>
          </p:cNvSpPr>
          <p:nvPr>
            <p:ph type="title"/>
          </p:nvPr>
        </p:nvSpPr>
        <p:spPr>
          <a:xfrm>
            <a:off x="1046163" y="404813"/>
            <a:ext cx="7342187" cy="1143000"/>
          </a:xfrm>
        </p:spPr>
        <p:txBody>
          <a:bodyPr/>
          <a:lstStyle/>
          <a:p>
            <a:pPr algn="ctr"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成效登錄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口腔衛生</a:t>
            </a:r>
            <a:endParaRPr lang="zh-TW" altLang="en-US" smtClean="0"/>
          </a:p>
        </p:txBody>
      </p:sp>
      <p:sp>
        <p:nvSpPr>
          <p:cNvPr id="2765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口腔檢查為健康檢查項目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推動前：如以高一學生為推動對象，則可做為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推動前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資料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推動後：可參考下學期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月份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檢查資料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smtClean="0"/>
          </a:p>
        </p:txBody>
      </p:sp>
      <p:sp>
        <p:nvSpPr>
          <p:cNvPr id="276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62700D-DC47-423F-8A0F-8413B2385937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12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1268413"/>
            <a:ext cx="2016125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圓角矩形圖說文字 6"/>
          <p:cNvSpPr>
            <a:spLocks noChangeArrowheads="1"/>
          </p:cNvSpPr>
          <p:nvPr/>
        </p:nvSpPr>
        <p:spPr bwMode="auto">
          <a:xfrm>
            <a:off x="755650" y="4508500"/>
            <a:ext cx="7704138" cy="1296988"/>
          </a:xfrm>
          <a:prstGeom prst="wedgeRoundRectCallout">
            <a:avLst>
              <a:gd name="adj1" fmla="val -588"/>
              <a:gd name="adj2" fmla="val 69259"/>
              <a:gd name="adj3" fmla="val 16667"/>
            </a:avLst>
          </a:prstGeom>
          <a:solidFill>
            <a:srgbClr val="9999FF">
              <a:alpha val="69803"/>
            </a:srgbClr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/>
            <a:r>
              <a:rPr lang="zh-TW" altLang="en-US"/>
              <a:t>刪除：</a:t>
            </a:r>
            <a:endParaRPr lang="en-US" altLang="zh-TW"/>
          </a:p>
          <a:p>
            <a:pPr marL="457200" indent="-457200">
              <a:buFont typeface="Times New Roman" pitchFamily="18" charset="0"/>
              <a:buAutoNum type="arabicParenR"/>
            </a:pPr>
            <a:r>
              <a:rPr lang="zh-TW" altLang="en-US"/>
              <a:t>國中、高中職：</a:t>
            </a:r>
            <a:r>
              <a:rPr lang="zh-TW" altLang="zh-TW"/>
              <a:t>使用含氟潄口水</a:t>
            </a:r>
            <a:r>
              <a:rPr lang="zh-TW" altLang="en-US"/>
              <a:t>。</a:t>
            </a:r>
            <a:r>
              <a:rPr lang="en-US" altLang="zh-TW"/>
              <a:t>(</a:t>
            </a:r>
            <a:r>
              <a:rPr lang="zh-TW" altLang="en-US"/>
              <a:t>前、後測</a:t>
            </a:r>
            <a:r>
              <a:rPr lang="en-US" altLang="zh-TW"/>
              <a:t>)</a:t>
            </a:r>
            <a:endParaRPr lang="zh-TW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圓角矩形 4"/>
          <p:cNvSpPr>
            <a:spLocks noChangeArrowheads="1"/>
          </p:cNvSpPr>
          <p:nvPr/>
        </p:nvSpPr>
        <p:spPr bwMode="auto">
          <a:xfrm>
            <a:off x="7812088" y="6308725"/>
            <a:ext cx="1331912" cy="54927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2867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成效登錄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菸害防制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含無菸校園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mtClean="0"/>
          </a:p>
        </p:txBody>
      </p:sp>
      <p:sp>
        <p:nvSpPr>
          <p:cNvPr id="28676" name="內容版面配置區 2"/>
          <p:cNvSpPr>
            <a:spLocks noGrp="1"/>
          </p:cNvSpPr>
          <p:nvPr>
            <p:ph idx="1"/>
          </p:nvPr>
        </p:nvSpPr>
        <p:spPr>
          <a:xfrm>
            <a:off x="684213" y="1557338"/>
            <a:ext cx="7772400" cy="41148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推動前：可參考上學期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月份調查資料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1200"/>
              </a:spcBef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推動後：可參考下學期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月份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調查資料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1200"/>
              </a:spcBef>
            </a:pPr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吸菸者之定義：</a:t>
            </a:r>
          </a:p>
          <a:p>
            <a:pPr lvl="1" eaLnBrk="1" hangingPunct="1">
              <a:spcBef>
                <a:spcPts val="1200"/>
              </a:spcBef>
            </a:pPr>
            <a:r>
              <a:rPr lang="zh-TW" altLang="zh-TW" sz="24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吸菸學生：係指過去</a:t>
            </a:r>
            <a:r>
              <a:rPr lang="en-US" altLang="zh-TW" sz="24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zh-TW" sz="24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天內曾經使用菸品者。</a:t>
            </a:r>
          </a:p>
          <a:p>
            <a:pPr lvl="1" eaLnBrk="1" hangingPunct="1">
              <a:spcBef>
                <a:spcPts val="1200"/>
              </a:spcBef>
            </a:pPr>
            <a:r>
              <a:rPr lang="zh-TW" altLang="zh-TW" sz="24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吸菸教職員：係指從以前到現在吸菸累積超過</a:t>
            </a:r>
            <a:r>
              <a:rPr lang="en-US" altLang="zh-TW" sz="24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zh-TW" sz="24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包</a:t>
            </a:r>
            <a:r>
              <a:rPr lang="en-US" altLang="zh-TW" sz="24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(100</a:t>
            </a:r>
            <a:r>
              <a:rPr lang="zh-TW" altLang="zh-TW" sz="24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支</a:t>
            </a:r>
            <a:r>
              <a:rPr lang="en-US" altLang="zh-TW" sz="24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4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者，而且過去</a:t>
            </a:r>
            <a:r>
              <a:rPr lang="en-US" altLang="zh-TW" sz="24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zh-TW" sz="24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天內曾經使用菸品者。</a:t>
            </a:r>
          </a:p>
          <a:p>
            <a:pPr eaLnBrk="1" hangingPunct="1"/>
            <a:endParaRPr lang="zh-TW" altLang="en-US" smtClean="0"/>
          </a:p>
        </p:txBody>
      </p:sp>
      <p:sp>
        <p:nvSpPr>
          <p:cNvPr id="2867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B22775-F886-4AC9-816F-08E2EB69B089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13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8678" name="圓角矩形圖說文字 5"/>
          <p:cNvSpPr>
            <a:spLocks noChangeArrowheads="1"/>
          </p:cNvSpPr>
          <p:nvPr/>
        </p:nvSpPr>
        <p:spPr bwMode="auto">
          <a:xfrm>
            <a:off x="755650" y="4724400"/>
            <a:ext cx="8137525" cy="1944688"/>
          </a:xfrm>
          <a:prstGeom prst="wedgeRoundRectCallout">
            <a:avLst>
              <a:gd name="adj1" fmla="val -2954"/>
              <a:gd name="adj2" fmla="val 59880"/>
              <a:gd name="adj3" fmla="val 16667"/>
            </a:avLst>
          </a:prstGeom>
          <a:solidFill>
            <a:srgbClr val="9999FF">
              <a:alpha val="69803"/>
            </a:srgbClr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/>
            <a:r>
              <a:rPr lang="zh-TW" altLang="en-US"/>
              <a:t>增加：</a:t>
            </a:r>
            <a:endParaRPr lang="en-US" altLang="zh-TW"/>
          </a:p>
          <a:p>
            <a:pPr marL="457200" indent="-457200">
              <a:buFont typeface="Times New Roman" pitchFamily="18" charset="0"/>
              <a:buAutoNum type="arabicParenR"/>
            </a:pPr>
            <a:r>
              <a:rPr lang="zh-TW" altLang="en-US"/>
              <a:t>國中、高中職：學生二手菸暴露之人數？</a:t>
            </a:r>
            <a:r>
              <a:rPr lang="en-US" altLang="zh-TW"/>
              <a:t>(</a:t>
            </a:r>
            <a:r>
              <a:rPr lang="zh-TW" altLang="en-US"/>
              <a:t>前、後測</a:t>
            </a:r>
            <a:r>
              <a:rPr lang="en-US" altLang="zh-TW"/>
              <a:t>)</a:t>
            </a:r>
          </a:p>
          <a:p>
            <a:pPr marL="457200" indent="-457200"/>
            <a:r>
              <a:rPr lang="zh-TW" altLang="en-US"/>
              <a:t>刪除：</a:t>
            </a:r>
            <a:endParaRPr lang="en-US" altLang="zh-TW"/>
          </a:p>
          <a:p>
            <a:pPr marL="457200" indent="-457200">
              <a:buFont typeface="Times New Roman" pitchFamily="18" charset="0"/>
              <a:buAutoNum type="arabicParenR"/>
            </a:pPr>
            <a:r>
              <a:rPr lang="zh-TW" altLang="en-US"/>
              <a:t>國小：有無辦理吸菸學生之戒菸教育或活動？</a:t>
            </a:r>
            <a:r>
              <a:rPr lang="en-US" altLang="zh-TW"/>
              <a:t>(</a:t>
            </a:r>
            <a:r>
              <a:rPr lang="zh-TW" altLang="en-US"/>
              <a:t>前、後測</a:t>
            </a:r>
            <a:r>
              <a:rPr lang="en-US" altLang="zh-TW"/>
              <a:t>)</a:t>
            </a:r>
          </a:p>
          <a:p>
            <a:pPr marL="457200" indent="-457200"/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圓角矩形 4"/>
          <p:cNvSpPr>
            <a:spLocks noChangeArrowheads="1"/>
          </p:cNvSpPr>
          <p:nvPr/>
        </p:nvSpPr>
        <p:spPr bwMode="auto">
          <a:xfrm>
            <a:off x="7812088" y="6308725"/>
            <a:ext cx="1331912" cy="54927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2969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成效登錄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檳榔危害健康防制</a:t>
            </a:r>
            <a:endParaRPr lang="zh-TW" altLang="en-US" smtClean="0"/>
          </a:p>
        </p:txBody>
      </p:sp>
      <p:sp>
        <p:nvSpPr>
          <p:cNvPr id="2970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推動前：可參考上學期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月份調查資料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推動後：可參考下學期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月份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調查資料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嚼檳榔者之定義：</a:t>
            </a:r>
          </a:p>
          <a:p>
            <a:pPr lvl="1" eaLnBrk="1" hangingPunct="1"/>
            <a:r>
              <a:rPr lang="zh-TW" altLang="zh-TW" sz="24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嚼檳榔學生：係指過去</a:t>
            </a:r>
            <a:r>
              <a:rPr lang="en-US" altLang="zh-TW" sz="24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zh-TW" sz="24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天內曾經使用嚼食檳榔者。</a:t>
            </a:r>
          </a:p>
          <a:p>
            <a:pPr lvl="1" eaLnBrk="1" hangingPunct="1"/>
            <a:r>
              <a:rPr lang="zh-TW" altLang="zh-TW" sz="24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嚼檳榔教職員：係指過去</a:t>
            </a:r>
            <a:r>
              <a:rPr lang="en-US" altLang="zh-TW" sz="24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zh-TW" sz="24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天內曾經嚼食檳榔者。</a:t>
            </a:r>
          </a:p>
          <a:p>
            <a:pPr eaLnBrk="1" hangingPunct="1"/>
            <a:endParaRPr lang="zh-TW" altLang="en-US" smtClean="0"/>
          </a:p>
        </p:txBody>
      </p:sp>
      <p:sp>
        <p:nvSpPr>
          <p:cNvPr id="2970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9A2CA9-85F8-45C1-B0C9-D51B148F699B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14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9702" name="圓角矩形圖說文字 5"/>
          <p:cNvSpPr>
            <a:spLocks noChangeArrowheads="1"/>
          </p:cNvSpPr>
          <p:nvPr/>
        </p:nvSpPr>
        <p:spPr bwMode="auto">
          <a:xfrm>
            <a:off x="250825" y="4581525"/>
            <a:ext cx="8750300" cy="1943100"/>
          </a:xfrm>
          <a:prstGeom prst="wedgeRoundRectCallout">
            <a:avLst>
              <a:gd name="adj1" fmla="val -6292"/>
              <a:gd name="adj2" fmla="val 60454"/>
              <a:gd name="adj3" fmla="val 16667"/>
            </a:avLst>
          </a:prstGeom>
          <a:solidFill>
            <a:srgbClr val="9999FF">
              <a:alpha val="69803"/>
            </a:srgbClr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/>
            <a:r>
              <a:rPr lang="zh-TW" altLang="en-US"/>
              <a:t>增加：</a:t>
            </a:r>
            <a:endParaRPr lang="en-US" altLang="zh-TW"/>
          </a:p>
          <a:p>
            <a:pPr marL="457200" indent="-457200">
              <a:buFont typeface="Times New Roman" pitchFamily="18" charset="0"/>
              <a:buAutoNum type="arabicParenR"/>
            </a:pPr>
            <a:r>
              <a:rPr lang="zh-TW" altLang="zh-TW"/>
              <a:t>學校有無辦理「嚼檳榔學生」戒檳教育或活動？</a:t>
            </a:r>
            <a:endParaRPr lang="en-US" altLang="zh-TW"/>
          </a:p>
          <a:p>
            <a:pPr marL="457200" indent="-457200"/>
            <a:r>
              <a:rPr lang="zh-TW" altLang="en-US"/>
              <a:t>刪除：</a:t>
            </a:r>
            <a:endParaRPr lang="en-US" altLang="zh-TW"/>
          </a:p>
          <a:p>
            <a:pPr marL="457200" indent="-457200">
              <a:buFont typeface="Times New Roman" pitchFamily="18" charset="0"/>
              <a:buAutoNum type="arabicParenR"/>
            </a:pPr>
            <a:r>
              <a:rPr lang="zh-TW" altLang="en-US"/>
              <a:t>國小：有無辦理</a:t>
            </a:r>
            <a:r>
              <a:rPr lang="zh-TW" altLang="zh-TW"/>
              <a:t>嚼檳榔</a:t>
            </a:r>
            <a:r>
              <a:rPr lang="zh-TW" altLang="en-US"/>
              <a:t>學生之戒檳教育或活動？</a:t>
            </a:r>
            <a:r>
              <a:rPr lang="en-US" altLang="zh-TW"/>
              <a:t>(</a:t>
            </a:r>
            <a:r>
              <a:rPr lang="zh-TW" altLang="en-US"/>
              <a:t>前、後測</a:t>
            </a:r>
            <a:r>
              <a:rPr lang="en-US" altLang="zh-TW"/>
              <a:t>)</a:t>
            </a:r>
          </a:p>
          <a:p>
            <a:pPr marL="457200" indent="-457200"/>
            <a:endParaRPr lang="zh-TW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圓角矩形 6"/>
          <p:cNvSpPr>
            <a:spLocks noChangeArrowheads="1"/>
          </p:cNvSpPr>
          <p:nvPr/>
        </p:nvSpPr>
        <p:spPr bwMode="auto">
          <a:xfrm>
            <a:off x="7812088" y="6308725"/>
            <a:ext cx="1331912" cy="54927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30723" name="標題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7342187" cy="1143000"/>
          </a:xfrm>
        </p:spPr>
        <p:txBody>
          <a:bodyPr/>
          <a:lstStyle/>
          <a:p>
            <a:pPr algn="ctr"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成效登錄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正確用藥教育</a:t>
            </a:r>
            <a:endParaRPr lang="zh-TW" altLang="en-US" smtClean="0"/>
          </a:p>
        </p:txBody>
      </p:sp>
      <p:sp>
        <p:nvSpPr>
          <p:cNvPr id="30724" name="內容版面配置區 2"/>
          <p:cNvSpPr>
            <a:spLocks noGrp="1"/>
          </p:cNvSpPr>
          <p:nvPr>
            <p:ph idx="1"/>
          </p:nvPr>
        </p:nvSpPr>
        <p:spPr>
          <a:xfrm>
            <a:off x="685800" y="1916113"/>
            <a:ext cx="7772400" cy="4179887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自民國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學年度開始納入必選議題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自民國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學年度改為自選議題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2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AB8737-B970-4961-B812-3BF3C8BD1B19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15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58989">
            <a:off x="4995863" y="3248025"/>
            <a:ext cx="3259137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圓角矩形 6"/>
          <p:cNvSpPr>
            <a:spLocks noChangeArrowheads="1"/>
          </p:cNvSpPr>
          <p:nvPr/>
        </p:nvSpPr>
        <p:spPr bwMode="auto">
          <a:xfrm>
            <a:off x="7812088" y="6308725"/>
            <a:ext cx="1331912" cy="54927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31747" name="標題 1"/>
          <p:cNvSpPr>
            <a:spLocks noGrp="1"/>
          </p:cNvSpPr>
          <p:nvPr>
            <p:ph type="title"/>
          </p:nvPr>
        </p:nvSpPr>
        <p:spPr>
          <a:xfrm>
            <a:off x="611188" y="908050"/>
            <a:ext cx="8064500" cy="11430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成效登錄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安全學校</a:t>
            </a:r>
            <a:endParaRPr lang="zh-TW" altLang="en-US" smtClean="0"/>
          </a:p>
        </p:txBody>
      </p:sp>
      <p:sp>
        <p:nvSpPr>
          <p:cNvPr id="31748" name="內容版面配置區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602038"/>
          </a:xfrm>
        </p:spPr>
        <p:txBody>
          <a:bodyPr/>
          <a:lstStyle/>
          <a:p>
            <a:pPr eaLnBrk="1" hangingPunct="1"/>
            <a:r>
              <a:rPr lang="zh-TW" altLang="en-US" sz="28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推動前：</a:t>
            </a:r>
            <a:r>
              <a:rPr lang="zh-TW" altLang="zh-TW" sz="2800" b="1" u="sng" smtClean="0">
                <a:latin typeface="標楷體" pitchFamily="65" charset="-120"/>
                <a:ea typeface="標楷體" pitchFamily="65" charset="-120"/>
              </a:rPr>
              <a:t>計畫推動前</a:t>
            </a:r>
            <a:r>
              <a:rPr lang="zh-TW" altLang="zh-TW" sz="2800" b="1" smtClean="0">
                <a:latin typeface="標楷體" pitchFamily="65" charset="-120"/>
                <a:ea typeface="標楷體" pitchFamily="65" charset="-120"/>
              </a:rPr>
              <a:t>調查數據，係指計畫執行前一整學年度之統計結果。如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zh-TW" sz="2800" b="1" smtClean="0">
                <a:latin typeface="標楷體" pitchFamily="65" charset="-120"/>
                <a:ea typeface="標楷體" pitchFamily="65" charset="-120"/>
              </a:rPr>
              <a:t>學年度推動計畫，請填寫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zh-TW" sz="2800" b="1" smtClean="0">
                <a:latin typeface="標楷體" pitchFamily="65" charset="-120"/>
                <a:ea typeface="標楷體" pitchFamily="65" charset="-120"/>
              </a:rPr>
              <a:t>學年度之調查結果。</a:t>
            </a: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推動後：</a:t>
            </a:r>
            <a:r>
              <a:rPr lang="zh-TW" altLang="zh-TW" sz="2800" b="1" u="sng" smtClean="0">
                <a:latin typeface="標楷體" pitchFamily="65" charset="-120"/>
                <a:ea typeface="標楷體" pitchFamily="65" charset="-120"/>
              </a:rPr>
              <a:t>計畫推動後</a:t>
            </a:r>
            <a:r>
              <a:rPr lang="zh-TW" altLang="zh-TW" sz="2800" b="1" smtClean="0">
                <a:latin typeface="標楷體" pitchFamily="65" charset="-120"/>
                <a:ea typeface="標楷體" pitchFamily="65" charset="-120"/>
              </a:rPr>
              <a:t>調查結果，係指計畫執行結束後該學年度之統計結果。如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zh-TW" sz="2800" b="1" smtClean="0">
                <a:latin typeface="標楷體" pitchFamily="65" charset="-120"/>
                <a:ea typeface="標楷體" pitchFamily="65" charset="-120"/>
              </a:rPr>
              <a:t>學年度推動計畫，請填寫該年度調查結果。</a:t>
            </a: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74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08210E-A39E-4266-844F-8B5AAF3D85CE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16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31750" name="Picture 2" descr="ISS LOGO CLRN拷貝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5516563"/>
            <a:ext cx="2173287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圓角矩形 5"/>
          <p:cNvSpPr>
            <a:spLocks noChangeArrowheads="1"/>
          </p:cNvSpPr>
          <p:nvPr/>
        </p:nvSpPr>
        <p:spPr bwMode="auto">
          <a:xfrm>
            <a:off x="7812088" y="6308725"/>
            <a:ext cx="1331912" cy="54927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3379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成效登錄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其他議題成效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Times New Roman" charset="0"/>
              <a:buNone/>
              <a:defRPr/>
            </a:pPr>
            <a:r>
              <a:rPr lang="zh-TW" altLang="en-US" sz="3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如無其他議題則免填</a:t>
            </a:r>
            <a:endParaRPr lang="en-US" altLang="zh-TW" sz="3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心理衛生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含自殺防制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 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傳染病防治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藥物濫用防制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安全教育與急救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其他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Times New Roman" charset="0"/>
              <a:buChar char="ﻪ"/>
              <a:defRPr/>
            </a:pPr>
            <a:endParaRPr lang="zh-TW" altLang="en-US" dirty="0"/>
          </a:p>
        </p:txBody>
      </p:sp>
      <p:sp>
        <p:nvSpPr>
          <p:cNvPr id="3379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96B135-34FB-47C4-9689-70DB7CE50607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17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789363"/>
            <a:ext cx="26638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圓角矩形 5"/>
          <p:cNvSpPr>
            <a:spLocks noChangeArrowheads="1"/>
          </p:cNvSpPr>
          <p:nvPr/>
        </p:nvSpPr>
        <p:spPr bwMode="auto">
          <a:xfrm>
            <a:off x="7812088" y="6308725"/>
            <a:ext cx="1331912" cy="54927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41987" name="標題 1"/>
          <p:cNvSpPr>
            <a:spLocks noGrp="1"/>
          </p:cNvSpPr>
          <p:nvPr>
            <p:ph type="title" idx="4294967295"/>
          </p:nvPr>
        </p:nvSpPr>
        <p:spPr>
          <a:xfrm>
            <a:off x="1116013" y="333375"/>
            <a:ext cx="7342187" cy="11430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注意事項</a:t>
            </a:r>
          </a:p>
        </p:txBody>
      </p:sp>
      <p:sp>
        <p:nvSpPr>
          <p:cNvPr id="41988" name="內容版面配置區 2"/>
          <p:cNvSpPr>
            <a:spLocks noGrp="1"/>
          </p:cNvSpPr>
          <p:nvPr>
            <p:ph idx="4294967295"/>
          </p:nvPr>
        </p:nvSpPr>
        <p:spPr>
          <a:xfrm>
            <a:off x="1042988" y="1268413"/>
            <a:ext cx="7415212" cy="4114800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填寫這份問卷，請務必與南華大學學生資訊系統資料相符。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中央及地方皆會比對學校資料是否有誤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spcBef>
                <a:spcPts val="1200"/>
              </a:spcBef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填寫完整份問卷，請承辦人最後務必自行列印留存，網站關閉後即無法取得該校填答資料。</a:t>
            </a:r>
          </a:p>
          <a:p>
            <a:pPr eaLnBrk="1" hangingPunct="1">
              <a:spcBef>
                <a:spcPts val="1200"/>
              </a:spcBef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建請學校先行列印紙本填答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長官核准後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再行上網登錄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上傳整份問卷</a:t>
            </a:r>
            <a:r>
              <a:rPr lang="zh-TW" altLang="en-US" smtClean="0">
                <a:ea typeface="標楷體" pitchFamily="65" charset="-120"/>
              </a:rPr>
              <a:t>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1200"/>
              </a:spcBef>
            </a:pPr>
            <a:r>
              <a:rPr lang="zh-TW" altLang="en-US" smtClean="0">
                <a:ea typeface="標楷體" pitchFamily="65" charset="-120"/>
              </a:rPr>
              <a:t>最後，請貴校列印完整填報資料給鈞長核章後，留校備查。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989" name="投影片編號版面配置區 3"/>
          <p:cNvSpPr txBox="1">
            <a:spLocks noGrp="1"/>
          </p:cNvSpPr>
          <p:nvPr/>
        </p:nvSpPr>
        <p:spPr bwMode="auto">
          <a:xfrm>
            <a:off x="8247063" y="6237288"/>
            <a:ext cx="6461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74E87BD-ECEE-48BE-A307-872B0C8AB757}" type="slidenum">
              <a:rPr kumimoji="0" lang="ja-JP" altLang="en-US" sz="1400"/>
              <a:pPr algn="r"/>
              <a:t>18</a:t>
            </a:fld>
            <a:endParaRPr kumimoji="0" lang="en-US" altLang="ja-JP"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圓角矩形 5"/>
          <p:cNvSpPr>
            <a:spLocks noChangeArrowheads="1"/>
          </p:cNvSpPr>
          <p:nvPr/>
        </p:nvSpPr>
        <p:spPr bwMode="auto">
          <a:xfrm>
            <a:off x="7812088" y="6308725"/>
            <a:ext cx="1331912" cy="54927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40963" name="標題 1"/>
          <p:cNvSpPr>
            <a:spLocks noGrp="1"/>
          </p:cNvSpPr>
          <p:nvPr>
            <p:ph type="title" idx="4294967295"/>
          </p:nvPr>
        </p:nvSpPr>
        <p:spPr>
          <a:xfrm>
            <a:off x="1116013" y="333375"/>
            <a:ext cx="7342187" cy="11430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注意事項</a:t>
            </a:r>
          </a:p>
        </p:txBody>
      </p:sp>
      <p:sp>
        <p:nvSpPr>
          <p:cNvPr id="40964" name="內容版面配置區 2"/>
          <p:cNvSpPr>
            <a:spLocks noGrp="1"/>
          </p:cNvSpPr>
          <p:nvPr>
            <p:ph idx="4294967295"/>
          </p:nvPr>
        </p:nvSpPr>
        <p:spPr>
          <a:xfrm>
            <a:off x="1042988" y="1268413"/>
            <a:ext cx="7415212" cy="4114800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系統填答前請學校先彙整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學年度成果資料。</a:t>
            </a:r>
          </a:p>
          <a:p>
            <a:pPr eaLnBrk="1" hangingPunct="1">
              <a:spcBef>
                <a:spcPts val="1200"/>
              </a:spcBef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填寫數字部分是阿拉伯數字，切換成全形即為國字，請填報時注意。</a:t>
            </a:r>
          </a:p>
          <a:p>
            <a:pPr eaLnBrk="1" hangingPunct="1">
              <a:spcBef>
                <a:spcPts val="1200"/>
              </a:spcBef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列印資料前須將整份問卷上傳才可列印。</a:t>
            </a:r>
          </a:p>
          <a:p>
            <a:pPr eaLnBrk="1" hangingPunct="1">
              <a:spcBef>
                <a:spcPts val="1200"/>
              </a:spcBef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送出整份資料後如想修改，請系統該放權限，請學校至問題反映處去反映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請留下公務電話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職稱，以利系統者確認身分別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40965" name="投影片編號版面配置區 3"/>
          <p:cNvSpPr txBox="1">
            <a:spLocks noGrp="1"/>
          </p:cNvSpPr>
          <p:nvPr/>
        </p:nvSpPr>
        <p:spPr bwMode="auto">
          <a:xfrm>
            <a:off x="8247063" y="6237288"/>
            <a:ext cx="6461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6A48785-1EF7-4155-99F3-54116D9841C5}" type="slidenum">
              <a:rPr kumimoji="0" lang="ja-JP" altLang="en-US" sz="1400"/>
              <a:pPr algn="r"/>
              <a:t>19</a:t>
            </a:fld>
            <a:endParaRPr kumimoji="0" lang="en-US" altLang="ja-JP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7342187" cy="1143000"/>
          </a:xfrm>
        </p:spPr>
        <p:txBody>
          <a:bodyPr/>
          <a:lstStyle/>
          <a:p>
            <a:pPr algn="ctr"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大綱</a:t>
            </a:r>
          </a:p>
        </p:txBody>
      </p:sp>
      <p:sp>
        <p:nvSpPr>
          <p:cNvPr id="1638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C43944-C62B-402A-9FEE-49A0FCF5C2E8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2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16387" name="Group 76"/>
          <p:cNvGrpSpPr>
            <a:grpSpLocks/>
          </p:cNvGrpSpPr>
          <p:nvPr/>
        </p:nvGrpSpPr>
        <p:grpSpPr bwMode="auto">
          <a:xfrm>
            <a:off x="2341563" y="2586038"/>
            <a:ext cx="5310187" cy="612775"/>
            <a:chOff x="1263" y="1881"/>
            <a:chExt cx="3345" cy="386"/>
          </a:xfrm>
        </p:grpSpPr>
        <p:grpSp>
          <p:nvGrpSpPr>
            <p:cNvPr id="16432" name="Group 12"/>
            <p:cNvGrpSpPr>
              <a:grpSpLocks/>
            </p:cNvGrpSpPr>
            <p:nvPr/>
          </p:nvGrpSpPr>
          <p:grpSpPr bwMode="auto">
            <a:xfrm>
              <a:off x="1263" y="1881"/>
              <a:ext cx="384" cy="384"/>
              <a:chOff x="816" y="1872"/>
              <a:chExt cx="384" cy="384"/>
            </a:xfrm>
          </p:grpSpPr>
          <p:sp>
            <p:nvSpPr>
              <p:cNvPr id="10" name="Oval 13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11" name="Oval 14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12" name="Oval 15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13" name="Oval 16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16440" name="Oval 17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41" name="Oval 18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42" name="Oval 19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43" name="Oval 20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44" name="Oval 21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6433" name="Line 25"/>
            <p:cNvSpPr>
              <a:spLocks noChangeShapeType="1"/>
            </p:cNvSpPr>
            <p:nvPr/>
          </p:nvSpPr>
          <p:spPr bwMode="auto">
            <a:xfrm>
              <a:off x="1584" y="2235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434" name="Text Box 26"/>
            <p:cNvSpPr txBox="1">
              <a:spLocks noChangeArrowheads="1"/>
            </p:cNvSpPr>
            <p:nvPr/>
          </p:nvSpPr>
          <p:spPr bwMode="auto">
            <a:xfrm>
              <a:off x="1728" y="1899"/>
              <a:ext cx="273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14350" indent="-514350" algn="ctr"/>
              <a:r>
                <a:rPr lang="zh-TW" altLang="en-US" sz="3200" b="1">
                  <a:latin typeface="標楷體" pitchFamily="65" charset="-120"/>
                  <a:ea typeface="標楷體" pitchFamily="65" charset="-120"/>
                </a:rPr>
                <a:t>登錄時間</a:t>
              </a:r>
              <a:endParaRPr lang="en-US" altLang="zh-TW" sz="3200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6435" name="Text Box 42"/>
            <p:cNvSpPr txBox="1">
              <a:spLocks noChangeArrowheads="1"/>
            </p:cNvSpPr>
            <p:nvPr/>
          </p:nvSpPr>
          <p:spPr bwMode="gray">
            <a:xfrm>
              <a:off x="1344" y="193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b="1">
                  <a:solidFill>
                    <a:srgbClr val="000000"/>
                  </a:solidFill>
                  <a:ea typeface="新細明體" charset="-120"/>
                </a:rPr>
                <a:t>2</a:t>
              </a:r>
            </a:p>
          </p:txBody>
        </p:sp>
      </p:grpSp>
      <p:grpSp>
        <p:nvGrpSpPr>
          <p:cNvPr id="16388" name="Group 78"/>
          <p:cNvGrpSpPr>
            <a:grpSpLocks/>
          </p:cNvGrpSpPr>
          <p:nvPr/>
        </p:nvGrpSpPr>
        <p:grpSpPr bwMode="auto">
          <a:xfrm>
            <a:off x="2360613" y="4386263"/>
            <a:ext cx="5291137" cy="619125"/>
            <a:chOff x="1275" y="3015"/>
            <a:chExt cx="3333" cy="390"/>
          </a:xfrm>
        </p:grpSpPr>
        <p:grpSp>
          <p:nvGrpSpPr>
            <p:cNvPr id="16419" name="Group 2"/>
            <p:cNvGrpSpPr>
              <a:grpSpLocks/>
            </p:cNvGrpSpPr>
            <p:nvPr/>
          </p:nvGrpSpPr>
          <p:grpSpPr bwMode="auto">
            <a:xfrm>
              <a:off x="1275" y="3015"/>
              <a:ext cx="384" cy="384"/>
              <a:chOff x="816" y="1872"/>
              <a:chExt cx="384" cy="384"/>
            </a:xfrm>
          </p:grpSpPr>
          <p:sp>
            <p:nvSpPr>
              <p:cNvPr id="24" name="Oval 3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25" name="Oval 4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26" name="Oval 5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27" name="Oval 6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16427" name="Oval 7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28" name="Oval 8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29" name="Oval 9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30" name="Oval 10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31" name="Oval 11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6420" name="Line 29"/>
            <p:cNvSpPr>
              <a:spLocks noChangeShapeType="1"/>
            </p:cNvSpPr>
            <p:nvPr/>
          </p:nvSpPr>
          <p:spPr bwMode="auto">
            <a:xfrm>
              <a:off x="1584" y="3373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421" name="Text Box 30"/>
            <p:cNvSpPr txBox="1">
              <a:spLocks noChangeArrowheads="1"/>
            </p:cNvSpPr>
            <p:nvPr/>
          </p:nvSpPr>
          <p:spPr bwMode="auto">
            <a:xfrm>
              <a:off x="1728" y="3037"/>
              <a:ext cx="273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14350" indent="-514350" algn="ctr"/>
              <a:r>
                <a:rPr lang="zh-TW" altLang="en-US" sz="3200" b="1">
                  <a:latin typeface="標楷體" pitchFamily="65" charset="-120"/>
                  <a:ea typeface="標楷體" pitchFamily="65" charset="-120"/>
                </a:rPr>
                <a:t>問卷填答說明</a:t>
              </a:r>
            </a:p>
          </p:txBody>
        </p:sp>
        <p:sp>
          <p:nvSpPr>
            <p:cNvPr id="16422" name="Text Box 43"/>
            <p:cNvSpPr txBox="1">
              <a:spLocks noChangeArrowheads="1"/>
            </p:cNvSpPr>
            <p:nvPr/>
          </p:nvSpPr>
          <p:spPr bwMode="gray">
            <a:xfrm>
              <a:off x="1362" y="3058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b="1">
                  <a:solidFill>
                    <a:srgbClr val="000000"/>
                  </a:solidFill>
                  <a:ea typeface="新細明體" charset="-120"/>
                </a:rPr>
                <a:t>4</a:t>
              </a:r>
            </a:p>
          </p:txBody>
        </p:sp>
      </p:grpSp>
      <p:grpSp>
        <p:nvGrpSpPr>
          <p:cNvPr id="16389" name="Group 77"/>
          <p:cNvGrpSpPr>
            <a:grpSpLocks/>
          </p:cNvGrpSpPr>
          <p:nvPr/>
        </p:nvGrpSpPr>
        <p:grpSpPr bwMode="auto">
          <a:xfrm>
            <a:off x="2359025" y="3468688"/>
            <a:ext cx="5292725" cy="622300"/>
            <a:chOff x="1274" y="2437"/>
            <a:chExt cx="3334" cy="392"/>
          </a:xfrm>
        </p:grpSpPr>
        <p:sp>
          <p:nvSpPr>
            <p:cNvPr id="16405" name="Line 27"/>
            <p:cNvSpPr>
              <a:spLocks noChangeShapeType="1"/>
            </p:cNvSpPr>
            <p:nvPr/>
          </p:nvSpPr>
          <p:spPr bwMode="auto">
            <a:xfrm>
              <a:off x="1584" y="2797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406" name="Text Box 28"/>
            <p:cNvSpPr txBox="1">
              <a:spLocks noChangeArrowheads="1"/>
            </p:cNvSpPr>
            <p:nvPr/>
          </p:nvSpPr>
          <p:spPr bwMode="auto">
            <a:xfrm>
              <a:off x="1728" y="2461"/>
              <a:ext cx="273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14350" indent="-514350" algn="ctr"/>
              <a:r>
                <a:rPr lang="zh-TW" altLang="en-US" sz="3200" b="1">
                  <a:latin typeface="標楷體" pitchFamily="65" charset="-120"/>
                  <a:ea typeface="標楷體" pitchFamily="65" charset="-120"/>
                </a:rPr>
                <a:t>登錄內容</a:t>
              </a:r>
              <a:endParaRPr lang="en-US" altLang="zh-TW" sz="3200" b="1">
                <a:latin typeface="標楷體" pitchFamily="65" charset="-120"/>
                <a:ea typeface="標楷體" pitchFamily="65" charset="-120"/>
              </a:endParaRPr>
            </a:p>
          </p:txBody>
        </p:sp>
        <p:grpSp>
          <p:nvGrpSpPr>
            <p:cNvPr id="16407" name="Group 57"/>
            <p:cNvGrpSpPr>
              <a:grpSpLocks/>
            </p:cNvGrpSpPr>
            <p:nvPr/>
          </p:nvGrpSpPr>
          <p:grpSpPr bwMode="auto">
            <a:xfrm>
              <a:off x="1274" y="2437"/>
              <a:ext cx="384" cy="384"/>
              <a:chOff x="1274" y="2437"/>
              <a:chExt cx="384" cy="384"/>
            </a:xfrm>
          </p:grpSpPr>
          <p:sp>
            <p:nvSpPr>
              <p:cNvPr id="16409" name="Text Box 46"/>
              <p:cNvSpPr txBox="1">
                <a:spLocks noChangeArrowheads="1"/>
              </p:cNvSpPr>
              <p:nvPr/>
            </p:nvSpPr>
            <p:spPr bwMode="gray">
              <a:xfrm>
                <a:off x="1352" y="2485"/>
                <a:ext cx="22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TW" b="1">
                    <a:solidFill>
                      <a:srgbClr val="000000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16410" name="Oval 47"/>
              <p:cNvSpPr>
                <a:spLocks noChangeArrowheads="1"/>
              </p:cNvSpPr>
              <p:nvPr/>
            </p:nvSpPr>
            <p:spPr bwMode="gray">
              <a:xfrm>
                <a:off x="1274" y="2437"/>
                <a:ext cx="384" cy="384"/>
              </a:xfrm>
              <a:prstGeom prst="ellipse">
                <a:avLst/>
              </a:prstGeom>
              <a:solidFill>
                <a:schemeClr val="accent1"/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Oval 48"/>
              <p:cNvSpPr>
                <a:spLocks noChangeArrowheads="1"/>
              </p:cNvSpPr>
              <p:nvPr/>
            </p:nvSpPr>
            <p:spPr bwMode="gray">
              <a:xfrm>
                <a:off x="1274" y="2437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32001"/>
                    </a:schemeClr>
                  </a:gs>
                  <a:gs pos="100000">
                    <a:schemeClr val="accent1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41" name="Oval 49"/>
              <p:cNvSpPr>
                <a:spLocks noChangeArrowheads="1"/>
              </p:cNvSpPr>
              <p:nvPr/>
            </p:nvSpPr>
            <p:spPr bwMode="gray">
              <a:xfrm>
                <a:off x="1299" y="246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4118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42" name="Oval 50"/>
              <p:cNvSpPr>
                <a:spLocks noChangeArrowheads="1"/>
              </p:cNvSpPr>
              <p:nvPr/>
            </p:nvSpPr>
            <p:spPr bwMode="gray">
              <a:xfrm>
                <a:off x="1299" y="2463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63529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16414" name="Oval 51"/>
              <p:cNvSpPr>
                <a:spLocks noChangeArrowheads="1"/>
              </p:cNvSpPr>
              <p:nvPr/>
            </p:nvSpPr>
            <p:spPr bwMode="gray">
              <a:xfrm>
                <a:off x="1317" y="2479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15" name="Oval 52"/>
              <p:cNvSpPr>
                <a:spLocks noChangeArrowheads="1"/>
              </p:cNvSpPr>
              <p:nvPr/>
            </p:nvSpPr>
            <p:spPr bwMode="gray">
              <a:xfrm>
                <a:off x="1322" y="2484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16" name="Oval 53"/>
              <p:cNvSpPr>
                <a:spLocks noChangeArrowheads="1"/>
              </p:cNvSpPr>
              <p:nvPr/>
            </p:nvSpPr>
            <p:spPr bwMode="gray">
              <a:xfrm>
                <a:off x="1326" y="2486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17" name="Oval 54"/>
              <p:cNvSpPr>
                <a:spLocks noChangeArrowheads="1"/>
              </p:cNvSpPr>
              <p:nvPr/>
            </p:nvSpPr>
            <p:spPr bwMode="gray">
              <a:xfrm>
                <a:off x="1329" y="2488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18" name="Oval 55"/>
              <p:cNvSpPr>
                <a:spLocks noChangeArrowheads="1"/>
              </p:cNvSpPr>
              <p:nvPr/>
            </p:nvSpPr>
            <p:spPr bwMode="gray">
              <a:xfrm>
                <a:off x="1344" y="2496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6408" name="Text Box 56"/>
            <p:cNvSpPr txBox="1">
              <a:spLocks noChangeArrowheads="1"/>
            </p:cNvSpPr>
            <p:nvPr/>
          </p:nvSpPr>
          <p:spPr bwMode="gray">
            <a:xfrm>
              <a:off x="1353" y="249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b="1">
                  <a:solidFill>
                    <a:srgbClr val="000000"/>
                  </a:solidFill>
                  <a:ea typeface="新細明體" charset="-120"/>
                </a:rPr>
                <a:t>3</a:t>
              </a:r>
            </a:p>
          </p:txBody>
        </p:sp>
      </p:grpSp>
      <p:grpSp>
        <p:nvGrpSpPr>
          <p:cNvPr id="16390" name="Group 75"/>
          <p:cNvGrpSpPr>
            <a:grpSpLocks/>
          </p:cNvGrpSpPr>
          <p:nvPr/>
        </p:nvGrpSpPr>
        <p:grpSpPr bwMode="auto">
          <a:xfrm>
            <a:off x="2339975" y="1700213"/>
            <a:ext cx="5311775" cy="642937"/>
            <a:chOff x="1262" y="1323"/>
            <a:chExt cx="3346" cy="405"/>
          </a:xfrm>
        </p:grpSpPr>
        <p:sp>
          <p:nvSpPr>
            <p:cNvPr id="16391" name="Line 23"/>
            <p:cNvSpPr>
              <a:spLocks noChangeShapeType="1"/>
            </p:cNvSpPr>
            <p:nvPr/>
          </p:nvSpPr>
          <p:spPr bwMode="auto">
            <a:xfrm>
              <a:off x="1584" y="1659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392" name="Text Box 24"/>
            <p:cNvSpPr txBox="1">
              <a:spLocks noChangeArrowheads="1"/>
            </p:cNvSpPr>
            <p:nvPr/>
          </p:nvSpPr>
          <p:spPr bwMode="auto">
            <a:xfrm>
              <a:off x="1728" y="1323"/>
              <a:ext cx="273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14350" indent="-514350" algn="ctr"/>
              <a:r>
                <a:rPr lang="zh-TW" altLang="en-US" sz="3200" b="1">
                  <a:latin typeface="標楷體" pitchFamily="65" charset="-120"/>
                  <a:ea typeface="標楷體" pitchFamily="65" charset="-120"/>
                </a:rPr>
                <a:t>登錄目的</a:t>
              </a:r>
              <a:endParaRPr lang="en-US" altLang="zh-TW" sz="3200" b="1">
                <a:latin typeface="標楷體" pitchFamily="65" charset="-120"/>
                <a:ea typeface="標楷體" pitchFamily="65" charset="-120"/>
              </a:endParaRPr>
            </a:p>
          </p:txBody>
        </p:sp>
        <p:grpSp>
          <p:nvGrpSpPr>
            <p:cNvPr id="16393" name="Group 58"/>
            <p:cNvGrpSpPr>
              <a:grpSpLocks/>
            </p:cNvGrpSpPr>
            <p:nvPr/>
          </p:nvGrpSpPr>
          <p:grpSpPr bwMode="auto">
            <a:xfrm>
              <a:off x="1262" y="1344"/>
              <a:ext cx="384" cy="384"/>
              <a:chOff x="1274" y="2437"/>
              <a:chExt cx="384" cy="384"/>
            </a:xfrm>
          </p:grpSpPr>
          <p:sp>
            <p:nvSpPr>
              <p:cNvPr id="16395" name="Text Box 59"/>
              <p:cNvSpPr txBox="1">
                <a:spLocks noChangeArrowheads="1"/>
              </p:cNvSpPr>
              <p:nvPr/>
            </p:nvSpPr>
            <p:spPr bwMode="gray">
              <a:xfrm>
                <a:off x="1352" y="2485"/>
                <a:ext cx="22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TW" b="1">
                    <a:solidFill>
                      <a:srgbClr val="000000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16396" name="Oval 60"/>
              <p:cNvSpPr>
                <a:spLocks noChangeArrowheads="1"/>
              </p:cNvSpPr>
              <p:nvPr/>
            </p:nvSpPr>
            <p:spPr bwMode="gray">
              <a:xfrm>
                <a:off x="1274" y="2437"/>
                <a:ext cx="384" cy="384"/>
              </a:xfrm>
              <a:prstGeom prst="ellipse">
                <a:avLst/>
              </a:prstGeom>
              <a:solidFill>
                <a:schemeClr val="accent1"/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Oval 61"/>
              <p:cNvSpPr>
                <a:spLocks noChangeArrowheads="1"/>
              </p:cNvSpPr>
              <p:nvPr/>
            </p:nvSpPr>
            <p:spPr bwMode="gray">
              <a:xfrm>
                <a:off x="1274" y="2437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32001"/>
                    </a:schemeClr>
                  </a:gs>
                  <a:gs pos="100000">
                    <a:schemeClr val="accent1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56" name="Oval 62"/>
              <p:cNvSpPr>
                <a:spLocks noChangeArrowheads="1"/>
              </p:cNvSpPr>
              <p:nvPr/>
            </p:nvSpPr>
            <p:spPr bwMode="gray">
              <a:xfrm>
                <a:off x="1299" y="246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4118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57" name="Oval 63"/>
              <p:cNvSpPr>
                <a:spLocks noChangeArrowheads="1"/>
              </p:cNvSpPr>
              <p:nvPr/>
            </p:nvSpPr>
            <p:spPr bwMode="gray">
              <a:xfrm>
                <a:off x="1299" y="2463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63529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16400" name="Oval 64"/>
              <p:cNvSpPr>
                <a:spLocks noChangeArrowheads="1"/>
              </p:cNvSpPr>
              <p:nvPr/>
            </p:nvSpPr>
            <p:spPr bwMode="gray">
              <a:xfrm>
                <a:off x="1317" y="2479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01" name="Oval 65"/>
              <p:cNvSpPr>
                <a:spLocks noChangeArrowheads="1"/>
              </p:cNvSpPr>
              <p:nvPr/>
            </p:nvSpPr>
            <p:spPr bwMode="gray">
              <a:xfrm>
                <a:off x="1322" y="2484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02" name="Oval 66"/>
              <p:cNvSpPr>
                <a:spLocks noChangeArrowheads="1"/>
              </p:cNvSpPr>
              <p:nvPr/>
            </p:nvSpPr>
            <p:spPr bwMode="gray">
              <a:xfrm>
                <a:off x="1326" y="2486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03" name="Oval 67"/>
              <p:cNvSpPr>
                <a:spLocks noChangeArrowheads="1"/>
              </p:cNvSpPr>
              <p:nvPr/>
            </p:nvSpPr>
            <p:spPr bwMode="gray">
              <a:xfrm>
                <a:off x="1329" y="2488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04" name="Oval 68"/>
              <p:cNvSpPr>
                <a:spLocks noChangeArrowheads="1"/>
              </p:cNvSpPr>
              <p:nvPr/>
            </p:nvSpPr>
            <p:spPr bwMode="gray">
              <a:xfrm>
                <a:off x="1344" y="2496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6394" name="Text Box 69"/>
            <p:cNvSpPr txBox="1">
              <a:spLocks noChangeArrowheads="1"/>
            </p:cNvSpPr>
            <p:nvPr/>
          </p:nvSpPr>
          <p:spPr bwMode="gray">
            <a:xfrm>
              <a:off x="1341" y="1403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b="1">
                  <a:solidFill>
                    <a:srgbClr val="000000"/>
                  </a:solidFill>
                  <a:ea typeface="新細明體" charset="-12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標題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342187" cy="936625"/>
          </a:xfrm>
        </p:spPr>
        <p:txBody>
          <a:bodyPr/>
          <a:lstStyle/>
          <a:p>
            <a:pPr algn="ctr"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業務諮詢</a:t>
            </a:r>
            <a:endParaRPr lang="zh-TW" altLang="en-US" smtClean="0"/>
          </a:p>
        </p:txBody>
      </p:sp>
      <p:sp>
        <p:nvSpPr>
          <p:cNvPr id="35842" name="內容版面配置區 2"/>
          <p:cNvSpPr>
            <a:spLocks noGrp="1"/>
          </p:cNvSpPr>
          <p:nvPr>
            <p:ph idx="1"/>
          </p:nvPr>
        </p:nvSpPr>
        <p:spPr>
          <a:xfrm>
            <a:off x="755650" y="1196975"/>
            <a:ext cx="7920038" cy="5256213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sz="3000" b="1" u="sng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主要接聽各縣市承辦人之諮詢電話</a:t>
            </a:r>
            <a:r>
              <a:rPr lang="zh-TW" altLang="en-US" sz="3000" b="1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，以及高中職的諮詢電話。</a:t>
            </a:r>
            <a:endParaRPr lang="en-US" altLang="zh-TW" sz="3000" b="1" smtClean="0">
              <a:solidFill>
                <a:srgbClr val="FF0000"/>
              </a:solidFill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3000" b="1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除了透過電話諮詢，亦可善用線上發問機制。</a:t>
            </a:r>
            <a:endParaRPr lang="en-US" altLang="zh-TW" sz="3000" b="1" smtClean="0">
              <a:solidFill>
                <a:srgbClr val="FF0000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584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6F32B8-585C-4284-B4A2-1A4DBCBDF1DA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20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D52557-3A97-43E6-9BCD-B30D06AA5DC5}" type="slidenum">
              <a:rPr lang="fr-CA" altLang="zh-TW" smtClean="0">
                <a:latin typeface="Times New Roman" pitchFamily="18" charset="0"/>
                <a:ea typeface="ＭＳ Ｐゴシック" pitchFamily="34" charset="-128"/>
              </a:rPr>
              <a:pPr/>
              <a:t>21</a:t>
            </a:fld>
            <a:endParaRPr lang="fr-CA" altLang="zh-TW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23728" y="1124744"/>
            <a:ext cx="4852610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TW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charset="0"/>
                <a:ea typeface="ＭＳ Ｐゴシック" pitchFamily="50" charset="-128"/>
              </a:rPr>
              <a:t>~</a:t>
            </a:r>
            <a:r>
              <a:rPr lang="zh-TW" alt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charset="0"/>
                <a:ea typeface="ＭＳ Ｐゴシック" pitchFamily="50" charset="-128"/>
              </a:rPr>
              <a:t>謝謝聆聽</a:t>
            </a:r>
            <a:r>
              <a:rPr lang="en-US" altLang="zh-TW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charset="0"/>
                <a:ea typeface="ＭＳ Ｐゴシック" pitchFamily="50" charset="-128"/>
              </a:rPr>
              <a:t>~</a:t>
            </a:r>
            <a:endParaRPr lang="zh-TW" alt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charset="0"/>
              <a:ea typeface="ＭＳ Ｐゴシック" pitchFamily="50" charset="-128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644900"/>
            <a:ext cx="446405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標題 1"/>
          <p:cNvSpPr>
            <a:spLocks noGrp="1"/>
          </p:cNvSpPr>
          <p:nvPr>
            <p:ph type="title"/>
          </p:nvPr>
        </p:nvSpPr>
        <p:spPr>
          <a:xfrm>
            <a:off x="1116013" y="260350"/>
            <a:ext cx="7342187" cy="1143000"/>
          </a:xfrm>
        </p:spPr>
        <p:txBody>
          <a:bodyPr/>
          <a:lstStyle/>
          <a:p>
            <a:pPr algn="ctr"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登錄目的</a:t>
            </a:r>
          </a:p>
        </p:txBody>
      </p:sp>
      <p:sp>
        <p:nvSpPr>
          <p:cNvPr id="17410" name="內容版面配置區 2"/>
          <p:cNvSpPr>
            <a:spLocks noGrp="1"/>
          </p:cNvSpPr>
          <p:nvPr>
            <p:ph idx="1"/>
          </p:nvPr>
        </p:nvSpPr>
        <p:spPr>
          <a:xfrm>
            <a:off x="1547813" y="1341438"/>
            <a:ext cx="7267575" cy="4114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Times New Roman" pitchFamily="18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針對高中職以下健康促進學校的落實推展，以數據具體呈現國內</a:t>
            </a:r>
            <a:r>
              <a:rPr lang="zh-TW" altLang="zh-TW" b="1" u="sng" smtClean="0">
                <a:latin typeface="標楷體" pitchFamily="65" charset="-120"/>
                <a:ea typeface="標楷體" pitchFamily="65" charset="-120"/>
              </a:rPr>
              <a:t>高中職以下各級學校健康促進學校現況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，供政府做為推動、考核及擬定各項衛生政策之依據，完備健康促進學校資料庫之架構。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41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EA919F-B5F1-492A-A68D-1D7145896974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3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17412" name="Picture 2" descr="C:\Users\Tsai\AppData\Local\Microsoft\Windows\Temporary Internet Files\Content.IE5\6YH5PY99\MC90043983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4913313"/>
            <a:ext cx="19431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342187" cy="1143000"/>
          </a:xfrm>
        </p:spPr>
        <p:txBody>
          <a:bodyPr/>
          <a:lstStyle/>
          <a:p>
            <a:pPr algn="ctr"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登錄時間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550" y="1341438"/>
            <a:ext cx="7772400" cy="496728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國中、小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SzPct val="60000"/>
              <a:buFont typeface="Wingdings" pitchFamily="2" charset="2"/>
              <a:buChar char="Ø"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日至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endParaRPr lang="en-US" altLang="zh-TW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SzPct val="60000"/>
              <a:buFont typeface="Wingdings" pitchFamily="2" charset="2"/>
              <a:buChar char="Ø"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負責填報人：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Times New Roman" pitchFamily="18" charset="0"/>
              <a:buAutoNum type="arabicParenR"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學校衛生工作主要承辦人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或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Times New Roman" pitchFamily="18" charset="0"/>
              <a:buAutoNum type="arabicParenR"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健康促進學校相關業務承辦人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高中職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SzPct val="60000"/>
              <a:buFont typeface="Wingdings" pitchFamily="2" charset="2"/>
              <a:buChar char="Ø"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預計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月中開始填答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smtClean="0"/>
          </a:p>
        </p:txBody>
      </p:sp>
      <p:sp>
        <p:nvSpPr>
          <p:cNvPr id="1843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5D46AE-B512-4381-9E99-DB380F0BA82E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4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227763" y="4508500"/>
            <a:ext cx="171132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標題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7342187" cy="1143000"/>
          </a:xfrm>
        </p:spPr>
        <p:txBody>
          <a:bodyPr/>
          <a:lstStyle/>
          <a:p>
            <a:pPr algn="ctr"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登錄內容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088" y="1268413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zh-TW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zh-TW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學年（</a:t>
            </a:r>
            <a:r>
              <a:rPr lang="en-US" altLang="zh-TW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zh-TW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zh-TW" dirty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dirty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zh-TW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102</a:t>
            </a:r>
            <a:r>
              <a:rPr lang="zh-TW" altLang="zh-TW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zh-TW" dirty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31</a:t>
            </a:r>
            <a:r>
              <a:rPr lang="zh-TW" altLang="zh-TW" dirty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日）的狀況</a:t>
            </a:r>
            <a:endParaRPr lang="en-US" altLang="zh-TW" dirty="0" smtClean="0">
              <a:solidFill>
                <a:schemeClr val="accent6"/>
              </a:solidFill>
              <a:latin typeface="標楷體" pitchFamily="65" charset="-120"/>
              <a:ea typeface="標楷體" pitchFamily="65" charset="-120"/>
            </a:endParaRPr>
          </a:p>
          <a:p>
            <a:pPr marL="1076325" indent="-623888" eaLnBrk="1" hangingPunct="1">
              <a:buFont typeface="+mj-lt"/>
              <a:buAutoNum type="arabicParenR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基本資料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076325" indent="-623888" eaLnBrk="1" hangingPunct="1">
              <a:buFont typeface="+mj-lt"/>
              <a:buAutoNum type="arabicParenR"/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健康促進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學校成效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5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B412BA-22EA-4CE6-B41A-3861799B9C46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5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19460" name="Picture 2" descr="J:\Documents and Settings\michelle\Local Settings\Temporary Internet Files\Content.IE5\DWN6UGY8\MC90041363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349500"/>
            <a:ext cx="26606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7342187" cy="11430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登錄系統網址</a:t>
            </a:r>
          </a:p>
        </p:txBody>
      </p:sp>
      <p:sp>
        <p:nvSpPr>
          <p:cNvPr id="20482" name="內容版面配置區 2"/>
          <p:cNvSpPr>
            <a:spLocks noGrp="1"/>
          </p:cNvSpPr>
          <p:nvPr>
            <p:ph idx="1"/>
          </p:nvPr>
        </p:nvSpPr>
        <p:spPr>
          <a:xfrm>
            <a:off x="250825" y="1196975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學年度</a:t>
            </a: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健康促進學校成效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登錄系統網址：</a:t>
            </a:r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sz="3000" b="1" u="sng" smtClean="0">
                <a:solidFill>
                  <a:srgbClr val="0070C0"/>
                </a:solidFill>
                <a:ea typeface="標楷體" pitchFamily="65" charset="-120"/>
                <a:cs typeface="Times New Roman" pitchFamily="18" charset="0"/>
              </a:rPr>
              <a:t>http://www.hps.tw/101/</a:t>
            </a:r>
            <a:endParaRPr lang="zh-TW" altLang="en-US" sz="3000" b="1" u="sng" smtClean="0">
              <a:solidFill>
                <a:srgbClr val="0070C0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048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5344BE-1350-4FDB-AB32-3654768C99DF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6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781300"/>
            <a:ext cx="6840537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7342187" cy="1143000"/>
          </a:xfrm>
        </p:spPr>
        <p:txBody>
          <a:bodyPr/>
          <a:lstStyle/>
          <a:p>
            <a:pPr algn="ctr"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問卷填答說明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基本資料</a:t>
            </a: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685800" y="1700213"/>
            <a:ext cx="7772400" cy="4395787"/>
          </a:xfrm>
        </p:spPr>
        <p:txBody>
          <a:bodyPr/>
          <a:lstStyle/>
          <a:p>
            <a:pPr eaLnBrk="1" hangingPunct="1"/>
            <a:r>
              <a:rPr lang="zh-TW" altLang="zh-TW" sz="2800" b="1" u="sng" smtClean="0">
                <a:latin typeface="標楷體" pitchFamily="65" charset="-120"/>
                <a:ea typeface="標楷體" pitchFamily="65" charset="-120"/>
              </a:rPr>
              <a:t>聯絡人：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學校衛生工作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或健康促進學校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承辦者</a:t>
            </a:r>
          </a:p>
          <a:p>
            <a:pPr eaLnBrk="1" hangingPunct="1"/>
            <a:r>
              <a:rPr lang="zh-TW" altLang="zh-TW" sz="2800" b="1" u="sng" smtClean="0">
                <a:latin typeface="標楷體" pitchFamily="65" charset="-120"/>
                <a:ea typeface="標楷體" pitchFamily="65" charset="-120"/>
              </a:rPr>
              <a:t>學校班級及學生數：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指日間部，補校班級、學生數不列入計算</a:t>
            </a:r>
          </a:p>
          <a:p>
            <a:pPr eaLnBrk="1" hangingPunct="1"/>
            <a:r>
              <a:rPr lang="zh-TW" altLang="zh-TW" sz="2800" b="1" u="sng" smtClean="0">
                <a:latin typeface="標楷體" pitchFamily="65" charset="-120"/>
                <a:ea typeface="標楷體" pitchFamily="65" charset="-120"/>
              </a:rPr>
              <a:t>學校編制內教職員工總數：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不包含實習教師、臨時約僱人員、廠商聘用派駐於校內工作人員</a:t>
            </a:r>
          </a:p>
          <a:p>
            <a:pPr eaLnBrk="1" hangingPunct="1"/>
            <a:r>
              <a:rPr lang="zh-TW" altLang="zh-TW" sz="2800" b="1" u="sng" smtClean="0">
                <a:latin typeface="標楷體" pitchFamily="65" charset="-120"/>
                <a:ea typeface="標楷體" pitchFamily="65" charset="-120"/>
              </a:rPr>
              <a:t>健康促進學校：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曾在校內推動教職員工或學生的健康促進計畫，包含各種健康議題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經費補助與否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/>
            <a:r>
              <a:rPr lang="zh-TW" altLang="zh-TW" sz="2800" b="1" u="sng" smtClean="0">
                <a:latin typeface="標楷體" pitchFamily="65" charset="-120"/>
                <a:ea typeface="標楷體" pitchFamily="65" charset="-120"/>
              </a:rPr>
              <a:t>健康中心：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設置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及配備</a:t>
            </a:r>
          </a:p>
          <a:p>
            <a:pPr eaLnBrk="1" hangingPunct="1"/>
            <a:endParaRPr lang="zh-TW" altLang="en-US" sz="2800" smtClean="0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AA8578-EE4E-4A9F-B270-4ABF903E475B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7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971550" y="476250"/>
            <a:ext cx="7342188" cy="1143000"/>
          </a:xfrm>
        </p:spPr>
        <p:txBody>
          <a:bodyPr/>
          <a:lstStyle/>
          <a:p>
            <a:pPr algn="ctr"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問卷填答說明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成效登錄</a:t>
            </a:r>
            <a:endParaRPr lang="zh-TW" altLang="en-US" smtClean="0"/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>
          <a:xfrm>
            <a:off x="539750" y="1700213"/>
            <a:ext cx="4968875" cy="5400675"/>
          </a:xfrm>
        </p:spPr>
        <p:txBody>
          <a:bodyPr/>
          <a:lstStyle/>
          <a:p>
            <a:pPr eaLnBrk="1" hangingPunct="1"/>
            <a:r>
              <a:rPr lang="zh-TW" altLang="zh-TW" sz="2800" b="1" smtClean="0">
                <a:latin typeface="標楷體" pitchFamily="65" charset="-120"/>
                <a:ea typeface="標楷體" pitchFamily="65" charset="-120"/>
              </a:rPr>
              <a:t>成效指標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，包括：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視力保健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健康體位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口腔衛生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菸害防制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含無菸校園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/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檳榔危害健康防制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sz="2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sz="2800" smtClean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3AD20C-B280-43EA-97F8-2E455B405BCA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8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3557" name="Picture 2" descr="J:\Documents and Settings\michelle\Local Settings\Temporary Internet Files\Content.IE5\DWN6UGY8\MC90023413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29068">
            <a:off x="3562350" y="4651375"/>
            <a:ext cx="1981200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5364163" y="2060575"/>
            <a:ext cx="33845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Times New Roman" charset="0"/>
              <a:buChar char="ﻪ"/>
              <a:defRPr/>
            </a:pPr>
            <a:r>
              <a:rPr lang="en-US" altLang="zh-TW" sz="2800" kern="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kern="0" dirty="0"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2800" kern="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kern="0" dirty="0">
                <a:latin typeface="標楷體" pitchFamily="65" charset="-120"/>
                <a:ea typeface="標楷體" pitchFamily="65" charset="-120"/>
              </a:rPr>
              <a:t>正確用藥教育</a:t>
            </a:r>
            <a:endParaRPr lang="en-US" altLang="zh-TW" sz="2800" kern="0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Times New Roman" charset="0"/>
              <a:buChar char="ﻪ"/>
              <a:defRPr/>
            </a:pPr>
            <a:r>
              <a:rPr lang="en-US" altLang="zh-TW" sz="2800" kern="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kern="0" dirty="0">
                <a:latin typeface="標楷體" pitchFamily="65" charset="-120"/>
                <a:ea typeface="標楷體" pitchFamily="65" charset="-120"/>
              </a:rPr>
              <a:t>七</a:t>
            </a:r>
            <a:r>
              <a:rPr lang="en-US" altLang="zh-TW" sz="2800" kern="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kern="0" dirty="0">
                <a:latin typeface="標楷體" pitchFamily="65" charset="-120"/>
                <a:ea typeface="標楷體" pitchFamily="65" charset="-120"/>
              </a:rPr>
              <a:t>安全學校</a:t>
            </a:r>
            <a:endParaRPr lang="en-US" altLang="zh-TW" sz="2800" kern="0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Times New Roman" charset="0"/>
              <a:buChar char="ﻪ"/>
              <a:defRPr/>
            </a:pPr>
            <a:r>
              <a:rPr lang="en-US" altLang="zh-TW" sz="2800" kern="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kern="0" dirty="0">
                <a:latin typeface="標楷體" pitchFamily="65" charset="-120"/>
                <a:ea typeface="標楷體" pitchFamily="65" charset="-120"/>
              </a:rPr>
              <a:t>八</a:t>
            </a:r>
            <a:r>
              <a:rPr lang="en-US" altLang="zh-TW" sz="2800" kern="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kern="0" dirty="0">
                <a:latin typeface="標楷體" pitchFamily="65" charset="-120"/>
                <a:ea typeface="標楷體" pitchFamily="65" charset="-120"/>
              </a:rPr>
              <a:t>性教育</a:t>
            </a:r>
            <a:r>
              <a:rPr lang="en-US" altLang="zh-TW" sz="2800" kern="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kern="0" dirty="0">
                <a:latin typeface="標楷體" pitchFamily="65" charset="-120"/>
                <a:ea typeface="標楷體" pitchFamily="65" charset="-120"/>
              </a:rPr>
              <a:t>含愛滋病防治</a:t>
            </a:r>
            <a:r>
              <a:rPr lang="en-US" altLang="zh-TW" sz="2800" kern="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Times New Roman" charset="0"/>
              <a:buChar char="ﻪ"/>
              <a:defRPr/>
            </a:pPr>
            <a:r>
              <a:rPr lang="en-US" altLang="zh-TW" sz="2800" kern="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kern="0" dirty="0">
                <a:latin typeface="標楷體" pitchFamily="65" charset="-120"/>
                <a:ea typeface="標楷體" pitchFamily="65" charset="-120"/>
              </a:rPr>
              <a:t>九</a:t>
            </a:r>
            <a:r>
              <a:rPr lang="en-US" altLang="zh-TW" sz="2800" kern="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kern="0" dirty="0">
                <a:latin typeface="標楷體" pitchFamily="65" charset="-120"/>
                <a:ea typeface="標楷體" pitchFamily="65" charset="-120"/>
              </a:rPr>
              <a:t>其它議題成效</a:t>
            </a:r>
            <a:endParaRPr lang="zh-TW" altLang="en-US" sz="2800" kern="0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Times New Roman" charset="0"/>
              <a:buChar char="ﻪ"/>
              <a:defRPr/>
            </a:pPr>
            <a:r>
              <a:rPr lang="en-US" altLang="zh-TW" sz="2800" kern="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kern="0" dirty="0">
                <a:latin typeface="標楷體" pitchFamily="65" charset="-120"/>
                <a:ea typeface="標楷體" pitchFamily="65" charset="-120"/>
              </a:rPr>
              <a:t>十</a:t>
            </a:r>
            <a:r>
              <a:rPr lang="en-US" altLang="zh-TW" sz="2800" kern="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kern="0" dirty="0">
                <a:latin typeface="標楷體" pitchFamily="65" charset="-120"/>
                <a:ea typeface="標楷體" pitchFamily="65" charset="-120"/>
              </a:rPr>
              <a:t>縣市政府推動在地健康促進學校執行計畫調查</a:t>
            </a:r>
            <a:endParaRPr lang="zh-TW" altLang="en-US" sz="2800" kern="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/>
          <p:cNvSpPr>
            <a:spLocks noGrp="1"/>
          </p:cNvSpPr>
          <p:nvPr>
            <p:ph type="title"/>
          </p:nvPr>
        </p:nvSpPr>
        <p:spPr>
          <a:xfrm>
            <a:off x="971550" y="333375"/>
            <a:ext cx="7342188" cy="1143000"/>
          </a:xfrm>
        </p:spPr>
        <p:txBody>
          <a:bodyPr/>
          <a:lstStyle/>
          <a:p>
            <a:pPr algn="ctr"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名詞定義</a:t>
            </a:r>
            <a:endParaRPr lang="zh-TW" altLang="en-US" smtClean="0"/>
          </a:p>
        </p:txBody>
      </p:sp>
      <p:sp>
        <p:nvSpPr>
          <p:cNvPr id="24578" name="內容版面配置區 2"/>
          <p:cNvSpPr>
            <a:spLocks noGrp="1"/>
          </p:cNvSpPr>
          <p:nvPr>
            <p:ph idx="1"/>
          </p:nvPr>
        </p:nvSpPr>
        <p:spPr>
          <a:xfrm>
            <a:off x="684213" y="1484313"/>
            <a:ext cx="7920037" cy="4465637"/>
          </a:xfrm>
          <a:solidFill>
            <a:srgbClr val="FFCCCC"/>
          </a:solidFill>
        </p:spPr>
        <p:txBody>
          <a:bodyPr/>
          <a:lstStyle/>
          <a:p>
            <a:pPr eaLnBrk="1" hangingPunct="1"/>
            <a:r>
              <a:rPr lang="zh-TW" altLang="zh-TW" b="1" u="sng" smtClean="0">
                <a:latin typeface="標楷體" pitchFamily="65" charset="-120"/>
                <a:ea typeface="標楷體" pitchFamily="65" charset="-120"/>
              </a:rPr>
              <a:t>推動前</a:t>
            </a:r>
            <a:r>
              <a:rPr lang="zh-TW" altLang="en-US" b="1" u="sng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校在執行健康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促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進學校相關工作時，有辦理</a:t>
            </a: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前測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並提供相關數據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zh-TW" b="1" u="sng" smtClean="0">
                <a:latin typeface="標楷體" pitchFamily="65" charset="-120"/>
                <a:ea typeface="標楷體" pitchFamily="65" charset="-120"/>
              </a:rPr>
              <a:t>推動後</a:t>
            </a:r>
            <a:r>
              <a:rPr lang="zh-TW" altLang="en-US" b="1" u="sng" smtClean="0">
                <a:latin typeface="標楷體" pitchFamily="65" charset="-120"/>
                <a:ea typeface="標楷體" pitchFamily="65" charset="-120"/>
              </a:rPr>
              <a:t> ：</a:t>
            </a:r>
            <a:endParaRPr lang="en-US" altLang="zh-TW" b="1" u="sng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校在執行健康進學校相關工作時，有辦理</a:t>
            </a: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後測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並提供相關數據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57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2A87E3-A51C-4E48-8281-329DB3943F79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9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001-blue-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FF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FF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design001-blue-</Template>
  <TotalTime>1107</TotalTime>
  <Words>1673</Words>
  <Application>Microsoft Office PowerPoint</Application>
  <PresentationFormat>如螢幕大小 (4:3)</PresentationFormat>
  <Paragraphs>144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簡報設計範本</vt:lpstr>
      </vt:variant>
      <vt:variant>
        <vt:i4>3</vt:i4>
      </vt:variant>
      <vt:variant>
        <vt:lpstr>投影片標題</vt:lpstr>
      </vt:variant>
      <vt:variant>
        <vt:i4>21</vt:i4>
      </vt:variant>
    </vt:vector>
  </HeadingPairs>
  <TitlesOfParts>
    <vt:vector size="31" baseType="lpstr">
      <vt:lpstr>Times New Roman</vt:lpstr>
      <vt:lpstr>ＭＳ Ｐゴシック</vt:lpstr>
      <vt:lpstr>Arial</vt:lpstr>
      <vt:lpstr>ＭＳ Ｐ明朝</vt:lpstr>
      <vt:lpstr>標楷體</vt:lpstr>
      <vt:lpstr>新細明體</vt:lpstr>
      <vt:lpstr>Wingdings</vt:lpstr>
      <vt:lpstr>design001-blue-</vt:lpstr>
      <vt:lpstr>design001-blue-</vt:lpstr>
      <vt:lpstr>design001-blue-</vt:lpstr>
      <vt:lpstr>健康促進學校成效資料庫持續登錄與分析計畫</vt:lpstr>
      <vt:lpstr>大綱</vt:lpstr>
      <vt:lpstr>登錄目的</vt:lpstr>
      <vt:lpstr>登錄時間</vt:lpstr>
      <vt:lpstr>登錄內容</vt:lpstr>
      <vt:lpstr>登錄系統網址</vt:lpstr>
      <vt:lpstr>問卷填答說明_基本資料</vt:lpstr>
      <vt:lpstr>問卷填答說明_成效登錄</vt:lpstr>
      <vt:lpstr>名詞定義</vt:lpstr>
      <vt:lpstr>成效登錄_視力保健</vt:lpstr>
      <vt:lpstr>成效登錄_健康體位</vt:lpstr>
      <vt:lpstr>成效登錄_口腔衛生</vt:lpstr>
      <vt:lpstr>成效登錄_菸害防制(含無菸校園)</vt:lpstr>
      <vt:lpstr>成效登錄_檳榔危害健康防制</vt:lpstr>
      <vt:lpstr>成效登錄_正確用藥教育</vt:lpstr>
      <vt:lpstr>成效登錄_安全學校</vt:lpstr>
      <vt:lpstr>成效登錄_其他議題成效</vt:lpstr>
      <vt:lpstr>注意事項</vt:lpstr>
      <vt:lpstr>注意事項</vt:lpstr>
      <vt:lpstr>業務諮詢</vt:lpstr>
      <vt:lpstr>投影片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健康促進學校成效資料庫持續登錄與分析計畫</dc:title>
  <dc:creator>Tsai sheng yun</dc:creator>
  <cp:lastModifiedBy>USER</cp:lastModifiedBy>
  <cp:revision>95</cp:revision>
  <dcterms:created xsi:type="dcterms:W3CDTF">2011-11-07T02:09:29Z</dcterms:created>
  <dcterms:modified xsi:type="dcterms:W3CDTF">2014-01-03T08:53:55Z</dcterms:modified>
</cp:coreProperties>
</file>