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sldIdLst>
    <p:sldId id="257" r:id="rId2"/>
    <p:sldId id="270" r:id="rId3"/>
    <p:sldId id="271" r:id="rId4"/>
    <p:sldId id="264" r:id="rId5"/>
    <p:sldId id="265" r:id="rId6"/>
    <p:sldId id="268" r:id="rId7"/>
    <p:sldId id="269" r:id="rId8"/>
    <p:sldId id="267" r:id="rId9"/>
    <p:sldId id="266" r:id="rId10"/>
    <p:sldId id="259" r:id="rId11"/>
    <p:sldId id="258" r:id="rId12"/>
    <p:sldId id="262" r:id="rId13"/>
    <p:sldId id="260" r:id="rId14"/>
    <p:sldId id="261" r:id="rId15"/>
    <p:sldId id="263" r:id="rId16"/>
    <p:sldId id="272" r:id="rId17"/>
  </p:sldIdLst>
  <p:sldSz cx="9144000" cy="6858000" type="screen4x3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09" d="100"/>
          <a:sy n="109" d="100"/>
        </p:scale>
        <p:origin x="-1380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D811D79-DC70-4746-8FED-9618BDA15B61}" type="datetimeFigureOut">
              <a:rPr lang="zh-TW" altLang="en-US" smtClean="0"/>
              <a:pPr/>
              <a:t>2018/1/17</a:t>
            </a:fld>
            <a:endParaRPr lang="zh-TW" altLang="en-US"/>
          </a:p>
        </p:txBody>
      </p:sp>
      <p:sp>
        <p:nvSpPr>
          <p:cNvPr id="4" name="投影片圖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ADCACFE-050C-41D0-8B05-EB1FE0CD36E9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2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18125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TW" altLang="en-US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1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17817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TW" altLang="en-US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2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18022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TW" alt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2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18125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TW" altLang="en-US" dirty="0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4D56437-16BF-4716-B129-3A4969460192}" type="slidenum">
              <a:rPr lang="zh-TW" altLang="en-US" smtClean="0"/>
              <a:pPr>
                <a:defRPr/>
              </a:pPr>
              <a:t>6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xmlns="" val="363760941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2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18329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TW" altLang="en-U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2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18227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TW" altLang="en-US" dirty="0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1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17613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zh-TW" altLang="en-US" sz="1200" dirty="0" smtClean="0"/>
              <a:t>中華語文知識庫  </a:t>
            </a:r>
            <a:r>
              <a:rPr lang="en-US" altLang="zh-TW" dirty="0" smtClean="0"/>
              <a:t>http://chinese-linguipedia.org/clk/</a:t>
            </a:r>
            <a:endParaRPr lang="zh-TW" altLang="en-US" dirty="0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1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17510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TW" altLang="en-US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2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17920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TW" altLang="en-US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1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17715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TW" altLang="en-US" dirty="0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smtClean="0"/>
              <a:t>按一下以編輯母片副標題樣式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435F88-EB77-4676-B622-651201710AEB}" type="datetimeFigureOut">
              <a:rPr lang="zh-TW" altLang="en-US" smtClean="0"/>
              <a:pPr/>
              <a:t>2018/1/17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A55FCF-671A-4E95-85D4-5D1FAE938B46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435F88-EB77-4676-B622-651201710AEB}" type="datetimeFigureOut">
              <a:rPr lang="zh-TW" altLang="en-US" smtClean="0"/>
              <a:pPr/>
              <a:t>2018/1/17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A55FCF-671A-4E95-85D4-5D1FAE938B46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435F88-EB77-4676-B622-651201710AEB}" type="datetimeFigureOut">
              <a:rPr lang="zh-TW" altLang="en-US" smtClean="0"/>
              <a:pPr/>
              <a:t>2018/1/17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A55FCF-671A-4E95-85D4-5D1FAE938B46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標題，四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 sz="quarter"/>
          </p:nvPr>
        </p:nvSpPr>
        <p:spPr>
          <a:xfrm>
            <a:off x="1150939" y="214313"/>
            <a:ext cx="7793037" cy="766763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sz="quarter" idx="1"/>
          </p:nvPr>
        </p:nvSpPr>
        <p:spPr>
          <a:xfrm>
            <a:off x="1182688" y="2017713"/>
            <a:ext cx="3810000" cy="1981200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quarter" idx="2"/>
          </p:nvPr>
        </p:nvSpPr>
        <p:spPr>
          <a:xfrm>
            <a:off x="5145088" y="2017713"/>
            <a:ext cx="3810000" cy="1981200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內容版面配置區 4"/>
          <p:cNvSpPr>
            <a:spLocks noGrp="1"/>
          </p:cNvSpPr>
          <p:nvPr>
            <p:ph sz="quarter" idx="3"/>
          </p:nvPr>
        </p:nvSpPr>
        <p:spPr>
          <a:xfrm>
            <a:off x="1182688" y="4151313"/>
            <a:ext cx="3810000" cy="1981200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5145088" y="4151313"/>
            <a:ext cx="3810000" cy="1981200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7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9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303EC00-7FFC-4C2A-9603-1CAC9AE2CA48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435F88-EB77-4676-B622-651201710AEB}" type="datetimeFigureOut">
              <a:rPr lang="zh-TW" altLang="en-US" smtClean="0"/>
              <a:pPr/>
              <a:t>2018/1/17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A55FCF-671A-4E95-85D4-5D1FAE938B46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區段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435F88-EB77-4676-B622-651201710AEB}" type="datetimeFigureOut">
              <a:rPr lang="zh-TW" altLang="en-US" smtClean="0"/>
              <a:pPr/>
              <a:t>2018/1/17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A55FCF-671A-4E95-85D4-5D1FAE938B46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435F88-EB77-4676-B622-651201710AEB}" type="datetimeFigureOut">
              <a:rPr lang="zh-TW" altLang="en-US" smtClean="0"/>
              <a:pPr/>
              <a:t>2018/1/17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A55FCF-671A-4E95-85D4-5D1FAE938B46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435F88-EB77-4676-B622-651201710AEB}" type="datetimeFigureOut">
              <a:rPr lang="zh-TW" altLang="en-US" smtClean="0"/>
              <a:pPr/>
              <a:t>2018/1/17</a:t>
            </a:fld>
            <a:endParaRPr lang="zh-TW" altLang="en-US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A55FCF-671A-4E95-85D4-5D1FAE938B46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435F88-EB77-4676-B622-651201710AEB}" type="datetimeFigureOut">
              <a:rPr lang="zh-TW" altLang="en-US" smtClean="0"/>
              <a:pPr/>
              <a:t>2018/1/17</a:t>
            </a:fld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A55FCF-671A-4E95-85D4-5D1FAE938B46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435F88-EB77-4676-B622-651201710AEB}" type="datetimeFigureOut">
              <a:rPr lang="zh-TW" altLang="en-US" smtClean="0"/>
              <a:pPr/>
              <a:t>2018/1/17</a:t>
            </a:fld>
            <a:endParaRPr lang="zh-TW" alt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A55FCF-671A-4E95-85D4-5D1FAE938B46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435F88-EB77-4676-B622-651201710AEB}" type="datetimeFigureOut">
              <a:rPr lang="zh-TW" altLang="en-US" smtClean="0"/>
              <a:pPr/>
              <a:t>2018/1/17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A55FCF-671A-4E95-85D4-5D1FAE938B46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435F88-EB77-4676-B622-651201710AEB}" type="datetimeFigureOut">
              <a:rPr lang="zh-TW" altLang="en-US" smtClean="0"/>
              <a:pPr/>
              <a:t>2018/1/17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A55FCF-671A-4E95-85D4-5D1FAE938B46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4435F88-EB77-4676-B622-651201710AEB}" type="datetimeFigureOut">
              <a:rPr lang="zh-TW" altLang="en-US" smtClean="0"/>
              <a:pPr/>
              <a:t>2018/1/17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A55FCF-671A-4E95-85D4-5D1FAE938B46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hyperlink" Target="http://www.vividict.com/" TargetMode="External"/><Relationship Id="rId3" Type="http://schemas.openxmlformats.org/officeDocument/2006/relationships/hyperlink" Target="http://dict.revised.moe.edu.tw/" TargetMode="External"/><Relationship Id="rId7" Type="http://schemas.openxmlformats.org/officeDocument/2006/relationships/hyperlink" Target="http://chinese-linguipedia.org/clk/" TargetMode="External"/><Relationship Id="rId12" Type="http://schemas.openxmlformats.org/officeDocument/2006/relationships/hyperlink" Target="https://sites.google.com/view/brainlearninglab/%E8%AA%9E%E6%96%99%E5%88%86%E6%9E%90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guoxuedashi.com/" TargetMode="External"/><Relationship Id="rId11" Type="http://schemas.openxmlformats.org/officeDocument/2006/relationships/hyperlink" Target="http://www.kwuntung.net/synonym" TargetMode="External"/><Relationship Id="rId5" Type="http://schemas.openxmlformats.org/officeDocument/2006/relationships/hyperlink" Target="http://www.zdic.net/" TargetMode="External"/><Relationship Id="rId10" Type="http://schemas.openxmlformats.org/officeDocument/2006/relationships/hyperlink" Target="http://elearning.ling.sinica.edu.tw/CWordframe.html" TargetMode="External"/><Relationship Id="rId4" Type="http://schemas.openxmlformats.org/officeDocument/2006/relationships/hyperlink" Target="http://140.111.1.43/" TargetMode="External"/><Relationship Id="rId9" Type="http://schemas.openxmlformats.org/officeDocument/2006/relationships/hyperlink" Target="http://proj1.sinica.edu.tw/~swjz/Dictionary/sym-asym-demo.html" TargetMode="Externa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hyperlink" Target="https://sites.google.com/view/brainlearninglab/%E8%AA%9E%E6%96%99%E5%88%86%E6%9E%90" TargetMode="External"/><Relationship Id="rId3" Type="http://schemas.openxmlformats.org/officeDocument/2006/relationships/hyperlink" Target="http://stroke-order.learningweb.moe.edu.tw/index.jsp" TargetMode="External"/><Relationship Id="rId7" Type="http://schemas.openxmlformats.org/officeDocument/2006/relationships/hyperlink" Target="http://www.rm.spc.ntnu.edu.tw:8080/contents/word/word_list.asp?menuID=367" TargetMode="Externa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edu.nttu.edu.tw/NFL/contents/analy/analy_list.asp?menuID=369" TargetMode="External"/><Relationship Id="rId5" Type="http://schemas.openxmlformats.org/officeDocument/2006/relationships/hyperlink" Target="http://www.dragonwise.hku.hk/dragon2/schools/archives/morph.php" TargetMode="External"/><Relationship Id="rId10" Type="http://schemas.openxmlformats.org/officeDocument/2006/relationships/hyperlink" Target="http://lcprichi.hkbu.edu.hk/" TargetMode="External"/><Relationship Id="rId4" Type="http://schemas.openxmlformats.org/officeDocument/2006/relationships/hyperlink" Target="http://eword.ntpc.edu.tw/" TargetMode="External"/><Relationship Id="rId9" Type="http://schemas.openxmlformats.org/officeDocument/2006/relationships/hyperlink" Target="http://words.sinica.edu.tw/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stroke-order.learningweb.moe.edu.tw/home.do" TargetMode="Externa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www.dragonwise.hku.hk/dragon2/schools/archives/stroke.php" TargetMode="External"/><Relationship Id="rId4" Type="http://schemas.openxmlformats.org/officeDocument/2006/relationships/hyperlink" Target="http://mail.lsps.tp.edu.tw/~gsyan/works/getbig5_tpet.php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words.sinica.edu.tw/sou/sou.html" TargetMode="Externa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cbooks.org/wgame.asp" TargetMode="External"/><Relationship Id="rId5" Type="http://schemas.openxmlformats.org/officeDocument/2006/relationships/hyperlink" Target="http://www.dragonwise.hku.hk/dragon2/schools/archives/ys2.php" TargetMode="External"/><Relationship Id="rId4" Type="http://schemas.openxmlformats.org/officeDocument/2006/relationships/hyperlink" Target="http://www.dragonwise.hku.hk/dragon2/schools/archives/morph.php" TargetMode="Externa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://words.sinica.edu.tw/sou/sou.html" TargetMode="Externa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proj1.sinica.edu.tw/~swjz/rlake/tai-in1.html" TargetMode="External"/><Relationship Id="rId5" Type="http://schemas.openxmlformats.org/officeDocument/2006/relationships/hyperlink" Target="http://zhongwen.com/" TargetMode="External"/><Relationship Id="rId4" Type="http://schemas.openxmlformats.org/officeDocument/2006/relationships/hyperlink" Target="http://lcprichi.hkbu.edu.hk/" TargetMode="Externa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://proj1.sinica.edu.tw/~swjz/bw-temp/index.html" TargetMode="Externa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eb.ncyu.edu.tw/~jennykuo/CSL/L_Opening.swf" TargetMode="External"/><Relationship Id="rId5" Type="http://schemas.openxmlformats.org/officeDocument/2006/relationships/hyperlink" Target="http://proj1.sinica.edu.tw/~swjz/bw-temp/game_intro1.html" TargetMode="External"/><Relationship Id="rId4" Type="http://schemas.openxmlformats.org/officeDocument/2006/relationships/hyperlink" Target="http://proj1.sinica.edu.tw/~swjz/rlake/tai-in2.html" TargetMode="Externa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hydcd.com/cy/fkccy/index3.htm" TargetMode="External"/><Relationship Id="rId2" Type="http://schemas.openxmlformats.org/officeDocument/2006/relationships/hyperlink" Target="https://cn.game-solver.com/%E7%9C%8B%E5%9B%BE%E7%8C%9C%E6%88%90%E8%AF%AD%E7%AD%94%E6%A1%88/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sencir.spc.ntnu.edu.tw/_other/GoWeb/include/index.php?Page=A-8" TargetMode="External"/><Relationship Id="rId2" Type="http://schemas.openxmlformats.org/officeDocument/2006/relationships/hyperlink" Target="http://www.rm.spc.ntnu.edu.tw:8080/contents/news/news_list.asp?menuID=1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https://sites.google.com/view/brainlearninglab/%E8%AD%98%E5%AD%97%E9%87%8F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terc.tp.edu.tw/curriculum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siro.moe.edu.tw/fip/index.php?n=0&amp;m=0" TargetMode="External"/><Relationship Id="rId5" Type="http://schemas.openxmlformats.org/officeDocument/2006/relationships/hyperlink" Target="http://blog.jyreading.com/" TargetMode="External"/><Relationship Id="rId4" Type="http://schemas.openxmlformats.org/officeDocument/2006/relationships/hyperlink" Target="http://priori.moe.gov.tw/index.php?mod=resource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eword.ntpc.edu.tw/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huayutools.mtc.ntnu.edu.tw/ebook/ebook2.aspx" TargetMode="External"/><Relationship Id="rId4" Type="http://schemas.openxmlformats.org/officeDocument/2006/relationships/hyperlink" Target="http://stroke-order.learningweb.moe.edu.tw/character_practice.do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Relationship Id="rId4" Type="http://schemas.openxmlformats.org/officeDocument/2006/relationships/hyperlink" Target="http://tbb.nknu.edu.tw/" TargetMode="Externa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hyperlink" Target="http://tinyurl.com/3kky7pv" TargetMode="External"/><Relationship Id="rId3" Type="http://schemas.openxmlformats.org/officeDocument/2006/relationships/hyperlink" Target="http://140.127.56.86/pair_System/Search_index.aspx?PN=Download" TargetMode="External"/><Relationship Id="rId7" Type="http://schemas.openxmlformats.org/officeDocument/2006/relationships/hyperlink" Target="http://140.127.56.86/Pair_System/fckeditor/ckfinder/userfiles/files/2012%E5%95%8F%E6%80%9D%E6%95%99%E5%AD%B8%E6%89%8B%E5%86%8A.rar" TargetMode="External"/><Relationship Id="rId12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140.127.56.86/Pair_System/fckeditor/ckfinder/userfiles/files/2011%E5%9C%A8%E8%81%B7%E6%95%99%E5%B8%AB%E9%96%B1%E8%AE%80%E6%95%99%E5%AD%B8%E5%A2%9E%E8%83%BD%E7%A0%94%E7%BF%92%E6%89%8B%E5%86%8A.pdf" TargetMode="External"/><Relationship Id="rId11" Type="http://schemas.openxmlformats.org/officeDocument/2006/relationships/image" Target="../media/image6.png"/><Relationship Id="rId5" Type="http://schemas.openxmlformats.org/officeDocument/2006/relationships/hyperlink" Target="http://140.127.56.86/Pair_System/fckeditor/ckfinder/userfiles/files/%E9%96%B1%E8%AE%80%E7%90%86%E8%A7%A3%E2%94%80%E6%96%87%E7%AB%A0%E8%88%87%E8%A9%A6%E9%A1%8C%E7%AF%84%E4%BE%8B.rar" TargetMode="External"/><Relationship Id="rId10" Type="http://schemas.openxmlformats.org/officeDocument/2006/relationships/image" Target="../media/image5.png"/><Relationship Id="rId4" Type="http://schemas.openxmlformats.org/officeDocument/2006/relationships/hyperlink" Target="http://140.127.56.86/Pair_System/fckeditor/ckfinder/userfiles/files/%E6%95%99%E8%82%B2%E9%83%A8(2010)%E9%96%B1%E8%AE%80%E7%90%86%E8%A7%A3%E7%AD%96%E7%95%A5%E6%95%99%E5%AD%B8%E6%89%8B%E5%86%8A.pdf" TargetMode="External"/><Relationship Id="rId9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pisa.nutn.edu.tw/download_tw.htm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lrn.ncu.edu.tw/pirls/Download.html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sites.google.com/view/brainlearninglab/%E8%AA%9E%E6%96%99%E5%88%86%E6%9E%90" TargetMode="External"/><Relationship Id="rId2" Type="http://schemas.openxmlformats.org/officeDocument/2006/relationships/hyperlink" Target="http://language.moe.gov.tw/001/Upload/files/SITE_CONTENT/M0001/PIN/biau1.htm?open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drive.google.com/open?id=0B0GaWSgkG5rYZ1VJOWdpNnJvbTQ" TargetMode="External"/><Relationship Id="rId4" Type="http://schemas.openxmlformats.org/officeDocument/2006/relationships/hyperlink" Target="https://drive.google.com/open?id=0B0GaWSgkG5rYYnM2WDdrU25rUG8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706" name="Picture 3" descr="MCj00885680000[1]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323850" y="0"/>
            <a:ext cx="1441450" cy="1793875"/>
          </a:xfrm>
        </p:spPr>
      </p:pic>
      <p:pic>
        <p:nvPicPr>
          <p:cNvPr id="72707" name="Picture 4" descr="MCj01981250000[1]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380290" y="4868864"/>
            <a:ext cx="1495425" cy="1697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65" name="Rectangle 5"/>
          <p:cNvSpPr>
            <a:spLocks noChangeArrowheads="1"/>
          </p:cNvSpPr>
          <p:nvPr/>
        </p:nvSpPr>
        <p:spPr bwMode="auto">
          <a:xfrm>
            <a:off x="928662" y="2143116"/>
            <a:ext cx="6985000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defRPr/>
            </a:pPr>
            <a:r>
              <a:rPr lang="zh-TW" altLang="en-US" sz="6000" b="1" dirty="0" smtClean="0">
                <a:solidFill>
                  <a:srgbClr val="3800D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新細明體" pitchFamily="18" charset="-120"/>
              </a:rPr>
              <a:t>語文相關網站介紹</a:t>
            </a:r>
            <a:endParaRPr lang="en-US" altLang="zh-TW" sz="6000" b="1" dirty="0" smtClean="0">
              <a:solidFill>
                <a:srgbClr val="3800D6"/>
              </a:solidFill>
              <a:effectLst>
                <a:outerShdw blurRad="38100" dist="38100" dir="2700000" algn="tl">
                  <a:srgbClr val="C0C0C0"/>
                </a:outerShdw>
              </a:effectLst>
              <a:ea typeface="新細明體" pitchFamily="18" charset="-120"/>
            </a:endParaRPr>
          </a:p>
        </p:txBody>
      </p:sp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928662" y="3857628"/>
            <a:ext cx="6985000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defRPr/>
            </a:pPr>
            <a:r>
              <a:rPr lang="zh-TW" altLang="en-US" sz="3000" b="1" dirty="0" smtClean="0">
                <a:solidFill>
                  <a:srgbClr val="3800D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新細明體" pitchFamily="18" charset="-120"/>
              </a:rPr>
              <a:t>劉淑貞</a:t>
            </a:r>
            <a:endParaRPr lang="en-US" altLang="zh-TW" sz="3000" b="1" dirty="0" smtClean="0">
              <a:solidFill>
                <a:srgbClr val="3800D6"/>
              </a:solidFill>
              <a:effectLst>
                <a:outerShdw blurRad="38100" dist="38100" dir="2700000" algn="tl">
                  <a:srgbClr val="C0C0C0"/>
                </a:outerShdw>
              </a:effectLst>
              <a:ea typeface="新細明體" pitchFamily="18" charset="-120"/>
            </a:endParaRPr>
          </a:p>
          <a:p>
            <a:pPr algn="ctr">
              <a:defRPr/>
            </a:pPr>
            <a:r>
              <a:rPr lang="en-US" altLang="zh-TW" sz="3000" b="1" dirty="0" smtClean="0">
                <a:solidFill>
                  <a:srgbClr val="3800D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新細明體" pitchFamily="18" charset="-120"/>
              </a:rPr>
              <a:t>107.1.17</a:t>
            </a:r>
            <a:r>
              <a:rPr lang="zh-TW" altLang="en-US" sz="3000" b="1" dirty="0" smtClean="0">
                <a:solidFill>
                  <a:srgbClr val="3800D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新細明體" pitchFamily="18" charset="-120"/>
              </a:rPr>
              <a:t>修  </a:t>
            </a:r>
            <a:endParaRPr lang="zh-TW" altLang="en-US" sz="3000" b="1" dirty="0">
              <a:solidFill>
                <a:srgbClr val="3800D6"/>
              </a:solidFill>
              <a:effectLst>
                <a:outerShdw blurRad="38100" dist="38100" dir="2700000" algn="tl">
                  <a:srgbClr val="C0C0C0"/>
                </a:outerShdw>
              </a:effectLst>
              <a:ea typeface="新細明體" pitchFamily="18" charset="-12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標題 6"/>
          <p:cNvSpPr>
            <a:spLocks noGrp="1"/>
          </p:cNvSpPr>
          <p:nvPr>
            <p:ph type="title"/>
          </p:nvPr>
        </p:nvSpPr>
        <p:spPr>
          <a:xfrm>
            <a:off x="1187450" y="214313"/>
            <a:ext cx="6121400" cy="766763"/>
          </a:xfrm>
        </p:spPr>
        <p:txBody>
          <a:bodyPr>
            <a:normAutofit/>
          </a:bodyPr>
          <a:lstStyle/>
          <a:p>
            <a:r>
              <a:rPr lang="zh-TW" altLang="zh-TW" dirty="0" smtClean="0">
                <a:solidFill>
                  <a:schemeClr val="tx1"/>
                </a:solidFill>
              </a:rPr>
              <a:t>字典</a:t>
            </a:r>
            <a:r>
              <a:rPr lang="en-US" altLang="zh-TW" dirty="0" smtClean="0">
                <a:solidFill>
                  <a:schemeClr val="tx1"/>
                </a:solidFill>
              </a:rPr>
              <a:t>/</a:t>
            </a:r>
            <a:r>
              <a:rPr lang="zh-TW" altLang="zh-TW" dirty="0" smtClean="0">
                <a:solidFill>
                  <a:schemeClr val="tx1"/>
                </a:solidFill>
              </a:rPr>
              <a:t>辭典</a:t>
            </a:r>
            <a:endParaRPr lang="zh-TW" altLang="en-US" dirty="0" smtClean="0">
              <a:solidFill>
                <a:schemeClr val="tx1"/>
              </a:solidFill>
            </a:endParaRPr>
          </a:p>
        </p:txBody>
      </p:sp>
      <p:sp>
        <p:nvSpPr>
          <p:cNvPr id="76803" name="內容版面配置區 7"/>
          <p:cNvSpPr>
            <a:spLocks noGrp="1"/>
          </p:cNvSpPr>
          <p:nvPr>
            <p:ph idx="1"/>
          </p:nvPr>
        </p:nvSpPr>
        <p:spPr>
          <a:xfrm>
            <a:off x="179419" y="1285860"/>
            <a:ext cx="8893175" cy="5111751"/>
          </a:xfrm>
        </p:spPr>
        <p:txBody>
          <a:bodyPr>
            <a:normAutofit fontScale="92500" lnSpcReduction="10000"/>
          </a:bodyPr>
          <a:lstStyle/>
          <a:p>
            <a:r>
              <a:rPr lang="zh-TW" altLang="zh-TW" sz="2600" dirty="0" smtClean="0">
                <a:solidFill>
                  <a:schemeClr val="tx1"/>
                </a:solidFill>
              </a:rPr>
              <a:t>教育部重編國語辭典修訂本</a:t>
            </a:r>
            <a:r>
              <a:rPr lang="en-US" altLang="zh-TW" sz="2600" dirty="0" smtClean="0">
                <a:solidFill>
                  <a:schemeClr val="tx1"/>
                </a:solidFill>
              </a:rPr>
              <a:t>   </a:t>
            </a:r>
            <a:r>
              <a:rPr lang="en-US" altLang="zh-TW" sz="2200" u="sng" dirty="0" smtClean="0">
                <a:solidFill>
                  <a:schemeClr val="tx1"/>
                </a:solidFill>
                <a:hlinkClick r:id="rId3"/>
              </a:rPr>
              <a:t>ttp://dict.revised.moe.edu.tw/</a:t>
            </a:r>
            <a:r>
              <a:rPr lang="en-US" altLang="zh-TW" sz="2200" dirty="0" smtClean="0">
                <a:solidFill>
                  <a:schemeClr val="tx1"/>
                </a:solidFill>
              </a:rPr>
              <a:t> </a:t>
            </a:r>
            <a:endParaRPr lang="zh-TW" altLang="zh-TW" sz="2200" dirty="0" smtClean="0">
              <a:solidFill>
                <a:schemeClr val="tx1"/>
              </a:solidFill>
            </a:endParaRPr>
          </a:p>
          <a:p>
            <a:r>
              <a:rPr lang="zh-TW" altLang="zh-TW" sz="2600" dirty="0" smtClean="0">
                <a:solidFill>
                  <a:schemeClr val="tx1"/>
                </a:solidFill>
              </a:rPr>
              <a:t>教育部國語小字典</a:t>
            </a:r>
            <a:r>
              <a:rPr lang="en-US" altLang="zh-TW" sz="2600" dirty="0" smtClean="0">
                <a:solidFill>
                  <a:schemeClr val="tx1"/>
                </a:solidFill>
              </a:rPr>
              <a:t>  </a:t>
            </a:r>
            <a:r>
              <a:rPr lang="en-US" altLang="zh-TW" sz="2200" u="sng" dirty="0" smtClean="0">
                <a:solidFill>
                  <a:schemeClr val="tx1"/>
                </a:solidFill>
                <a:hlinkClick r:id="rId4"/>
              </a:rPr>
              <a:t>http://140.111.1.43/</a:t>
            </a:r>
            <a:r>
              <a:rPr lang="en-US" altLang="zh-TW" sz="2200" dirty="0" smtClean="0">
                <a:solidFill>
                  <a:schemeClr val="tx1"/>
                </a:solidFill>
              </a:rPr>
              <a:t> </a:t>
            </a:r>
          </a:p>
          <a:p>
            <a:r>
              <a:rPr lang="zh-TW" altLang="en-US" sz="2600" dirty="0" smtClean="0">
                <a:solidFill>
                  <a:schemeClr val="tx1"/>
                </a:solidFill>
              </a:rPr>
              <a:t>漢典 </a:t>
            </a:r>
            <a:r>
              <a:rPr lang="en-US" altLang="zh-TW" sz="2600" dirty="0" smtClean="0">
                <a:solidFill>
                  <a:schemeClr val="tx1"/>
                </a:solidFill>
                <a:hlinkClick r:id="rId5"/>
              </a:rPr>
              <a:t>http://www.zdic.net/</a:t>
            </a:r>
            <a:r>
              <a:rPr lang="zh-TW" altLang="en-US" sz="2600" dirty="0" smtClean="0">
                <a:solidFill>
                  <a:schemeClr val="tx1"/>
                </a:solidFill>
              </a:rPr>
              <a:t> </a:t>
            </a:r>
            <a:endParaRPr lang="en-US" altLang="zh-TW" sz="2600" dirty="0" smtClean="0">
              <a:solidFill>
                <a:schemeClr val="tx1"/>
              </a:solidFill>
            </a:endParaRPr>
          </a:p>
          <a:p>
            <a:r>
              <a:rPr lang="zh-TW" altLang="en-US" sz="2800" dirty="0" smtClean="0">
                <a:solidFill>
                  <a:schemeClr val="tx1"/>
                </a:solidFill>
              </a:rPr>
              <a:t>國學大師 </a:t>
            </a:r>
            <a:r>
              <a:rPr lang="en-US" altLang="zh-TW" sz="1900" dirty="0" smtClean="0">
                <a:solidFill>
                  <a:schemeClr val="tx1"/>
                </a:solidFill>
                <a:hlinkClick r:id="rId6"/>
              </a:rPr>
              <a:t>http://www.guoxuedashi.com/</a:t>
            </a:r>
            <a:endParaRPr lang="en-US" altLang="zh-TW" sz="1900" dirty="0" smtClean="0">
              <a:solidFill>
                <a:schemeClr val="tx1"/>
              </a:solidFill>
            </a:endParaRPr>
          </a:p>
          <a:p>
            <a:r>
              <a:rPr lang="zh-TW" altLang="en-US" sz="2800" dirty="0" smtClean="0">
                <a:solidFill>
                  <a:schemeClr val="tx1"/>
                </a:solidFill>
              </a:rPr>
              <a:t>中華語文知識庫  </a:t>
            </a:r>
            <a:r>
              <a:rPr lang="en-US" altLang="zh-TW" sz="2000" dirty="0" smtClean="0">
                <a:solidFill>
                  <a:schemeClr val="tx1"/>
                </a:solidFill>
                <a:hlinkClick r:id="rId7"/>
              </a:rPr>
              <a:t>http://chinese-linguipedia.org/clk/</a:t>
            </a:r>
            <a:endParaRPr lang="zh-TW" altLang="en-US" sz="2000" dirty="0" smtClean="0">
              <a:solidFill>
                <a:schemeClr val="tx1"/>
              </a:solidFill>
            </a:endParaRPr>
          </a:p>
          <a:p>
            <a:r>
              <a:rPr lang="zh-TW" altLang="en-US" sz="2600" dirty="0" smtClean="0">
                <a:solidFill>
                  <a:schemeClr val="tx1"/>
                </a:solidFill>
              </a:rPr>
              <a:t>象形字典  </a:t>
            </a:r>
            <a:r>
              <a:rPr lang="en-US" altLang="zh-TW" sz="2600" dirty="0" smtClean="0">
                <a:solidFill>
                  <a:schemeClr val="tx1"/>
                </a:solidFill>
                <a:hlinkClick r:id="rId8"/>
              </a:rPr>
              <a:t>http://www.vividict.com/</a:t>
            </a:r>
            <a:r>
              <a:rPr lang="zh-TW" altLang="en-US" sz="2600" dirty="0" smtClean="0">
                <a:solidFill>
                  <a:schemeClr val="tx1"/>
                </a:solidFill>
              </a:rPr>
              <a:t> </a:t>
            </a:r>
            <a:endParaRPr lang="en-US" altLang="zh-TW" sz="2600" dirty="0" smtClean="0">
              <a:solidFill>
                <a:schemeClr val="tx1"/>
              </a:solidFill>
            </a:endParaRPr>
          </a:p>
          <a:p>
            <a:r>
              <a:rPr lang="zh-TW" altLang="zh-TW" sz="2600" dirty="0" smtClean="0">
                <a:solidFill>
                  <a:schemeClr val="tx1"/>
                </a:solidFill>
              </a:rPr>
              <a:t>中研院文國尋寶記同義反義詞遊戲</a:t>
            </a:r>
            <a:endParaRPr lang="en-US" altLang="zh-TW" sz="2600" dirty="0" smtClean="0">
              <a:solidFill>
                <a:schemeClr val="tx1"/>
              </a:solidFill>
            </a:endParaRPr>
          </a:p>
          <a:p>
            <a:pPr lvl="1">
              <a:buFont typeface="Wingdings" pitchFamily="2" charset="2"/>
              <a:buNone/>
            </a:pPr>
            <a:r>
              <a:rPr lang="en-US" altLang="zh-TW" sz="2200" dirty="0" smtClean="0">
                <a:solidFill>
                  <a:schemeClr val="tx1"/>
                </a:solidFill>
              </a:rPr>
              <a:t> </a:t>
            </a:r>
            <a:r>
              <a:rPr lang="en-US" altLang="zh-TW" sz="1900" u="sng" dirty="0" smtClean="0">
                <a:solidFill>
                  <a:schemeClr val="tx1"/>
                </a:solidFill>
                <a:hlinkClick r:id="rId9"/>
              </a:rPr>
              <a:t>http://proj1.sinica.edu.tw/~swjz/Dictionary/sym-asym-demo.html</a:t>
            </a:r>
            <a:r>
              <a:rPr lang="en-US" altLang="zh-TW" sz="1900" b="1" dirty="0" smtClean="0">
                <a:solidFill>
                  <a:schemeClr val="tx1"/>
                </a:solidFill>
              </a:rPr>
              <a:t> </a:t>
            </a:r>
            <a:endParaRPr lang="zh-TW" altLang="zh-TW" sz="1900" dirty="0" smtClean="0">
              <a:solidFill>
                <a:schemeClr val="tx1"/>
              </a:solidFill>
            </a:endParaRPr>
          </a:p>
          <a:p>
            <a:r>
              <a:rPr lang="zh-TW" altLang="zh-TW" sz="2600" dirty="0" smtClean="0">
                <a:solidFill>
                  <a:schemeClr val="tx1"/>
                </a:solidFill>
              </a:rPr>
              <a:t>中央研究院現代漢語一詞泛讀 </a:t>
            </a:r>
            <a:r>
              <a:rPr lang="zh-TW" altLang="zh-TW" sz="2600" b="1" dirty="0" smtClean="0">
                <a:solidFill>
                  <a:schemeClr val="tx1"/>
                </a:solidFill>
              </a:rPr>
              <a:t> </a:t>
            </a:r>
            <a:endParaRPr lang="zh-TW" altLang="zh-TW" sz="2600" dirty="0" smtClean="0">
              <a:solidFill>
                <a:schemeClr val="tx1"/>
              </a:solidFill>
            </a:endParaRPr>
          </a:p>
          <a:p>
            <a:pPr lvl="1">
              <a:buFont typeface="Wingdings" pitchFamily="2" charset="2"/>
              <a:buNone/>
            </a:pPr>
            <a:r>
              <a:rPr lang="en-US" altLang="zh-TW" sz="2200" u="sng" dirty="0" smtClean="0">
                <a:solidFill>
                  <a:schemeClr val="tx1"/>
                </a:solidFill>
                <a:hlinkClick r:id="rId10"/>
              </a:rPr>
              <a:t>http://elearning.ling.sinica.edu.tw/CWordframe.html</a:t>
            </a:r>
            <a:r>
              <a:rPr lang="en-US" altLang="zh-TW" sz="2200" b="1" dirty="0" smtClean="0">
                <a:solidFill>
                  <a:schemeClr val="tx1"/>
                </a:solidFill>
              </a:rPr>
              <a:t> </a:t>
            </a:r>
            <a:endParaRPr lang="zh-TW" altLang="zh-TW" sz="2200" dirty="0" smtClean="0">
              <a:solidFill>
                <a:schemeClr val="tx1"/>
              </a:solidFill>
            </a:endParaRPr>
          </a:p>
          <a:p>
            <a:r>
              <a:rPr lang="zh-TW" altLang="zh-TW" sz="2800" dirty="0" smtClean="0">
                <a:solidFill>
                  <a:schemeClr val="tx1"/>
                </a:solidFill>
              </a:rPr>
              <a:t>東東同義詞詞典</a:t>
            </a:r>
            <a:r>
              <a:rPr lang="en-US" altLang="zh-TW" sz="2800" dirty="0" smtClean="0">
                <a:solidFill>
                  <a:schemeClr val="tx1"/>
                </a:solidFill>
              </a:rPr>
              <a:t>  </a:t>
            </a:r>
            <a:r>
              <a:rPr lang="en-US" altLang="zh-TW" sz="2800" u="sng" dirty="0" smtClean="0">
                <a:solidFill>
                  <a:schemeClr val="tx1"/>
                </a:solidFill>
                <a:hlinkClick r:id="rId11"/>
              </a:rPr>
              <a:t>http://www.kwuntung.net/synonym</a:t>
            </a:r>
            <a:endParaRPr lang="en-US" altLang="zh-TW" sz="2600" dirty="0" smtClean="0">
              <a:solidFill>
                <a:schemeClr val="tx1"/>
              </a:solidFill>
            </a:endParaRPr>
          </a:p>
          <a:p>
            <a:r>
              <a:rPr lang="zh-TW" altLang="en-US" sz="2800" dirty="0" smtClean="0">
                <a:solidFill>
                  <a:schemeClr val="tx1"/>
                </a:solidFill>
              </a:rPr>
              <a:t>字造同義詞   </a:t>
            </a:r>
            <a:r>
              <a:rPr lang="en-US" altLang="zh-TW" sz="2800" dirty="0" smtClean="0">
                <a:solidFill>
                  <a:schemeClr val="tx1"/>
                </a:solidFill>
              </a:rPr>
              <a:t> (</a:t>
            </a:r>
            <a:r>
              <a:rPr lang="zh-TW" altLang="en-US" sz="2800" dirty="0" smtClean="0">
                <a:solidFill>
                  <a:schemeClr val="tx1"/>
                </a:solidFill>
              </a:rPr>
              <a:t>下載點：</a:t>
            </a:r>
            <a:r>
              <a:rPr lang="zh-TW" altLang="en-US" sz="2800" dirty="0" smtClean="0">
                <a:solidFill>
                  <a:schemeClr val="tx1"/>
                </a:solidFill>
                <a:hlinkClick r:id="rId12"/>
              </a:rPr>
              <a:t>大腦與學習實驗室</a:t>
            </a:r>
            <a:r>
              <a:rPr lang="en-US" altLang="zh-TW" sz="2800" dirty="0" smtClean="0">
                <a:solidFill>
                  <a:schemeClr val="tx1"/>
                </a:solidFill>
                <a:hlinkClick r:id="rId12"/>
              </a:rPr>
              <a:t>/</a:t>
            </a:r>
            <a:r>
              <a:rPr lang="zh-TW" altLang="en-US" sz="2800" dirty="0" smtClean="0">
                <a:solidFill>
                  <a:schemeClr val="tx1"/>
                </a:solidFill>
                <a:hlinkClick r:id="rId12"/>
              </a:rPr>
              <a:t>語料庫</a:t>
            </a:r>
            <a:r>
              <a:rPr lang="en-US" altLang="zh-TW" sz="2800" dirty="0" smtClean="0">
                <a:solidFill>
                  <a:schemeClr val="tx1"/>
                </a:solidFill>
              </a:rPr>
              <a:t>)</a:t>
            </a:r>
          </a:p>
          <a:p>
            <a:pPr>
              <a:buFont typeface="Arial" pitchFamily="34" charset="0"/>
              <a:buChar char="•"/>
            </a:pPr>
            <a:endParaRPr lang="zh-TW" altLang="zh-TW" sz="2200" dirty="0" smtClean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-24"/>
            <a:ext cx="8229600" cy="928694"/>
          </a:xfrm>
        </p:spPr>
        <p:txBody>
          <a:bodyPr/>
          <a:lstStyle/>
          <a:p>
            <a:pPr eaLnBrk="1" hangingPunct="1"/>
            <a:r>
              <a:rPr lang="zh-TW" altLang="en-US" sz="3600" dirty="0" smtClean="0">
                <a:solidFill>
                  <a:schemeClr val="tx1"/>
                </a:solidFill>
              </a:rPr>
              <a:t>識字教學參考網站</a:t>
            </a:r>
          </a:p>
        </p:txBody>
      </p:sp>
      <p:sp>
        <p:nvSpPr>
          <p:cNvPr id="757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0827" y="1000109"/>
            <a:ext cx="8893175" cy="5857892"/>
          </a:xfrm>
        </p:spPr>
        <p:txBody>
          <a:bodyPr>
            <a:normAutofit/>
          </a:bodyPr>
          <a:lstStyle/>
          <a:p>
            <a:pPr marL="609600" indent="-609600" eaLnBrk="1" hangingPunct="1">
              <a:lnSpc>
                <a:spcPct val="95000"/>
              </a:lnSpc>
              <a:spcBef>
                <a:spcPct val="25000"/>
              </a:spcBef>
            </a:pPr>
            <a:r>
              <a:rPr lang="zh-TW" altLang="en-US" sz="2100" dirty="0" smtClean="0">
                <a:solidFill>
                  <a:srgbClr val="FF0000"/>
                </a:solidFill>
              </a:rPr>
              <a:t>先教獨體字</a:t>
            </a:r>
            <a:r>
              <a:rPr lang="en-US" altLang="zh-TW" sz="2100" dirty="0" smtClean="0">
                <a:solidFill>
                  <a:srgbClr val="FF0000"/>
                </a:solidFill>
              </a:rPr>
              <a:t>(</a:t>
            </a:r>
            <a:r>
              <a:rPr lang="zh-TW" altLang="en-US" sz="2100" dirty="0" smtClean="0">
                <a:solidFill>
                  <a:srgbClr val="FF0000"/>
                </a:solidFill>
              </a:rPr>
              <a:t>高字頻</a:t>
            </a:r>
            <a:r>
              <a:rPr lang="en-US" altLang="zh-TW" sz="2100" dirty="0" smtClean="0">
                <a:solidFill>
                  <a:srgbClr val="FF0000"/>
                </a:solidFill>
              </a:rPr>
              <a:t>)</a:t>
            </a:r>
            <a:r>
              <a:rPr lang="zh-TW" altLang="en-US" sz="2100" dirty="0" smtClean="0">
                <a:solidFill>
                  <a:srgbClr val="FF0000"/>
                </a:solidFill>
              </a:rPr>
              <a:t>，同時學基本筆畫及筆順</a:t>
            </a:r>
          </a:p>
          <a:p>
            <a:pPr marL="609600" indent="-609600" eaLnBrk="1" hangingPunct="1">
              <a:lnSpc>
                <a:spcPct val="95000"/>
              </a:lnSpc>
              <a:spcBef>
                <a:spcPct val="25000"/>
              </a:spcBef>
              <a:buFont typeface="Wingdings" pitchFamily="2" charset="2"/>
              <a:buNone/>
            </a:pPr>
            <a:r>
              <a:rPr lang="zh-TW" altLang="en-US" sz="1000" dirty="0" smtClean="0"/>
              <a:t>          </a:t>
            </a:r>
            <a:r>
              <a:rPr lang="zh-TW" altLang="en-US" sz="2000" dirty="0" smtClean="0">
                <a:solidFill>
                  <a:schemeClr val="tx1"/>
                </a:solidFill>
              </a:rPr>
              <a:t>*</a:t>
            </a:r>
            <a:r>
              <a:rPr lang="zh-TW" altLang="en-US" sz="1400" dirty="0" smtClean="0">
                <a:solidFill>
                  <a:schemeClr val="tx1"/>
                </a:solidFill>
              </a:rPr>
              <a:t>常用國字標準字體筆順學習網</a:t>
            </a:r>
            <a:r>
              <a:rPr lang="zh-TW" altLang="en-US" sz="1000" dirty="0" smtClean="0">
                <a:solidFill>
                  <a:schemeClr val="tx1"/>
                </a:solidFill>
              </a:rPr>
              <a:t> </a:t>
            </a:r>
            <a:r>
              <a:rPr lang="en-US" altLang="zh-TW" sz="1400" dirty="0" smtClean="0">
                <a:solidFill>
                  <a:schemeClr val="tx1"/>
                </a:solidFill>
                <a:hlinkClick r:id="rId3"/>
              </a:rPr>
              <a:t>http://stroke-order.learningweb.moe.edu.tw/index.jsp</a:t>
            </a:r>
            <a:r>
              <a:rPr lang="en-US" altLang="zh-TW" sz="1400" dirty="0" smtClean="0">
                <a:solidFill>
                  <a:schemeClr val="tx1"/>
                </a:solidFill>
              </a:rPr>
              <a:t> </a:t>
            </a:r>
          </a:p>
          <a:p>
            <a:pPr>
              <a:buNone/>
            </a:pPr>
            <a:r>
              <a:rPr lang="zh-TW" altLang="en-US" sz="1000" dirty="0" smtClean="0">
                <a:solidFill>
                  <a:schemeClr val="tx1"/>
                </a:solidFill>
              </a:rPr>
              <a:t>          </a:t>
            </a:r>
            <a:r>
              <a:rPr lang="en-US" altLang="zh-TW" sz="2000" dirty="0" smtClean="0">
                <a:solidFill>
                  <a:schemeClr val="tx1"/>
                </a:solidFill>
              </a:rPr>
              <a:t>*</a:t>
            </a:r>
            <a:r>
              <a:rPr lang="zh-TW" altLang="en-US" sz="1400" b="1" dirty="0" smtClean="0">
                <a:solidFill>
                  <a:schemeClr val="tx1"/>
                </a:solidFill>
              </a:rPr>
              <a:t>新北</a:t>
            </a:r>
            <a:r>
              <a:rPr lang="zh-TW" altLang="zh-TW" sz="1400" b="1" dirty="0" smtClean="0">
                <a:solidFill>
                  <a:schemeClr val="tx1"/>
                </a:solidFill>
              </a:rPr>
              <a:t>市政府教育局自編國小一至六年級生字簿 </a:t>
            </a:r>
            <a:r>
              <a:rPr lang="zh-TW" altLang="en-US" sz="1400" b="1" dirty="0" smtClean="0">
                <a:solidFill>
                  <a:schemeClr val="tx1"/>
                </a:solidFill>
              </a:rPr>
              <a:t>  </a:t>
            </a:r>
            <a:r>
              <a:rPr lang="en-US" altLang="zh-TW" sz="1400" b="1" dirty="0" smtClean="0">
                <a:solidFill>
                  <a:schemeClr val="tx1"/>
                </a:solidFill>
                <a:hlinkClick r:id="rId4"/>
              </a:rPr>
              <a:t>http://eword.ntpc.edu.tw/</a:t>
            </a:r>
            <a:r>
              <a:rPr lang="en-US" altLang="zh-TW" sz="1400" b="1" dirty="0" smtClean="0">
                <a:solidFill>
                  <a:schemeClr val="tx1"/>
                </a:solidFill>
              </a:rPr>
              <a:t> </a:t>
            </a:r>
          </a:p>
          <a:p>
            <a:pPr marL="609600" indent="-609600" eaLnBrk="1" hangingPunct="1">
              <a:lnSpc>
                <a:spcPct val="95000"/>
              </a:lnSpc>
              <a:spcBef>
                <a:spcPct val="25000"/>
              </a:spcBef>
              <a:buFont typeface="Wingdings" pitchFamily="2" charset="2"/>
              <a:buNone/>
            </a:pPr>
            <a:endParaRPr lang="en-US" altLang="zh-TW" sz="1400" dirty="0" smtClean="0"/>
          </a:p>
          <a:p>
            <a:pPr marL="609600" indent="-609600" eaLnBrk="1" hangingPunct="1">
              <a:lnSpc>
                <a:spcPct val="95000"/>
              </a:lnSpc>
              <a:spcBef>
                <a:spcPct val="25000"/>
              </a:spcBef>
            </a:pPr>
            <a:r>
              <a:rPr lang="zh-TW" altLang="en-US" sz="2100" dirty="0" smtClean="0">
                <a:solidFill>
                  <a:srgbClr val="FF0000"/>
                </a:solidFill>
              </a:rPr>
              <a:t>以象形或看圖識字 </a:t>
            </a:r>
          </a:p>
          <a:p>
            <a:pPr marL="609600" indent="-609600">
              <a:lnSpc>
                <a:spcPct val="95000"/>
              </a:lnSpc>
              <a:spcBef>
                <a:spcPct val="25000"/>
              </a:spcBef>
              <a:buNone/>
            </a:pPr>
            <a:r>
              <a:rPr lang="zh-TW" altLang="en-US" sz="2000" dirty="0" smtClean="0"/>
              <a:t>     *</a:t>
            </a:r>
            <a:r>
              <a:rPr lang="zh-TW" altLang="en-US" sz="1400" dirty="0" smtClean="0">
                <a:solidFill>
                  <a:schemeClr val="tx1"/>
                </a:solidFill>
              </a:rPr>
              <a:t>現龍第二代</a:t>
            </a:r>
            <a:r>
              <a:rPr lang="en-US" altLang="zh-TW" sz="1400" dirty="0" smtClean="0">
                <a:solidFill>
                  <a:schemeClr val="tx1"/>
                </a:solidFill>
              </a:rPr>
              <a:t>-</a:t>
            </a:r>
            <a:r>
              <a:rPr lang="zh-TW" altLang="en-US" sz="1400" dirty="0" smtClean="0">
                <a:solidFill>
                  <a:schemeClr val="tx1"/>
                </a:solidFill>
              </a:rPr>
              <a:t>中文字詞學習系統</a:t>
            </a:r>
            <a:r>
              <a:rPr lang="en-US" altLang="zh-TW" sz="1400" b="1" dirty="0" smtClean="0">
                <a:solidFill>
                  <a:schemeClr val="tx1"/>
                </a:solidFill>
                <a:hlinkClick r:id="rId5"/>
              </a:rPr>
              <a:t>http://www.dragonwise.hku.hk/dragon2/schools/archives/morph.php</a:t>
            </a:r>
            <a:endParaRPr lang="en-US" altLang="zh-TW" sz="1400" b="1" dirty="0" smtClean="0">
              <a:solidFill>
                <a:schemeClr val="tx1"/>
              </a:solidFill>
              <a:hlinkClick r:id="rId4"/>
            </a:endParaRPr>
          </a:p>
          <a:p>
            <a:pPr marL="609600" indent="-609600" eaLnBrk="1" hangingPunct="1">
              <a:lnSpc>
                <a:spcPct val="95000"/>
              </a:lnSpc>
              <a:spcBef>
                <a:spcPct val="25000"/>
              </a:spcBef>
              <a:buFont typeface="Wingdings" pitchFamily="2" charset="2"/>
              <a:buNone/>
            </a:pPr>
            <a:r>
              <a:rPr lang="en-US" altLang="zh-TW" sz="2000" dirty="0" smtClean="0">
                <a:solidFill>
                  <a:schemeClr val="tx1"/>
                </a:solidFill>
              </a:rPr>
              <a:t>     *</a:t>
            </a:r>
            <a:r>
              <a:rPr lang="en-US" altLang="zh-TW" sz="1400" dirty="0" smtClean="0">
                <a:solidFill>
                  <a:schemeClr val="tx1"/>
                </a:solidFill>
              </a:rPr>
              <a:t>YouTube</a:t>
            </a:r>
            <a:r>
              <a:rPr lang="zh-TW" altLang="en-US" sz="1400" dirty="0" smtClean="0">
                <a:solidFill>
                  <a:schemeClr val="tx1"/>
                </a:solidFill>
              </a:rPr>
              <a:t>網站 </a:t>
            </a:r>
            <a:r>
              <a:rPr lang="zh-TW" altLang="en-US" sz="1400" dirty="0" smtClean="0">
                <a:solidFill>
                  <a:schemeClr val="tx1"/>
                </a:solidFill>
                <a:sym typeface="Wingdings" pitchFamily="2" charset="2"/>
              </a:rPr>
              <a:t></a:t>
            </a:r>
            <a:r>
              <a:rPr lang="zh-TW" altLang="en-US" sz="1400" dirty="0" smtClean="0">
                <a:solidFill>
                  <a:schemeClr val="tx1"/>
                </a:solidFill>
              </a:rPr>
              <a:t> 「漢字動畫」 「漢字演變動畫」</a:t>
            </a:r>
            <a:r>
              <a:rPr lang="en-US" altLang="zh-TW" sz="1400" dirty="0" smtClean="0">
                <a:solidFill>
                  <a:schemeClr val="tx1"/>
                </a:solidFill>
                <a:latin typeface="Arial" charset="0"/>
              </a:rPr>
              <a:t>……</a:t>
            </a:r>
            <a:r>
              <a:rPr lang="en-US" altLang="zh-TW" sz="1400" dirty="0" smtClean="0">
                <a:solidFill>
                  <a:schemeClr val="tx1"/>
                </a:solidFill>
              </a:rPr>
              <a:t>  </a:t>
            </a:r>
          </a:p>
          <a:p>
            <a:pPr marL="609600" indent="-609600"/>
            <a:r>
              <a:rPr lang="zh-TW" altLang="en-US" sz="2100" dirty="0" smtClean="0">
                <a:solidFill>
                  <a:srgbClr val="FF0000"/>
                </a:solidFill>
              </a:rPr>
              <a:t>教高字頻</a:t>
            </a:r>
            <a:r>
              <a:rPr lang="zh-TW" altLang="en-US" sz="2100" dirty="0" smtClean="0">
                <a:solidFill>
                  <a:srgbClr val="3800D6"/>
                </a:solidFill>
              </a:rPr>
              <a:t>   </a:t>
            </a:r>
            <a:r>
              <a:rPr lang="zh-TW" altLang="en-US" sz="1400" dirty="0" smtClean="0"/>
              <a:t>*</a:t>
            </a:r>
            <a:r>
              <a:rPr lang="zh-TW" altLang="en-US" sz="1400" dirty="0" smtClean="0">
                <a:solidFill>
                  <a:schemeClr val="tx1"/>
                </a:solidFill>
              </a:rPr>
              <a:t>教師虛擬研究室</a:t>
            </a:r>
            <a:r>
              <a:rPr lang="en-US" altLang="zh-TW" sz="1400" dirty="0" smtClean="0">
                <a:solidFill>
                  <a:schemeClr val="tx1"/>
                </a:solidFill>
              </a:rPr>
              <a:t>—</a:t>
            </a:r>
            <a:r>
              <a:rPr lang="zh-TW" altLang="en-US" sz="1400" dirty="0" smtClean="0">
                <a:solidFill>
                  <a:schemeClr val="tx1"/>
                </a:solidFill>
              </a:rPr>
              <a:t>中文學習補救教學資源網</a:t>
            </a:r>
            <a:r>
              <a:rPr lang="en-US" altLang="zh-TW" sz="1400" dirty="0" smtClean="0">
                <a:solidFill>
                  <a:schemeClr val="tx1"/>
                </a:solidFill>
              </a:rPr>
              <a:t>→</a:t>
            </a:r>
            <a:r>
              <a:rPr lang="zh-TW" altLang="en-US" sz="1400" dirty="0" smtClean="0">
                <a:solidFill>
                  <a:schemeClr val="tx1"/>
                </a:solidFill>
              </a:rPr>
              <a:t>「字庫查詢」</a:t>
            </a:r>
            <a:endParaRPr lang="zh-TW" altLang="en-US" sz="1400" dirty="0" smtClean="0">
              <a:solidFill>
                <a:schemeClr val="tx1"/>
              </a:solidFill>
              <a:hlinkClick r:id="rId6"/>
            </a:endParaRPr>
          </a:p>
          <a:p>
            <a:pPr marL="609600" indent="-609600">
              <a:buNone/>
            </a:pPr>
            <a:r>
              <a:rPr lang="zh-TW" altLang="en-US" sz="1400" dirty="0" smtClean="0">
                <a:hlinkClick r:id="rId6"/>
              </a:rPr>
              <a:t> </a:t>
            </a:r>
            <a:r>
              <a:rPr lang="zh-TW" altLang="en-US" sz="1400" dirty="0" smtClean="0"/>
              <a:t>            </a:t>
            </a:r>
            <a:r>
              <a:rPr lang="en-US" altLang="zh-TW" sz="1400" dirty="0" smtClean="0">
                <a:hlinkClick r:id="rId7"/>
              </a:rPr>
              <a:t>http://www.rm.spc.ntnu.edu.tw:8080/contents/word/word_list.asp?menuID=367</a:t>
            </a:r>
            <a:endParaRPr lang="en-US" altLang="zh-TW" sz="1400" dirty="0" smtClean="0"/>
          </a:p>
          <a:p>
            <a:pPr marL="609600" indent="-609600">
              <a:buNone/>
            </a:pPr>
            <a:endParaRPr lang="zh-TW" altLang="en-US" sz="1400" dirty="0" smtClean="0"/>
          </a:p>
          <a:p>
            <a:pPr marL="609600" indent="-609600" eaLnBrk="1" hangingPunct="1">
              <a:lnSpc>
                <a:spcPct val="95000"/>
              </a:lnSpc>
              <a:spcBef>
                <a:spcPct val="25000"/>
              </a:spcBef>
            </a:pPr>
            <a:r>
              <a:rPr lang="zh-TW" altLang="en-US" sz="2600" dirty="0" smtClean="0">
                <a:solidFill>
                  <a:srgbClr val="FF0000"/>
                </a:solidFill>
              </a:rPr>
              <a:t>找出常見部首</a:t>
            </a:r>
            <a:r>
              <a:rPr lang="zh-TW" altLang="en-US" sz="2100" dirty="0" smtClean="0">
                <a:solidFill>
                  <a:srgbClr val="FF0000"/>
                </a:solidFill>
                <a:sym typeface="Wingdings" pitchFamily="2" charset="2"/>
              </a:rPr>
              <a:t> </a:t>
            </a:r>
            <a:r>
              <a:rPr lang="zh-TW" altLang="en-US" sz="1400" dirty="0" smtClean="0"/>
              <a:t>*</a:t>
            </a:r>
            <a:r>
              <a:rPr lang="zh-TW" altLang="en-US" sz="1400" dirty="0" smtClean="0">
                <a:solidFill>
                  <a:schemeClr val="tx1"/>
                </a:solidFill>
              </a:rPr>
              <a:t>教師虛擬研究室</a:t>
            </a:r>
            <a:r>
              <a:rPr lang="en-US" altLang="zh-TW" sz="1400" dirty="0" smtClean="0">
                <a:solidFill>
                  <a:schemeClr val="tx1"/>
                </a:solidFill>
              </a:rPr>
              <a:t>—</a:t>
            </a:r>
            <a:r>
              <a:rPr lang="zh-TW" altLang="en-US" sz="1400" dirty="0" smtClean="0">
                <a:solidFill>
                  <a:schemeClr val="tx1"/>
                </a:solidFill>
              </a:rPr>
              <a:t>中文學習補救教學資源網</a:t>
            </a:r>
            <a:r>
              <a:rPr lang="en-US" altLang="zh-TW" sz="1400" dirty="0" smtClean="0">
                <a:solidFill>
                  <a:schemeClr val="tx1"/>
                </a:solidFill>
              </a:rPr>
              <a:t>→</a:t>
            </a:r>
            <a:r>
              <a:rPr lang="zh-TW" altLang="en-US" sz="2100" dirty="0" smtClean="0">
                <a:solidFill>
                  <a:schemeClr val="tx1"/>
                </a:solidFill>
                <a:sym typeface="Wingdings" pitchFamily="2" charset="2"/>
              </a:rPr>
              <a:t> </a:t>
            </a:r>
            <a:r>
              <a:rPr lang="zh-TW" altLang="en-US" sz="1400" dirty="0" smtClean="0">
                <a:solidFill>
                  <a:schemeClr val="tx1"/>
                </a:solidFill>
              </a:rPr>
              <a:t>「整字部件來源參考 </a:t>
            </a:r>
            <a:r>
              <a:rPr lang="zh-TW" altLang="en-US" sz="1400" dirty="0" smtClean="0"/>
              <a:t>」</a:t>
            </a:r>
            <a:endParaRPr lang="en-US" altLang="zh-TW" sz="1400" dirty="0" smtClean="0"/>
          </a:p>
          <a:p>
            <a:pPr marL="609600" indent="-609600">
              <a:lnSpc>
                <a:spcPct val="95000"/>
              </a:lnSpc>
              <a:spcBef>
                <a:spcPct val="25000"/>
              </a:spcBef>
            </a:pPr>
            <a:r>
              <a:rPr lang="zh-TW" altLang="en-US" sz="1400" dirty="0" smtClean="0"/>
              <a:t>                                         *</a:t>
            </a:r>
            <a:r>
              <a:rPr lang="zh-TW" altLang="en-US" sz="1400" dirty="0" smtClean="0">
                <a:solidFill>
                  <a:schemeClr val="tx1"/>
                </a:solidFill>
                <a:hlinkClick r:id="rId8"/>
              </a:rPr>
              <a:t>大腦與學習實驗室</a:t>
            </a:r>
            <a:r>
              <a:rPr lang="en-US" altLang="zh-TW" sz="1400" dirty="0" smtClean="0">
                <a:solidFill>
                  <a:schemeClr val="tx1"/>
                </a:solidFill>
                <a:hlinkClick r:id="rId8"/>
              </a:rPr>
              <a:t>/</a:t>
            </a:r>
            <a:r>
              <a:rPr lang="zh-TW" altLang="en-US" sz="1400" dirty="0" smtClean="0">
                <a:solidFill>
                  <a:schemeClr val="tx1"/>
                </a:solidFill>
                <a:hlinkClick r:id="rId8"/>
              </a:rPr>
              <a:t>語料庫</a:t>
            </a:r>
            <a:r>
              <a:rPr lang="en-US" altLang="zh-TW" sz="1400" dirty="0" smtClean="0">
                <a:solidFill>
                  <a:schemeClr val="tx1"/>
                </a:solidFill>
              </a:rPr>
              <a:t>→</a:t>
            </a:r>
            <a:r>
              <a:rPr lang="zh-TW" altLang="en-US" sz="1400" dirty="0" smtClean="0">
                <a:solidFill>
                  <a:schemeClr val="tx1"/>
                </a:solidFill>
              </a:rPr>
              <a:t> </a:t>
            </a:r>
            <a:r>
              <a:rPr lang="en-US" altLang="zh-TW" sz="1400" dirty="0" smtClean="0">
                <a:solidFill>
                  <a:schemeClr val="tx1"/>
                </a:solidFill>
              </a:rPr>
              <a:t>3000</a:t>
            </a:r>
            <a:r>
              <a:rPr lang="zh-TW" altLang="en-US" sz="1400" dirty="0" smtClean="0">
                <a:solidFill>
                  <a:schemeClr val="tx1"/>
                </a:solidFill>
              </a:rPr>
              <a:t>字部首</a:t>
            </a:r>
            <a:r>
              <a:rPr lang="en-US" altLang="zh-TW" sz="1400" dirty="0" smtClean="0">
                <a:solidFill>
                  <a:schemeClr val="tx1"/>
                </a:solidFill>
              </a:rPr>
              <a:t>/</a:t>
            </a:r>
            <a:r>
              <a:rPr lang="zh-TW" altLang="en-US" sz="1400" dirty="0" smtClean="0">
                <a:solidFill>
                  <a:schemeClr val="tx1"/>
                </a:solidFill>
              </a:rPr>
              <a:t>部首與頻次</a:t>
            </a:r>
            <a:r>
              <a:rPr lang="en-US" altLang="zh-TW" sz="1400" dirty="0" smtClean="0">
                <a:solidFill>
                  <a:schemeClr val="tx1"/>
                </a:solidFill>
              </a:rPr>
              <a:t>/</a:t>
            </a:r>
            <a:r>
              <a:rPr lang="zh-TW" altLang="en-US" sz="1400" dirty="0" smtClean="0">
                <a:solidFill>
                  <a:schemeClr val="tx1"/>
                </a:solidFill>
              </a:rPr>
              <a:t>部首與次數</a:t>
            </a:r>
          </a:p>
          <a:p>
            <a:pPr marL="609600" indent="-609600" eaLnBrk="1" hangingPunct="1">
              <a:lnSpc>
                <a:spcPct val="95000"/>
              </a:lnSpc>
              <a:spcBef>
                <a:spcPct val="25000"/>
              </a:spcBef>
            </a:pPr>
            <a:r>
              <a:rPr lang="zh-TW" altLang="en-US" sz="2600" dirty="0" smtClean="0">
                <a:solidFill>
                  <a:srgbClr val="FF0000"/>
                </a:solidFill>
              </a:rPr>
              <a:t>找出常見偏旁</a:t>
            </a:r>
            <a:r>
              <a:rPr lang="zh-TW" altLang="en-US" sz="2100" dirty="0" smtClean="0">
                <a:solidFill>
                  <a:srgbClr val="FF0000"/>
                </a:solidFill>
                <a:sym typeface="Wingdings" pitchFamily="2" charset="2"/>
              </a:rPr>
              <a:t> </a:t>
            </a:r>
            <a:r>
              <a:rPr lang="zh-TW" altLang="en-US" sz="1400" dirty="0" smtClean="0"/>
              <a:t>*</a:t>
            </a:r>
            <a:r>
              <a:rPr lang="zh-TW" altLang="en-US" sz="1400" dirty="0" smtClean="0">
                <a:solidFill>
                  <a:schemeClr val="tx1"/>
                </a:solidFill>
              </a:rPr>
              <a:t>教師虛擬研究室</a:t>
            </a:r>
            <a:r>
              <a:rPr lang="en-US" altLang="zh-TW" sz="1400" dirty="0" smtClean="0">
                <a:solidFill>
                  <a:schemeClr val="tx1"/>
                </a:solidFill>
              </a:rPr>
              <a:t>—</a:t>
            </a:r>
            <a:r>
              <a:rPr lang="zh-TW" altLang="en-US" sz="1400" dirty="0" smtClean="0">
                <a:solidFill>
                  <a:schemeClr val="tx1"/>
                </a:solidFill>
              </a:rPr>
              <a:t>中文學習補救教學資源網</a:t>
            </a:r>
            <a:r>
              <a:rPr lang="en-US" altLang="zh-TW" sz="1400" dirty="0" smtClean="0">
                <a:solidFill>
                  <a:schemeClr val="tx1"/>
                </a:solidFill>
              </a:rPr>
              <a:t>→</a:t>
            </a:r>
            <a:r>
              <a:rPr lang="zh-TW" altLang="en-US" sz="2100" dirty="0" smtClean="0">
                <a:solidFill>
                  <a:schemeClr val="tx1"/>
                </a:solidFill>
                <a:sym typeface="Wingdings" pitchFamily="2" charset="2"/>
              </a:rPr>
              <a:t> </a:t>
            </a:r>
            <a:r>
              <a:rPr lang="zh-TW" altLang="en-US" sz="1400" dirty="0" smtClean="0">
                <a:solidFill>
                  <a:schemeClr val="tx1"/>
                </a:solidFill>
              </a:rPr>
              <a:t>「基本字字表</a:t>
            </a:r>
            <a:r>
              <a:rPr lang="en-US" altLang="zh-TW" sz="1400" dirty="0" smtClean="0">
                <a:solidFill>
                  <a:schemeClr val="tx1"/>
                </a:solidFill>
              </a:rPr>
              <a:t>/</a:t>
            </a:r>
            <a:r>
              <a:rPr lang="zh-TW" altLang="en-US" sz="1400" dirty="0" smtClean="0">
                <a:solidFill>
                  <a:schemeClr val="tx1"/>
                </a:solidFill>
              </a:rPr>
              <a:t>呂美娟 」</a:t>
            </a:r>
            <a:endParaRPr lang="en-US" altLang="zh-TW" sz="1400" dirty="0" smtClean="0">
              <a:solidFill>
                <a:schemeClr val="tx1"/>
              </a:solidFill>
            </a:endParaRPr>
          </a:p>
          <a:p>
            <a:pPr marL="609600" indent="-609600">
              <a:lnSpc>
                <a:spcPct val="95000"/>
              </a:lnSpc>
              <a:spcBef>
                <a:spcPct val="25000"/>
              </a:spcBef>
            </a:pPr>
            <a:r>
              <a:rPr lang="zh-TW" altLang="en-US" sz="1400" dirty="0" smtClean="0">
                <a:solidFill>
                  <a:schemeClr val="tx1"/>
                </a:solidFill>
              </a:rPr>
              <a:t>                                          *</a:t>
            </a:r>
            <a:r>
              <a:rPr lang="zh-TW" altLang="en-US" sz="1400" dirty="0" smtClean="0">
                <a:solidFill>
                  <a:schemeClr val="tx1"/>
                </a:solidFill>
                <a:hlinkClick r:id="rId8"/>
              </a:rPr>
              <a:t>大腦與學習實驗室</a:t>
            </a:r>
            <a:r>
              <a:rPr lang="en-US" altLang="zh-TW" sz="1400" dirty="0" smtClean="0">
                <a:solidFill>
                  <a:schemeClr val="tx1"/>
                </a:solidFill>
                <a:hlinkClick r:id="rId8"/>
              </a:rPr>
              <a:t>/</a:t>
            </a:r>
            <a:r>
              <a:rPr lang="zh-TW" altLang="en-US" sz="1400" dirty="0" smtClean="0">
                <a:solidFill>
                  <a:schemeClr val="tx1"/>
                </a:solidFill>
                <a:hlinkClick r:id="rId8"/>
              </a:rPr>
              <a:t>語料庫</a:t>
            </a:r>
            <a:r>
              <a:rPr lang="en-US" altLang="zh-TW" sz="1400" dirty="0" smtClean="0">
                <a:solidFill>
                  <a:schemeClr val="tx1"/>
                </a:solidFill>
              </a:rPr>
              <a:t>→</a:t>
            </a:r>
            <a:r>
              <a:rPr lang="zh-TW" altLang="en-US" sz="1400" dirty="0" smtClean="0">
                <a:solidFill>
                  <a:schemeClr val="tx1"/>
                </a:solidFill>
              </a:rPr>
              <a:t> </a:t>
            </a:r>
            <a:r>
              <a:rPr lang="en-US" altLang="zh-TW" sz="1400" dirty="0" smtClean="0">
                <a:solidFill>
                  <a:schemeClr val="tx1"/>
                </a:solidFill>
              </a:rPr>
              <a:t>3000</a:t>
            </a:r>
            <a:r>
              <a:rPr lang="zh-TW" altLang="en-US" sz="1400" dirty="0" smtClean="0">
                <a:solidFill>
                  <a:schemeClr val="tx1"/>
                </a:solidFill>
              </a:rPr>
              <a:t>字聲旁</a:t>
            </a:r>
          </a:p>
          <a:p>
            <a:pPr marL="609600" indent="-609600" eaLnBrk="1" hangingPunct="1">
              <a:lnSpc>
                <a:spcPct val="95000"/>
              </a:lnSpc>
              <a:spcBef>
                <a:spcPct val="25000"/>
              </a:spcBef>
              <a:buFont typeface="Wingdings" pitchFamily="2" charset="2"/>
              <a:buNone/>
            </a:pPr>
            <a:r>
              <a:rPr lang="zh-TW" altLang="en-US" sz="2600" dirty="0" smtClean="0">
                <a:solidFill>
                  <a:schemeClr val="tx1"/>
                </a:solidFill>
              </a:rPr>
              <a:t>    </a:t>
            </a:r>
            <a:r>
              <a:rPr lang="zh-TW" altLang="en-US" sz="2000" dirty="0" smtClean="0">
                <a:solidFill>
                  <a:schemeClr val="tx1"/>
                </a:solidFill>
              </a:rPr>
              <a:t>*</a:t>
            </a:r>
            <a:r>
              <a:rPr lang="zh-TW" altLang="en-US" sz="1400" dirty="0" smtClean="0">
                <a:solidFill>
                  <a:schemeClr val="tx1"/>
                </a:solidFill>
              </a:rPr>
              <a:t>國科會數位博物館先導計畫</a:t>
            </a:r>
            <a:r>
              <a:rPr lang="en-US" altLang="zh-TW" sz="1400" dirty="0" smtClean="0">
                <a:solidFill>
                  <a:schemeClr val="tx1"/>
                </a:solidFill>
              </a:rPr>
              <a:t>-- </a:t>
            </a:r>
            <a:r>
              <a:rPr lang="zh-TW" altLang="en-US" sz="1400" dirty="0" smtClean="0">
                <a:solidFill>
                  <a:schemeClr val="tx1"/>
                </a:solidFill>
              </a:rPr>
              <a:t>搜文解字</a:t>
            </a:r>
            <a:r>
              <a:rPr lang="en-US" altLang="zh-TW" sz="1200" dirty="0" smtClean="0">
                <a:solidFill>
                  <a:schemeClr val="tx1"/>
                </a:solidFill>
                <a:hlinkClick r:id="rId9"/>
              </a:rPr>
              <a:t>http://words.sinica.edu.tw</a:t>
            </a:r>
            <a:r>
              <a:rPr lang="en-US" altLang="zh-TW" sz="1200" dirty="0" smtClean="0">
                <a:solidFill>
                  <a:schemeClr val="tx1"/>
                </a:solidFill>
              </a:rPr>
              <a:t> </a:t>
            </a:r>
          </a:p>
          <a:p>
            <a:pPr marL="609600" indent="-609600">
              <a:lnSpc>
                <a:spcPct val="95000"/>
              </a:lnSpc>
              <a:spcBef>
                <a:spcPct val="25000"/>
              </a:spcBef>
              <a:buNone/>
            </a:pPr>
            <a:r>
              <a:rPr lang="en-US" altLang="zh-TW" sz="1200" dirty="0" smtClean="0">
                <a:solidFill>
                  <a:schemeClr val="tx1"/>
                </a:solidFill>
              </a:rPr>
              <a:t>    </a:t>
            </a:r>
            <a:r>
              <a:rPr lang="en-US" altLang="zh-TW" sz="2000" dirty="0" smtClean="0">
                <a:solidFill>
                  <a:schemeClr val="tx1"/>
                </a:solidFill>
              </a:rPr>
              <a:t>   *</a:t>
            </a:r>
            <a:r>
              <a:rPr lang="zh-TW" altLang="en-US" sz="1400" dirty="0" smtClean="0">
                <a:solidFill>
                  <a:schemeClr val="tx1"/>
                </a:solidFill>
              </a:rPr>
              <a:t>小學中文科用字研究 </a:t>
            </a:r>
            <a:r>
              <a:rPr lang="en-US" altLang="zh-TW" sz="1200" dirty="0" smtClean="0">
                <a:solidFill>
                  <a:schemeClr val="tx1"/>
                </a:solidFill>
                <a:hlinkClick r:id="rId10"/>
              </a:rPr>
              <a:t>http://lcprichi.hkbu.edu.hk/</a:t>
            </a:r>
            <a:r>
              <a:rPr lang="zh-TW" altLang="en-US" sz="1200" dirty="0" smtClean="0">
                <a:solidFill>
                  <a:schemeClr val="tx1"/>
                </a:solidFill>
              </a:rPr>
              <a:t> </a:t>
            </a:r>
            <a:endParaRPr lang="en-US" altLang="zh-TW" sz="1200" dirty="0" smtClean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zh-TW" dirty="0" smtClean="0">
                <a:solidFill>
                  <a:schemeClr val="tx1"/>
                </a:solidFill>
              </a:rPr>
              <a:t>字體筆順</a:t>
            </a:r>
            <a:endParaRPr lang="zh-TW" altLang="en-US" dirty="0" smtClean="0">
              <a:solidFill>
                <a:schemeClr val="tx1"/>
              </a:solidFill>
            </a:endParaRPr>
          </a:p>
        </p:txBody>
      </p:sp>
      <p:sp>
        <p:nvSpPr>
          <p:cNvPr id="79875" name="內容版面配置區 2"/>
          <p:cNvSpPr>
            <a:spLocks noGrp="1"/>
          </p:cNvSpPr>
          <p:nvPr>
            <p:ph idx="1"/>
          </p:nvPr>
        </p:nvSpPr>
        <p:spPr>
          <a:xfrm>
            <a:off x="323850" y="1773239"/>
            <a:ext cx="8631238" cy="4359275"/>
          </a:xfrm>
        </p:spPr>
        <p:txBody>
          <a:bodyPr>
            <a:normAutofit/>
          </a:bodyPr>
          <a:lstStyle/>
          <a:p>
            <a:pPr>
              <a:spcBef>
                <a:spcPts val="2400"/>
              </a:spcBef>
            </a:pPr>
            <a:r>
              <a:rPr lang="zh-TW" altLang="zh-TW" dirty="0" smtClean="0">
                <a:solidFill>
                  <a:schemeClr val="tx1"/>
                </a:solidFill>
              </a:rPr>
              <a:t>教育部常用國字標準字體筆順學習網</a:t>
            </a:r>
            <a:r>
              <a:rPr lang="en-US" altLang="zh-TW" dirty="0" smtClean="0">
                <a:solidFill>
                  <a:schemeClr val="tx1"/>
                </a:solidFill>
              </a:rPr>
              <a:t> </a:t>
            </a:r>
          </a:p>
          <a:p>
            <a:pPr>
              <a:spcBef>
                <a:spcPts val="0"/>
              </a:spcBef>
              <a:buNone/>
            </a:pPr>
            <a:r>
              <a:rPr lang="zh-TW" altLang="en-US" dirty="0" smtClean="0">
                <a:solidFill>
                  <a:schemeClr val="tx1"/>
                </a:solidFill>
              </a:rPr>
              <a:t>  </a:t>
            </a:r>
            <a:r>
              <a:rPr lang="en-US" altLang="zh-TW" dirty="0" smtClean="0">
                <a:solidFill>
                  <a:schemeClr val="tx1"/>
                </a:solidFill>
              </a:rPr>
              <a:t> </a:t>
            </a:r>
            <a:r>
              <a:rPr lang="en-US" altLang="zh-TW" sz="2000" b="1" u="sng" dirty="0" smtClean="0">
                <a:solidFill>
                  <a:schemeClr val="tx1"/>
                </a:solidFill>
                <a:hlinkClick r:id="rId3"/>
              </a:rPr>
              <a:t>http://stroke-order.learningweb.moe.edu.tw/home.do</a:t>
            </a:r>
            <a:r>
              <a:rPr lang="en-US" altLang="zh-TW" sz="2000" b="1" dirty="0" smtClean="0">
                <a:solidFill>
                  <a:schemeClr val="tx1"/>
                </a:solidFill>
              </a:rPr>
              <a:t> </a:t>
            </a:r>
            <a:endParaRPr lang="zh-TW" altLang="zh-TW" sz="2000" dirty="0" smtClean="0">
              <a:solidFill>
                <a:schemeClr val="tx1"/>
              </a:solidFill>
            </a:endParaRPr>
          </a:p>
          <a:p>
            <a:pPr>
              <a:spcBef>
                <a:spcPts val="2400"/>
              </a:spcBef>
            </a:pPr>
            <a:r>
              <a:rPr lang="zh-TW" altLang="zh-TW" dirty="0" smtClean="0">
                <a:solidFill>
                  <a:schemeClr val="tx1"/>
                </a:solidFill>
              </a:rPr>
              <a:t>教育部常用國字標準字體筆順學習連結快速產生</a:t>
            </a:r>
            <a:r>
              <a:rPr lang="en-US" altLang="zh-TW" sz="2000" b="1" u="sng" dirty="0" smtClean="0">
                <a:solidFill>
                  <a:schemeClr val="tx1"/>
                </a:solidFill>
                <a:hlinkClick r:id="rId4"/>
              </a:rPr>
              <a:t>http://mail.lsps.tp.edu.tw/~gsyan/works/getbig5_tpet.php</a:t>
            </a:r>
            <a:r>
              <a:rPr lang="zh-TW" altLang="en-US" sz="2000" b="1" u="sng" dirty="0" smtClean="0">
                <a:solidFill>
                  <a:schemeClr val="tx1"/>
                </a:solidFill>
              </a:rPr>
              <a:t> </a:t>
            </a:r>
            <a:r>
              <a:rPr lang="en-US" altLang="zh-TW" sz="2000" b="1" dirty="0" smtClean="0">
                <a:solidFill>
                  <a:schemeClr val="tx1"/>
                </a:solidFill>
              </a:rPr>
              <a:t> </a:t>
            </a:r>
            <a:endParaRPr lang="zh-TW" altLang="zh-TW" sz="2000" dirty="0" smtClean="0">
              <a:solidFill>
                <a:schemeClr val="tx1"/>
              </a:solidFill>
            </a:endParaRPr>
          </a:p>
          <a:p>
            <a:pPr>
              <a:spcBef>
                <a:spcPts val="2400"/>
              </a:spcBef>
            </a:pPr>
            <a:r>
              <a:rPr lang="zh-TW" altLang="zh-TW" dirty="0" smtClean="0">
                <a:solidFill>
                  <a:schemeClr val="tx1"/>
                </a:solidFill>
              </a:rPr>
              <a:t>現龍系列中文字詞學習系統</a:t>
            </a:r>
            <a:r>
              <a:rPr lang="en-US" altLang="zh-TW" dirty="0" smtClean="0">
                <a:solidFill>
                  <a:schemeClr val="tx1"/>
                </a:solidFill>
              </a:rPr>
              <a:t>-</a:t>
            </a:r>
            <a:r>
              <a:rPr lang="zh-TW" altLang="zh-TW" dirty="0" smtClean="0">
                <a:solidFill>
                  <a:schemeClr val="tx1"/>
                </a:solidFill>
              </a:rPr>
              <a:t>筆順練習</a:t>
            </a:r>
          </a:p>
          <a:p>
            <a:pPr lvl="1">
              <a:buFont typeface="Wingdings" pitchFamily="2" charset="2"/>
              <a:buNone/>
            </a:pPr>
            <a:r>
              <a:rPr lang="en-US" altLang="zh-TW" sz="2000" u="sng" dirty="0" smtClean="0">
                <a:solidFill>
                  <a:schemeClr val="tx1"/>
                </a:solidFill>
                <a:hlinkClick r:id="rId5"/>
              </a:rPr>
              <a:t>http://www.dragonwise.hku.hk/dragon2/schools/archives/strok</a:t>
            </a:r>
            <a:r>
              <a:rPr lang="en-US" altLang="zh-TW" u="sng" dirty="0" smtClean="0">
                <a:solidFill>
                  <a:schemeClr val="tx1"/>
                </a:solidFill>
                <a:hlinkClick r:id="rId5"/>
              </a:rPr>
              <a:t>e.php</a:t>
            </a:r>
            <a:endParaRPr lang="zh-TW" altLang="en-US" dirty="0" smtClean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標題 1"/>
          <p:cNvSpPr>
            <a:spLocks noGrp="1"/>
          </p:cNvSpPr>
          <p:nvPr>
            <p:ph type="title"/>
          </p:nvPr>
        </p:nvSpPr>
        <p:spPr>
          <a:xfrm>
            <a:off x="457200" y="71414"/>
            <a:ext cx="8229600" cy="1143000"/>
          </a:xfrm>
        </p:spPr>
        <p:txBody>
          <a:bodyPr/>
          <a:lstStyle/>
          <a:p>
            <a:r>
              <a:rPr lang="zh-TW" altLang="zh-TW" dirty="0" smtClean="0">
                <a:solidFill>
                  <a:schemeClr val="tx1"/>
                </a:solidFill>
              </a:rPr>
              <a:t>文字</a:t>
            </a:r>
            <a:r>
              <a:rPr lang="en-US" altLang="zh-TW" dirty="0" smtClean="0">
                <a:solidFill>
                  <a:schemeClr val="tx1"/>
                </a:solidFill>
              </a:rPr>
              <a:t>/</a:t>
            </a:r>
            <a:r>
              <a:rPr lang="zh-TW" altLang="zh-TW" dirty="0" smtClean="0">
                <a:solidFill>
                  <a:schemeClr val="tx1"/>
                </a:solidFill>
              </a:rPr>
              <a:t>文字動畫</a:t>
            </a:r>
            <a:r>
              <a:rPr lang="en-US" altLang="zh-TW" dirty="0" smtClean="0">
                <a:solidFill>
                  <a:schemeClr val="tx1"/>
                </a:solidFill>
              </a:rPr>
              <a:t>/</a:t>
            </a:r>
            <a:r>
              <a:rPr lang="zh-TW" altLang="en-US" dirty="0" smtClean="0">
                <a:solidFill>
                  <a:schemeClr val="tx1"/>
                </a:solidFill>
              </a:rPr>
              <a:t>文字</a:t>
            </a:r>
            <a:r>
              <a:rPr lang="zh-TW" altLang="zh-TW" dirty="0" smtClean="0">
                <a:solidFill>
                  <a:schemeClr val="tx1"/>
                </a:solidFill>
              </a:rPr>
              <a:t>遊戲</a:t>
            </a:r>
            <a:endParaRPr lang="zh-TW" altLang="en-US" dirty="0" smtClean="0">
              <a:solidFill>
                <a:schemeClr val="tx1"/>
              </a:solidFill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0" y="1268413"/>
            <a:ext cx="9144000" cy="5516563"/>
          </a:xfrm>
        </p:spPr>
        <p:txBody>
          <a:bodyPr>
            <a:normAutofit lnSpcReduction="10000"/>
          </a:bodyPr>
          <a:lstStyle/>
          <a:p>
            <a:pPr>
              <a:defRPr/>
            </a:pPr>
            <a:r>
              <a:rPr lang="zh-TW" altLang="zh-TW" sz="2400" dirty="0" smtClean="0">
                <a:solidFill>
                  <a:schemeClr val="tx1"/>
                </a:solidFill>
              </a:rPr>
              <a:t>國科會數位博物館先導計畫</a:t>
            </a:r>
            <a:r>
              <a:rPr lang="en-US" altLang="zh-TW" sz="2400" dirty="0" smtClean="0">
                <a:solidFill>
                  <a:schemeClr val="tx1"/>
                </a:solidFill>
              </a:rPr>
              <a:t>-</a:t>
            </a:r>
            <a:r>
              <a:rPr lang="zh-TW" altLang="zh-TW" sz="2400" dirty="0" smtClean="0">
                <a:solidFill>
                  <a:schemeClr val="tx1"/>
                </a:solidFill>
              </a:rPr>
              <a:t>搜文解字</a:t>
            </a:r>
            <a:r>
              <a:rPr lang="en-US" altLang="zh-TW" sz="2400" dirty="0" smtClean="0">
                <a:solidFill>
                  <a:schemeClr val="tx1"/>
                </a:solidFill>
              </a:rPr>
              <a:t>-</a:t>
            </a:r>
            <a:r>
              <a:rPr lang="zh-TW" altLang="zh-TW" sz="2400" dirty="0" smtClean="0">
                <a:solidFill>
                  <a:schemeClr val="tx1"/>
                </a:solidFill>
              </a:rPr>
              <a:t>搜詞尋字</a:t>
            </a:r>
            <a:r>
              <a:rPr lang="en-US" altLang="zh-TW" sz="2400" dirty="0" smtClean="0">
                <a:solidFill>
                  <a:schemeClr val="tx1"/>
                </a:solidFill>
              </a:rPr>
              <a:t>-</a:t>
            </a:r>
            <a:r>
              <a:rPr lang="zh-TW" altLang="zh-TW" sz="2400" dirty="0" smtClean="0">
                <a:solidFill>
                  <a:schemeClr val="tx1"/>
                </a:solidFill>
              </a:rPr>
              <a:t>字</a:t>
            </a:r>
            <a:r>
              <a:rPr lang="en-US" altLang="zh-TW" sz="2400" dirty="0" smtClean="0">
                <a:solidFill>
                  <a:schemeClr val="tx1"/>
                </a:solidFill>
              </a:rPr>
              <a:t>-</a:t>
            </a:r>
            <a:r>
              <a:rPr lang="zh-TW" altLang="zh-TW" sz="2400" dirty="0" smtClean="0">
                <a:solidFill>
                  <a:schemeClr val="tx1"/>
                </a:solidFill>
              </a:rPr>
              <a:t>漢語大字典</a:t>
            </a:r>
          </a:p>
          <a:p>
            <a:pPr lvl="1">
              <a:buFont typeface="Wingdings" pitchFamily="2" charset="2"/>
              <a:buNone/>
              <a:defRPr/>
            </a:pPr>
            <a:r>
              <a:rPr lang="en-US" altLang="zh-TW" sz="2000" dirty="0" smtClean="0">
                <a:solidFill>
                  <a:schemeClr val="tx1"/>
                </a:solidFill>
              </a:rPr>
              <a:t> </a:t>
            </a:r>
            <a:r>
              <a:rPr lang="en-US" altLang="zh-TW" sz="2000" u="sng" dirty="0" smtClean="0">
                <a:solidFill>
                  <a:schemeClr val="tx1"/>
                </a:solidFill>
                <a:hlinkClick r:id="rId3"/>
              </a:rPr>
              <a:t>http://words.sinica.edu.tw/sou/sou.html</a:t>
            </a:r>
            <a:r>
              <a:rPr lang="en-US" altLang="zh-TW" sz="2000" dirty="0" smtClean="0">
                <a:solidFill>
                  <a:schemeClr val="tx1"/>
                </a:solidFill>
              </a:rPr>
              <a:t> </a:t>
            </a:r>
            <a:endParaRPr lang="zh-TW" altLang="zh-TW" sz="2000" dirty="0" smtClean="0">
              <a:solidFill>
                <a:schemeClr val="tx1"/>
              </a:solidFill>
            </a:endParaRPr>
          </a:p>
          <a:p>
            <a:endParaRPr lang="zh-TW" altLang="en-US" sz="2400" dirty="0" smtClean="0">
              <a:solidFill>
                <a:schemeClr val="tx1"/>
              </a:solidFill>
            </a:endParaRPr>
          </a:p>
          <a:p>
            <a:r>
              <a:rPr lang="zh-TW" altLang="en-US" sz="2400" dirty="0" smtClean="0">
                <a:solidFill>
                  <a:schemeClr val="tx1"/>
                </a:solidFill>
              </a:rPr>
              <a:t>現龍系列中文字詞學習系統</a:t>
            </a:r>
            <a:r>
              <a:rPr lang="en-US" sz="2400" dirty="0" smtClean="0">
                <a:solidFill>
                  <a:schemeClr val="tx1"/>
                </a:solidFill>
              </a:rPr>
              <a:t>-</a:t>
            </a:r>
            <a:r>
              <a:rPr lang="zh-TW" altLang="en-US" sz="2400" dirty="0" smtClean="0">
                <a:solidFill>
                  <a:schemeClr val="tx1"/>
                </a:solidFill>
              </a:rPr>
              <a:t>文字由來動畫</a:t>
            </a:r>
            <a:r>
              <a:rPr lang="en-US" sz="1900" u="sng" dirty="0" smtClean="0">
                <a:solidFill>
                  <a:schemeClr val="tx1"/>
                </a:solidFill>
                <a:hlinkClick r:id="rId4"/>
              </a:rPr>
              <a:t>http://www.dragonwise.hku.hk/dragon2/schools/archives/morph.php</a:t>
            </a:r>
            <a:r>
              <a:rPr lang="en-US" sz="1900" dirty="0" smtClean="0">
                <a:solidFill>
                  <a:schemeClr val="tx1"/>
                </a:solidFill>
              </a:rPr>
              <a:t>  </a:t>
            </a:r>
            <a:endParaRPr lang="zh-TW" altLang="en-US" sz="1900" dirty="0" smtClean="0">
              <a:solidFill>
                <a:schemeClr val="tx1"/>
              </a:solidFill>
            </a:endParaRPr>
          </a:p>
          <a:p>
            <a:r>
              <a:rPr lang="zh-TW" altLang="en-US" sz="2400" dirty="0" smtClean="0">
                <a:solidFill>
                  <a:schemeClr val="tx1"/>
                </a:solidFill>
              </a:rPr>
              <a:t>現龍系列中文字詞學習系統</a:t>
            </a:r>
            <a:r>
              <a:rPr lang="en-US" sz="2400" dirty="0" smtClean="0">
                <a:solidFill>
                  <a:schemeClr val="tx1"/>
                </a:solidFill>
              </a:rPr>
              <a:t>-</a:t>
            </a:r>
            <a:r>
              <a:rPr lang="zh-TW" altLang="en-US" sz="2400" dirty="0" smtClean="0">
                <a:solidFill>
                  <a:schemeClr val="tx1"/>
                </a:solidFill>
              </a:rPr>
              <a:t>形聲字演示</a:t>
            </a:r>
          </a:p>
          <a:p>
            <a:pPr>
              <a:buNone/>
            </a:pPr>
            <a:r>
              <a:rPr lang="zh-TW" altLang="en-US" sz="2100" u="sng" dirty="0" smtClean="0">
                <a:solidFill>
                  <a:schemeClr val="tx1"/>
                </a:solidFill>
                <a:hlinkClick r:id="rId5"/>
              </a:rPr>
              <a:t>     </a:t>
            </a:r>
            <a:r>
              <a:rPr lang="en-US" sz="2100" u="sng" dirty="0" smtClean="0">
                <a:solidFill>
                  <a:schemeClr val="tx1"/>
                </a:solidFill>
                <a:hlinkClick r:id="rId5"/>
              </a:rPr>
              <a:t>http://www.dragonwise.hku.hk/dragon2/schools/archives/ys2.php</a:t>
            </a:r>
            <a:r>
              <a:rPr lang="en-US" sz="2100" dirty="0" smtClean="0">
                <a:solidFill>
                  <a:schemeClr val="tx1"/>
                </a:solidFill>
              </a:rPr>
              <a:t> </a:t>
            </a:r>
            <a:endParaRPr lang="zh-TW" altLang="en-US" sz="2100" dirty="0" smtClean="0">
              <a:solidFill>
                <a:schemeClr val="tx1"/>
              </a:solidFill>
            </a:endParaRPr>
          </a:p>
          <a:p>
            <a:pPr>
              <a:defRPr/>
            </a:pPr>
            <a:endParaRPr lang="en-US" altLang="zh-TW" sz="2400" dirty="0" smtClean="0">
              <a:solidFill>
                <a:schemeClr val="tx1"/>
              </a:solidFill>
            </a:endParaRPr>
          </a:p>
          <a:p>
            <a:pPr>
              <a:defRPr/>
            </a:pPr>
            <a:r>
              <a:rPr lang="en-US" altLang="zh-TW" sz="2400" dirty="0" smtClean="0">
                <a:solidFill>
                  <a:schemeClr val="tx1"/>
                </a:solidFill>
              </a:rPr>
              <a:t>You </a:t>
            </a:r>
            <a:r>
              <a:rPr lang="en-US" altLang="zh-TW" sz="2400" dirty="0" err="1" smtClean="0">
                <a:solidFill>
                  <a:schemeClr val="tx1"/>
                </a:solidFill>
              </a:rPr>
              <a:t>Yube</a:t>
            </a:r>
            <a:r>
              <a:rPr lang="zh-TW" altLang="zh-TW" sz="2400" dirty="0" smtClean="0">
                <a:solidFill>
                  <a:schemeClr val="tx1"/>
                </a:solidFill>
              </a:rPr>
              <a:t>網站： </a:t>
            </a:r>
            <a:endParaRPr lang="en-US" altLang="zh-TW" sz="2400" dirty="0" smtClean="0">
              <a:solidFill>
                <a:schemeClr val="tx1"/>
              </a:solidFill>
            </a:endParaRPr>
          </a:p>
          <a:p>
            <a:pPr>
              <a:buNone/>
              <a:defRPr/>
            </a:pPr>
            <a:r>
              <a:rPr lang="zh-TW" altLang="en-US" sz="2400" dirty="0" smtClean="0"/>
              <a:t> </a:t>
            </a:r>
            <a:r>
              <a:rPr lang="en-US" altLang="zh-TW" sz="2400" dirty="0" smtClean="0"/>
              <a:t>(</a:t>
            </a:r>
            <a:r>
              <a:rPr lang="zh-TW" altLang="en-US" sz="2400" dirty="0" smtClean="0"/>
              <a:t>朱邦復工作室</a:t>
            </a:r>
            <a:r>
              <a:rPr lang="en-US" altLang="zh-TW" sz="2400" dirty="0" smtClean="0"/>
              <a:t>/</a:t>
            </a:r>
            <a:r>
              <a:rPr lang="zh-TW" altLang="en-US" sz="2400" dirty="0" smtClean="0"/>
              <a:t>漢字的部首</a:t>
            </a:r>
            <a:r>
              <a:rPr lang="en-US" altLang="zh-TW" sz="2400" dirty="0" smtClean="0"/>
              <a:t>/</a:t>
            </a:r>
            <a:r>
              <a:rPr lang="zh-TW" altLang="en-US" sz="2400" dirty="0" smtClean="0"/>
              <a:t>漢字說故事</a:t>
            </a:r>
            <a:r>
              <a:rPr lang="en-US" altLang="zh-TW" sz="2400" dirty="0" smtClean="0"/>
              <a:t>/</a:t>
            </a:r>
            <a:r>
              <a:rPr lang="zh-TW" altLang="en-US" sz="2400" dirty="0" smtClean="0"/>
              <a:t>漢字的故事</a:t>
            </a:r>
            <a:r>
              <a:rPr lang="en-US" altLang="zh-TW" sz="2400" dirty="0" smtClean="0"/>
              <a:t>/</a:t>
            </a:r>
            <a:r>
              <a:rPr lang="zh-TW" altLang="en-US" sz="2400" dirty="0" smtClean="0"/>
              <a:t>動畫說漢字</a:t>
            </a:r>
            <a:r>
              <a:rPr lang="en-US" altLang="zh-TW" sz="2400" dirty="0" smtClean="0"/>
              <a:t>/</a:t>
            </a:r>
            <a:r>
              <a:rPr lang="zh-TW" altLang="en-US" sz="2400" dirty="0" smtClean="0"/>
              <a:t>漢字多美妙</a:t>
            </a:r>
            <a:r>
              <a:rPr lang="en-US" altLang="zh-TW" sz="2400" dirty="0" smtClean="0"/>
              <a:t>/</a:t>
            </a:r>
            <a:r>
              <a:rPr lang="zh-TW" altLang="en-US" sz="2400" dirty="0" smtClean="0"/>
              <a:t>  漢字好好玩</a:t>
            </a:r>
            <a:r>
              <a:rPr lang="en-US" altLang="zh-TW" sz="2400" dirty="0" smtClean="0"/>
              <a:t>—</a:t>
            </a:r>
            <a:r>
              <a:rPr lang="zh-TW" altLang="en-US" sz="2400" dirty="0" smtClean="0"/>
              <a:t>劉墉</a:t>
            </a:r>
            <a:r>
              <a:rPr lang="en-US" altLang="zh-TW" sz="2400" dirty="0" smtClean="0"/>
              <a:t>/</a:t>
            </a:r>
            <a:r>
              <a:rPr lang="zh-TW" altLang="en-US" sz="2400" dirty="0" smtClean="0"/>
              <a:t>新的每日一字 </a:t>
            </a:r>
            <a:r>
              <a:rPr lang="en-US" altLang="zh-TW" sz="2400" dirty="0" smtClean="0"/>
              <a:t>……)</a:t>
            </a:r>
            <a:endParaRPr lang="en-US" altLang="zh-TW" sz="2400" dirty="0" smtClean="0">
              <a:solidFill>
                <a:schemeClr val="tx1"/>
              </a:solidFill>
            </a:endParaRPr>
          </a:p>
          <a:p>
            <a:pPr>
              <a:defRPr/>
            </a:pPr>
            <a:endParaRPr lang="en-US" altLang="zh-TW" sz="2000" u="sng" dirty="0" smtClean="0">
              <a:solidFill>
                <a:schemeClr val="tx1"/>
              </a:solidFill>
            </a:endParaRPr>
          </a:p>
          <a:p>
            <a:pPr>
              <a:defRPr/>
            </a:pPr>
            <a:r>
              <a:rPr lang="zh-TW" altLang="zh-TW" sz="2400" dirty="0" smtClean="0">
                <a:solidFill>
                  <a:schemeClr val="tx1"/>
                </a:solidFill>
              </a:rPr>
              <a:t>中英文別字校際賽</a:t>
            </a:r>
            <a:r>
              <a:rPr lang="en-US" altLang="zh-TW" sz="2400" dirty="0" smtClean="0">
                <a:solidFill>
                  <a:schemeClr val="tx1"/>
                </a:solidFill>
              </a:rPr>
              <a:t>-</a:t>
            </a:r>
            <a:r>
              <a:rPr lang="zh-TW" altLang="zh-TW" sz="2400" dirty="0" smtClean="0">
                <a:solidFill>
                  <a:schemeClr val="tx1"/>
                </a:solidFill>
              </a:rPr>
              <a:t>中文錯別字</a:t>
            </a:r>
            <a:r>
              <a:rPr lang="en-US" altLang="zh-TW" sz="2400" dirty="0" smtClean="0">
                <a:solidFill>
                  <a:schemeClr val="tx1"/>
                </a:solidFill>
              </a:rPr>
              <a:t>  </a:t>
            </a:r>
            <a:endParaRPr lang="zh-TW" altLang="zh-TW" sz="2400" dirty="0" smtClean="0">
              <a:solidFill>
                <a:schemeClr val="tx1"/>
              </a:solidFill>
            </a:endParaRPr>
          </a:p>
          <a:p>
            <a:pPr lvl="1">
              <a:buFont typeface="Wingdings" pitchFamily="2" charset="2"/>
              <a:buNone/>
              <a:defRPr/>
            </a:pPr>
            <a:r>
              <a:rPr lang="en-US" altLang="zh-TW" sz="2000" u="sng" dirty="0" smtClean="0">
                <a:solidFill>
                  <a:schemeClr val="tx1"/>
                </a:solidFill>
                <a:hlinkClick r:id="rId6"/>
              </a:rPr>
              <a:t>http://www.cbooks.org/wgame.asp</a:t>
            </a:r>
          </a:p>
          <a:p>
            <a:pPr lvl="1">
              <a:buFont typeface="Wingdings" pitchFamily="2" charset="2"/>
              <a:buNone/>
              <a:defRPr/>
            </a:pPr>
            <a:endParaRPr lang="en-US" altLang="zh-TW" sz="2000" u="sng" dirty="0" smtClean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zh-TW" dirty="0" smtClean="0">
                <a:solidFill>
                  <a:schemeClr val="tx1"/>
                </a:solidFill>
              </a:rPr>
              <a:t>部件</a:t>
            </a:r>
            <a:r>
              <a:rPr lang="en-US" altLang="zh-TW" dirty="0" smtClean="0">
                <a:solidFill>
                  <a:schemeClr val="tx1"/>
                </a:solidFill>
              </a:rPr>
              <a:t>/</a:t>
            </a:r>
            <a:r>
              <a:rPr lang="zh-TW" altLang="zh-TW" dirty="0" smtClean="0">
                <a:solidFill>
                  <a:schemeClr val="tx1"/>
                </a:solidFill>
              </a:rPr>
              <a:t>部件遊戲</a:t>
            </a:r>
            <a:endParaRPr lang="zh-TW" altLang="en-US" dirty="0" smtClean="0">
              <a:solidFill>
                <a:schemeClr val="tx1"/>
              </a:solidFill>
            </a:endParaRPr>
          </a:p>
        </p:txBody>
      </p:sp>
      <p:sp>
        <p:nvSpPr>
          <p:cNvPr id="78851" name="內容版面配置區 2"/>
          <p:cNvSpPr>
            <a:spLocks noGrp="1"/>
          </p:cNvSpPr>
          <p:nvPr>
            <p:ph idx="1"/>
          </p:nvPr>
        </p:nvSpPr>
        <p:spPr>
          <a:xfrm>
            <a:off x="323850" y="1500174"/>
            <a:ext cx="8631238" cy="4632341"/>
          </a:xfrm>
        </p:spPr>
        <p:txBody>
          <a:bodyPr>
            <a:normAutofit fontScale="92500" lnSpcReduction="20000"/>
          </a:bodyPr>
          <a:lstStyle/>
          <a:p>
            <a:r>
              <a:rPr lang="zh-TW" altLang="zh-TW" dirty="0" smtClean="0">
                <a:solidFill>
                  <a:schemeClr val="tx1"/>
                </a:solidFill>
              </a:rPr>
              <a:t>國科會數位博物館先導計畫</a:t>
            </a:r>
            <a:r>
              <a:rPr lang="en-US" altLang="zh-TW" dirty="0" smtClean="0">
                <a:solidFill>
                  <a:schemeClr val="tx1"/>
                </a:solidFill>
              </a:rPr>
              <a:t>-</a:t>
            </a:r>
            <a:r>
              <a:rPr lang="zh-TW" altLang="zh-TW" dirty="0" smtClean="0">
                <a:solidFill>
                  <a:schemeClr val="tx1"/>
                </a:solidFill>
              </a:rPr>
              <a:t>搜文解字</a:t>
            </a:r>
            <a:r>
              <a:rPr lang="en-US" altLang="zh-TW" dirty="0" smtClean="0">
                <a:solidFill>
                  <a:schemeClr val="tx1"/>
                </a:solidFill>
              </a:rPr>
              <a:t>-</a:t>
            </a:r>
            <a:r>
              <a:rPr lang="zh-TW" altLang="zh-TW" dirty="0" smtClean="0">
                <a:solidFill>
                  <a:schemeClr val="tx1"/>
                </a:solidFill>
              </a:rPr>
              <a:t>搜詞尋字</a:t>
            </a:r>
            <a:r>
              <a:rPr lang="en-US" altLang="zh-TW" dirty="0" smtClean="0">
                <a:solidFill>
                  <a:schemeClr val="tx1"/>
                </a:solidFill>
              </a:rPr>
              <a:t>-</a:t>
            </a:r>
            <a:r>
              <a:rPr lang="zh-TW" altLang="zh-TW" dirty="0" smtClean="0">
                <a:solidFill>
                  <a:schemeClr val="tx1"/>
                </a:solidFill>
              </a:rPr>
              <a:t>字</a:t>
            </a:r>
            <a:r>
              <a:rPr lang="en-US" altLang="zh-TW" dirty="0" smtClean="0">
                <a:solidFill>
                  <a:schemeClr val="tx1"/>
                </a:solidFill>
              </a:rPr>
              <a:t>-</a:t>
            </a:r>
            <a:r>
              <a:rPr lang="zh-TW" altLang="zh-TW" dirty="0" smtClean="0">
                <a:solidFill>
                  <a:schemeClr val="tx1"/>
                </a:solidFill>
              </a:rPr>
              <a:t>部件檢字</a:t>
            </a:r>
            <a:r>
              <a:rPr lang="en-US" altLang="zh-TW" sz="2000" u="sng" dirty="0" smtClean="0">
                <a:solidFill>
                  <a:schemeClr val="tx1"/>
                </a:solidFill>
                <a:hlinkClick r:id="rId3"/>
              </a:rPr>
              <a:t>http://words.sinica.edu.tw/sou/sou.html</a:t>
            </a:r>
            <a:r>
              <a:rPr lang="en-US" altLang="zh-TW" sz="2000" dirty="0" smtClean="0">
                <a:solidFill>
                  <a:schemeClr val="tx1"/>
                </a:solidFill>
              </a:rPr>
              <a:t>  </a:t>
            </a:r>
            <a:endParaRPr lang="zh-TW" altLang="zh-TW" sz="2000" dirty="0" smtClean="0">
              <a:solidFill>
                <a:schemeClr val="tx1"/>
              </a:solidFill>
            </a:endParaRPr>
          </a:p>
          <a:p>
            <a:pPr>
              <a:spcBef>
                <a:spcPts val="3000"/>
              </a:spcBef>
            </a:pPr>
            <a:r>
              <a:rPr lang="zh-TW" altLang="zh-TW" dirty="0" smtClean="0">
                <a:solidFill>
                  <a:schemeClr val="tx1"/>
                </a:solidFill>
              </a:rPr>
              <a:t>小學中文科常用字研究</a:t>
            </a:r>
            <a:r>
              <a:rPr lang="en-US" altLang="zh-TW" dirty="0" smtClean="0">
                <a:solidFill>
                  <a:schemeClr val="tx1"/>
                </a:solidFill>
              </a:rPr>
              <a:t>-</a:t>
            </a:r>
            <a:r>
              <a:rPr lang="zh-TW" altLang="zh-TW" dirty="0" smtClean="0">
                <a:solidFill>
                  <a:schemeClr val="tx1"/>
                </a:solidFill>
              </a:rPr>
              <a:t>部件連結表 </a:t>
            </a:r>
            <a:endParaRPr lang="en-US" altLang="zh-TW" dirty="0" smtClean="0">
              <a:solidFill>
                <a:schemeClr val="tx1"/>
              </a:solidFill>
            </a:endParaRPr>
          </a:p>
          <a:p>
            <a:pPr>
              <a:spcBef>
                <a:spcPts val="0"/>
              </a:spcBef>
              <a:buNone/>
            </a:pPr>
            <a:r>
              <a:rPr lang="en-US" altLang="zh-TW" sz="2000" dirty="0" smtClean="0">
                <a:solidFill>
                  <a:schemeClr val="tx1"/>
                </a:solidFill>
                <a:hlinkClick r:id="rId4"/>
              </a:rPr>
              <a:t>http://lcprichi.hkbu.edu.hk/</a:t>
            </a:r>
            <a:endParaRPr lang="en-US" altLang="zh-TW" sz="2000" dirty="0" smtClean="0">
              <a:solidFill>
                <a:schemeClr val="tx1"/>
              </a:solidFill>
            </a:endParaRPr>
          </a:p>
          <a:p>
            <a:pPr>
              <a:spcBef>
                <a:spcPts val="3000"/>
              </a:spcBef>
            </a:pPr>
            <a:r>
              <a:rPr lang="zh-TW" altLang="en-US" dirty="0" smtClean="0">
                <a:solidFill>
                  <a:schemeClr val="tx1"/>
                </a:solidFill>
              </a:rPr>
              <a:t>中文字譜</a:t>
            </a:r>
          </a:p>
          <a:p>
            <a:pPr>
              <a:spcBef>
                <a:spcPts val="0"/>
              </a:spcBef>
              <a:buNone/>
            </a:pPr>
            <a:r>
              <a:rPr lang="en-US" altLang="zh-TW" sz="2000" dirty="0" smtClean="0">
                <a:solidFill>
                  <a:schemeClr val="tx1"/>
                </a:solidFill>
                <a:hlinkClick r:id="rId5"/>
              </a:rPr>
              <a:t>http://zhongwen.com/</a:t>
            </a:r>
            <a:r>
              <a:rPr lang="zh-TW" altLang="en-US" sz="2000" dirty="0" smtClean="0">
                <a:solidFill>
                  <a:schemeClr val="tx1"/>
                </a:solidFill>
              </a:rPr>
              <a:t> </a:t>
            </a:r>
            <a:endParaRPr lang="en-US" altLang="zh-TW" sz="2000" dirty="0" smtClean="0">
              <a:solidFill>
                <a:schemeClr val="tx1"/>
              </a:solidFill>
            </a:endParaRPr>
          </a:p>
          <a:p>
            <a:pPr>
              <a:spcBef>
                <a:spcPts val="0"/>
              </a:spcBef>
              <a:buNone/>
            </a:pPr>
            <a:endParaRPr lang="en-US" altLang="zh-TW" sz="2000" dirty="0" smtClean="0">
              <a:solidFill>
                <a:schemeClr val="tx1"/>
              </a:solidFill>
            </a:endParaRPr>
          </a:p>
          <a:p>
            <a:pPr>
              <a:spcBef>
                <a:spcPts val="0"/>
              </a:spcBef>
            </a:pPr>
            <a:r>
              <a:rPr lang="zh-TW" altLang="en-US" dirty="0" smtClean="0">
                <a:solidFill>
                  <a:schemeClr val="tx1"/>
                </a:solidFill>
              </a:rPr>
              <a:t>韻典網 </a:t>
            </a:r>
            <a:r>
              <a:rPr lang="en-US" altLang="zh-TW" sz="2000" dirty="0" smtClean="0">
                <a:solidFill>
                  <a:schemeClr val="tx1"/>
                </a:solidFill>
              </a:rPr>
              <a:t>(</a:t>
            </a:r>
            <a:r>
              <a:rPr lang="zh-TW" altLang="en-US" sz="2000" dirty="0" smtClean="0">
                <a:solidFill>
                  <a:schemeClr val="tx1"/>
                </a:solidFill>
              </a:rPr>
              <a:t>必須在</a:t>
            </a:r>
            <a:r>
              <a:rPr lang="en-US" altLang="zh-TW" sz="2000" dirty="0" err="1" smtClean="0">
                <a:solidFill>
                  <a:schemeClr val="tx1"/>
                </a:solidFill>
              </a:rPr>
              <a:t>google</a:t>
            </a:r>
            <a:r>
              <a:rPr lang="en-US" altLang="zh-TW" sz="2000" dirty="0" smtClean="0">
                <a:solidFill>
                  <a:schemeClr val="tx1"/>
                </a:solidFill>
              </a:rPr>
              <a:t> </a:t>
            </a:r>
            <a:r>
              <a:rPr lang="zh-TW" altLang="en-US" sz="2000" dirty="0" smtClean="0">
                <a:solidFill>
                  <a:schemeClr val="tx1"/>
                </a:solidFill>
              </a:rPr>
              <a:t>網站以</a:t>
            </a:r>
            <a:r>
              <a:rPr lang="en-US" altLang="zh-TW" sz="2000" dirty="0" smtClean="0">
                <a:solidFill>
                  <a:schemeClr val="tx1"/>
                </a:solidFill>
              </a:rPr>
              <a:t>”</a:t>
            </a:r>
            <a:r>
              <a:rPr lang="zh-TW" altLang="en-US" sz="2000" dirty="0" smtClean="0">
                <a:solidFill>
                  <a:schemeClr val="tx1"/>
                </a:solidFill>
              </a:rPr>
              <a:t> □聲符</a:t>
            </a:r>
            <a:r>
              <a:rPr lang="en-US" altLang="zh-TW" sz="2000" dirty="0" smtClean="0">
                <a:solidFill>
                  <a:schemeClr val="tx1"/>
                </a:solidFill>
              </a:rPr>
              <a:t>+</a:t>
            </a:r>
            <a:r>
              <a:rPr lang="zh-TW" altLang="en-US" sz="1800" dirty="0" smtClean="0">
                <a:solidFill>
                  <a:schemeClr val="tx1"/>
                </a:solidFill>
              </a:rPr>
              <a:t>韻典網</a:t>
            </a:r>
            <a:r>
              <a:rPr lang="en-US" altLang="zh-TW" sz="2000" dirty="0" smtClean="0">
                <a:solidFill>
                  <a:schemeClr val="tx1"/>
                </a:solidFill>
              </a:rPr>
              <a:t>”</a:t>
            </a:r>
            <a:r>
              <a:rPr lang="zh-TW" altLang="en-US" sz="2000" dirty="0" smtClean="0">
                <a:solidFill>
                  <a:schemeClr val="tx1"/>
                </a:solidFill>
              </a:rPr>
              <a:t>來查詢</a:t>
            </a:r>
            <a:r>
              <a:rPr lang="en-US" altLang="zh-TW" sz="2000" dirty="0" smtClean="0">
                <a:solidFill>
                  <a:schemeClr val="tx1"/>
                </a:solidFill>
              </a:rPr>
              <a:t>)</a:t>
            </a:r>
            <a:endParaRPr lang="zh-TW" altLang="zh-TW" sz="2000" dirty="0" smtClean="0">
              <a:solidFill>
                <a:schemeClr val="tx1"/>
              </a:solidFill>
            </a:endParaRPr>
          </a:p>
          <a:p>
            <a:pPr>
              <a:spcBef>
                <a:spcPts val="3000"/>
              </a:spcBef>
            </a:pPr>
            <a:r>
              <a:rPr lang="zh-TW" altLang="zh-TW" dirty="0" smtClean="0">
                <a:solidFill>
                  <a:schemeClr val="tx1"/>
                </a:solidFill>
              </a:rPr>
              <a:t>文國尋寶記</a:t>
            </a:r>
            <a:r>
              <a:rPr lang="en-US" altLang="zh-TW" dirty="0" smtClean="0">
                <a:solidFill>
                  <a:schemeClr val="tx1"/>
                </a:solidFill>
              </a:rPr>
              <a:t>-</a:t>
            </a:r>
            <a:r>
              <a:rPr lang="zh-TW" altLang="zh-TW" dirty="0" smtClean="0">
                <a:solidFill>
                  <a:schemeClr val="tx1"/>
                </a:solidFill>
              </a:rPr>
              <a:t>倒影湖</a:t>
            </a:r>
            <a:r>
              <a:rPr lang="en-US" altLang="zh-TW" dirty="0" smtClean="0">
                <a:solidFill>
                  <a:schemeClr val="tx1"/>
                </a:solidFill>
              </a:rPr>
              <a:t>-</a:t>
            </a:r>
            <a:r>
              <a:rPr lang="zh-TW" altLang="zh-TW" dirty="0" smtClean="0">
                <a:solidFill>
                  <a:schemeClr val="tx1"/>
                </a:solidFill>
              </a:rPr>
              <a:t>黑白宮</a:t>
            </a:r>
            <a:r>
              <a:rPr lang="en-US" altLang="zh-TW" dirty="0" smtClean="0">
                <a:solidFill>
                  <a:schemeClr val="tx1"/>
                </a:solidFill>
              </a:rPr>
              <a:t>-</a:t>
            </a:r>
            <a:r>
              <a:rPr lang="zh-TW" altLang="zh-TW" dirty="0" smtClean="0">
                <a:solidFill>
                  <a:schemeClr val="tx1"/>
                </a:solidFill>
              </a:rPr>
              <a:t>小泰山救美</a:t>
            </a:r>
          </a:p>
          <a:p>
            <a:pPr>
              <a:buFont typeface="Wingdings" pitchFamily="2" charset="2"/>
              <a:buNone/>
            </a:pPr>
            <a:r>
              <a:rPr lang="en-US" altLang="zh-TW" sz="2000" u="sng" dirty="0" smtClean="0">
                <a:solidFill>
                  <a:schemeClr val="tx1"/>
                </a:solidFill>
                <a:hlinkClick r:id="rId6"/>
              </a:rPr>
              <a:t>http://proj1.sinica.edu.tw/~swjz/rlake/tai-in1.html#</a:t>
            </a:r>
            <a:r>
              <a:rPr lang="en-US" altLang="zh-TW" sz="2000" dirty="0" smtClean="0">
                <a:solidFill>
                  <a:schemeClr val="tx1"/>
                </a:solidFill>
              </a:rPr>
              <a:t> </a:t>
            </a:r>
            <a:endParaRPr lang="zh-TW" altLang="zh-TW" sz="2000" dirty="0" smtClean="0">
              <a:solidFill>
                <a:schemeClr val="tx1"/>
              </a:solidFill>
            </a:endParaRPr>
          </a:p>
          <a:p>
            <a:endParaRPr lang="zh-TW" altLang="en-US" dirty="0" smtClean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zh-TW" smtClean="0">
                <a:solidFill>
                  <a:schemeClr val="tx1"/>
                </a:solidFill>
              </a:rPr>
              <a:t>量詞</a:t>
            </a:r>
            <a:r>
              <a:rPr lang="en-US" altLang="zh-TW" smtClean="0">
                <a:solidFill>
                  <a:schemeClr val="tx1"/>
                </a:solidFill>
              </a:rPr>
              <a:t>/</a:t>
            </a:r>
            <a:r>
              <a:rPr lang="zh-TW" altLang="zh-TW" smtClean="0">
                <a:solidFill>
                  <a:schemeClr val="tx1"/>
                </a:solidFill>
              </a:rPr>
              <a:t>量詞遊戲</a:t>
            </a:r>
            <a:endParaRPr lang="zh-TW" altLang="en-US" smtClean="0">
              <a:solidFill>
                <a:schemeClr val="tx1"/>
              </a:solidFill>
            </a:endParaRPr>
          </a:p>
        </p:txBody>
      </p:sp>
      <p:sp>
        <p:nvSpPr>
          <p:cNvPr id="80899" name="內容版面配置區 2"/>
          <p:cNvSpPr>
            <a:spLocks noGrp="1"/>
          </p:cNvSpPr>
          <p:nvPr>
            <p:ph idx="1"/>
          </p:nvPr>
        </p:nvSpPr>
        <p:spPr>
          <a:xfrm>
            <a:off x="323850" y="1500174"/>
            <a:ext cx="8631238" cy="4632339"/>
          </a:xfrm>
        </p:spPr>
        <p:txBody>
          <a:bodyPr>
            <a:normAutofit/>
          </a:bodyPr>
          <a:lstStyle/>
          <a:p>
            <a:pPr>
              <a:spcBef>
                <a:spcPts val="2400"/>
              </a:spcBef>
            </a:pPr>
            <a:r>
              <a:rPr lang="zh-TW" altLang="zh-TW" dirty="0" smtClean="0">
                <a:solidFill>
                  <a:schemeClr val="tx1"/>
                </a:solidFill>
              </a:rPr>
              <a:t>文國尋寶記</a:t>
            </a:r>
            <a:r>
              <a:rPr lang="en-US" altLang="zh-TW" dirty="0" smtClean="0">
                <a:solidFill>
                  <a:schemeClr val="tx1"/>
                </a:solidFill>
              </a:rPr>
              <a:t>-</a:t>
            </a:r>
            <a:r>
              <a:rPr lang="zh-TW" altLang="zh-TW" dirty="0" smtClean="0">
                <a:solidFill>
                  <a:schemeClr val="tx1"/>
                </a:solidFill>
              </a:rPr>
              <a:t>倒影湖</a:t>
            </a:r>
            <a:r>
              <a:rPr lang="en-US" altLang="zh-TW" dirty="0" smtClean="0">
                <a:solidFill>
                  <a:schemeClr val="tx1"/>
                </a:solidFill>
              </a:rPr>
              <a:t>-</a:t>
            </a:r>
            <a:r>
              <a:rPr lang="zh-TW" altLang="zh-TW" dirty="0" smtClean="0">
                <a:solidFill>
                  <a:schemeClr val="tx1"/>
                </a:solidFill>
              </a:rPr>
              <a:t>黑白宮 </a:t>
            </a:r>
          </a:p>
          <a:p>
            <a:pPr lvl="1">
              <a:buFont typeface="Wingdings" pitchFamily="2" charset="2"/>
              <a:buNone/>
            </a:pPr>
            <a:r>
              <a:rPr lang="en-US" altLang="zh-TW" sz="2000" u="sng" dirty="0" smtClean="0">
                <a:solidFill>
                  <a:schemeClr val="tx1"/>
                </a:solidFill>
                <a:hlinkClick r:id="rId3"/>
              </a:rPr>
              <a:t>http://proj1.sinica.edu.tw/~swjz/bw-temp/index.html</a:t>
            </a:r>
            <a:r>
              <a:rPr lang="en-US" altLang="zh-TW" sz="2000" dirty="0" smtClean="0">
                <a:solidFill>
                  <a:schemeClr val="tx1"/>
                </a:solidFill>
              </a:rPr>
              <a:t> </a:t>
            </a:r>
          </a:p>
          <a:p>
            <a:r>
              <a:rPr lang="zh-TW" altLang="zh-TW" sz="3600" dirty="0" smtClean="0"/>
              <a:t>文國尋寶記</a:t>
            </a:r>
            <a:r>
              <a:rPr lang="en-US" altLang="zh-TW" sz="3600" dirty="0" smtClean="0"/>
              <a:t>-</a:t>
            </a:r>
            <a:r>
              <a:rPr lang="zh-TW" altLang="zh-TW" sz="3600" dirty="0" smtClean="0"/>
              <a:t>倒影湖</a:t>
            </a:r>
            <a:r>
              <a:rPr lang="en-US" altLang="zh-TW" sz="3600" dirty="0" smtClean="0"/>
              <a:t>-</a:t>
            </a:r>
            <a:r>
              <a:rPr lang="zh-TW" altLang="zh-TW" sz="3600" dirty="0" smtClean="0"/>
              <a:t>黑白宮 </a:t>
            </a:r>
            <a:r>
              <a:rPr lang="en-US" altLang="zh-TW" sz="3600" dirty="0" smtClean="0"/>
              <a:t>-</a:t>
            </a:r>
            <a:r>
              <a:rPr lang="zh-TW" altLang="en-US" sz="3600" dirty="0" smtClean="0"/>
              <a:t>積木疊疊樂</a:t>
            </a:r>
            <a:endParaRPr lang="zh-TW" altLang="zh-TW" sz="3600" dirty="0" smtClean="0"/>
          </a:p>
          <a:p>
            <a:pPr lvl="1">
              <a:buFont typeface="Wingdings" pitchFamily="2" charset="2"/>
              <a:buNone/>
            </a:pPr>
            <a:r>
              <a:rPr lang="en-US" altLang="zh-TW" sz="2000" dirty="0" smtClean="0">
                <a:hlinkClick r:id="rId4"/>
              </a:rPr>
              <a:t>http://proj1.sinica.edu.tw/~swjz/rlake/tai-in2.html#</a:t>
            </a:r>
            <a:r>
              <a:rPr lang="en-US" altLang="zh-TW" sz="2000" dirty="0" smtClean="0"/>
              <a:t> </a:t>
            </a:r>
            <a:endParaRPr lang="zh-TW" altLang="zh-TW" sz="2000" dirty="0" smtClean="0">
              <a:solidFill>
                <a:schemeClr val="tx1"/>
              </a:solidFill>
            </a:endParaRPr>
          </a:p>
          <a:p>
            <a:pPr>
              <a:spcBef>
                <a:spcPts val="2400"/>
              </a:spcBef>
            </a:pPr>
            <a:r>
              <a:rPr lang="zh-TW" altLang="zh-TW" dirty="0" smtClean="0">
                <a:solidFill>
                  <a:schemeClr val="tx1"/>
                </a:solidFill>
              </a:rPr>
              <a:t>文國尋寶記</a:t>
            </a:r>
            <a:r>
              <a:rPr lang="en-US" altLang="zh-TW" dirty="0" smtClean="0">
                <a:solidFill>
                  <a:schemeClr val="tx1"/>
                </a:solidFill>
              </a:rPr>
              <a:t>-</a:t>
            </a:r>
            <a:r>
              <a:rPr lang="zh-TW" altLang="zh-TW" dirty="0" smtClean="0">
                <a:solidFill>
                  <a:schemeClr val="tx1"/>
                </a:solidFill>
              </a:rPr>
              <a:t>倒影湖</a:t>
            </a:r>
            <a:r>
              <a:rPr lang="en-US" altLang="zh-TW" dirty="0" smtClean="0">
                <a:solidFill>
                  <a:schemeClr val="tx1"/>
                </a:solidFill>
              </a:rPr>
              <a:t>-</a:t>
            </a:r>
            <a:r>
              <a:rPr lang="zh-TW" altLang="zh-TW" dirty="0" smtClean="0">
                <a:solidFill>
                  <a:schemeClr val="tx1"/>
                </a:solidFill>
              </a:rPr>
              <a:t>黑白宮</a:t>
            </a:r>
            <a:r>
              <a:rPr lang="en-US" altLang="zh-TW" dirty="0" smtClean="0">
                <a:solidFill>
                  <a:schemeClr val="tx1"/>
                </a:solidFill>
              </a:rPr>
              <a:t>-</a:t>
            </a:r>
            <a:r>
              <a:rPr lang="zh-TW" altLang="zh-TW" dirty="0" smtClean="0">
                <a:solidFill>
                  <a:schemeClr val="tx1"/>
                </a:solidFill>
              </a:rPr>
              <a:t>迷宮陣</a:t>
            </a:r>
            <a:r>
              <a:rPr lang="en-US" altLang="zh-TW" dirty="0" smtClean="0">
                <a:solidFill>
                  <a:schemeClr val="tx1"/>
                </a:solidFill>
              </a:rPr>
              <a:t>  </a:t>
            </a:r>
            <a:r>
              <a:rPr lang="en-US" altLang="zh-TW" sz="2000" u="sng" dirty="0" smtClean="0">
                <a:solidFill>
                  <a:schemeClr val="tx1"/>
                </a:solidFill>
                <a:hlinkClick r:id="rId5"/>
              </a:rPr>
              <a:t>http://proj1.sinica.edu.tw/~swjz/bw-temp/game_intro1.html</a:t>
            </a:r>
            <a:endParaRPr lang="en-US" altLang="zh-TW" sz="2000" u="sng" dirty="0" smtClean="0">
              <a:solidFill>
                <a:schemeClr val="tx1"/>
              </a:solidFill>
            </a:endParaRPr>
          </a:p>
          <a:p>
            <a:pPr>
              <a:spcBef>
                <a:spcPts val="2400"/>
              </a:spcBef>
            </a:pPr>
            <a:r>
              <a:rPr lang="zh-TW" altLang="zh-TW" dirty="0" smtClean="0"/>
              <a:t>華語互動式教材</a:t>
            </a:r>
            <a:r>
              <a:rPr lang="en-US" altLang="zh-TW" dirty="0" smtClean="0"/>
              <a:t>--</a:t>
            </a:r>
            <a:r>
              <a:rPr lang="zh-TW" altLang="zh-TW" dirty="0" smtClean="0"/>
              <a:t>量詞輕鬆玩</a:t>
            </a:r>
            <a:r>
              <a:rPr lang="en-US" altLang="zh-TW" dirty="0" smtClean="0"/>
              <a:t>  </a:t>
            </a:r>
            <a:endParaRPr lang="zh-TW" altLang="zh-TW" dirty="0" smtClean="0"/>
          </a:p>
          <a:p>
            <a:pPr lvl="1">
              <a:buFont typeface="Wingdings" pitchFamily="2" charset="2"/>
              <a:buNone/>
            </a:pPr>
            <a:r>
              <a:rPr lang="en-US" altLang="zh-TW" sz="2000" u="sng" dirty="0" smtClean="0">
                <a:hlinkClick r:id="rId6"/>
              </a:rPr>
              <a:t>http://web.ncyu.edu.tw/~jennykuo/CSL/L_Opening.swf</a:t>
            </a:r>
            <a:r>
              <a:rPr lang="en-US" altLang="zh-TW" sz="2000" dirty="0" smtClean="0"/>
              <a:t> </a:t>
            </a:r>
            <a:endParaRPr lang="zh-TW" altLang="zh-TW" sz="2000" dirty="0" smtClean="0"/>
          </a:p>
          <a:p>
            <a:pPr>
              <a:spcBef>
                <a:spcPts val="2400"/>
              </a:spcBef>
            </a:pPr>
            <a:endParaRPr lang="zh-TW" altLang="en-US" sz="2000" dirty="0" smtClean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語詞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TW" altLang="en-US" dirty="0" smtClean="0"/>
              <a:t>看圖猜成語</a:t>
            </a:r>
            <a:endParaRPr lang="en-US" altLang="zh-TW" dirty="0" smtClean="0"/>
          </a:p>
          <a:p>
            <a:pPr>
              <a:buNone/>
            </a:pPr>
            <a:r>
              <a:rPr lang="en-US" altLang="zh-TW" sz="1200" dirty="0" smtClean="0">
                <a:hlinkClick r:id="rId2"/>
              </a:rPr>
              <a:t>https://cn.game-solver.com/%E7%9C%8B%E5%9B%BE%E7%8C%9C%E6%88%90%E8%AF%AD%E7%AD%94%E6%A1%88/</a:t>
            </a:r>
            <a:endParaRPr lang="en-US" altLang="zh-TW" sz="1200" dirty="0" smtClean="0"/>
          </a:p>
          <a:p>
            <a:pPr>
              <a:buNone/>
            </a:pPr>
            <a:r>
              <a:rPr lang="en-US" altLang="zh-TW" sz="1200" dirty="0" smtClean="0">
                <a:hlinkClick r:id="rId3"/>
              </a:rPr>
              <a:t>http://www.hydcd.com/cy/fkccy/index3.htm</a:t>
            </a:r>
            <a:endParaRPr lang="en-US" altLang="zh-TW" sz="1200" dirty="0" smtClean="0"/>
          </a:p>
          <a:p>
            <a:pPr>
              <a:buNone/>
            </a:pPr>
            <a:endParaRPr lang="zh-TW" altLang="en-US" sz="12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標題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文本分析</a:t>
            </a:r>
            <a:endParaRPr lang="zh-TW" altLang="en-US" dirty="0"/>
          </a:p>
        </p:txBody>
      </p:sp>
      <p:sp>
        <p:nvSpPr>
          <p:cNvPr id="8" name="內容版面配置區 7"/>
          <p:cNvSpPr>
            <a:spLocks noGrp="1"/>
          </p:cNvSpPr>
          <p:nvPr>
            <p:ph idx="1"/>
          </p:nvPr>
        </p:nvSpPr>
        <p:spPr>
          <a:xfrm>
            <a:off x="357158" y="1600200"/>
            <a:ext cx="8501122" cy="4525963"/>
          </a:xfrm>
        </p:spPr>
        <p:txBody>
          <a:bodyPr/>
          <a:lstStyle/>
          <a:p>
            <a:r>
              <a:rPr lang="en-US" altLang="zh-TW" dirty="0" smtClean="0"/>
              <a:t>e</a:t>
            </a:r>
            <a:r>
              <a:rPr lang="zh-TW" altLang="en-US" dirty="0" smtClean="0"/>
              <a:t>教師虛擬研究室</a:t>
            </a:r>
            <a:r>
              <a:rPr lang="en-US" altLang="zh-TW" dirty="0" smtClean="0"/>
              <a:t>—</a:t>
            </a:r>
            <a:r>
              <a:rPr lang="zh-TW" altLang="en-US" dirty="0" smtClean="0"/>
              <a:t>中文學習補救教學資源網</a:t>
            </a:r>
          </a:p>
          <a:p>
            <a:pPr>
              <a:buNone/>
            </a:pPr>
            <a:r>
              <a:rPr lang="en-US" altLang="zh-TW" dirty="0" smtClean="0">
                <a:hlinkClick r:id="rId2"/>
              </a:rPr>
              <a:t>http://www.rm.spc.ntnu.edu.tw:8080/contents/news/news_list.asp?menuID=1</a:t>
            </a:r>
            <a:endParaRPr lang="en-US" altLang="zh-TW" dirty="0" smtClean="0"/>
          </a:p>
          <a:p>
            <a:pPr>
              <a:buNone/>
            </a:pPr>
            <a:endParaRPr lang="en-US" altLang="zh-TW" dirty="0" smtClean="0"/>
          </a:p>
          <a:p>
            <a:r>
              <a:rPr lang="zh-TW" altLang="en-US" dirty="0" smtClean="0"/>
              <a:t>優質特教網</a:t>
            </a:r>
          </a:p>
          <a:p>
            <a:pPr>
              <a:buNone/>
            </a:pPr>
            <a:r>
              <a:rPr lang="en-US" altLang="zh-TW" dirty="0" smtClean="0">
                <a:hlinkClick r:id="rId3"/>
              </a:rPr>
              <a:t>http://sencir.spc.ntnu.edu.tw/_other/GoWeb/include/index.php?Page=A-8</a:t>
            </a:r>
            <a:endParaRPr lang="en-US" altLang="zh-TW" dirty="0" smtClean="0"/>
          </a:p>
          <a:p>
            <a:pPr>
              <a:buNone/>
            </a:pPr>
            <a:endParaRPr lang="zh-TW" alt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TW" altLang="en-US" dirty="0" smtClean="0"/>
              <a:t>識字量評估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TW" altLang="en-US" dirty="0" smtClean="0"/>
              <a:t>大腦與學習實驗室</a:t>
            </a:r>
            <a:r>
              <a:rPr lang="en-US" altLang="zh-TW" dirty="0" smtClean="0"/>
              <a:t>/</a:t>
            </a:r>
            <a:r>
              <a:rPr lang="zh-TW" altLang="en-US" dirty="0" smtClean="0"/>
              <a:t>語料庫</a:t>
            </a:r>
            <a:r>
              <a:rPr lang="en-US" altLang="zh-TW" dirty="0" smtClean="0">
                <a:hlinkClick r:id="rId2"/>
              </a:rPr>
              <a:t>https://sites.google.com/view/brainlearninglab/%E8%AD%98%E5%AD%97%E9%87%8F</a:t>
            </a:r>
            <a:r>
              <a:rPr lang="zh-TW" altLang="en-US" dirty="0" smtClean="0"/>
              <a:t> </a:t>
            </a:r>
            <a:endParaRPr lang="zh-TW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zh-TW" dirty="0" smtClean="0">
                <a:solidFill>
                  <a:schemeClr val="tx1"/>
                </a:solidFill>
              </a:rPr>
              <a:t>國中教材</a:t>
            </a:r>
            <a:r>
              <a:rPr lang="en-US" altLang="zh-TW" dirty="0" smtClean="0">
                <a:solidFill>
                  <a:schemeClr val="tx1"/>
                </a:solidFill>
              </a:rPr>
              <a:t>(</a:t>
            </a:r>
            <a:r>
              <a:rPr lang="zh-TW" altLang="zh-TW" dirty="0" smtClean="0">
                <a:solidFill>
                  <a:schemeClr val="tx1"/>
                </a:solidFill>
              </a:rPr>
              <a:t>學習單</a:t>
            </a:r>
            <a:r>
              <a:rPr lang="en-US" altLang="zh-TW" dirty="0" smtClean="0">
                <a:solidFill>
                  <a:schemeClr val="tx1"/>
                </a:solidFill>
              </a:rPr>
              <a:t>)</a:t>
            </a:r>
            <a:endParaRPr lang="zh-TW" altLang="en-US" dirty="0" smtClean="0">
              <a:solidFill>
                <a:schemeClr val="tx1"/>
              </a:solidFill>
            </a:endParaRPr>
          </a:p>
        </p:txBody>
      </p:sp>
      <p:sp>
        <p:nvSpPr>
          <p:cNvPr id="81923" name="內容版面配置區 2"/>
          <p:cNvSpPr>
            <a:spLocks noGrp="1"/>
          </p:cNvSpPr>
          <p:nvPr>
            <p:ph idx="1"/>
          </p:nvPr>
        </p:nvSpPr>
        <p:spPr>
          <a:xfrm>
            <a:off x="0" y="1557338"/>
            <a:ext cx="8955088" cy="5111751"/>
          </a:xfrm>
        </p:spPr>
        <p:txBody>
          <a:bodyPr>
            <a:normAutofit/>
          </a:bodyPr>
          <a:lstStyle/>
          <a:p>
            <a:pPr>
              <a:spcBef>
                <a:spcPts val="1800"/>
              </a:spcBef>
            </a:pPr>
            <a:r>
              <a:rPr lang="zh-TW" altLang="zh-TW" dirty="0" smtClean="0">
                <a:solidFill>
                  <a:schemeClr val="tx1"/>
                </a:solidFill>
              </a:rPr>
              <a:t>台北市東區特教資源中心</a:t>
            </a:r>
            <a:r>
              <a:rPr lang="en-US" altLang="zh-TW" dirty="0" smtClean="0">
                <a:solidFill>
                  <a:schemeClr val="tx1"/>
                </a:solidFill>
              </a:rPr>
              <a:t>/</a:t>
            </a:r>
            <a:r>
              <a:rPr lang="zh-TW" altLang="zh-TW" dirty="0" smtClean="0">
                <a:solidFill>
                  <a:schemeClr val="tx1"/>
                </a:solidFill>
              </a:rPr>
              <a:t>教材小組 </a:t>
            </a:r>
          </a:p>
          <a:p>
            <a:pPr lvl="1">
              <a:buFont typeface="Wingdings" pitchFamily="2" charset="2"/>
              <a:buNone/>
            </a:pPr>
            <a:r>
              <a:rPr lang="en-US" altLang="zh-TW" sz="2000" u="sng" dirty="0" smtClean="0">
                <a:solidFill>
                  <a:schemeClr val="tx1"/>
                </a:solidFill>
                <a:hlinkClick r:id="rId3"/>
              </a:rPr>
              <a:t>http://www.terc.tp.edu.tw/curriculum/</a:t>
            </a:r>
            <a:r>
              <a:rPr lang="en-US" altLang="zh-TW" sz="2000" dirty="0" smtClean="0">
                <a:solidFill>
                  <a:schemeClr val="tx1"/>
                </a:solidFill>
              </a:rPr>
              <a:t> </a:t>
            </a:r>
            <a:endParaRPr lang="zh-TW" altLang="zh-TW" sz="2000" dirty="0" smtClean="0">
              <a:solidFill>
                <a:schemeClr val="tx1"/>
              </a:solidFill>
            </a:endParaRPr>
          </a:p>
          <a:p>
            <a:pPr>
              <a:spcBef>
                <a:spcPts val="1800"/>
              </a:spcBef>
            </a:pPr>
            <a:r>
              <a:rPr lang="zh-TW" altLang="en-US" dirty="0" smtClean="0">
                <a:solidFill>
                  <a:schemeClr val="tx1"/>
                </a:solidFill>
              </a:rPr>
              <a:t>國民小學及國民中學補救教學資源平台</a:t>
            </a:r>
          </a:p>
          <a:p>
            <a:pPr>
              <a:spcBef>
                <a:spcPts val="0"/>
              </a:spcBef>
              <a:buNone/>
            </a:pPr>
            <a:r>
              <a:rPr lang="zh-TW" altLang="en-US" sz="2000" dirty="0" smtClean="0">
                <a:solidFill>
                  <a:schemeClr val="tx1"/>
                </a:solidFill>
              </a:rPr>
              <a:t>   </a:t>
            </a:r>
            <a:r>
              <a:rPr lang="en-US" altLang="zh-TW" sz="2000" dirty="0" smtClean="0">
                <a:solidFill>
                  <a:schemeClr val="tx1"/>
                </a:solidFill>
                <a:hlinkClick r:id="rId4"/>
              </a:rPr>
              <a:t>http://priori.moe.gov.tw/index.php?mod=resource</a:t>
            </a:r>
            <a:r>
              <a:rPr lang="zh-TW" altLang="en-US" sz="2000" dirty="0" smtClean="0">
                <a:solidFill>
                  <a:schemeClr val="tx1"/>
                </a:solidFill>
              </a:rPr>
              <a:t> </a:t>
            </a:r>
            <a:endParaRPr lang="en-US" altLang="zh-TW" sz="2000" dirty="0" smtClean="0">
              <a:solidFill>
                <a:schemeClr val="tx1"/>
              </a:solidFill>
            </a:endParaRPr>
          </a:p>
          <a:p>
            <a:pPr>
              <a:spcBef>
                <a:spcPts val="1800"/>
              </a:spcBef>
            </a:pPr>
            <a:r>
              <a:rPr lang="zh-TW" altLang="en-US" dirty="0" smtClean="0">
                <a:solidFill>
                  <a:schemeClr val="tx1"/>
                </a:solidFill>
              </a:rPr>
              <a:t>圓鈴老師的閱讀加油站</a:t>
            </a:r>
            <a:endParaRPr lang="en-US" altLang="zh-TW" dirty="0" smtClean="0">
              <a:solidFill>
                <a:schemeClr val="tx1"/>
              </a:solidFill>
            </a:endParaRPr>
          </a:p>
          <a:p>
            <a:pPr>
              <a:spcBef>
                <a:spcPts val="0"/>
              </a:spcBef>
              <a:buNone/>
            </a:pPr>
            <a:r>
              <a:rPr lang="zh-TW" altLang="en-US" sz="2000" dirty="0" smtClean="0">
                <a:solidFill>
                  <a:schemeClr val="tx1"/>
                </a:solidFill>
                <a:hlinkClick r:id="rId5"/>
              </a:rPr>
              <a:t>      </a:t>
            </a:r>
            <a:r>
              <a:rPr lang="en-US" altLang="zh-TW" sz="2000" dirty="0" smtClean="0">
                <a:solidFill>
                  <a:schemeClr val="tx1"/>
                </a:solidFill>
                <a:hlinkClick r:id="rId5"/>
              </a:rPr>
              <a:t>http://blog.jyreading.com/</a:t>
            </a:r>
            <a:r>
              <a:rPr lang="zh-TW" altLang="en-US" sz="2000" dirty="0" smtClean="0">
                <a:solidFill>
                  <a:schemeClr val="tx1"/>
                </a:solidFill>
              </a:rPr>
              <a:t> </a:t>
            </a:r>
            <a:endParaRPr lang="en-US" altLang="zh-TW" sz="2000" dirty="0" smtClean="0">
              <a:solidFill>
                <a:schemeClr val="tx1"/>
              </a:solidFill>
            </a:endParaRPr>
          </a:p>
          <a:p>
            <a:pPr>
              <a:spcBef>
                <a:spcPts val="1800"/>
              </a:spcBef>
            </a:pPr>
            <a:r>
              <a:rPr lang="zh-TW" altLang="zh-TW" dirty="0" smtClean="0">
                <a:solidFill>
                  <a:schemeClr val="tx1"/>
                </a:solidFill>
              </a:rPr>
              <a:t>國民中學學習資源網</a:t>
            </a:r>
          </a:p>
          <a:p>
            <a:pPr lvl="1">
              <a:buNone/>
            </a:pPr>
            <a:r>
              <a:rPr lang="en-US" altLang="zh-TW" sz="2000" u="sng" dirty="0" smtClean="0">
                <a:solidFill>
                  <a:schemeClr val="tx1"/>
                </a:solidFill>
                <a:hlinkClick r:id="rId6"/>
              </a:rPr>
              <a:t>http://siro.moe.edu.tw/fip/index.php?n=0&amp;m=0</a:t>
            </a:r>
            <a:endParaRPr lang="en-US" altLang="zh-TW" sz="2000" u="sng" dirty="0" smtClean="0">
              <a:solidFill>
                <a:schemeClr val="tx1"/>
              </a:solidFill>
            </a:endParaRPr>
          </a:p>
          <a:p>
            <a:pPr lvl="1">
              <a:buFont typeface="Wingdings" pitchFamily="2" charset="2"/>
              <a:buNone/>
            </a:pPr>
            <a:endParaRPr lang="en-US" altLang="zh-TW" sz="2000" dirty="0" smtClean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>
                <a:solidFill>
                  <a:schemeClr val="tx1"/>
                </a:solidFill>
              </a:rPr>
              <a:t>生字簿</a:t>
            </a:r>
          </a:p>
        </p:txBody>
      </p:sp>
      <p:sp>
        <p:nvSpPr>
          <p:cNvPr id="81923" name="內容版面配置區 2"/>
          <p:cNvSpPr>
            <a:spLocks noGrp="1"/>
          </p:cNvSpPr>
          <p:nvPr>
            <p:ph idx="1"/>
          </p:nvPr>
        </p:nvSpPr>
        <p:spPr>
          <a:xfrm>
            <a:off x="0" y="1557338"/>
            <a:ext cx="8955088" cy="5111751"/>
          </a:xfrm>
        </p:spPr>
        <p:txBody>
          <a:bodyPr>
            <a:normAutofit/>
          </a:bodyPr>
          <a:lstStyle/>
          <a:p>
            <a:r>
              <a:rPr lang="zh-TW" altLang="en-US" sz="3000" b="1" dirty="0" smtClean="0">
                <a:solidFill>
                  <a:schemeClr val="tx1"/>
                </a:solidFill>
              </a:rPr>
              <a:t>新北</a:t>
            </a:r>
            <a:r>
              <a:rPr lang="zh-TW" altLang="zh-TW" sz="3000" b="1" dirty="0" smtClean="0">
                <a:solidFill>
                  <a:schemeClr val="tx1"/>
                </a:solidFill>
              </a:rPr>
              <a:t>市政府教育局自編國小一至六年級生字簿 </a:t>
            </a:r>
            <a:endParaRPr lang="en-US" altLang="zh-TW" sz="3000" b="1" dirty="0" smtClean="0">
              <a:solidFill>
                <a:schemeClr val="tx1"/>
              </a:solidFill>
            </a:endParaRPr>
          </a:p>
          <a:p>
            <a:pPr>
              <a:buNone/>
            </a:pPr>
            <a:r>
              <a:rPr lang="zh-TW" altLang="en-US" sz="2100" b="1" dirty="0" smtClean="0"/>
              <a:t>       </a:t>
            </a:r>
            <a:r>
              <a:rPr lang="zh-TW" altLang="en-US" sz="2100" b="1" u="sng" dirty="0" smtClean="0"/>
              <a:t> </a:t>
            </a:r>
            <a:r>
              <a:rPr lang="en-US" altLang="zh-TW" sz="2100" b="1" u="sng" dirty="0" smtClean="0">
                <a:hlinkClick r:id="rId3"/>
              </a:rPr>
              <a:t>http://eword.ntpc.edu.tw/</a:t>
            </a:r>
            <a:r>
              <a:rPr lang="en-US" altLang="zh-TW" sz="2100" b="1" dirty="0" smtClean="0"/>
              <a:t> </a:t>
            </a:r>
          </a:p>
          <a:p>
            <a:pPr>
              <a:buNone/>
            </a:pPr>
            <a:r>
              <a:rPr lang="en-US" altLang="zh-TW" sz="2800" dirty="0" smtClean="0">
                <a:solidFill>
                  <a:srgbClr val="FF0000"/>
                </a:solidFill>
              </a:rPr>
              <a:t>(</a:t>
            </a:r>
            <a:r>
              <a:rPr lang="zh-TW" altLang="en-US" sz="2800" b="1" dirty="0" smtClean="0">
                <a:solidFill>
                  <a:srgbClr val="FF0000"/>
                </a:solidFill>
              </a:rPr>
              <a:t>每次限 </a:t>
            </a:r>
            <a:r>
              <a:rPr lang="en-US" altLang="zh-TW" sz="2800" b="1" dirty="0" smtClean="0">
                <a:solidFill>
                  <a:srgbClr val="FF0000"/>
                </a:solidFill>
              </a:rPr>
              <a:t>30 </a:t>
            </a:r>
            <a:r>
              <a:rPr lang="zh-TW" altLang="en-US" sz="2800" b="1" dirty="0" smtClean="0">
                <a:solidFill>
                  <a:srgbClr val="FF0000"/>
                </a:solidFill>
              </a:rPr>
              <a:t>個字以內，都有筆順，都有注音</a:t>
            </a:r>
            <a:r>
              <a:rPr lang="en-US" altLang="zh-TW" sz="2800" dirty="0" smtClean="0">
                <a:solidFill>
                  <a:srgbClr val="FF0000"/>
                </a:solidFill>
              </a:rPr>
              <a:t>)</a:t>
            </a:r>
            <a:endParaRPr lang="zh-TW" altLang="zh-TW" sz="2800" dirty="0" smtClean="0">
              <a:solidFill>
                <a:srgbClr val="FF0000"/>
              </a:solidFill>
            </a:endParaRPr>
          </a:p>
          <a:p>
            <a:pPr>
              <a:spcBef>
                <a:spcPts val="1800"/>
              </a:spcBef>
            </a:pPr>
            <a:r>
              <a:rPr lang="zh-TW" altLang="zh-TW" sz="3000" b="1" dirty="0" smtClean="0">
                <a:solidFill>
                  <a:schemeClr val="tx1"/>
                </a:solidFill>
              </a:rPr>
              <a:t>常用國字標準字體筆順學習網</a:t>
            </a:r>
            <a:endParaRPr lang="en-US" altLang="zh-TW" sz="3000" b="1" dirty="0" smtClean="0">
              <a:solidFill>
                <a:schemeClr val="tx1"/>
              </a:solidFill>
            </a:endParaRPr>
          </a:p>
          <a:p>
            <a:pPr>
              <a:buNone/>
            </a:pPr>
            <a:r>
              <a:rPr lang="zh-TW" altLang="zh-TW" sz="3000" b="1" dirty="0" smtClean="0"/>
              <a:t> </a:t>
            </a:r>
            <a:r>
              <a:rPr lang="en-US" altLang="zh-TW" sz="1800" b="1" u="sng" dirty="0" smtClean="0">
                <a:hlinkClick r:id="rId4"/>
              </a:rPr>
              <a:t>http://stroke-order.learningweb.moe.edu.tw/character_practice.do</a:t>
            </a:r>
            <a:endParaRPr lang="en-US" altLang="zh-TW" sz="1800" b="1" u="sng" dirty="0" smtClean="0"/>
          </a:p>
          <a:p>
            <a:pPr>
              <a:buNone/>
            </a:pPr>
            <a:r>
              <a:rPr lang="en-US" altLang="zh-TW" sz="2600" b="1" dirty="0" smtClean="0">
                <a:solidFill>
                  <a:srgbClr val="FF0000"/>
                </a:solidFill>
              </a:rPr>
              <a:t>(</a:t>
            </a:r>
            <a:r>
              <a:rPr lang="zh-TW" altLang="en-US" sz="2600" b="1" dirty="0" smtClean="0">
                <a:solidFill>
                  <a:srgbClr val="FF0000"/>
                </a:solidFill>
              </a:rPr>
              <a:t>每次可超過 </a:t>
            </a:r>
            <a:r>
              <a:rPr lang="en-US" altLang="zh-TW" sz="2600" b="1" dirty="0" smtClean="0">
                <a:solidFill>
                  <a:srgbClr val="FF0000"/>
                </a:solidFill>
              </a:rPr>
              <a:t>30 </a:t>
            </a:r>
            <a:r>
              <a:rPr lang="zh-TW" altLang="en-US" sz="2600" b="1" dirty="0" smtClean="0">
                <a:solidFill>
                  <a:srgbClr val="FF0000"/>
                </a:solidFill>
              </a:rPr>
              <a:t>個字以內，都有筆順，有注音版</a:t>
            </a:r>
            <a:r>
              <a:rPr lang="en-US" altLang="zh-TW" sz="2600" b="1" dirty="0" smtClean="0">
                <a:solidFill>
                  <a:srgbClr val="FF0000"/>
                </a:solidFill>
              </a:rPr>
              <a:t>/</a:t>
            </a:r>
            <a:r>
              <a:rPr lang="zh-TW" altLang="en-US" sz="2600" b="1" dirty="0" smtClean="0">
                <a:solidFill>
                  <a:srgbClr val="FF0000"/>
                </a:solidFill>
              </a:rPr>
              <a:t>無注音版</a:t>
            </a:r>
            <a:r>
              <a:rPr lang="en-US" altLang="zh-TW" sz="2600" b="1" dirty="0" smtClean="0">
                <a:solidFill>
                  <a:srgbClr val="FF0000"/>
                </a:solidFill>
              </a:rPr>
              <a:t>)</a:t>
            </a:r>
          </a:p>
          <a:p>
            <a:pPr marL="0">
              <a:spcBef>
                <a:spcPts val="1800"/>
              </a:spcBef>
            </a:pPr>
            <a:r>
              <a:rPr lang="en-US" altLang="zh-TW" sz="3000" b="1" dirty="0" err="1" smtClean="0">
                <a:solidFill>
                  <a:schemeClr val="tx1"/>
                </a:solidFill>
              </a:rPr>
              <a:t>華語生字簿</a:t>
            </a:r>
            <a:r>
              <a:rPr lang="en-US" altLang="zh-TW" sz="3000" b="1" dirty="0" smtClean="0">
                <a:solidFill>
                  <a:schemeClr val="tx1"/>
                </a:solidFill>
              </a:rPr>
              <a:t> - </a:t>
            </a:r>
            <a:r>
              <a:rPr lang="en-US" altLang="zh-TW" sz="3000" b="1" dirty="0" err="1" smtClean="0">
                <a:solidFill>
                  <a:schemeClr val="tx1"/>
                </a:solidFill>
              </a:rPr>
              <a:t>師大國語中心生字簿</a:t>
            </a:r>
            <a:r>
              <a:rPr lang="en-US" altLang="zh-TW" sz="3000" b="1" dirty="0" smtClean="0">
                <a:solidFill>
                  <a:schemeClr val="tx1"/>
                </a:solidFill>
              </a:rPr>
              <a:t> </a:t>
            </a:r>
            <a:r>
              <a:rPr lang="en-US" altLang="zh-TW" sz="2000" u="sng" dirty="0" smtClean="0">
                <a:hlinkClick r:id="rId5"/>
              </a:rPr>
              <a:t>http://huayutools.mtc.ntnu.edu.tw/ebook/ebook2.aspx</a:t>
            </a:r>
            <a:endParaRPr lang="en-US" altLang="zh-TW" sz="2000" u="sng" dirty="0" smtClean="0"/>
          </a:p>
          <a:p>
            <a:pPr>
              <a:buNone/>
            </a:pPr>
            <a:r>
              <a:rPr lang="en-US" altLang="zh-TW" sz="2600" b="1" dirty="0" smtClean="0">
                <a:solidFill>
                  <a:srgbClr val="FF0000"/>
                </a:solidFill>
              </a:rPr>
              <a:t>(</a:t>
            </a:r>
            <a:r>
              <a:rPr lang="zh-TW" altLang="en-US" sz="2600" b="1" dirty="0" smtClean="0">
                <a:solidFill>
                  <a:srgbClr val="FF0000"/>
                </a:solidFill>
              </a:rPr>
              <a:t>每次限 </a:t>
            </a:r>
            <a:r>
              <a:rPr lang="en-US" altLang="zh-TW" sz="2600" b="1" dirty="0" smtClean="0">
                <a:solidFill>
                  <a:srgbClr val="FF0000"/>
                </a:solidFill>
              </a:rPr>
              <a:t>6</a:t>
            </a:r>
            <a:r>
              <a:rPr lang="zh-TW" altLang="en-US" sz="2600" b="1" dirty="0" smtClean="0">
                <a:solidFill>
                  <a:srgbClr val="FF0000"/>
                </a:solidFill>
              </a:rPr>
              <a:t>個字以內，都沒有筆順，有注音版</a:t>
            </a:r>
            <a:r>
              <a:rPr lang="en-US" altLang="zh-TW" sz="2600" b="1" dirty="0" smtClean="0">
                <a:solidFill>
                  <a:srgbClr val="FF0000"/>
                </a:solidFill>
              </a:rPr>
              <a:t>/</a:t>
            </a:r>
            <a:r>
              <a:rPr lang="zh-TW" altLang="en-US" sz="2600" b="1" dirty="0" smtClean="0">
                <a:solidFill>
                  <a:srgbClr val="FF0000"/>
                </a:solidFill>
              </a:rPr>
              <a:t>無注音版</a:t>
            </a:r>
            <a:r>
              <a:rPr lang="en-US" altLang="zh-TW" sz="2600" b="1" dirty="0" smtClean="0">
                <a:solidFill>
                  <a:srgbClr val="FF0000"/>
                </a:solidFill>
              </a:rPr>
              <a:t>)</a:t>
            </a:r>
            <a:endParaRPr lang="zh-TW" altLang="en-US" sz="2600" b="1" dirty="0" smtClean="0">
              <a:solidFill>
                <a:srgbClr val="FF0000"/>
              </a:solidFill>
            </a:endParaRPr>
          </a:p>
          <a:p>
            <a:pPr lvl="1">
              <a:buFont typeface="Wingdings" pitchFamily="2" charset="2"/>
              <a:buNone/>
            </a:pPr>
            <a:endParaRPr lang="zh-TW" altLang="zh-TW" sz="2000" dirty="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161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0" y="-24"/>
            <a:ext cx="8505825" cy="666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內容版面配置區 2"/>
          <p:cNvSpPr txBox="1">
            <a:spLocks/>
          </p:cNvSpPr>
          <p:nvPr/>
        </p:nvSpPr>
        <p:spPr bwMode="auto">
          <a:xfrm>
            <a:off x="2000232" y="642918"/>
            <a:ext cx="2643206" cy="428604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微軟正黑體" pitchFamily="34" charset="-120"/>
                <a:ea typeface="微軟正黑體" pitchFamily="34" charset="-120"/>
                <a:cs typeface="微軟正黑體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微軟正黑體" pitchFamily="34" charset="-120"/>
                <a:ea typeface="微軟正黑體" pitchFamily="34" charset="-120"/>
                <a:cs typeface="微軟正黑體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微軟正黑體" pitchFamily="34" charset="-120"/>
                <a:ea typeface="微軟正黑體" pitchFamily="34" charset="-120"/>
                <a:cs typeface="微軟正黑體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微軟正黑體" pitchFamily="34" charset="-120"/>
                <a:ea typeface="微軟正黑體" pitchFamily="34" charset="-120"/>
                <a:cs typeface="微軟正黑體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微軟正黑體" pitchFamily="34" charset="-120"/>
                <a:ea typeface="微軟正黑體" pitchFamily="34" charset="-120"/>
                <a:cs typeface="微軟正黑體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1800"/>
              </a:spcBef>
              <a:spcAft>
                <a:spcPts val="600"/>
              </a:spcAft>
              <a:buNone/>
            </a:pPr>
            <a:r>
              <a:rPr kumimoji="0" lang="en-US" altLang="zh-TW" sz="1400" b="1" dirty="0" smtClean="0">
                <a:latin typeface="微軟正黑體"/>
                <a:ea typeface="微軟正黑體"/>
                <a:hlinkClick r:id="rId4"/>
              </a:rPr>
              <a:t>http://</a:t>
            </a:r>
            <a:r>
              <a:rPr kumimoji="0" lang="en-US" altLang="zh-TW" sz="1400" b="1" i="1" dirty="0" smtClean="0">
                <a:latin typeface="微軟正黑體"/>
                <a:ea typeface="微軟正黑體"/>
                <a:hlinkClick r:id="rId4"/>
              </a:rPr>
              <a:t>tbb.nknu.edu.tw</a:t>
            </a:r>
            <a:endParaRPr kumimoji="0" lang="en-US" altLang="zh-TW" sz="1400" b="1" i="1" dirty="0" smtClean="0">
              <a:latin typeface="微軟正黑體"/>
              <a:ea typeface="微軟正黑體"/>
            </a:endParaRPr>
          </a:p>
        </p:txBody>
      </p:sp>
      <p:sp>
        <p:nvSpPr>
          <p:cNvPr id="5" name="內容版面配置區 2"/>
          <p:cNvSpPr txBox="1">
            <a:spLocks/>
          </p:cNvSpPr>
          <p:nvPr/>
        </p:nvSpPr>
        <p:spPr bwMode="auto">
          <a:xfrm>
            <a:off x="428596" y="3643314"/>
            <a:ext cx="1500198" cy="285728"/>
          </a:xfrm>
          <a:prstGeom prst="rect">
            <a:avLst/>
          </a:prstGeom>
          <a:noFill/>
          <a:ln>
            <a:solidFill>
              <a:srgbClr val="FF0000"/>
            </a:solidFill>
            <a:headEnd/>
            <a:tailEnd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微軟正黑體" pitchFamily="34" charset="-120"/>
                <a:ea typeface="微軟正黑體" pitchFamily="34" charset="-120"/>
                <a:cs typeface="微軟正黑體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微軟正黑體" pitchFamily="34" charset="-120"/>
                <a:ea typeface="微軟正黑體" pitchFamily="34" charset="-120"/>
                <a:cs typeface="微軟正黑體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微軟正黑體" pitchFamily="34" charset="-120"/>
                <a:ea typeface="微軟正黑體" pitchFamily="34" charset="-120"/>
                <a:cs typeface="微軟正黑體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微軟正黑體" pitchFamily="34" charset="-120"/>
                <a:ea typeface="微軟正黑體" pitchFamily="34" charset="-120"/>
                <a:cs typeface="微軟正黑體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微軟正黑體" pitchFamily="34" charset="-120"/>
                <a:ea typeface="微軟正黑體" pitchFamily="34" charset="-120"/>
                <a:cs typeface="微軟正黑體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1800"/>
              </a:spcBef>
              <a:spcAft>
                <a:spcPts val="600"/>
              </a:spcAft>
              <a:buNone/>
            </a:pPr>
            <a:endParaRPr kumimoji="0" lang="en-US" altLang="zh-TW" sz="2000" b="1" i="1" dirty="0" smtClean="0">
              <a:latin typeface="微軟正黑體"/>
              <a:ea typeface="微軟正黑體"/>
            </a:endParaRPr>
          </a:p>
        </p:txBody>
      </p:sp>
      <p:sp>
        <p:nvSpPr>
          <p:cNvPr id="8" name="內容版面配置區 2"/>
          <p:cNvSpPr txBox="1">
            <a:spLocks/>
          </p:cNvSpPr>
          <p:nvPr/>
        </p:nvSpPr>
        <p:spPr bwMode="auto">
          <a:xfrm>
            <a:off x="428596" y="4357694"/>
            <a:ext cx="1500198" cy="785818"/>
          </a:xfrm>
          <a:prstGeom prst="rect">
            <a:avLst/>
          </a:prstGeom>
          <a:noFill/>
          <a:ln>
            <a:solidFill>
              <a:srgbClr val="FF0000"/>
            </a:solidFill>
            <a:headEnd/>
            <a:tailEnd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微軟正黑體" pitchFamily="34" charset="-120"/>
                <a:ea typeface="微軟正黑體" pitchFamily="34" charset="-120"/>
                <a:cs typeface="微軟正黑體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微軟正黑體" pitchFamily="34" charset="-120"/>
                <a:ea typeface="微軟正黑體" pitchFamily="34" charset="-120"/>
                <a:cs typeface="微軟正黑體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微軟正黑體" pitchFamily="34" charset="-120"/>
                <a:ea typeface="微軟正黑體" pitchFamily="34" charset="-120"/>
                <a:cs typeface="微軟正黑體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微軟正黑體" pitchFamily="34" charset="-120"/>
                <a:ea typeface="微軟正黑體" pitchFamily="34" charset="-120"/>
                <a:cs typeface="微軟正黑體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微軟正黑體" pitchFamily="34" charset="-120"/>
                <a:ea typeface="微軟正黑體" pitchFamily="34" charset="-120"/>
                <a:cs typeface="微軟正黑體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1800"/>
              </a:spcBef>
              <a:spcAft>
                <a:spcPts val="600"/>
              </a:spcAft>
              <a:buNone/>
            </a:pPr>
            <a:endParaRPr kumimoji="0" lang="en-US" altLang="zh-TW" sz="2000" b="1" i="1" dirty="0" smtClean="0">
              <a:latin typeface="微軟正黑體"/>
              <a:ea typeface="微軟正黑體"/>
            </a:endParaRPr>
          </a:p>
        </p:txBody>
      </p:sp>
      <p:sp>
        <p:nvSpPr>
          <p:cNvPr id="9" name="標題 1"/>
          <p:cNvSpPr txBox="1">
            <a:spLocks/>
          </p:cNvSpPr>
          <p:nvPr/>
        </p:nvSpPr>
        <p:spPr>
          <a:xfrm>
            <a:off x="428596" y="0"/>
            <a:ext cx="8229600" cy="642918"/>
          </a:xfrm>
          <a:prstGeom prst="rect">
            <a:avLst/>
          </a:prstGeom>
          <a:solidFill>
            <a:schemeClr val="bg1"/>
          </a:solidFill>
        </p:spPr>
        <p:txBody>
          <a:bodyPr vert="horz" lIns="0" tIns="45720" rIns="0" bIns="0" anchor="b">
            <a:normAutofit lnSpcReduction="10000"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/>
          <a:p>
            <a:pPr lvl="0">
              <a:spcBef>
                <a:spcPct val="0"/>
              </a:spcBef>
            </a:pPr>
            <a:r>
              <a:rPr lang="zh-TW" altLang="en-US" sz="4000" b="1" dirty="0" smtClean="0">
                <a:latin typeface="+mj-lt"/>
                <a:ea typeface="+mj-ea"/>
                <a:cs typeface="+mj-cs"/>
              </a:rPr>
              <a:t>課文本位閱讀理解策略教學網站</a:t>
            </a:r>
            <a:endParaRPr kumimoji="0" lang="zh-TW" altLang="en-US" sz="40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403361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標題 1"/>
          <p:cNvSpPr>
            <a:spLocks noGrp="1"/>
          </p:cNvSpPr>
          <p:nvPr>
            <p:ph type="title"/>
          </p:nvPr>
        </p:nvSpPr>
        <p:spPr>
          <a:xfrm>
            <a:off x="457200" y="-16"/>
            <a:ext cx="8229600" cy="785810"/>
          </a:xfrm>
        </p:spPr>
        <p:txBody>
          <a:bodyPr>
            <a:normAutofit/>
          </a:bodyPr>
          <a:lstStyle/>
          <a:p>
            <a:r>
              <a:rPr lang="zh-TW" altLang="zh-TW" dirty="0" smtClean="0">
                <a:solidFill>
                  <a:schemeClr val="tx1"/>
                </a:solidFill>
              </a:rPr>
              <a:t>閱讀理解策略</a:t>
            </a:r>
            <a:r>
              <a:rPr lang="zh-TW" altLang="en-US" dirty="0" smtClean="0">
                <a:solidFill>
                  <a:schemeClr val="tx1"/>
                </a:solidFill>
              </a:rPr>
              <a:t>  參考網站</a:t>
            </a:r>
          </a:p>
        </p:txBody>
      </p:sp>
      <p:sp>
        <p:nvSpPr>
          <p:cNvPr id="83971" name="內容版面配置區 2"/>
          <p:cNvSpPr>
            <a:spLocks noGrp="1"/>
          </p:cNvSpPr>
          <p:nvPr>
            <p:ph idx="1"/>
          </p:nvPr>
        </p:nvSpPr>
        <p:spPr>
          <a:xfrm>
            <a:off x="395289" y="1196976"/>
            <a:ext cx="8493125" cy="4906963"/>
          </a:xfrm>
        </p:spPr>
        <p:txBody>
          <a:bodyPr/>
          <a:lstStyle/>
          <a:p>
            <a:r>
              <a:rPr lang="zh-TW" altLang="en-US" sz="2400" dirty="0" smtClean="0">
                <a:solidFill>
                  <a:schemeClr val="tx1"/>
                </a:solidFill>
              </a:rPr>
              <a:t>課文本位的閱讀理解教學網站   </a:t>
            </a:r>
            <a:endParaRPr lang="en-US" altLang="zh-TW" sz="2100" dirty="0" smtClean="0">
              <a:solidFill>
                <a:schemeClr val="tx1"/>
              </a:solidFill>
            </a:endParaRPr>
          </a:p>
          <a:p>
            <a:pPr>
              <a:buFont typeface="Wingdings" pitchFamily="2" charset="2"/>
              <a:buNone/>
            </a:pPr>
            <a:r>
              <a:rPr lang="en-US" altLang="zh-TW" sz="1900" dirty="0" smtClean="0">
                <a:solidFill>
                  <a:schemeClr val="tx1"/>
                </a:solidFill>
                <a:hlinkClick r:id="rId3"/>
              </a:rPr>
              <a:t>http://140.127.56.86/pair_System/Search_index.aspx?PN=Download</a:t>
            </a:r>
            <a:endParaRPr lang="en-US" altLang="zh-TW" sz="1900" dirty="0" smtClean="0">
              <a:solidFill>
                <a:schemeClr val="tx1"/>
              </a:solidFill>
            </a:endParaRPr>
          </a:p>
          <a:p>
            <a:pPr>
              <a:buFont typeface="Wingdings" pitchFamily="2" charset="2"/>
              <a:buNone/>
            </a:pPr>
            <a:endParaRPr lang="en-US" altLang="zh-TW" sz="2000" dirty="0" smtClean="0">
              <a:solidFill>
                <a:schemeClr val="tx1"/>
              </a:solidFill>
            </a:endParaRPr>
          </a:p>
          <a:p>
            <a:r>
              <a:rPr lang="en-US" altLang="zh-TW" sz="2400" dirty="0" smtClean="0">
                <a:solidFill>
                  <a:schemeClr val="tx1"/>
                </a:solidFill>
                <a:hlinkClick r:id="rId4"/>
              </a:rPr>
              <a:t>2010</a:t>
            </a:r>
            <a:r>
              <a:rPr lang="zh-TW" altLang="en-US" sz="2400" dirty="0" smtClean="0">
                <a:solidFill>
                  <a:schemeClr val="tx1"/>
                </a:solidFill>
                <a:hlinkClick r:id="rId4"/>
              </a:rPr>
              <a:t>年  閱讀理解策略教學手冊</a:t>
            </a:r>
            <a:endParaRPr lang="en-US" altLang="zh-TW" sz="2400" dirty="0" smtClean="0">
              <a:solidFill>
                <a:schemeClr val="tx1"/>
              </a:solidFill>
            </a:endParaRPr>
          </a:p>
          <a:p>
            <a:r>
              <a:rPr lang="en-US" altLang="zh-TW" sz="2400" dirty="0" smtClean="0">
                <a:solidFill>
                  <a:schemeClr val="tx1"/>
                </a:solidFill>
                <a:hlinkClick r:id="rId5"/>
              </a:rPr>
              <a:t>2011</a:t>
            </a:r>
            <a:r>
              <a:rPr lang="zh-TW" altLang="en-US" sz="2400" dirty="0" smtClean="0">
                <a:solidFill>
                  <a:schemeClr val="tx1"/>
                </a:solidFill>
                <a:hlinkClick r:id="rId5"/>
              </a:rPr>
              <a:t>年  閱讀理解─文章試題與範例</a:t>
            </a:r>
            <a:endParaRPr lang="en-US" altLang="zh-TW" sz="2400" dirty="0" smtClean="0">
              <a:solidFill>
                <a:schemeClr val="tx1"/>
              </a:solidFill>
            </a:endParaRPr>
          </a:p>
          <a:p>
            <a:r>
              <a:rPr lang="en-US" altLang="zh-TW" sz="2400" dirty="0" smtClean="0">
                <a:solidFill>
                  <a:schemeClr val="tx1"/>
                </a:solidFill>
                <a:hlinkClick r:id="rId6"/>
              </a:rPr>
              <a:t>2011</a:t>
            </a:r>
            <a:r>
              <a:rPr lang="zh-TW" altLang="en-US" sz="2400" dirty="0" smtClean="0">
                <a:solidFill>
                  <a:schemeClr val="tx1"/>
                </a:solidFill>
                <a:hlinkClick r:id="rId6"/>
              </a:rPr>
              <a:t>年  在職教師閱讀教學增能研習手冊</a:t>
            </a:r>
            <a:r>
              <a:rPr lang="zh-TW" altLang="en-US" sz="2400" dirty="0" smtClean="0">
                <a:solidFill>
                  <a:schemeClr val="tx1"/>
                </a:solidFill>
              </a:rPr>
              <a:t>  </a:t>
            </a:r>
            <a:endParaRPr lang="en-US" altLang="zh-TW" sz="2400" dirty="0" smtClean="0">
              <a:solidFill>
                <a:schemeClr val="tx1"/>
              </a:solidFill>
            </a:endParaRPr>
          </a:p>
          <a:p>
            <a:r>
              <a:rPr lang="en-US" altLang="zh-TW" sz="2400" dirty="0" smtClean="0">
                <a:solidFill>
                  <a:schemeClr val="tx1"/>
                </a:solidFill>
                <a:hlinkClick r:id="rId7"/>
              </a:rPr>
              <a:t>2012</a:t>
            </a:r>
            <a:r>
              <a:rPr lang="zh-TW" altLang="en-US" sz="2400" dirty="0" smtClean="0">
                <a:solidFill>
                  <a:schemeClr val="tx1"/>
                </a:solidFill>
                <a:hlinkClick r:id="rId7"/>
              </a:rPr>
              <a:t>年  閱讀理解─問思教學手冊</a:t>
            </a:r>
            <a:endParaRPr lang="en-US" altLang="zh-TW" sz="2400" dirty="0" smtClean="0">
              <a:solidFill>
                <a:schemeClr val="tx1"/>
              </a:solidFill>
            </a:endParaRPr>
          </a:p>
          <a:p>
            <a:pPr>
              <a:buFont typeface="Wingdings" pitchFamily="2" charset="2"/>
              <a:buNone/>
            </a:pPr>
            <a:r>
              <a:rPr lang="zh-TW" altLang="en-US" sz="2000" b="1" u="sng" dirty="0" smtClean="0">
                <a:solidFill>
                  <a:schemeClr val="tx1"/>
                </a:solidFill>
                <a:hlinkClick r:id="rId8"/>
              </a:rPr>
              <a:t>     </a:t>
            </a:r>
            <a:endParaRPr lang="zh-TW" altLang="en-US" sz="2000" dirty="0" smtClean="0">
              <a:solidFill>
                <a:schemeClr val="tx1"/>
              </a:solidFill>
            </a:endParaRPr>
          </a:p>
        </p:txBody>
      </p:sp>
      <p:pic>
        <p:nvPicPr>
          <p:cNvPr id="83972" name="Picture 3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468313" y="4365626"/>
            <a:ext cx="1371600" cy="1952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3973" name="Picture 4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2268538" y="4437063"/>
            <a:ext cx="1371600" cy="19240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3974" name="Picture 5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3995738" y="4437065"/>
            <a:ext cx="1285875" cy="185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3975" name="Picture 6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5867400" y="4375151"/>
            <a:ext cx="1371600" cy="1933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smtClean="0">
                <a:solidFill>
                  <a:schemeClr val="tx1"/>
                </a:solidFill>
              </a:rPr>
              <a:t>PISA / PIRLS</a:t>
            </a:r>
            <a:endParaRPr lang="zh-TW" altLang="en-US" smtClean="0">
              <a:solidFill>
                <a:schemeClr val="tx1"/>
              </a:solidFill>
            </a:endParaRPr>
          </a:p>
        </p:txBody>
      </p:sp>
      <p:sp>
        <p:nvSpPr>
          <p:cNvPr id="82947" name="內容版面配置區 2"/>
          <p:cNvSpPr>
            <a:spLocks noGrp="1"/>
          </p:cNvSpPr>
          <p:nvPr>
            <p:ph idx="1"/>
          </p:nvPr>
        </p:nvSpPr>
        <p:spPr>
          <a:xfrm>
            <a:off x="179388" y="1557339"/>
            <a:ext cx="8775700" cy="4967287"/>
          </a:xfrm>
        </p:spPr>
        <p:txBody>
          <a:bodyPr>
            <a:normAutofit/>
          </a:bodyPr>
          <a:lstStyle/>
          <a:p>
            <a:r>
              <a:rPr lang="zh-TW" altLang="zh-TW" dirty="0" smtClean="0">
                <a:solidFill>
                  <a:schemeClr val="tx1"/>
                </a:solidFill>
              </a:rPr>
              <a:t>台灣</a:t>
            </a:r>
            <a:r>
              <a:rPr lang="en-US" altLang="zh-TW" dirty="0" smtClean="0">
                <a:solidFill>
                  <a:schemeClr val="tx1"/>
                </a:solidFill>
              </a:rPr>
              <a:t>PISA</a:t>
            </a:r>
            <a:r>
              <a:rPr lang="zh-TW" altLang="zh-TW" dirty="0" smtClean="0">
                <a:solidFill>
                  <a:schemeClr val="tx1"/>
                </a:solidFill>
              </a:rPr>
              <a:t>國家研究中心</a:t>
            </a:r>
          </a:p>
          <a:p>
            <a:pPr>
              <a:buFont typeface="Wingdings" pitchFamily="2" charset="2"/>
              <a:buNone/>
            </a:pPr>
            <a:r>
              <a:rPr lang="zh-TW" altLang="en-US" sz="2000" u="sng" dirty="0" smtClean="0">
                <a:solidFill>
                  <a:schemeClr val="tx1"/>
                </a:solidFill>
                <a:hlinkClick r:id="rId3"/>
              </a:rPr>
              <a:t>    </a:t>
            </a:r>
            <a:r>
              <a:rPr lang="en-US" altLang="zh-TW" sz="2000" u="sng" dirty="0" smtClean="0">
                <a:solidFill>
                  <a:schemeClr val="tx1"/>
                </a:solidFill>
                <a:hlinkClick r:id="rId3"/>
              </a:rPr>
              <a:t>http://pisa.nutn.edu.tw/download_tw.htm</a:t>
            </a:r>
            <a:r>
              <a:rPr lang="en-US" altLang="zh-TW" sz="2000" dirty="0" smtClean="0">
                <a:solidFill>
                  <a:schemeClr val="tx1"/>
                </a:solidFill>
              </a:rPr>
              <a:t> </a:t>
            </a:r>
            <a:endParaRPr lang="zh-TW" altLang="zh-TW" sz="2000" dirty="0" smtClean="0">
              <a:solidFill>
                <a:schemeClr val="tx1"/>
              </a:solidFill>
            </a:endParaRPr>
          </a:p>
          <a:p>
            <a:pPr>
              <a:buFont typeface="Wingdings" pitchFamily="2" charset="2"/>
              <a:buNone/>
            </a:pPr>
            <a:r>
              <a:rPr lang="en-US" altLang="zh-TW" dirty="0" smtClean="0">
                <a:solidFill>
                  <a:schemeClr val="tx1"/>
                </a:solidFill>
              </a:rPr>
              <a:t> </a:t>
            </a:r>
            <a:r>
              <a:rPr lang="zh-TW" altLang="zh-TW" sz="2000" dirty="0" smtClean="0">
                <a:solidFill>
                  <a:schemeClr val="tx1"/>
                </a:solidFill>
              </a:rPr>
              <a:t>【檔案下載】</a:t>
            </a:r>
            <a:r>
              <a:rPr lang="en-US" altLang="zh-TW" sz="2000" dirty="0" smtClean="0">
                <a:solidFill>
                  <a:schemeClr val="tx1"/>
                </a:solidFill>
              </a:rPr>
              <a:t>/ </a:t>
            </a:r>
            <a:r>
              <a:rPr lang="zh-TW" altLang="zh-TW" sz="2000" dirty="0" smtClean="0">
                <a:solidFill>
                  <a:schemeClr val="tx1"/>
                </a:solidFill>
              </a:rPr>
              <a:t>【樣本試題</a:t>
            </a:r>
            <a:r>
              <a:rPr lang="en-US" altLang="zh-TW" sz="2000" dirty="0" smtClean="0">
                <a:solidFill>
                  <a:schemeClr val="tx1"/>
                </a:solidFill>
              </a:rPr>
              <a:t>】</a:t>
            </a:r>
            <a:endParaRPr lang="zh-TW" altLang="zh-TW" sz="2000" dirty="0" smtClean="0">
              <a:solidFill>
                <a:schemeClr val="tx1"/>
              </a:solidFill>
            </a:endParaRPr>
          </a:p>
          <a:p>
            <a:pPr>
              <a:spcBef>
                <a:spcPts val="1200"/>
              </a:spcBef>
            </a:pPr>
            <a:r>
              <a:rPr lang="zh-TW" altLang="en-US" dirty="0" smtClean="0">
                <a:solidFill>
                  <a:schemeClr val="tx1"/>
                </a:solidFill>
              </a:rPr>
              <a:t>國家教育研究院</a:t>
            </a:r>
            <a:r>
              <a:rPr lang="zh-TW" altLang="zh-TW" dirty="0" smtClean="0">
                <a:solidFill>
                  <a:schemeClr val="tx1"/>
                </a:solidFill>
              </a:rPr>
              <a:t>（</a:t>
            </a:r>
            <a:r>
              <a:rPr lang="en-US" altLang="zh-TW" dirty="0" smtClean="0">
                <a:solidFill>
                  <a:schemeClr val="tx1"/>
                </a:solidFill>
              </a:rPr>
              <a:t>PIRLS</a:t>
            </a:r>
            <a:r>
              <a:rPr lang="zh-TW" altLang="zh-TW" dirty="0" smtClean="0">
                <a:solidFill>
                  <a:schemeClr val="tx1"/>
                </a:solidFill>
              </a:rPr>
              <a:t>）</a:t>
            </a:r>
            <a:endParaRPr lang="en-US" altLang="zh-TW" dirty="0" smtClean="0">
              <a:solidFill>
                <a:schemeClr val="tx1"/>
              </a:solidFill>
            </a:endParaRPr>
          </a:p>
          <a:p>
            <a:pPr>
              <a:spcBef>
                <a:spcPts val="1200"/>
              </a:spcBef>
              <a:buNone/>
            </a:pPr>
            <a:r>
              <a:rPr lang="zh-TW" altLang="en-US" sz="2000" u="sng" dirty="0" smtClean="0">
                <a:solidFill>
                  <a:schemeClr val="tx1"/>
                </a:solidFill>
                <a:hlinkClick r:id="rId4"/>
              </a:rPr>
              <a:t> </a:t>
            </a:r>
            <a:r>
              <a:rPr lang="en-US" altLang="zh-TW" sz="2000" u="sng" dirty="0" smtClean="0">
                <a:solidFill>
                  <a:schemeClr val="tx1"/>
                </a:solidFill>
              </a:rPr>
              <a:t>https://www.naer.edu.tw/files/11-1000-1268.php?Lang=zh-tw</a:t>
            </a:r>
            <a:endParaRPr lang="en-US" altLang="zh-TW" sz="2000" u="sng" dirty="0" smtClean="0">
              <a:solidFill>
                <a:schemeClr val="tx1"/>
              </a:solidFill>
              <a:hlinkClick r:id="rId3"/>
            </a:endParaRPr>
          </a:p>
          <a:p>
            <a:pPr>
              <a:spcBef>
                <a:spcPts val="1200"/>
              </a:spcBef>
            </a:pPr>
            <a:endParaRPr lang="en-US" altLang="zh-TW" dirty="0" smtClean="0">
              <a:solidFill>
                <a:schemeClr val="tx1"/>
              </a:solidFill>
            </a:endParaRPr>
          </a:p>
          <a:p>
            <a:pPr>
              <a:buFont typeface="Wingdings" pitchFamily="2" charset="2"/>
              <a:buNone/>
            </a:pPr>
            <a:endParaRPr lang="en-US" altLang="zh-TW" sz="2000" u="sng" dirty="0" smtClean="0">
              <a:solidFill>
                <a:schemeClr val="tx1"/>
              </a:solidFill>
            </a:endParaRPr>
          </a:p>
          <a:p>
            <a:pPr>
              <a:buFont typeface="Arial" pitchFamily="34" charset="0"/>
              <a:buChar char="•"/>
            </a:pPr>
            <a:endParaRPr lang="en-US" altLang="zh-TW" sz="2000" dirty="0" smtClean="0">
              <a:solidFill>
                <a:schemeClr val="tx1"/>
              </a:solidFill>
            </a:endParaRPr>
          </a:p>
          <a:p>
            <a:pPr>
              <a:buFont typeface="Wingdings" pitchFamily="2" charset="2"/>
              <a:buNone/>
            </a:pPr>
            <a:endParaRPr lang="zh-TW" altLang="zh-TW" sz="2000" b="1" dirty="0" smtClean="0">
              <a:solidFill>
                <a:schemeClr val="tx1"/>
              </a:solidFill>
            </a:endParaRPr>
          </a:p>
          <a:p>
            <a:pPr>
              <a:buFont typeface="Wingdings" pitchFamily="2" charset="2"/>
              <a:buNone/>
            </a:pPr>
            <a:endParaRPr lang="zh-TW" altLang="en-US" dirty="0" smtClean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>
                <a:solidFill>
                  <a:schemeClr val="tx1"/>
                </a:solidFill>
              </a:rPr>
              <a:t>字頻</a:t>
            </a:r>
            <a:r>
              <a:rPr lang="en-US" altLang="zh-TW" dirty="0" smtClean="0">
                <a:solidFill>
                  <a:schemeClr val="tx1"/>
                </a:solidFill>
              </a:rPr>
              <a:t>/</a:t>
            </a:r>
            <a:r>
              <a:rPr lang="zh-TW" altLang="en-US" dirty="0" smtClean="0">
                <a:solidFill>
                  <a:schemeClr val="tx1"/>
                </a:solidFill>
              </a:rPr>
              <a:t>詞頻</a:t>
            </a:r>
            <a:endParaRPr lang="zh-TW" altLang="en-US" dirty="0">
              <a:solidFill>
                <a:schemeClr val="tx1"/>
              </a:solidFill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57200" y="1428736"/>
            <a:ext cx="8229600" cy="4697427"/>
          </a:xfrm>
        </p:spPr>
        <p:txBody>
          <a:bodyPr>
            <a:normAutofit/>
          </a:bodyPr>
          <a:lstStyle/>
          <a:p>
            <a:pPr marL="0" lvl="1" indent="-72000">
              <a:buNone/>
              <a:defRPr/>
            </a:pPr>
            <a:r>
              <a:rPr lang="zh-TW" altLang="en-US" dirty="0" smtClean="0">
                <a:solidFill>
                  <a:schemeClr val="tx1"/>
                </a:solidFill>
              </a:rPr>
              <a:t>字頻</a:t>
            </a:r>
            <a:endParaRPr lang="en-US" altLang="zh-TW" dirty="0" smtClean="0">
              <a:solidFill>
                <a:schemeClr val="tx1"/>
              </a:solidFill>
            </a:endParaRPr>
          </a:p>
          <a:p>
            <a:pPr marL="0" lvl="1" indent="-72000">
              <a:defRPr/>
            </a:pPr>
            <a:r>
              <a:rPr lang="zh-TW" altLang="en-US" dirty="0" smtClean="0">
                <a:solidFill>
                  <a:schemeClr val="tx1"/>
                </a:solidFill>
              </a:rPr>
              <a:t>教育部語文成果網</a:t>
            </a:r>
            <a:r>
              <a:rPr lang="en-US" altLang="zh-TW" dirty="0" smtClean="0">
                <a:solidFill>
                  <a:schemeClr val="tx1"/>
                </a:solidFill>
              </a:rPr>
              <a:t>/</a:t>
            </a:r>
            <a:r>
              <a:rPr lang="zh-TW" altLang="en-US" dirty="0" smtClean="0">
                <a:solidFill>
                  <a:schemeClr val="tx1"/>
                </a:solidFill>
              </a:rPr>
              <a:t>字頻總表</a:t>
            </a:r>
            <a:endParaRPr lang="en-US" altLang="zh-TW" dirty="0" smtClean="0">
              <a:solidFill>
                <a:schemeClr val="tx1"/>
              </a:solidFill>
            </a:endParaRPr>
          </a:p>
          <a:p>
            <a:pPr marL="0" lvl="1" indent="-72000">
              <a:buNone/>
              <a:defRPr/>
            </a:pPr>
            <a:r>
              <a:rPr lang="en-US" altLang="zh-TW" sz="1800" dirty="0" smtClean="0">
                <a:solidFill>
                  <a:schemeClr val="tx1"/>
                </a:solidFill>
                <a:hlinkClick r:id="rId2"/>
              </a:rPr>
              <a:t>http://language.moe.gov.tw/001/Upload/files/SITE_CONTENT/M0001/PIN/biau1.htm?open</a:t>
            </a:r>
            <a:r>
              <a:rPr lang="zh-TW" altLang="en-US" sz="1800" dirty="0" smtClean="0">
                <a:solidFill>
                  <a:schemeClr val="tx1"/>
                </a:solidFill>
              </a:rPr>
              <a:t> </a:t>
            </a:r>
            <a:endParaRPr lang="en-US" altLang="zh-TW" sz="1800" dirty="0" smtClean="0">
              <a:solidFill>
                <a:schemeClr val="tx1"/>
              </a:solidFill>
            </a:endParaRPr>
          </a:p>
          <a:p>
            <a:endParaRPr lang="en-US" altLang="zh-TW" sz="2400" dirty="0" smtClean="0">
              <a:solidFill>
                <a:schemeClr val="tx1"/>
              </a:solidFill>
            </a:endParaRPr>
          </a:p>
          <a:p>
            <a:pPr>
              <a:buNone/>
            </a:pPr>
            <a:endParaRPr lang="en-US" altLang="zh-TW" sz="2000" b="1" u="sng" dirty="0" smtClean="0">
              <a:solidFill>
                <a:schemeClr val="tx1"/>
              </a:solidFill>
            </a:endParaRPr>
          </a:p>
          <a:p>
            <a:pPr>
              <a:buNone/>
            </a:pPr>
            <a:r>
              <a:rPr lang="zh-TW" altLang="en-US" sz="3100" dirty="0" smtClean="0">
                <a:solidFill>
                  <a:schemeClr val="tx1"/>
                </a:solidFill>
              </a:rPr>
              <a:t>下載點：</a:t>
            </a:r>
            <a:r>
              <a:rPr lang="zh-TW" altLang="en-US" sz="3100" dirty="0" smtClean="0">
                <a:solidFill>
                  <a:schemeClr val="tx1"/>
                </a:solidFill>
                <a:hlinkClick r:id="rId3"/>
              </a:rPr>
              <a:t>大腦與學習實驗室</a:t>
            </a:r>
            <a:r>
              <a:rPr lang="en-US" altLang="zh-TW" sz="3100" dirty="0" smtClean="0">
                <a:solidFill>
                  <a:schemeClr val="tx1"/>
                </a:solidFill>
                <a:hlinkClick r:id="rId3"/>
              </a:rPr>
              <a:t>/</a:t>
            </a:r>
            <a:r>
              <a:rPr lang="zh-TW" altLang="en-US" sz="3100" dirty="0" smtClean="0">
                <a:solidFill>
                  <a:schemeClr val="tx1"/>
                </a:solidFill>
                <a:hlinkClick r:id="rId3"/>
              </a:rPr>
              <a:t>語料庫</a:t>
            </a:r>
            <a:endParaRPr lang="en-US" altLang="zh-TW" sz="3100" dirty="0" smtClean="0">
              <a:solidFill>
                <a:schemeClr val="tx1"/>
              </a:solidFill>
              <a:hlinkClick r:id="rId3"/>
            </a:endParaRPr>
          </a:p>
          <a:p>
            <a:r>
              <a:rPr lang="zh-TW" altLang="en-US" u="sng" dirty="0" smtClean="0">
                <a:solidFill>
                  <a:schemeClr val="tx1"/>
                </a:solidFill>
                <a:hlinkClick r:id="rId4"/>
              </a:rPr>
              <a:t>教育部</a:t>
            </a:r>
            <a:r>
              <a:rPr lang="en-US" altLang="zh-TW" u="sng" dirty="0" smtClean="0">
                <a:solidFill>
                  <a:schemeClr val="tx1"/>
                </a:solidFill>
                <a:hlinkClick r:id="rId4"/>
              </a:rPr>
              <a:t>84</a:t>
            </a:r>
            <a:r>
              <a:rPr lang="zh-TW" altLang="en-US" u="sng" dirty="0" smtClean="0">
                <a:solidFill>
                  <a:schemeClr val="tx1"/>
                </a:solidFill>
                <a:hlinkClick r:id="rId4"/>
              </a:rPr>
              <a:t>年字頻統計表</a:t>
            </a:r>
            <a:endParaRPr lang="en-US" altLang="zh-TW" u="sng" dirty="0" smtClean="0">
              <a:solidFill>
                <a:schemeClr val="tx1"/>
              </a:solidFill>
            </a:endParaRPr>
          </a:p>
          <a:p>
            <a:r>
              <a:rPr lang="zh-TW" altLang="en-US" u="sng" dirty="0" smtClean="0">
                <a:solidFill>
                  <a:schemeClr val="tx1"/>
                </a:solidFill>
                <a:hlinkClick r:id="rId5"/>
              </a:rPr>
              <a:t>教育部</a:t>
            </a:r>
            <a:r>
              <a:rPr lang="en-US" altLang="zh-TW" u="sng" dirty="0" smtClean="0">
                <a:solidFill>
                  <a:schemeClr val="tx1"/>
                </a:solidFill>
                <a:hlinkClick r:id="rId5"/>
              </a:rPr>
              <a:t>87</a:t>
            </a:r>
            <a:r>
              <a:rPr lang="zh-TW" altLang="en-US" u="sng" dirty="0" smtClean="0">
                <a:solidFill>
                  <a:schemeClr val="tx1"/>
                </a:solidFill>
                <a:hlinkClick r:id="rId5"/>
              </a:rPr>
              <a:t>年詞頻統計表</a:t>
            </a:r>
            <a:endParaRPr lang="en-US" altLang="zh-TW" u="sng" dirty="0" smtClean="0">
              <a:solidFill>
                <a:schemeClr val="tx1"/>
              </a:solidFill>
            </a:endParaRPr>
          </a:p>
          <a:p>
            <a:endParaRPr lang="en-US" altLang="zh-TW" u="sng" dirty="0" smtClean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185</TotalTime>
  <Words>921</Words>
  <Application>Microsoft Office PowerPoint</Application>
  <PresentationFormat>如螢幕大小 (4:3)</PresentationFormat>
  <Paragraphs>131</Paragraphs>
  <Slides>16</Slides>
  <Notes>11</Notes>
  <HiddenSlides>0</HiddenSlides>
  <MMClips>0</MMClips>
  <ScaleCrop>false</ScaleCrop>
  <HeadingPairs>
    <vt:vector size="4" baseType="variant">
      <vt:variant>
        <vt:lpstr>佈景主題</vt:lpstr>
      </vt:variant>
      <vt:variant>
        <vt:i4>1</vt:i4>
      </vt:variant>
      <vt:variant>
        <vt:lpstr>投影片標題</vt:lpstr>
      </vt:variant>
      <vt:variant>
        <vt:i4>16</vt:i4>
      </vt:variant>
    </vt:vector>
  </HeadingPairs>
  <TitlesOfParts>
    <vt:vector size="17" baseType="lpstr">
      <vt:lpstr>Office 佈景主題</vt:lpstr>
      <vt:lpstr>投影片 1</vt:lpstr>
      <vt:lpstr>文本分析</vt:lpstr>
      <vt:lpstr>識字量評估</vt:lpstr>
      <vt:lpstr>國中教材(學習單)</vt:lpstr>
      <vt:lpstr>生字簿</vt:lpstr>
      <vt:lpstr>投影片 6</vt:lpstr>
      <vt:lpstr>閱讀理解策略  參考網站</vt:lpstr>
      <vt:lpstr>PISA / PIRLS</vt:lpstr>
      <vt:lpstr>字頻/詞頻</vt:lpstr>
      <vt:lpstr>字典/辭典</vt:lpstr>
      <vt:lpstr>識字教學參考網站</vt:lpstr>
      <vt:lpstr>字體筆順</vt:lpstr>
      <vt:lpstr>文字/文字動畫/文字遊戲</vt:lpstr>
      <vt:lpstr>部件/部件遊戲</vt:lpstr>
      <vt:lpstr>量詞/量詞遊戲</vt:lpstr>
      <vt:lpstr>語詞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投影片 1</dc:title>
  <dc:creator>貞</dc:creator>
  <cp:lastModifiedBy>貞</cp:lastModifiedBy>
  <cp:revision>28</cp:revision>
  <dcterms:created xsi:type="dcterms:W3CDTF">2017-06-26T03:22:38Z</dcterms:created>
  <dcterms:modified xsi:type="dcterms:W3CDTF">2018-01-17T10:15:02Z</dcterms:modified>
</cp:coreProperties>
</file>