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84" r:id="rId1"/>
  </p:sldMasterIdLst>
  <p:handoutMasterIdLst>
    <p:handoutMasterId r:id="rId50"/>
  </p:handoutMasterIdLst>
  <p:sldIdLst>
    <p:sldId id="256" r:id="rId2"/>
    <p:sldId id="325" r:id="rId3"/>
    <p:sldId id="257" r:id="rId4"/>
    <p:sldId id="258" r:id="rId5"/>
    <p:sldId id="260" r:id="rId6"/>
    <p:sldId id="261" r:id="rId7"/>
    <p:sldId id="262" r:id="rId8"/>
    <p:sldId id="317" r:id="rId9"/>
    <p:sldId id="320" r:id="rId10"/>
    <p:sldId id="321" r:id="rId11"/>
    <p:sldId id="319" r:id="rId12"/>
    <p:sldId id="306" r:id="rId13"/>
    <p:sldId id="310" r:id="rId14"/>
    <p:sldId id="326" r:id="rId15"/>
    <p:sldId id="264" r:id="rId16"/>
    <p:sldId id="265" r:id="rId17"/>
    <p:sldId id="322" r:id="rId18"/>
    <p:sldId id="311" r:id="rId19"/>
    <p:sldId id="287" r:id="rId20"/>
    <p:sldId id="312" r:id="rId21"/>
    <p:sldId id="313" r:id="rId22"/>
    <p:sldId id="268" r:id="rId23"/>
    <p:sldId id="269" r:id="rId24"/>
    <p:sldId id="327" r:id="rId25"/>
    <p:sldId id="270" r:id="rId26"/>
    <p:sldId id="271" r:id="rId27"/>
    <p:sldId id="314" r:id="rId28"/>
    <p:sldId id="272" r:id="rId29"/>
    <p:sldId id="273" r:id="rId30"/>
    <p:sldId id="279" r:id="rId31"/>
    <p:sldId id="280" r:id="rId32"/>
    <p:sldId id="282" r:id="rId33"/>
    <p:sldId id="281" r:id="rId34"/>
    <p:sldId id="284" r:id="rId35"/>
    <p:sldId id="285" r:id="rId36"/>
    <p:sldId id="286" r:id="rId37"/>
    <p:sldId id="288" r:id="rId38"/>
    <p:sldId id="289" r:id="rId39"/>
    <p:sldId id="303" r:id="rId40"/>
    <p:sldId id="290" r:id="rId41"/>
    <p:sldId id="291" r:id="rId42"/>
    <p:sldId id="292" r:id="rId43"/>
    <p:sldId id="293" r:id="rId44"/>
    <p:sldId id="294" r:id="rId45"/>
    <p:sldId id="295" r:id="rId46"/>
    <p:sldId id="296" r:id="rId47"/>
    <p:sldId id="324" r:id="rId48"/>
    <p:sldId id="297" r:id="rId49"/>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5" autoAdjust="0"/>
    <p:restoredTop sz="94687" autoAdjust="0"/>
  </p:normalViewPr>
  <p:slideViewPr>
    <p:cSldViewPr>
      <p:cViewPr varScale="1">
        <p:scale>
          <a:sx n="105" d="100"/>
          <a:sy n="105" d="100"/>
        </p:scale>
        <p:origin x="-1710" y="-84"/>
      </p:cViewPr>
      <p:guideLst>
        <p:guide orient="horz" pos="2160"/>
        <p:guide pos="2880"/>
      </p:guideLst>
    </p:cSldViewPr>
  </p:slideViewPr>
  <p:outlineViewPr>
    <p:cViewPr>
      <p:scale>
        <a:sx n="33" d="100"/>
        <a:sy n="33" d="100"/>
      </p:scale>
      <p:origin x="0" y="2184"/>
    </p:cViewPr>
  </p:outlineViewPr>
  <p:notesTextViewPr>
    <p:cViewPr>
      <p:scale>
        <a:sx n="100" d="100"/>
        <a:sy n="100" d="100"/>
      </p:scale>
      <p:origin x="0" y="0"/>
    </p:cViewPr>
  </p:notesTextViewPr>
  <p:sorterViewPr>
    <p:cViewPr>
      <p:scale>
        <a:sx n="66" d="100"/>
        <a:sy n="66" d="100"/>
      </p:scale>
      <p:origin x="0" y="174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E42931A-288C-475B-BD21-A603CCDB81C5}" type="datetimeFigureOut">
              <a:rPr lang="zh-TW" altLang="en-US" smtClean="0"/>
              <a:pPr/>
              <a:t>2023/3/29</a:t>
            </a:fld>
            <a:endParaRPr lang="zh-TW" altLang="en-US"/>
          </a:p>
        </p:txBody>
      </p:sp>
      <p:sp>
        <p:nvSpPr>
          <p:cNvPr id="4" name="頁尾版面配置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AC40E79-B865-4EF3-9AFD-7275815A4D66}" type="slidenum">
              <a:rPr lang="zh-TW" altLang="en-US" smtClean="0"/>
              <a:pPr/>
              <a:t>‹#›</a:t>
            </a:fld>
            <a:endParaRPr lang="zh-TW" altLang="en-US"/>
          </a:p>
        </p:txBody>
      </p:sp>
    </p:spTree>
    <p:extLst>
      <p:ext uri="{BB962C8B-B14F-4D97-AF65-F5344CB8AC3E}">
        <p14:creationId xmlns="" xmlns:p14="http://schemas.microsoft.com/office/powerpoint/2010/main" val="139247703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Ref idx="1002">
        <a:schemeClr val="bg2"/>
      </p:bgRef>
    </p:bg>
    <p:spTree>
      <p:nvGrpSpPr>
        <p:cNvPr id="1" name=""/>
        <p:cNvGrpSpPr/>
        <p:nvPr/>
      </p:nvGrpSpPr>
      <p:grpSpPr>
        <a:xfrm>
          <a:off x="0" y="0"/>
          <a:ext cx="0" cy="0"/>
          <a:chOff x="0" y="0"/>
          <a:chExt cx="0" cy="0"/>
        </a:xfrm>
      </p:grpSpPr>
      <p:sp>
        <p:nvSpPr>
          <p:cNvPr id="9" name="標題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zh-TW" altLang="en-US" smtClean="0"/>
              <a:t>按一下以編輯母片標題樣式</a:t>
            </a:r>
            <a:endParaRPr kumimoji="0" lang="en-US"/>
          </a:p>
        </p:txBody>
      </p:sp>
      <p:sp>
        <p:nvSpPr>
          <p:cNvPr id="17" name="副標題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30" name="日期版面配置區 29"/>
          <p:cNvSpPr>
            <a:spLocks noGrp="1"/>
          </p:cNvSpPr>
          <p:nvPr>
            <p:ph type="dt" sz="half" idx="10"/>
          </p:nvPr>
        </p:nvSpPr>
        <p:spPr/>
        <p:txBody>
          <a:bodyPr/>
          <a:lstStyle/>
          <a:p>
            <a:fld id="{990699A4-D368-42EA-8A24-F9B1FC45EACD}" type="datetimeFigureOut">
              <a:rPr lang="zh-TW" altLang="en-US" smtClean="0"/>
              <a:pPr/>
              <a:t>2023/3/29</a:t>
            </a:fld>
            <a:endParaRPr lang="zh-TW" altLang="en-US"/>
          </a:p>
        </p:txBody>
      </p:sp>
      <p:sp>
        <p:nvSpPr>
          <p:cNvPr id="19" name="頁尾版面配置區 18"/>
          <p:cNvSpPr>
            <a:spLocks noGrp="1"/>
          </p:cNvSpPr>
          <p:nvPr>
            <p:ph type="ftr" sz="quarter" idx="11"/>
          </p:nvPr>
        </p:nvSpPr>
        <p:spPr/>
        <p:txBody>
          <a:bodyPr/>
          <a:lstStyle/>
          <a:p>
            <a:endParaRPr lang="zh-TW" altLang="en-US"/>
          </a:p>
        </p:txBody>
      </p:sp>
      <p:sp>
        <p:nvSpPr>
          <p:cNvPr id="27" name="投影片編號版面配置區 26"/>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990699A4-D368-42EA-8A24-F9B1FC45EACD}" type="datetimeFigureOut">
              <a:rPr lang="zh-TW" altLang="en-US" smtClean="0"/>
              <a:pPr/>
              <a:t>2023/3/29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914401"/>
            <a:ext cx="2057400" cy="5211763"/>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914401"/>
            <a:ext cx="6019800" cy="5211763"/>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990699A4-D368-42EA-8A24-F9B1FC45EACD}" type="datetimeFigureOut">
              <a:rPr lang="zh-TW" altLang="en-US" smtClean="0"/>
              <a:pPr/>
              <a:t>2023/3/29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內容版面配置區 2"/>
          <p:cNvSpPr>
            <a:spLocks noGrp="1"/>
          </p:cNvSpPr>
          <p:nvPr>
            <p:ph idx="1"/>
          </p:nvPr>
        </p:nvSpPr>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990699A4-D368-42EA-8A24-F9B1FC45EACD}" type="datetimeFigureOut">
              <a:rPr lang="zh-TW" altLang="en-US" smtClean="0"/>
              <a:pPr/>
              <a:t>2023/3/29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bg>
      <p:bgRef idx="1002">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p>
            <a:fld id="{990699A4-D368-42EA-8A24-F9B1FC45EACD}" type="datetimeFigureOut">
              <a:rPr lang="zh-TW" altLang="en-US" smtClean="0"/>
              <a:pPr/>
              <a:t>2023/3/29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1143000"/>
          </a:xfrm>
        </p:spPr>
        <p:txBody>
          <a:bodyPr/>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990699A4-D368-42EA-8A24-F9B1FC45EACD}" type="datetimeFigureOut">
              <a:rPr lang="zh-TW" altLang="en-US" smtClean="0"/>
              <a:pPr/>
              <a:t>2023/3/29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1143000"/>
          </a:xfrm>
        </p:spPr>
        <p:txBody>
          <a:bodyPr tIns="45720" anchor="b"/>
          <a:lstStyle>
            <a:lvl1pPr>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5" name="內容版面配置區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內容版面配置區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p>
            <a:fld id="{990699A4-D368-42EA-8A24-F9B1FC45EACD}" type="datetimeFigureOut">
              <a:rPr lang="zh-TW" altLang="en-US" smtClean="0"/>
              <a:pPr/>
              <a:t>2023/3/29</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p>
            <a:fld id="{990699A4-D368-42EA-8A24-F9B1FC45EACD}" type="datetimeFigureOut">
              <a:rPr lang="zh-TW" altLang="en-US" smtClean="0"/>
              <a:pPr/>
              <a:t>2023/3/29</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990699A4-D368-42EA-8A24-F9B1FC45EACD}" type="datetimeFigureOut">
              <a:rPr lang="zh-TW" altLang="en-US" smtClean="0"/>
              <a:pPr/>
              <a:t>2023/3/29</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zh-TW" altLang="en-US" smtClean="0"/>
              <a:t>按一下以編輯母片文字樣式</a:t>
            </a:r>
          </a:p>
        </p:txBody>
      </p:sp>
      <p:sp>
        <p:nvSpPr>
          <p:cNvPr id="4" name="內容版面配置區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990699A4-D368-42EA-8A24-F9B1FC45EACD}" type="datetimeFigureOut">
              <a:rPr lang="zh-TW" altLang="en-US" smtClean="0"/>
              <a:pPr/>
              <a:t>2023/3/29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9" name="剪去並圓角化單一角落矩形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直角三角形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標題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zh-TW" altLang="en-US" smtClean="0"/>
              <a:t>按一下以編輯母片標題樣式</a:t>
            </a:r>
            <a:endParaRPr kumimoji="0" lang="en-US"/>
          </a:p>
        </p:txBody>
      </p:sp>
      <p:sp>
        <p:nvSpPr>
          <p:cNvPr id="4" name="文字版面配置區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5" name="日期版面配置區 4"/>
          <p:cNvSpPr>
            <a:spLocks noGrp="1"/>
          </p:cNvSpPr>
          <p:nvPr>
            <p:ph type="dt" sz="half" idx="10"/>
          </p:nvPr>
        </p:nvSpPr>
        <p:spPr/>
        <p:txBody>
          <a:bodyPr/>
          <a:lstStyle/>
          <a:p>
            <a:fld id="{990699A4-D368-42EA-8A24-F9B1FC45EACD}" type="datetimeFigureOut">
              <a:rPr lang="zh-TW" altLang="en-US" smtClean="0"/>
              <a:pPr/>
              <a:t>2023/3/29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a:xfrm>
            <a:off x="8077200" y="6356350"/>
            <a:ext cx="609600" cy="365125"/>
          </a:xfrm>
        </p:spPr>
        <p:txBody>
          <a:bodyPr/>
          <a:lstStyle/>
          <a:p>
            <a:fld id="{1139B992-9EB6-4BE5-9ACA-46B505B837B9}" type="slidenum">
              <a:rPr lang="zh-TW" altLang="en-US" smtClean="0"/>
              <a:pPr/>
              <a:t>‹#›</a:t>
            </a:fld>
            <a:endParaRPr lang="zh-TW" altLang="en-US"/>
          </a:p>
        </p:txBody>
      </p:sp>
      <p:sp>
        <p:nvSpPr>
          <p:cNvPr id="3" name="圖片版面配置區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zh-TW" altLang="en-US" smtClean="0"/>
              <a:t>按一下圖示以新增圖片</a:t>
            </a:r>
            <a:endParaRPr kumimoji="0" lang="en-US" dirty="0"/>
          </a:p>
        </p:txBody>
      </p:sp>
      <p:sp>
        <p:nvSpPr>
          <p:cNvPr id="10" name="手繪多邊形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手繪多邊形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手繪多邊形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手繪多邊形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標題版面配置區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zh-TW" altLang="en-US" smtClean="0"/>
              <a:t>按一下以編輯母片標題樣式</a:t>
            </a:r>
            <a:endParaRPr kumimoji="0" lang="en-US"/>
          </a:p>
        </p:txBody>
      </p:sp>
      <p:sp>
        <p:nvSpPr>
          <p:cNvPr id="30" name="文字版面配置區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0" name="日期版面配置區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90699A4-D368-42EA-8A24-F9B1FC45EACD}" type="datetimeFigureOut">
              <a:rPr lang="zh-TW" altLang="en-US" smtClean="0"/>
              <a:pPr/>
              <a:t>2023/3/29</a:t>
            </a:fld>
            <a:endParaRPr lang="zh-TW" altLang="en-US"/>
          </a:p>
        </p:txBody>
      </p:sp>
      <p:sp>
        <p:nvSpPr>
          <p:cNvPr id="22" name="頁尾版面配置區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zh-TW" altLang="en-US"/>
          </a:p>
        </p:txBody>
      </p:sp>
      <p:sp>
        <p:nvSpPr>
          <p:cNvPr id="18" name="投影片編號版面配置區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139B992-9EB6-4BE5-9ACA-46B505B837B9}" type="slidenum">
              <a:rPr lang="zh-TW" altLang="en-US" smtClean="0"/>
              <a:pPr/>
              <a:t>‹#›</a:t>
            </a:fld>
            <a:endParaRPr lang="zh-TW" altLang="en-US"/>
          </a:p>
        </p:txBody>
      </p:sp>
      <p:grpSp>
        <p:nvGrpSpPr>
          <p:cNvPr id="2" name="群組 1"/>
          <p:cNvGrpSpPr/>
          <p:nvPr/>
        </p:nvGrpSpPr>
        <p:grpSpPr>
          <a:xfrm>
            <a:off x="-19017" y="202408"/>
            <a:ext cx="9180548" cy="649224"/>
            <a:chOff x="-19045" y="216550"/>
            <a:chExt cx="9180548" cy="649224"/>
          </a:xfrm>
        </p:grpSpPr>
        <p:sp>
          <p:nvSpPr>
            <p:cNvPr id="12" name="手繪多邊形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手繪多邊形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285" r:id="rId1"/>
    <p:sldLayoutId id="2147484286" r:id="rId2"/>
    <p:sldLayoutId id="2147484287" r:id="rId3"/>
    <p:sldLayoutId id="2147484288" r:id="rId4"/>
    <p:sldLayoutId id="2147484289" r:id="rId5"/>
    <p:sldLayoutId id="2147484290" r:id="rId6"/>
    <p:sldLayoutId id="2147484291" r:id="rId7"/>
    <p:sldLayoutId id="2147484292" r:id="rId8"/>
    <p:sldLayoutId id="2147484293" r:id="rId9"/>
    <p:sldLayoutId id="2147484294" r:id="rId10"/>
    <p:sldLayoutId id="21474842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tas.kh.edu.tw/"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normAutofit fontScale="90000"/>
          </a:bodyPr>
          <a:lstStyle/>
          <a:p>
            <a:r>
              <a:rPr lang="zh-TW" altLang="en-US" sz="5400" dirty="0" smtClean="0">
                <a:ea typeface="標楷體" pitchFamily="65" charset="-120"/>
              </a:rPr>
              <a:t>花蓮縣政府教育處</a:t>
            </a:r>
            <a:br>
              <a:rPr lang="zh-TW" altLang="en-US" sz="5400" dirty="0" smtClean="0">
                <a:ea typeface="標楷體" pitchFamily="65" charset="-120"/>
              </a:rPr>
            </a:br>
            <a:r>
              <a:rPr lang="zh-TW" altLang="en-US" sz="5400" dirty="0" smtClean="0">
                <a:ea typeface="標楷體" pitchFamily="65" charset="-120"/>
              </a:rPr>
              <a:t> </a:t>
            </a:r>
            <a:r>
              <a:rPr lang="en-US" altLang="zh-TW" dirty="0" smtClean="0">
                <a:latin typeface="標楷體" pitchFamily="65" charset="-120"/>
                <a:ea typeface="標楷體" pitchFamily="65" charset="-120"/>
              </a:rPr>
              <a:t>112</a:t>
            </a:r>
            <a:r>
              <a:rPr lang="zh-TW" altLang="en-US" dirty="0" smtClean="0">
                <a:latin typeface="標楷體" pitchFamily="65" charset="-120"/>
                <a:ea typeface="標楷體" pitchFamily="65" charset="-120"/>
              </a:rPr>
              <a:t>年縣外介聘作業說明會</a:t>
            </a:r>
            <a:endParaRPr lang="zh-TW" altLang="en-US" dirty="0"/>
          </a:p>
        </p:txBody>
      </p:sp>
      <p:sp>
        <p:nvSpPr>
          <p:cNvPr id="3" name="副標題 2"/>
          <p:cNvSpPr>
            <a:spLocks noGrp="1"/>
          </p:cNvSpPr>
          <p:nvPr>
            <p:ph type="subTitle" idx="1"/>
          </p:nvPr>
        </p:nvSpPr>
        <p:spPr/>
        <p:txBody>
          <a:bodyPr/>
          <a:lstStyle/>
          <a:p>
            <a:r>
              <a:rPr lang="zh-TW" altLang="en-US" smtClean="0">
                <a:latin typeface="標楷體" pitchFamily="65" charset="-120"/>
                <a:ea typeface="標楷體" pitchFamily="65" charset="-120"/>
              </a:rPr>
              <a:t>宜昌國小</a:t>
            </a:r>
            <a:r>
              <a:rPr lang="zh-TW" altLang="en-US" smtClean="0">
                <a:solidFill>
                  <a:schemeClr val="tx1"/>
                </a:solidFill>
                <a:latin typeface="標楷體" pitchFamily="65" charset="-120"/>
                <a:ea typeface="標楷體" pitchFamily="65" charset="-120"/>
              </a:rPr>
              <a:t>人事</a:t>
            </a:r>
            <a:r>
              <a:rPr lang="zh-TW" altLang="en-US" dirty="0" smtClean="0">
                <a:solidFill>
                  <a:schemeClr val="tx1"/>
                </a:solidFill>
                <a:latin typeface="標楷體" pitchFamily="65" charset="-120"/>
                <a:ea typeface="標楷體" pitchFamily="65" charset="-120"/>
              </a:rPr>
              <a:t>主任 林貴榮</a:t>
            </a:r>
            <a:endParaRPr lang="zh-TW" altLang="en-US" dirty="0">
              <a:solidFill>
                <a:schemeClr val="tx1"/>
              </a:solidFill>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sz="3600" dirty="0" smtClean="0">
                <a:latin typeface="標楷體" pitchFamily="65" charset="-120"/>
                <a:ea typeface="標楷體" pitchFamily="65" charset="-120"/>
              </a:rPr>
              <a:t>國民中小學校長主任教師甄選儲訓及介聘辦法第</a:t>
            </a:r>
            <a:r>
              <a:rPr lang="zh-TW" altLang="en-US" sz="3600" dirty="0" smtClean="0">
                <a:latin typeface="標楷體" pitchFamily="65" charset="-120"/>
                <a:ea typeface="標楷體" pitchFamily="65" charset="-120"/>
              </a:rPr>
              <a:t>十一</a:t>
            </a:r>
            <a:r>
              <a:rPr lang="zh-TW" altLang="zh-TW" sz="3600" dirty="0" smtClean="0">
                <a:latin typeface="標楷體" pitchFamily="65" charset="-120"/>
                <a:ea typeface="標楷體" pitchFamily="65" charset="-120"/>
              </a:rPr>
              <a:t>條</a:t>
            </a:r>
            <a:r>
              <a:rPr lang="zh-TW" altLang="en-US" sz="3600" dirty="0" smtClean="0">
                <a:latin typeface="標楷體" pitchFamily="65" charset="-120"/>
                <a:ea typeface="標楷體" pitchFamily="65" charset="-120"/>
              </a:rPr>
              <a:t>第六項</a:t>
            </a:r>
            <a:endParaRPr lang="zh-TW" altLang="en-US" sz="3600" dirty="0"/>
          </a:p>
        </p:txBody>
      </p:sp>
      <p:pic>
        <p:nvPicPr>
          <p:cNvPr id="4" name="內容版面配置區 3"/>
          <p:cNvPicPr>
            <a:picLocks noGrp="1"/>
          </p:cNvPicPr>
          <p:nvPr>
            <p:ph idx="1"/>
          </p:nvPr>
        </p:nvPicPr>
        <p:blipFill>
          <a:blip r:embed="rId2" cstate="print"/>
          <a:srcRect l="1333" t="35766" r="18775" b="9124"/>
          <a:stretch>
            <a:fillRect/>
          </a:stretch>
        </p:blipFill>
        <p:spPr bwMode="auto">
          <a:xfrm>
            <a:off x="107504" y="1844824"/>
            <a:ext cx="9036496" cy="4752528"/>
          </a:xfrm>
          <a:prstGeom prst="rect">
            <a:avLst/>
          </a:prstGeom>
          <a:noFill/>
          <a:ln w="9525">
            <a:noFill/>
            <a:miter lim="800000"/>
            <a:headEnd/>
            <a:tailEnd/>
          </a:ln>
        </p:spPr>
      </p:pic>
    </p:spTree>
  </p:cSld>
  <p:clrMapOvr>
    <a:masterClrMapping/>
  </p:clrMapOvr>
  <p:transition>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sz="3600" dirty="0" smtClean="0">
                <a:latin typeface="標楷體" pitchFamily="65" charset="-120"/>
                <a:ea typeface="標楷體" pitchFamily="65" charset="-120"/>
              </a:rPr>
              <a:t>國民中小學校長主任教師甄選儲訓及介聘辦法第</a:t>
            </a:r>
            <a:r>
              <a:rPr lang="zh-TW" altLang="en-US" sz="3600" dirty="0" smtClean="0">
                <a:latin typeface="標楷體" pitchFamily="65" charset="-120"/>
                <a:ea typeface="標楷體" pitchFamily="65" charset="-120"/>
              </a:rPr>
              <a:t>十三</a:t>
            </a:r>
            <a:r>
              <a:rPr lang="zh-TW" altLang="zh-TW" sz="3600" dirty="0" smtClean="0">
                <a:latin typeface="標楷體" pitchFamily="65" charset="-120"/>
                <a:ea typeface="標楷體" pitchFamily="65" charset="-120"/>
              </a:rPr>
              <a:t>條</a:t>
            </a:r>
            <a:endParaRPr lang="zh-TW" altLang="en-US" sz="3600" dirty="0"/>
          </a:p>
        </p:txBody>
      </p:sp>
      <p:sp>
        <p:nvSpPr>
          <p:cNvPr id="3" name="內容版面配置區 2"/>
          <p:cNvSpPr>
            <a:spLocks noGrp="1"/>
          </p:cNvSpPr>
          <p:nvPr>
            <p:ph idx="1"/>
          </p:nvPr>
        </p:nvSpPr>
        <p:spPr/>
        <p:txBody>
          <a:bodyPr>
            <a:normAutofit/>
          </a:bodyPr>
          <a:lstStyle/>
          <a:p>
            <a:pPr marL="533400" indent="-533400">
              <a:buNone/>
            </a:pPr>
            <a:r>
              <a:rPr lang="zh-TW" altLang="en-US" sz="2400" dirty="0" smtClean="0">
                <a:latin typeface="標楷體" pitchFamily="65" charset="-120"/>
                <a:ea typeface="標楷體" pitchFamily="65" charset="-120"/>
              </a:rPr>
              <a:t>一、</a:t>
            </a:r>
            <a:r>
              <a:rPr lang="zh-TW" altLang="zh-TW" sz="2400" dirty="0" smtClean="0">
                <a:latin typeface="標楷體" pitchFamily="65" charset="-120"/>
                <a:ea typeface="標楷體" pitchFamily="65" charset="-120"/>
              </a:rPr>
              <a:t>經達成介聘之教師，學校應依教師法及相關規定辦理聘任，不得拒絕。但經學校審查發現有教師法第三十條各款情事之一者，其聘任應不予通過。</a:t>
            </a:r>
          </a:p>
          <a:p>
            <a:pPr marL="533400" indent="-533400">
              <a:buNone/>
            </a:pPr>
            <a:r>
              <a:rPr lang="zh-TW" altLang="en-US" sz="2400" dirty="0" smtClean="0">
                <a:latin typeface="標楷體" pitchFamily="65" charset="-120"/>
                <a:ea typeface="標楷體" pitchFamily="65" charset="-120"/>
              </a:rPr>
              <a:t>二、</a:t>
            </a:r>
            <a:r>
              <a:rPr lang="zh-TW" altLang="zh-TW" sz="2400" dirty="0" smtClean="0">
                <a:latin typeface="標楷體" pitchFamily="65" charset="-120"/>
                <a:ea typeface="標楷體" pitchFamily="65" charset="-120"/>
              </a:rPr>
              <a:t>前項教師，未在規定期限內至介聘學校報到者，十年內不得再申請介聘；無故未報到者，並依公立高級中等以下學校教師成績考核辦法相關規定議處。</a:t>
            </a:r>
          </a:p>
          <a:p>
            <a:pPr marL="533400" indent="-533400">
              <a:buNone/>
            </a:pPr>
            <a:r>
              <a:rPr lang="zh-TW" altLang="en-US" sz="2400" dirty="0" smtClean="0">
                <a:latin typeface="標楷體" pitchFamily="65" charset="-120"/>
                <a:ea typeface="標楷體" pitchFamily="65" charset="-120"/>
              </a:rPr>
              <a:t>三、</a:t>
            </a:r>
            <a:r>
              <a:rPr lang="zh-TW" altLang="zh-TW" sz="2400" dirty="0" smtClean="0">
                <a:latin typeface="標楷體" pitchFamily="65" charset="-120"/>
                <a:ea typeface="標楷體" pitchFamily="65" charset="-120"/>
              </a:rPr>
              <a:t>因前項教師未報到或有第一項但書情事，致影響他校教師介聘者，各該介聘均失其效力，各教師仍留原學校服務，原學校不得拒絕。但未報到或聘任未獲通過教師之原學校可增開缺額者，不在此限。</a:t>
            </a:r>
          </a:p>
          <a:p>
            <a:pPr marL="0" indent="0">
              <a:buNone/>
            </a:pPr>
            <a:endParaRPr lang="zh-TW" altLang="en-US" dirty="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sz="3600" dirty="0" smtClean="0">
                <a:latin typeface="標楷體" pitchFamily="65" charset="-120"/>
                <a:ea typeface="標楷體" pitchFamily="65" charset="-120"/>
              </a:rPr>
              <a:t>國民中小學校長主任教師甄選儲訓及介聘辦法第</a:t>
            </a:r>
            <a:r>
              <a:rPr lang="zh-TW" altLang="en-US" sz="3600" dirty="0" smtClean="0">
                <a:latin typeface="標楷體" pitchFamily="65" charset="-120"/>
                <a:ea typeface="標楷體" pitchFamily="65" charset="-120"/>
              </a:rPr>
              <a:t>十五</a:t>
            </a:r>
            <a:r>
              <a:rPr lang="zh-TW" altLang="zh-TW" sz="3600" dirty="0" smtClean="0">
                <a:latin typeface="標楷體" pitchFamily="65" charset="-120"/>
                <a:ea typeface="標楷體" pitchFamily="65" charset="-120"/>
              </a:rPr>
              <a:t>條</a:t>
            </a:r>
            <a:endParaRPr lang="zh-TW" altLang="en-US" sz="3600" dirty="0"/>
          </a:p>
        </p:txBody>
      </p:sp>
      <p:sp>
        <p:nvSpPr>
          <p:cNvPr id="3" name="內容版面配置區 2"/>
          <p:cNvSpPr>
            <a:spLocks noGrp="1"/>
          </p:cNvSpPr>
          <p:nvPr>
            <p:ph idx="1"/>
          </p:nvPr>
        </p:nvSpPr>
        <p:spPr/>
        <p:txBody>
          <a:bodyPr>
            <a:noAutofit/>
          </a:bodyPr>
          <a:lstStyle/>
          <a:p>
            <a:pPr marL="271463" indent="-271463">
              <a:buNone/>
            </a:pPr>
            <a:r>
              <a:rPr lang="en-US" altLang="zh-TW" sz="2400" dirty="0" smtClean="0">
                <a:latin typeface="標楷體" pitchFamily="65" charset="-120"/>
                <a:ea typeface="標楷體" pitchFamily="65" charset="-120"/>
              </a:rPr>
              <a:t>1.</a:t>
            </a:r>
            <a:r>
              <a:rPr lang="zh-TW" altLang="zh-TW" sz="2400" dirty="0" smtClean="0">
                <a:latin typeface="標楷體" pitchFamily="65" charset="-120"/>
                <a:ea typeface="標楷體" pitchFamily="65" charset="-120"/>
              </a:rPr>
              <a:t>國民中、小學現職教師，除偏遠地區學校教育發展條例、離島建設條例、原住民族教育法或直轄市、縣（市）主管機關另有規定外，應在現職學校實際服務滿</a:t>
            </a:r>
            <a:r>
              <a:rPr lang="zh-TW" altLang="zh-TW" sz="2400" dirty="0" smtClean="0">
                <a:solidFill>
                  <a:srgbClr val="FF0000"/>
                </a:solidFill>
                <a:latin typeface="標楷體" pitchFamily="65" charset="-120"/>
                <a:ea typeface="標楷體" pitchFamily="65" charset="-120"/>
              </a:rPr>
              <a:t>六學期</a:t>
            </a:r>
            <a:r>
              <a:rPr lang="zh-TW" altLang="zh-TW" sz="2400" dirty="0" smtClean="0">
                <a:latin typeface="標楷體" pitchFamily="65" charset="-120"/>
                <a:ea typeface="標楷體" pitchFamily="65" charset="-120"/>
              </a:rPr>
              <a:t>以上，且無下列各款情事者，始得申請介聘：</a:t>
            </a:r>
            <a:r>
              <a:rPr lang="en-US" altLang="zh-TW" sz="2400" dirty="0" smtClean="0">
                <a:latin typeface="標楷體" pitchFamily="65" charset="-120"/>
                <a:ea typeface="標楷體" pitchFamily="65" charset="-120"/>
              </a:rPr>
              <a:t/>
            </a:r>
            <a:br>
              <a:rPr lang="en-US" altLang="zh-TW" sz="2400" dirty="0" smtClean="0">
                <a:latin typeface="標楷體" pitchFamily="65" charset="-120"/>
                <a:ea typeface="標楷體" pitchFamily="65" charset="-120"/>
              </a:rPr>
            </a:br>
            <a:r>
              <a:rPr lang="zh-TW" altLang="zh-TW" sz="2400" dirty="0" smtClean="0">
                <a:latin typeface="標楷體" pitchFamily="65" charset="-120"/>
                <a:ea typeface="標楷體" pitchFamily="65" charset="-120"/>
              </a:rPr>
              <a:t>一、教師法第十六條不續聘之情事。</a:t>
            </a:r>
          </a:p>
          <a:p>
            <a:pPr marL="271463" indent="0">
              <a:buNone/>
            </a:pPr>
            <a:r>
              <a:rPr lang="zh-TW" altLang="zh-TW" sz="2400" dirty="0" smtClean="0">
                <a:latin typeface="標楷體" pitchFamily="65" charset="-120"/>
                <a:ea typeface="標楷體" pitchFamily="65" charset="-120"/>
              </a:rPr>
              <a:t>二、教師法第三十條各款情事之一。</a:t>
            </a:r>
          </a:p>
          <a:p>
            <a:pPr marL="271463" indent="0">
              <a:buNone/>
            </a:pPr>
            <a:r>
              <a:rPr lang="zh-TW" altLang="zh-TW" sz="2400" dirty="0" smtClean="0">
                <a:latin typeface="標楷體" pitchFamily="65" charset="-120"/>
                <a:ea typeface="標楷體" pitchFamily="65" charset="-120"/>
              </a:rPr>
              <a:t>三、中華民國九十二年八月一日師資培育公費助學金及分發服務辦法修正施行後入學之公費學生，於義務服務期間。</a:t>
            </a:r>
          </a:p>
          <a:p>
            <a:pPr marL="0" indent="0" algn="just">
              <a:buNone/>
            </a:pPr>
            <a:endParaRPr lang="zh-TW" altLang="en-US" sz="1400" dirty="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sz="3600" dirty="0" smtClean="0">
                <a:latin typeface="標楷體" pitchFamily="65" charset="-120"/>
                <a:ea typeface="標楷體" pitchFamily="65" charset="-120"/>
              </a:rPr>
              <a:t>國民中小學校長主任教師甄選儲訓及介聘辦法第</a:t>
            </a:r>
            <a:r>
              <a:rPr lang="zh-TW" altLang="en-US" sz="3600" dirty="0" smtClean="0">
                <a:latin typeface="標楷體" pitchFamily="65" charset="-120"/>
                <a:ea typeface="標楷體" pitchFamily="65" charset="-120"/>
              </a:rPr>
              <a:t>十五</a:t>
            </a:r>
            <a:r>
              <a:rPr lang="zh-TW" altLang="zh-TW" sz="3600" dirty="0" smtClean="0">
                <a:latin typeface="標楷體" pitchFamily="65" charset="-120"/>
                <a:ea typeface="標楷體" pitchFamily="65" charset="-120"/>
              </a:rPr>
              <a:t>條</a:t>
            </a:r>
            <a:endParaRPr lang="zh-TW" altLang="en-US" sz="3600" dirty="0"/>
          </a:p>
        </p:txBody>
      </p:sp>
      <p:sp>
        <p:nvSpPr>
          <p:cNvPr id="3" name="內容版面配置區 2"/>
          <p:cNvSpPr>
            <a:spLocks noGrp="1"/>
          </p:cNvSpPr>
          <p:nvPr>
            <p:ph idx="1"/>
          </p:nvPr>
        </p:nvSpPr>
        <p:spPr/>
        <p:txBody>
          <a:bodyPr>
            <a:normAutofit/>
          </a:bodyPr>
          <a:lstStyle/>
          <a:p>
            <a:pPr marL="361950" indent="-361950">
              <a:buNone/>
            </a:pPr>
            <a:r>
              <a:rPr lang="en-US" altLang="zh-TW" sz="2400" dirty="0" smtClean="0">
                <a:latin typeface="標楷體" pitchFamily="65" charset="-120"/>
                <a:ea typeface="標楷體" pitchFamily="65" charset="-120"/>
              </a:rPr>
              <a:t>2.</a:t>
            </a:r>
            <a:r>
              <a:rPr lang="zh-TW" altLang="en-US" sz="2400" dirty="0" smtClean="0">
                <a:latin typeface="標楷體" pitchFamily="65" charset="-120"/>
                <a:ea typeface="標楷體" pitchFamily="65" charset="-120"/>
              </a:rPr>
              <a:t>前項所稱實際服務滿六學期以上，指實際服務現職學校期間扣除各項留職停薪期間所計算之實際年資。但</a:t>
            </a:r>
            <a:r>
              <a:rPr lang="zh-TW" altLang="en-US" sz="2400" b="1" dirty="0" smtClean="0">
                <a:solidFill>
                  <a:srgbClr val="FF0000"/>
                </a:solidFill>
                <a:latin typeface="標楷體" pitchFamily="65" charset="-120"/>
                <a:ea typeface="標楷體" pitchFamily="65" charset="-120"/>
              </a:rPr>
              <a:t>育嬰或應徵服兵役</a:t>
            </a:r>
            <a:r>
              <a:rPr lang="zh-TW" altLang="en-US" sz="2400" dirty="0" smtClean="0">
                <a:latin typeface="標楷體" pitchFamily="65" charset="-120"/>
                <a:ea typeface="標楷體" pitchFamily="65" charset="-120"/>
              </a:rPr>
              <a:t>而留職停薪期間之年資，得採計至多二學期。</a:t>
            </a:r>
            <a:endParaRPr lang="en-US" altLang="zh-TW" sz="2400" dirty="0" smtClean="0">
              <a:latin typeface="標楷體" pitchFamily="65" charset="-120"/>
              <a:ea typeface="標楷體" pitchFamily="65" charset="-120"/>
            </a:endParaRPr>
          </a:p>
          <a:p>
            <a:pPr marL="361950" indent="-361950">
              <a:buNone/>
            </a:pPr>
            <a:r>
              <a:rPr lang="en-US" altLang="zh-TW" sz="2400" dirty="0" smtClean="0">
                <a:latin typeface="標楷體" pitchFamily="65" charset="-120"/>
                <a:ea typeface="標楷體" pitchFamily="65" charset="-120"/>
              </a:rPr>
              <a:t>3.</a:t>
            </a:r>
            <a:r>
              <a:rPr lang="zh-TW" altLang="en-US" sz="2400" dirty="0" smtClean="0">
                <a:latin typeface="標楷體" pitchFamily="65" charset="-120"/>
                <a:ea typeface="標楷體" pitchFamily="65" charset="-120"/>
              </a:rPr>
              <a:t>教師因非自願超額調校或裁併校之情事，致未能符合第一項規定在現職學校實際服務滿六學期以上者，其於原校與現職學校之實際服務年資應予併計。</a:t>
            </a:r>
          </a:p>
          <a:p>
            <a:pPr>
              <a:buNone/>
            </a:pPr>
            <a:endParaRPr lang="zh-TW" altLang="en-US" sz="2800" dirty="0" smtClean="0">
              <a:latin typeface="標楷體" pitchFamily="65" charset="-120"/>
              <a:ea typeface="標楷體" pitchFamily="65" charset="-120"/>
            </a:endParaRPr>
          </a:p>
          <a:p>
            <a:pPr>
              <a:buNone/>
            </a:pPr>
            <a:endParaRPr lang="en-US" altLang="zh-TW" sz="2800" dirty="0" smtClean="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692696"/>
            <a:ext cx="8229600" cy="1143000"/>
          </a:xfrm>
        </p:spPr>
        <p:txBody>
          <a:bodyPr>
            <a:normAutofit/>
          </a:bodyPr>
          <a:lstStyle/>
          <a:p>
            <a:r>
              <a:rPr lang="zh-TW" altLang="zh-TW" sz="3600" dirty="0" smtClean="0">
                <a:latin typeface="標楷體" pitchFamily="65" charset="-120"/>
                <a:ea typeface="標楷體" pitchFamily="65" charset="-120"/>
              </a:rPr>
              <a:t>國民中小學校長主任教師甄選儲訓及介聘辦法第</a:t>
            </a:r>
            <a:r>
              <a:rPr lang="zh-TW" altLang="en-US" sz="3600" dirty="0" smtClean="0">
                <a:latin typeface="標楷體" pitchFamily="65" charset="-120"/>
                <a:ea typeface="標楷體" pitchFamily="65" charset="-120"/>
              </a:rPr>
              <a:t>十五</a:t>
            </a:r>
            <a:r>
              <a:rPr lang="zh-TW" altLang="zh-TW" sz="3600" dirty="0" smtClean="0">
                <a:latin typeface="標楷體" pitchFamily="65" charset="-120"/>
                <a:ea typeface="標楷體" pitchFamily="65" charset="-120"/>
              </a:rPr>
              <a:t>條</a:t>
            </a:r>
            <a:endParaRPr lang="zh-TW" altLang="en-US" sz="3600" dirty="0"/>
          </a:p>
        </p:txBody>
      </p:sp>
      <p:sp>
        <p:nvSpPr>
          <p:cNvPr id="3" name="內容版面配置區 2"/>
          <p:cNvSpPr>
            <a:spLocks noGrp="1"/>
          </p:cNvSpPr>
          <p:nvPr>
            <p:ph idx="1"/>
          </p:nvPr>
        </p:nvSpPr>
        <p:spPr/>
        <p:txBody>
          <a:bodyPr>
            <a:normAutofit/>
          </a:bodyPr>
          <a:lstStyle/>
          <a:p>
            <a:pPr>
              <a:buNone/>
            </a:pPr>
            <a:r>
              <a:rPr lang="en-US" altLang="zh-TW" sz="2400" dirty="0" smtClean="0">
                <a:latin typeface="標楷體" pitchFamily="65" charset="-120"/>
                <a:ea typeface="標楷體" pitchFamily="65" charset="-120"/>
              </a:rPr>
              <a:t>4.</a:t>
            </a:r>
            <a:r>
              <a:rPr lang="zh-TW" altLang="en-US" sz="2400" dirty="0" smtClean="0">
                <a:latin typeface="標楷體" pitchFamily="65" charset="-120"/>
                <a:ea typeface="標楷體" pitchFamily="65" charset="-120"/>
              </a:rPr>
              <a:t>國民中、小學現職教師有下列情形之一者，得申請介聘至其他直轄市、縣（市），不受第一項實際服務滿六學期規定之限制：</a:t>
            </a:r>
          </a:p>
          <a:p>
            <a:pPr marL="896938" lvl="1" indent="-625475">
              <a:buNone/>
            </a:pPr>
            <a:r>
              <a:rPr lang="zh-TW" altLang="en-US" dirty="0" smtClean="0">
                <a:latin typeface="標楷體" pitchFamily="65" charset="-120"/>
                <a:ea typeface="標楷體" pitchFamily="65" charset="-120"/>
              </a:rPr>
              <a:t>一、於現職學校實際服務期間，因重大傷病有醫療需要。</a:t>
            </a:r>
          </a:p>
          <a:p>
            <a:pPr marL="896938" lvl="1" indent="-625475">
              <a:buNone/>
            </a:pPr>
            <a:r>
              <a:rPr lang="zh-TW" altLang="en-US" dirty="0" smtClean="0">
                <a:latin typeface="標楷體" pitchFamily="65" charset="-120"/>
                <a:ea typeface="標楷體" pitchFamily="65" charset="-120"/>
              </a:rPr>
              <a:t>二、於現職學校實際服務滿四學期以上，因結婚，或生活不便有具體事實。</a:t>
            </a:r>
          </a:p>
          <a:p>
            <a:endParaRPr lang="zh-TW" altLang="en-US" dirty="0"/>
          </a:p>
        </p:txBody>
      </p:sp>
    </p:spTree>
  </p:cSld>
  <p:clrMapOvr>
    <a:masterClrMapping/>
  </p:clrMapOvr>
  <p:transition>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636680"/>
          </a:xfrm>
        </p:spPr>
        <p:txBody>
          <a:bodyPr>
            <a:normAutofit/>
          </a:bodyPr>
          <a:lstStyle/>
          <a:p>
            <a:r>
              <a:rPr lang="zh-TW" altLang="en-US" sz="3600" dirty="0" smtClean="0">
                <a:solidFill>
                  <a:srgbClr val="00B0F0"/>
                </a:solidFill>
                <a:ea typeface="標楷體" pitchFamily="65" charset="-120"/>
              </a:rPr>
              <a:t>教師法第十六條：</a:t>
            </a:r>
            <a:endParaRPr lang="zh-TW" altLang="en-US" sz="3600" dirty="0">
              <a:solidFill>
                <a:srgbClr val="00B0F0"/>
              </a:solidFill>
            </a:endParaRPr>
          </a:p>
        </p:txBody>
      </p:sp>
      <p:sp>
        <p:nvSpPr>
          <p:cNvPr id="3" name="內容版面配置區 2"/>
          <p:cNvSpPr>
            <a:spLocks noGrp="1"/>
          </p:cNvSpPr>
          <p:nvPr>
            <p:ph idx="1"/>
          </p:nvPr>
        </p:nvSpPr>
        <p:spPr>
          <a:xfrm>
            <a:off x="457200" y="1484784"/>
            <a:ext cx="8229600" cy="4641379"/>
          </a:xfrm>
        </p:spPr>
        <p:txBody>
          <a:bodyPr>
            <a:noAutofit/>
          </a:bodyPr>
          <a:lstStyle/>
          <a:p>
            <a:pPr marL="0" indent="0">
              <a:lnSpc>
                <a:spcPct val="80000"/>
              </a:lnSpc>
              <a:buNone/>
            </a:pPr>
            <a:r>
              <a:rPr lang="zh-TW" altLang="zh-TW" sz="2400" dirty="0" smtClean="0">
                <a:latin typeface="標楷體" pitchFamily="65" charset="-120"/>
                <a:ea typeface="標楷體" pitchFamily="65" charset="-120"/>
              </a:rPr>
              <a:t>教師聘任後，有下列各款情形之一者，應經教師評審委員會審議通過，並報主管機關核准後，予以解聘或不續聘；其情節以資遣為宜者，應依第二十七條規定辦理：</a:t>
            </a:r>
            <a:r>
              <a:rPr lang="en-US" altLang="zh-TW" sz="2400" dirty="0" smtClean="0">
                <a:latin typeface="標楷體" pitchFamily="65" charset="-120"/>
                <a:ea typeface="標楷體" pitchFamily="65" charset="-120"/>
              </a:rPr>
              <a:t/>
            </a:r>
            <a:br>
              <a:rPr lang="en-US" altLang="zh-TW" sz="2400" dirty="0" smtClean="0">
                <a:latin typeface="標楷體" pitchFamily="65" charset="-120"/>
                <a:ea typeface="標楷體" pitchFamily="65" charset="-120"/>
              </a:rPr>
            </a:br>
            <a:r>
              <a:rPr lang="zh-TW" altLang="zh-TW" sz="2400" dirty="0" smtClean="0">
                <a:solidFill>
                  <a:srgbClr val="FF0000"/>
                </a:solidFill>
                <a:latin typeface="標楷體" pitchFamily="65" charset="-120"/>
                <a:ea typeface="標楷體" pitchFamily="65" charset="-120"/>
              </a:rPr>
              <a:t>一、教學不力或不能勝任工作有具體事實。</a:t>
            </a:r>
            <a:r>
              <a:rPr lang="en-US" altLang="zh-TW" sz="2400" dirty="0" smtClean="0">
                <a:solidFill>
                  <a:srgbClr val="FF0000"/>
                </a:solidFill>
                <a:latin typeface="標楷體" pitchFamily="65" charset="-120"/>
                <a:ea typeface="標楷體" pitchFamily="65" charset="-120"/>
              </a:rPr>
              <a:t/>
            </a:r>
            <a:br>
              <a:rPr lang="en-US" altLang="zh-TW" sz="2400" dirty="0" smtClean="0">
                <a:solidFill>
                  <a:srgbClr val="FF0000"/>
                </a:solidFill>
                <a:latin typeface="標楷體" pitchFamily="65" charset="-120"/>
                <a:ea typeface="標楷體" pitchFamily="65" charset="-120"/>
              </a:rPr>
            </a:br>
            <a:r>
              <a:rPr lang="zh-TW" altLang="zh-TW" sz="2400" dirty="0" smtClean="0">
                <a:solidFill>
                  <a:srgbClr val="FF0000"/>
                </a:solidFill>
                <a:latin typeface="標楷體" pitchFamily="65" charset="-120"/>
                <a:ea typeface="標楷體" pitchFamily="65" charset="-120"/>
              </a:rPr>
              <a:t>二、違反聘約情節重大。</a:t>
            </a:r>
            <a:r>
              <a:rPr lang="en-US" altLang="zh-TW" sz="2400" dirty="0" smtClean="0">
                <a:latin typeface="標楷體" pitchFamily="65" charset="-120"/>
                <a:ea typeface="標楷體" pitchFamily="65" charset="-120"/>
              </a:rPr>
              <a:t/>
            </a:r>
            <a:br>
              <a:rPr lang="en-US" altLang="zh-TW" sz="2400" dirty="0" smtClean="0">
                <a:latin typeface="標楷體" pitchFamily="65" charset="-120"/>
                <a:ea typeface="標楷體" pitchFamily="65" charset="-120"/>
              </a:rPr>
            </a:br>
            <a:r>
              <a:rPr lang="zh-TW" altLang="zh-TW" sz="2400" dirty="0" smtClean="0">
                <a:latin typeface="標楷體" pitchFamily="65" charset="-120"/>
                <a:ea typeface="標楷體" pitchFamily="65" charset="-120"/>
              </a:rPr>
              <a:t>教師有前項各款規定情形之一者，應經教師評審委員會委員三分之二以上出席及出席委員三分之二以上之審議通過。但高級中等以下學校教師有前項第一款情形，學校向主管機關申請教師專業審查會調查屬實，應經教師評審委員會委員二分之一以上出席及出席委員二分之一以上之審議通過。</a:t>
            </a:r>
            <a:endParaRPr lang="en-US" altLang="zh-TW" sz="2400" dirty="0" smtClean="0">
              <a:latin typeface="標楷體" pitchFamily="65" charset="-120"/>
              <a:ea typeface="標楷體" pitchFamily="65" charset="-120"/>
            </a:endParaRPr>
          </a:p>
          <a:p>
            <a:pPr marL="0" indent="0">
              <a:lnSpc>
                <a:spcPct val="80000"/>
              </a:lnSpc>
              <a:buNone/>
            </a:pPr>
            <a:endParaRPr lang="zh-TW" altLang="zh-TW" dirty="0" smtClean="0">
              <a:latin typeface="標楷體" pitchFamily="65" charset="-120"/>
              <a:ea typeface="標楷體" pitchFamily="65" charset="-120"/>
            </a:endParaRPr>
          </a:p>
          <a:p>
            <a:pPr marL="0" indent="0">
              <a:lnSpc>
                <a:spcPct val="80000"/>
              </a:lnSpc>
              <a:buNone/>
            </a:pPr>
            <a:endParaRPr lang="zh-TW" altLang="en-US" sz="2400" dirty="0" smtClean="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708688"/>
          </a:xfrm>
        </p:spPr>
        <p:txBody>
          <a:bodyPr>
            <a:normAutofit/>
          </a:bodyPr>
          <a:lstStyle/>
          <a:p>
            <a:r>
              <a:rPr lang="zh-TW" altLang="en-US" sz="3600" dirty="0" smtClean="0">
                <a:solidFill>
                  <a:srgbClr val="00B0F0"/>
                </a:solidFill>
                <a:ea typeface="標楷體" pitchFamily="65" charset="-120"/>
              </a:rPr>
              <a:t>教師法第三十條：</a:t>
            </a:r>
            <a:endParaRPr lang="zh-TW" altLang="en-US" sz="3600" dirty="0">
              <a:solidFill>
                <a:srgbClr val="00B0F0"/>
              </a:solidFill>
            </a:endParaRPr>
          </a:p>
        </p:txBody>
      </p:sp>
      <p:sp>
        <p:nvSpPr>
          <p:cNvPr id="3" name="內容版面配置區 2"/>
          <p:cNvSpPr>
            <a:spLocks noGrp="1"/>
          </p:cNvSpPr>
          <p:nvPr>
            <p:ph idx="1"/>
          </p:nvPr>
        </p:nvSpPr>
        <p:spPr>
          <a:xfrm>
            <a:off x="457200" y="1700808"/>
            <a:ext cx="8229600" cy="4623792"/>
          </a:xfrm>
        </p:spPr>
        <p:txBody>
          <a:bodyPr>
            <a:normAutofit/>
          </a:bodyPr>
          <a:lstStyle/>
          <a:p>
            <a:pPr marL="0" indent="0">
              <a:lnSpc>
                <a:spcPct val="80000"/>
              </a:lnSpc>
              <a:buNone/>
            </a:pPr>
            <a:r>
              <a:rPr lang="zh-TW" altLang="en-US" sz="2400" dirty="0" smtClean="0">
                <a:latin typeface="標楷體" pitchFamily="65" charset="-120"/>
                <a:ea typeface="標楷體" pitchFamily="65" charset="-120"/>
              </a:rPr>
              <a:t>高級中等以下學校現職教師，有下列各款情形之一者，不得申請介聘：</a:t>
            </a:r>
            <a:endParaRPr lang="en-US" altLang="zh-TW" sz="2400" dirty="0" smtClean="0">
              <a:latin typeface="標楷體" pitchFamily="65" charset="-120"/>
              <a:ea typeface="標楷體" pitchFamily="65" charset="-120"/>
            </a:endParaRPr>
          </a:p>
          <a:p>
            <a:pPr marL="625475" indent="-625475">
              <a:lnSpc>
                <a:spcPct val="80000"/>
              </a:lnSpc>
              <a:buNone/>
            </a:pPr>
            <a:r>
              <a:rPr lang="zh-TW" altLang="en-US" sz="2400" dirty="0" smtClean="0">
                <a:latin typeface="標楷體" pitchFamily="65" charset="-120"/>
                <a:ea typeface="標楷體" pitchFamily="65" charset="-120"/>
              </a:rPr>
              <a:t>一、有第十四條第一項、第十五條第一項或第十六條第一項各款情形之一，尚在調查、解聘或不續聘處理程序中</a:t>
            </a:r>
            <a:r>
              <a:rPr lang="zh-TW" altLang="en-US" sz="2400" dirty="0" smtClean="0">
                <a:latin typeface="標楷體" pitchFamily="65" charset="-120"/>
                <a:ea typeface="標楷體" pitchFamily="65" charset="-120"/>
              </a:rPr>
              <a:t>。</a:t>
            </a:r>
            <a:endParaRPr lang="en-US" altLang="zh-TW" sz="2400" dirty="0" smtClean="0">
              <a:latin typeface="標楷體" pitchFamily="65" charset="-120"/>
              <a:ea typeface="標楷體" pitchFamily="65" charset="-120"/>
            </a:endParaRPr>
          </a:p>
          <a:p>
            <a:pPr marL="625475" indent="-625475">
              <a:lnSpc>
                <a:spcPct val="80000"/>
              </a:lnSpc>
              <a:buNone/>
            </a:pPr>
            <a:r>
              <a:rPr lang="zh-TW" altLang="en-US" sz="2400" dirty="0" smtClean="0">
                <a:latin typeface="標楷體" pitchFamily="65" charset="-120"/>
                <a:ea typeface="標楷體" pitchFamily="65" charset="-120"/>
              </a:rPr>
              <a:t>二</a:t>
            </a:r>
            <a:r>
              <a:rPr lang="zh-TW" altLang="en-US" sz="2400" dirty="0" smtClean="0">
                <a:latin typeface="標楷體" pitchFamily="65" charset="-120"/>
                <a:ea typeface="標楷體" pitchFamily="65" charset="-120"/>
              </a:rPr>
              <a:t>、有第十八條第一項、第二十一條、第二十二條第一項或第二項情形，尚在調查、停聘處理程序中或停聘期間</a:t>
            </a:r>
            <a:r>
              <a:rPr lang="zh-TW" altLang="en-US" sz="2400" dirty="0" smtClean="0">
                <a:latin typeface="標楷體" pitchFamily="65" charset="-120"/>
                <a:ea typeface="標楷體" pitchFamily="65" charset="-120"/>
              </a:rPr>
              <a:t>。</a:t>
            </a:r>
            <a:endParaRPr lang="en-US" altLang="zh-TW" sz="2400" dirty="0" smtClean="0">
              <a:latin typeface="標楷體" pitchFamily="65" charset="-120"/>
              <a:ea typeface="標楷體" pitchFamily="65" charset="-120"/>
            </a:endParaRPr>
          </a:p>
          <a:p>
            <a:pPr marL="625475" indent="-625475">
              <a:lnSpc>
                <a:spcPct val="80000"/>
              </a:lnSpc>
              <a:buNone/>
            </a:pPr>
            <a:r>
              <a:rPr lang="zh-TW" altLang="en-US" sz="2400" dirty="0" smtClean="0">
                <a:latin typeface="標楷體" pitchFamily="65" charset="-120"/>
                <a:ea typeface="標楷體" pitchFamily="65" charset="-120"/>
              </a:rPr>
              <a:t>三</a:t>
            </a:r>
            <a:r>
              <a:rPr lang="zh-TW" altLang="en-US" sz="2400" dirty="0" smtClean="0">
                <a:latin typeface="標楷體" pitchFamily="65" charset="-120"/>
                <a:ea typeface="標楷體" pitchFamily="65" charset="-120"/>
              </a:rPr>
              <a:t>、有第二十七條第一項第二款或第三款情形，尚在調查、資遣處理程序中。</a:t>
            </a:r>
            <a:endParaRPr lang="zh-TW" altLang="zh-TW" sz="2400" dirty="0" smtClean="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708688"/>
          </a:xfrm>
        </p:spPr>
        <p:txBody>
          <a:bodyPr>
            <a:normAutofit/>
          </a:bodyPr>
          <a:lstStyle/>
          <a:p>
            <a:r>
              <a:rPr lang="zh-TW" altLang="en-US" sz="3600" dirty="0" smtClean="0">
                <a:latin typeface="標楷體" pitchFamily="65" charset="-120"/>
                <a:ea typeface="標楷體" pitchFamily="65" charset="-120"/>
              </a:rPr>
              <a:t>要點七：</a:t>
            </a:r>
            <a:endParaRPr lang="zh-TW" altLang="en-US" sz="3600" dirty="0"/>
          </a:p>
        </p:txBody>
      </p:sp>
      <p:sp>
        <p:nvSpPr>
          <p:cNvPr id="3" name="內容版面配置區 2"/>
          <p:cNvSpPr>
            <a:spLocks noGrp="1"/>
          </p:cNvSpPr>
          <p:nvPr>
            <p:ph idx="1"/>
          </p:nvPr>
        </p:nvSpPr>
        <p:spPr>
          <a:xfrm>
            <a:off x="457200" y="1556792"/>
            <a:ext cx="8229600" cy="4536504"/>
          </a:xfrm>
        </p:spPr>
        <p:txBody>
          <a:bodyPr/>
          <a:lstStyle/>
          <a:p>
            <a:pPr marL="0" indent="0" algn="just">
              <a:buNone/>
            </a:pPr>
            <a:r>
              <a:rPr lang="zh-TW" altLang="en-US" sz="2400" dirty="0" smtClean="0">
                <a:latin typeface="標楷體" pitchFamily="65" charset="-120"/>
                <a:ea typeface="標楷體" pitchFamily="65" charset="-120"/>
              </a:rPr>
              <a:t>教師申請介聘，依「國民中小學校長主任教師甄選儲訓及介聘辦法」第十一條規定，</a:t>
            </a:r>
            <a:r>
              <a:rPr lang="zh-TW" altLang="en-US" sz="2400" dirty="0" smtClean="0">
                <a:solidFill>
                  <a:srgbClr val="FF0000"/>
                </a:solidFill>
                <a:latin typeface="標楷體" pitchFamily="65" charset="-120"/>
                <a:ea typeface="標楷體" pitchFamily="65" charset="-120"/>
              </a:rPr>
              <a:t>應以合格教師證書資格申請介聘科</a:t>
            </a:r>
            <a:r>
              <a:rPr lang="en-US" altLang="zh-TW" sz="2400" dirty="0" smtClean="0">
                <a:solidFill>
                  <a:srgbClr val="FF0000"/>
                </a:solidFill>
                <a:latin typeface="標楷體" pitchFamily="65" charset="-120"/>
                <a:ea typeface="標楷體" pitchFamily="65" charset="-120"/>
              </a:rPr>
              <a:t>(</a:t>
            </a:r>
            <a:r>
              <a:rPr lang="zh-TW" altLang="en-US" sz="2400" dirty="0" smtClean="0">
                <a:solidFill>
                  <a:srgbClr val="FF0000"/>
                </a:solidFill>
                <a:latin typeface="標楷體" pitchFamily="65" charset="-120"/>
                <a:ea typeface="標楷體" pitchFamily="65" charset="-120"/>
              </a:rPr>
              <a:t>類</a:t>
            </a:r>
            <a:r>
              <a:rPr lang="en-US" altLang="zh-TW" sz="2400" dirty="0" smtClean="0">
                <a:solidFill>
                  <a:srgbClr val="FF0000"/>
                </a:solidFill>
                <a:latin typeface="標楷體" pitchFamily="65" charset="-120"/>
                <a:ea typeface="標楷體" pitchFamily="65" charset="-120"/>
              </a:rPr>
              <a:t>)</a:t>
            </a:r>
            <a:r>
              <a:rPr lang="zh-TW" altLang="en-US" sz="2400" dirty="0" smtClean="0">
                <a:solidFill>
                  <a:srgbClr val="FF0000"/>
                </a:solidFill>
                <a:latin typeface="標楷體" pitchFamily="65" charset="-120"/>
                <a:ea typeface="標楷體" pitchFamily="65" charset="-120"/>
              </a:rPr>
              <a:t>別</a:t>
            </a:r>
            <a:r>
              <a:rPr lang="zh-TW" altLang="en-US" sz="2400" dirty="0" smtClean="0">
                <a:latin typeface="標楷體" pitchFamily="65" charset="-120"/>
                <a:ea typeface="標楷體" pitchFamily="65" charset="-120"/>
              </a:rPr>
              <a:t>，同時具有二種以上合格教師證書者，</a:t>
            </a:r>
            <a:r>
              <a:rPr lang="zh-TW" altLang="en-US" sz="2400" dirty="0" smtClean="0">
                <a:solidFill>
                  <a:srgbClr val="FF0000"/>
                </a:solidFill>
                <a:latin typeface="標楷體" pitchFamily="65" charset="-120"/>
                <a:ea typeface="標楷體" pitchFamily="65" charset="-120"/>
              </a:rPr>
              <a:t>以現職服務學校聘任之科</a:t>
            </a:r>
            <a:r>
              <a:rPr lang="en-US" altLang="zh-TW" sz="2400" dirty="0" smtClean="0">
                <a:solidFill>
                  <a:srgbClr val="FF0000"/>
                </a:solidFill>
                <a:latin typeface="標楷體" pitchFamily="65" charset="-120"/>
                <a:ea typeface="標楷體" pitchFamily="65" charset="-120"/>
              </a:rPr>
              <a:t>(</a:t>
            </a:r>
            <a:r>
              <a:rPr lang="zh-TW" altLang="en-US" sz="2400" dirty="0" smtClean="0">
                <a:solidFill>
                  <a:srgbClr val="FF0000"/>
                </a:solidFill>
                <a:latin typeface="標楷體" pitchFamily="65" charset="-120"/>
                <a:ea typeface="標楷體" pitchFamily="65" charset="-120"/>
              </a:rPr>
              <a:t>類</a:t>
            </a:r>
            <a:r>
              <a:rPr lang="en-US" altLang="zh-TW" sz="2400" dirty="0" smtClean="0">
                <a:solidFill>
                  <a:srgbClr val="FF0000"/>
                </a:solidFill>
                <a:latin typeface="標楷體" pitchFamily="65" charset="-120"/>
                <a:ea typeface="標楷體" pitchFamily="65" charset="-120"/>
              </a:rPr>
              <a:t>)</a:t>
            </a:r>
            <a:r>
              <a:rPr lang="zh-TW" altLang="en-US" sz="2400" dirty="0" smtClean="0">
                <a:solidFill>
                  <a:srgbClr val="FF0000"/>
                </a:solidFill>
                <a:latin typeface="標楷體" pitchFamily="65" charset="-120"/>
                <a:ea typeface="標楷體" pitchFamily="65" charset="-120"/>
              </a:rPr>
              <a:t>別為第一申請介聘科</a:t>
            </a:r>
            <a:r>
              <a:rPr lang="en-US" altLang="zh-TW" sz="2400" dirty="0" smtClean="0">
                <a:solidFill>
                  <a:srgbClr val="FF0000"/>
                </a:solidFill>
                <a:latin typeface="標楷體" pitchFamily="65" charset="-120"/>
                <a:ea typeface="標楷體" pitchFamily="65" charset="-120"/>
              </a:rPr>
              <a:t>(</a:t>
            </a:r>
            <a:r>
              <a:rPr lang="zh-TW" altLang="en-US" sz="2400" dirty="0" smtClean="0">
                <a:solidFill>
                  <a:srgbClr val="FF0000"/>
                </a:solidFill>
                <a:latin typeface="標楷體" pitchFamily="65" charset="-120"/>
                <a:ea typeface="標楷體" pitchFamily="65" charset="-120"/>
              </a:rPr>
              <a:t>類</a:t>
            </a:r>
            <a:r>
              <a:rPr lang="en-US" altLang="zh-TW" sz="2400" dirty="0" smtClean="0">
                <a:solidFill>
                  <a:srgbClr val="FF0000"/>
                </a:solidFill>
                <a:latin typeface="標楷體" pitchFamily="65" charset="-120"/>
                <a:ea typeface="標楷體" pitchFamily="65" charset="-120"/>
              </a:rPr>
              <a:t>)</a:t>
            </a:r>
            <a:r>
              <a:rPr lang="zh-TW" altLang="en-US" sz="2400" dirty="0" smtClean="0">
                <a:solidFill>
                  <a:srgbClr val="FF0000"/>
                </a:solidFill>
                <a:latin typeface="標楷體" pitchFamily="65" charset="-120"/>
                <a:ea typeface="標楷體" pitchFamily="65" charset="-120"/>
              </a:rPr>
              <a:t>別</a:t>
            </a:r>
            <a:r>
              <a:rPr lang="zh-TW" altLang="en-US" sz="2400" dirty="0" smtClean="0">
                <a:latin typeface="標楷體" pitchFamily="65" charset="-120"/>
                <a:ea typeface="標楷體" pitchFamily="65" charset="-120"/>
              </a:rPr>
              <a:t>，最多可申請現職服務教育階段三種介聘科</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類</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別。</a:t>
            </a:r>
            <a:endParaRPr lang="en-US" altLang="zh-TW" sz="2400" dirty="0" smtClean="0">
              <a:latin typeface="標楷體" pitchFamily="65" charset="-120"/>
              <a:ea typeface="標楷體" pitchFamily="65" charset="-120"/>
            </a:endParaRPr>
          </a:p>
          <a:p>
            <a:pPr marL="0" indent="0" algn="just">
              <a:buNone/>
            </a:pPr>
            <a:r>
              <a:rPr lang="zh-TW" altLang="en-US" sz="2400" dirty="0" smtClean="0">
                <a:latin typeface="標楷體" pitchFamily="65" charset="-120"/>
                <a:ea typeface="標楷體" pitchFamily="65" charset="-120"/>
              </a:rPr>
              <a:t>如申請介聘至非現職服務學校之聘任教科</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類</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別，須取得該科（類）別教師證書後，在該科</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類</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別最近三年內任教一年以上之證明文件</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當年度每週應授正式課程時數二分之一以上</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。申請介聘教師在調出時，</a:t>
            </a:r>
            <a:r>
              <a:rPr lang="zh-TW" altLang="en-US" sz="2400" u="sng" dirty="0" smtClean="0">
                <a:latin typeface="標楷體" pitchFamily="65" charset="-120"/>
                <a:ea typeface="標楷體" pitchFamily="65" charset="-120"/>
              </a:rPr>
              <a:t>以現職服務學校原聘任之科</a:t>
            </a:r>
            <a:r>
              <a:rPr lang="en-US" altLang="zh-TW" sz="2400" u="sng" dirty="0" smtClean="0">
                <a:latin typeface="標楷體" pitchFamily="65" charset="-120"/>
                <a:ea typeface="標楷體" pitchFamily="65" charset="-120"/>
              </a:rPr>
              <a:t>(</a:t>
            </a:r>
            <a:r>
              <a:rPr lang="zh-TW" altLang="en-US" sz="2400" u="sng" dirty="0" smtClean="0">
                <a:latin typeface="標楷體" pitchFamily="65" charset="-120"/>
                <a:ea typeface="標楷體" pitchFamily="65" charset="-120"/>
              </a:rPr>
              <a:t>類</a:t>
            </a:r>
            <a:r>
              <a:rPr lang="en-US" altLang="zh-TW" sz="2400" u="sng" dirty="0" smtClean="0">
                <a:latin typeface="標楷體" pitchFamily="65" charset="-120"/>
                <a:ea typeface="標楷體" pitchFamily="65" charset="-120"/>
              </a:rPr>
              <a:t>)</a:t>
            </a:r>
            <a:r>
              <a:rPr lang="zh-TW" altLang="en-US" sz="2400" u="sng" dirty="0" smtClean="0">
                <a:latin typeface="標楷體" pitchFamily="65" charset="-120"/>
                <a:ea typeface="標楷體" pitchFamily="65" charset="-120"/>
              </a:rPr>
              <a:t>別供其他教師調入。</a:t>
            </a:r>
            <a:endParaRPr lang="en-US" altLang="zh-TW" sz="2400" u="sng" dirty="0" smtClean="0">
              <a:latin typeface="標楷體" pitchFamily="65" charset="-120"/>
              <a:ea typeface="標楷體" pitchFamily="65" charset="-120"/>
            </a:endParaRPr>
          </a:p>
          <a:p>
            <a:pPr marL="0" indent="0" algn="just">
              <a:buNone/>
            </a:pPr>
            <a:endParaRPr lang="zh-TW" altLang="en-US" dirty="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980728"/>
            <a:ext cx="8229600" cy="648072"/>
          </a:xfrm>
        </p:spPr>
        <p:txBody>
          <a:bodyPr>
            <a:normAutofit/>
          </a:bodyPr>
          <a:lstStyle/>
          <a:p>
            <a:r>
              <a:rPr lang="zh-TW" altLang="en-US" sz="3600" dirty="0" smtClean="0">
                <a:latin typeface="標楷體" pitchFamily="65" charset="-120"/>
                <a:ea typeface="標楷體" pitchFamily="65" charset="-120"/>
              </a:rPr>
              <a:t>要點七：</a:t>
            </a:r>
            <a:endParaRPr lang="zh-TW" altLang="en-US" sz="3600" dirty="0"/>
          </a:p>
        </p:txBody>
      </p:sp>
      <p:sp>
        <p:nvSpPr>
          <p:cNvPr id="3" name="內容版面配置區 2"/>
          <p:cNvSpPr>
            <a:spLocks noGrp="1"/>
          </p:cNvSpPr>
          <p:nvPr>
            <p:ph idx="1"/>
          </p:nvPr>
        </p:nvSpPr>
        <p:spPr>
          <a:xfrm>
            <a:off x="457200" y="1772816"/>
            <a:ext cx="8229600" cy="4551784"/>
          </a:xfrm>
        </p:spPr>
        <p:txBody>
          <a:bodyPr>
            <a:normAutofit/>
          </a:bodyPr>
          <a:lstStyle/>
          <a:p>
            <a:pPr marL="0" indent="0" algn="just">
              <a:buNone/>
            </a:pPr>
            <a:r>
              <a:rPr lang="zh-TW" altLang="en-US" sz="2400" dirty="0" smtClean="0">
                <a:latin typeface="標楷體" pitchFamily="65" charset="-120"/>
                <a:ea typeface="標楷體" pitchFamily="65" charset="-120"/>
              </a:rPr>
              <a:t>國中、小</a:t>
            </a:r>
            <a:r>
              <a:rPr lang="zh-TW" altLang="en-US" sz="2400" dirty="0" smtClean="0">
                <a:solidFill>
                  <a:srgbClr val="FF0000"/>
                </a:solidFill>
                <a:latin typeface="標楷體" pitchFamily="65" charset="-120"/>
                <a:ea typeface="標楷體" pitchFamily="65" charset="-120"/>
              </a:rPr>
              <a:t>專任輔導教師</a:t>
            </a:r>
            <a:r>
              <a:rPr lang="zh-TW" altLang="en-US" sz="2400" dirty="0" smtClean="0">
                <a:latin typeface="標楷體" pitchFamily="65" charset="-120"/>
                <a:ea typeface="標楷體" pitchFamily="65" charset="-120"/>
              </a:rPr>
              <a:t>申請介聘，僅限於現任各縣市專任輔導教師之間進行介聘。 </a:t>
            </a:r>
          </a:p>
          <a:p>
            <a:pPr marL="0" indent="0" algn="just">
              <a:buNone/>
            </a:pPr>
            <a:r>
              <a:rPr lang="zh-TW" altLang="en-US" sz="2400" dirty="0" smtClean="0">
                <a:latin typeface="標楷體" pitchFamily="65" charset="-120"/>
                <a:ea typeface="標楷體" pitchFamily="65" charset="-120"/>
              </a:rPr>
              <a:t>教師依第二項規定以資賦優異類教師合格證書提出介聘至同一教育階段學校資優班，得免提出最近三年內任教一年以上之證明文件。 </a:t>
            </a:r>
          </a:p>
          <a:p>
            <a:endParaRPr lang="zh-TW" altLang="en-US" dirty="0"/>
          </a:p>
        </p:txBody>
      </p:sp>
    </p:spTree>
  </p:cSld>
  <p:clrMapOvr>
    <a:masterClrMapping/>
  </p:clrMapOvr>
  <p:transition>
    <p:cu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852704"/>
          </a:xfrm>
        </p:spPr>
        <p:txBody>
          <a:bodyPr>
            <a:normAutofit/>
          </a:bodyPr>
          <a:lstStyle/>
          <a:p>
            <a:r>
              <a:rPr lang="zh-TW" altLang="en-US" sz="3600" dirty="0" smtClean="0">
                <a:latin typeface="標楷體" pitchFamily="65" charset="-120"/>
                <a:ea typeface="標楷體" pitchFamily="65" charset="-120"/>
              </a:rPr>
              <a:t>要點九：</a:t>
            </a:r>
            <a:endParaRPr lang="zh-TW" altLang="en-US" sz="3600" dirty="0">
              <a:latin typeface="標楷體" pitchFamily="65" charset="-120"/>
              <a:ea typeface="標楷體" pitchFamily="65" charset="-120"/>
            </a:endParaRPr>
          </a:p>
        </p:txBody>
      </p:sp>
      <p:sp>
        <p:nvSpPr>
          <p:cNvPr id="3" name="內容版面配置區 2"/>
          <p:cNvSpPr>
            <a:spLocks noGrp="1"/>
          </p:cNvSpPr>
          <p:nvPr>
            <p:ph idx="1"/>
          </p:nvPr>
        </p:nvSpPr>
        <p:spPr>
          <a:xfrm>
            <a:off x="457200" y="1700808"/>
            <a:ext cx="8229600" cy="4623792"/>
          </a:xfrm>
        </p:spPr>
        <p:txBody>
          <a:bodyPr>
            <a:normAutofit fontScale="85000" lnSpcReduction="20000"/>
          </a:bodyPr>
          <a:lstStyle/>
          <a:p>
            <a:pPr marL="0" indent="0" algn="just">
              <a:buNone/>
            </a:pPr>
            <a:r>
              <a:rPr lang="zh-TW" altLang="en-US" sz="2800" dirty="0" smtClean="0">
                <a:latin typeface="標楷體" pitchFamily="65" charset="-120"/>
                <a:ea typeface="標楷體" pitchFamily="65" charset="-120"/>
              </a:rPr>
              <a:t>申請介聘教師應於規定期限內至介聘網站填報資料，並檢具下列各表件向現職服務學校提出申請，由學校審查申請表件後轉送該縣市小組辦理，逾期不予受理。 </a:t>
            </a:r>
          </a:p>
          <a:p>
            <a:pPr marL="714375" indent="-714375" algn="just">
              <a:buNone/>
            </a:pP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一</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教師合格證書及聘書。 </a:t>
            </a:r>
          </a:p>
          <a:p>
            <a:pPr marL="714375" indent="-714375" algn="just">
              <a:buNone/>
            </a:pP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二</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申請表</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包括志願表</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乙份。 </a:t>
            </a:r>
          </a:p>
          <a:p>
            <a:pPr marL="714375" indent="-714375" algn="just">
              <a:buNone/>
            </a:pP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三</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服務證件</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年資、考績、獎懲、研習、語言能力認證等證明文件</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pPr marL="714375" indent="-714375" algn="just">
              <a:buNone/>
            </a:pPr>
            <a:r>
              <a:rPr lang="en-US" altLang="zh-TW" sz="2800" dirty="0" smtClean="0">
                <a:latin typeface="標楷體" pitchFamily="65" charset="-120"/>
                <a:ea typeface="標楷體" pitchFamily="65" charset="-120"/>
              </a:rPr>
              <a:t>    (</a:t>
            </a:r>
            <a:r>
              <a:rPr lang="zh-TW" altLang="en-US" sz="2800" dirty="0" smtClean="0">
                <a:solidFill>
                  <a:srgbClr val="FF0000"/>
                </a:solidFill>
                <a:latin typeface="標楷體" pitchFamily="65" charset="-120"/>
                <a:ea typeface="標楷體" pitchFamily="65" charset="-120"/>
              </a:rPr>
              <a:t>服務證明書請註記在本縣服務之各項兼職時程並記載明確 </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如範例</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，考績、獎懲請由人事</a:t>
            </a:r>
            <a:r>
              <a:rPr lang="en-US" altLang="zh-TW" sz="2800" dirty="0" err="1" smtClean="0">
                <a:solidFill>
                  <a:srgbClr val="FF0000"/>
                </a:solidFill>
                <a:latin typeface="標楷體" pitchFamily="65" charset="-120"/>
                <a:ea typeface="標楷體" pitchFamily="65" charset="-120"/>
              </a:rPr>
              <a:t>WebHr</a:t>
            </a:r>
            <a:r>
              <a:rPr lang="zh-TW" altLang="en-US" sz="2800" dirty="0" smtClean="0">
                <a:solidFill>
                  <a:srgbClr val="FF0000"/>
                </a:solidFill>
                <a:latin typeface="標楷體" pitchFamily="65" charset="-120"/>
                <a:ea typeface="標楷體" pitchFamily="65" charset="-120"/>
              </a:rPr>
              <a:t>產製人事核章，免另附紙本</a:t>
            </a:r>
            <a:r>
              <a:rPr lang="en-US" altLang="zh-TW" sz="2800" dirty="0" smtClean="0">
                <a:latin typeface="標楷體" pitchFamily="65" charset="-120"/>
                <a:ea typeface="標楷體" pitchFamily="65" charset="-120"/>
              </a:rPr>
              <a:t>)</a:t>
            </a:r>
            <a:endParaRPr lang="zh-TW" altLang="en-US" sz="2800" dirty="0" smtClean="0">
              <a:latin typeface="標楷體" pitchFamily="65" charset="-120"/>
              <a:ea typeface="標楷體" pitchFamily="65" charset="-120"/>
            </a:endParaRPr>
          </a:p>
          <a:p>
            <a:pPr marL="714375" indent="-714375" algn="just">
              <a:buNone/>
            </a:pP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四</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介聘原因證明文件</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具多款介聘原因時，擇一採計</a:t>
            </a:r>
            <a:r>
              <a:rPr lang="en-US" altLang="zh-TW" sz="3100" dirty="0" smtClean="0">
                <a:latin typeface="標楷體" pitchFamily="65" charset="-120"/>
                <a:ea typeface="標楷體" pitchFamily="65" charset="-120"/>
              </a:rPr>
              <a:t>)</a:t>
            </a:r>
            <a:r>
              <a:rPr lang="zh-TW" altLang="en-US" sz="3700" dirty="0" smtClean="0">
                <a:latin typeface="標楷體" pitchFamily="65" charset="-120"/>
                <a:ea typeface="標楷體" pitchFamily="65" charset="-120"/>
              </a:rPr>
              <a:t>。 </a:t>
            </a:r>
          </a:p>
          <a:p>
            <a:pPr marL="0" indent="0">
              <a:buNone/>
            </a:pPr>
            <a:r>
              <a:rPr lang="zh-TW" altLang="en-US" sz="3000" b="1" dirty="0" smtClean="0">
                <a:solidFill>
                  <a:srgbClr val="FF0000"/>
                </a:solidFill>
                <a:latin typeface="標楷體" pitchFamily="65" charset="-120"/>
                <a:ea typeface="標楷體" pitchFamily="65" charset="-120"/>
              </a:rPr>
              <a:t>    </a:t>
            </a:r>
            <a:endParaRPr lang="zh-TW" altLang="en-US" sz="3000" dirty="0" smtClean="0">
              <a:solidFill>
                <a:srgbClr val="FF0000"/>
              </a:solidFill>
              <a:latin typeface="標楷體" pitchFamily="65" charset="-120"/>
              <a:ea typeface="標楷體" pitchFamily="65" charset="-120"/>
            </a:endParaRPr>
          </a:p>
          <a:p>
            <a:endParaRPr lang="zh-TW" altLang="en-US" dirty="0"/>
          </a:p>
        </p:txBody>
      </p:sp>
    </p:spTree>
  </p:cSld>
  <p:clrMapOvr>
    <a:masterClrMapping/>
  </p:clrMapOvr>
  <p:transition>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pPr marL="0" indent="0" algn="ctr">
              <a:spcBef>
                <a:spcPts val="0"/>
              </a:spcBef>
              <a:buNone/>
            </a:pPr>
            <a:r>
              <a:rPr lang="en-US" altLang="zh-TW" sz="4000" dirty="0" smtClean="0">
                <a:latin typeface="標楷體" pitchFamily="65" charset="-120"/>
                <a:ea typeface="標楷體" pitchFamily="65" charset="-120"/>
              </a:rPr>
              <a:t>112</a:t>
            </a:r>
            <a:r>
              <a:rPr lang="zh-TW" altLang="zh-TW" sz="4000" dirty="0" smtClean="0">
                <a:latin typeface="標楷體" pitchFamily="65" charset="-120"/>
                <a:ea typeface="標楷體" pitchFamily="65" charset="-120"/>
              </a:rPr>
              <a:t>年公立</a:t>
            </a:r>
            <a:r>
              <a:rPr lang="zh-TW" altLang="zh-TW" sz="4000" dirty="0">
                <a:latin typeface="標楷體" pitchFamily="65" charset="-120"/>
                <a:ea typeface="標楷體" pitchFamily="65" charset="-120"/>
              </a:rPr>
              <a:t>國民中小學</a:t>
            </a:r>
            <a:r>
              <a:rPr lang="zh-TW" altLang="zh-TW" sz="4000" dirty="0" smtClean="0">
                <a:latin typeface="標楷體" pitchFamily="65" charset="-120"/>
                <a:ea typeface="標楷體" pitchFamily="65" charset="-120"/>
              </a:rPr>
              <a:t>暨</a:t>
            </a:r>
            <a:endParaRPr lang="en-US" altLang="zh-TW" sz="4000" dirty="0" smtClean="0">
              <a:latin typeface="標楷體" pitchFamily="65" charset="-120"/>
              <a:ea typeface="標楷體" pitchFamily="65" charset="-120"/>
            </a:endParaRPr>
          </a:p>
          <a:p>
            <a:pPr marL="0" indent="0" algn="ctr">
              <a:spcBef>
                <a:spcPts val="0"/>
              </a:spcBef>
              <a:buNone/>
            </a:pPr>
            <a:r>
              <a:rPr lang="zh-TW" altLang="zh-TW" sz="4000" dirty="0" smtClean="0">
                <a:latin typeface="標楷體" pitchFamily="65" charset="-120"/>
                <a:ea typeface="標楷體" pitchFamily="65" charset="-120"/>
              </a:rPr>
              <a:t>幼兒園教師</a:t>
            </a:r>
            <a:r>
              <a:rPr lang="zh-TW" altLang="en-US" sz="4000" dirty="0" smtClean="0">
                <a:latin typeface="標楷體" pitchFamily="65" charset="-120"/>
                <a:ea typeface="標楷體" pitchFamily="65" charset="-120"/>
              </a:rPr>
              <a:t>申請</a:t>
            </a:r>
            <a:r>
              <a:rPr lang="zh-TW" altLang="zh-TW" sz="4000" dirty="0" smtClean="0">
                <a:latin typeface="標楷體" pitchFamily="65" charset="-120"/>
                <a:ea typeface="標楷體" pitchFamily="65" charset="-120"/>
              </a:rPr>
              <a:t>介聘他</a:t>
            </a:r>
            <a:r>
              <a:rPr lang="zh-TW" altLang="zh-TW" sz="4000" dirty="0">
                <a:latin typeface="標楷體" pitchFamily="65" charset="-120"/>
                <a:ea typeface="標楷體" pitchFamily="65" charset="-120"/>
              </a:rPr>
              <a:t>縣巿</a:t>
            </a:r>
            <a:r>
              <a:rPr lang="zh-TW" altLang="zh-TW" sz="4000" dirty="0" smtClean="0">
                <a:latin typeface="標楷體" pitchFamily="65" charset="-120"/>
                <a:ea typeface="標楷體" pitchFamily="65" charset="-120"/>
              </a:rPr>
              <a:t>服務</a:t>
            </a:r>
            <a:endParaRPr lang="en-US" altLang="zh-TW" sz="4000" dirty="0" smtClean="0">
              <a:latin typeface="標楷體" pitchFamily="65" charset="-120"/>
              <a:ea typeface="標楷體" pitchFamily="65" charset="-120"/>
            </a:endParaRPr>
          </a:p>
          <a:p>
            <a:pPr marL="0" indent="0" algn="ctr">
              <a:spcBef>
                <a:spcPts val="0"/>
              </a:spcBef>
              <a:buNone/>
            </a:pPr>
            <a:r>
              <a:rPr lang="zh-TW" altLang="zh-TW" sz="4000" dirty="0" smtClean="0">
                <a:latin typeface="標楷體" pitchFamily="65" charset="-120"/>
                <a:ea typeface="標楷體" pitchFamily="65" charset="-120"/>
              </a:rPr>
              <a:t>作業要點</a:t>
            </a:r>
            <a:r>
              <a:rPr lang="zh-TW" altLang="en-US" sz="4000" dirty="0" smtClean="0">
                <a:latin typeface="標楷體" pitchFamily="65" charset="-120"/>
                <a:ea typeface="標楷體" pitchFamily="65" charset="-120"/>
              </a:rPr>
              <a:t>說明</a:t>
            </a:r>
            <a:endParaRPr lang="zh-TW" altLang="zh-TW" sz="4000" dirty="0">
              <a:latin typeface="標楷體" pitchFamily="65" charset="-120"/>
              <a:ea typeface="標楷體" pitchFamily="65" charset="-120"/>
            </a:endParaRPr>
          </a:p>
          <a:p>
            <a:pPr marL="0" indent="0">
              <a:buNone/>
            </a:pPr>
            <a:endParaRPr lang="zh-TW" altLang="en-US" dirty="0"/>
          </a:p>
        </p:txBody>
      </p:sp>
    </p:spTree>
  </p:cSld>
  <p:clrMapOvr>
    <a:masterClrMapping/>
  </p:clrMapOvr>
  <p:transition>
    <p:cu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836712"/>
            <a:ext cx="8229600" cy="5487888"/>
          </a:xfrm>
        </p:spPr>
        <p:txBody>
          <a:bodyPr>
            <a:normAutofit/>
          </a:bodyPr>
          <a:lstStyle/>
          <a:p>
            <a:pPr>
              <a:buNone/>
            </a:pPr>
            <a:r>
              <a:rPr lang="en-US" altLang="zh-TW" sz="2400" dirty="0" smtClean="0">
                <a:latin typeface="標楷體" pitchFamily="65" charset="-120"/>
                <a:ea typeface="標楷體" pitchFamily="65" charset="-120"/>
              </a:rPr>
              <a:t>1.</a:t>
            </a:r>
            <a:r>
              <a:rPr lang="zh-TW" altLang="en-US" sz="2400" dirty="0" smtClean="0">
                <a:latin typeface="標楷體" pitchFamily="65" charset="-120"/>
                <a:ea typeface="標楷體" pitchFamily="65" charset="-120"/>
              </a:rPr>
              <a:t>以第八點第一款第一至七目原因申請介聘者，應檢附最近</a:t>
            </a:r>
            <a:r>
              <a:rPr lang="zh-TW" altLang="en-US" sz="2400" dirty="0" smtClean="0">
                <a:solidFill>
                  <a:srgbClr val="FF0000"/>
                </a:solidFill>
                <a:latin typeface="標楷體" pitchFamily="65" charset="-120"/>
                <a:ea typeface="標楷體" pitchFamily="65" charset="-120"/>
              </a:rPr>
              <a:t>一個月</a:t>
            </a:r>
            <a:r>
              <a:rPr lang="zh-TW" altLang="en-US" sz="2400" dirty="0" smtClean="0">
                <a:latin typeface="標楷體" pitchFamily="65" charset="-120"/>
                <a:ea typeface="標楷體" pitchFamily="65" charset="-120"/>
              </a:rPr>
              <a:t>之足資證明申請介聘原因之戶籍謄本或新式戶口名簿。 </a:t>
            </a:r>
            <a:r>
              <a:rPr lang="en-US" altLang="zh-TW" sz="2400" dirty="0" smtClean="0">
                <a:solidFill>
                  <a:srgbClr val="FF0000"/>
                </a:solidFill>
                <a:latin typeface="標楷體" pitchFamily="65" charset="-120"/>
                <a:ea typeface="標楷體" pitchFamily="65" charset="-120"/>
              </a:rPr>
              <a:t>(</a:t>
            </a:r>
            <a:r>
              <a:rPr lang="zh-TW" altLang="en-US" sz="2400" dirty="0" smtClean="0">
                <a:solidFill>
                  <a:srgbClr val="FF0000"/>
                </a:solidFill>
                <a:latin typeface="標楷體" pitchFamily="65" charset="-120"/>
                <a:ea typeface="標楷體" pitchFamily="65" charset="-120"/>
              </a:rPr>
              <a:t>相關註記應明確以資證明</a:t>
            </a:r>
            <a:r>
              <a:rPr lang="en-US" altLang="zh-TW" sz="2400" dirty="0" smtClean="0">
                <a:solidFill>
                  <a:srgbClr val="FF0000"/>
                </a:solidFill>
                <a:latin typeface="標楷體" pitchFamily="65" charset="-120"/>
                <a:ea typeface="標楷體" pitchFamily="65" charset="-120"/>
              </a:rPr>
              <a:t>)</a:t>
            </a:r>
            <a:r>
              <a:rPr lang="zh-TW" altLang="en-US" sz="2400" dirty="0" smtClean="0">
                <a:latin typeface="標楷體" pitchFamily="65" charset="-120"/>
                <a:ea typeface="標楷體" pitchFamily="65" charset="-120"/>
              </a:rPr>
              <a:t> </a:t>
            </a:r>
          </a:p>
          <a:p>
            <a:pPr>
              <a:buNone/>
            </a:pPr>
            <a:r>
              <a:rPr lang="en-US" altLang="zh-TW" sz="2400" dirty="0" smtClean="0">
                <a:latin typeface="標楷體" pitchFamily="65" charset="-120"/>
                <a:ea typeface="標楷體" pitchFamily="65" charset="-120"/>
              </a:rPr>
              <a:t>2.</a:t>
            </a:r>
            <a:r>
              <a:rPr lang="zh-TW" altLang="en-US" sz="2400" dirty="0" smtClean="0">
                <a:latin typeface="標楷體" pitchFamily="65" charset="-120"/>
                <a:ea typeface="標楷體" pitchFamily="65" charset="-120"/>
              </a:rPr>
              <a:t>以第八點第一款第一目原因介聘者，除檢具前三款證件外，並應檢附下列配偶有關證件：</a:t>
            </a:r>
            <a:r>
              <a:rPr lang="en-US" altLang="zh-TW" sz="2400" dirty="0" smtClean="0">
                <a:solidFill>
                  <a:srgbClr val="FF0000"/>
                </a:solidFill>
                <a:latin typeface="標楷體" pitchFamily="65" charset="-120"/>
                <a:ea typeface="標楷體" pitchFamily="65" charset="-120"/>
              </a:rPr>
              <a:t>(</a:t>
            </a:r>
            <a:r>
              <a:rPr lang="zh-TW" altLang="en-US" sz="2400" dirty="0" smtClean="0">
                <a:solidFill>
                  <a:srgbClr val="FF0000"/>
                </a:solidFill>
                <a:latin typeface="標楷體" pitchFamily="65" charset="-120"/>
                <a:ea typeface="標楷體" pitchFamily="65" charset="-120"/>
              </a:rPr>
              <a:t>服務證明</a:t>
            </a:r>
            <a:r>
              <a:rPr lang="en-US" altLang="zh-TW" sz="2400" dirty="0" smtClean="0">
                <a:solidFill>
                  <a:srgbClr val="FF0000"/>
                </a:solidFill>
                <a:latin typeface="標楷體" pitchFamily="65" charset="-120"/>
                <a:ea typeface="標楷體" pitchFamily="65" charset="-120"/>
              </a:rPr>
              <a:t>)</a:t>
            </a:r>
            <a:r>
              <a:rPr lang="zh-TW" altLang="en-US" sz="2400" dirty="0" smtClean="0">
                <a:solidFill>
                  <a:srgbClr val="FF0000"/>
                </a:solidFill>
                <a:latin typeface="標楷體" pitchFamily="65" charset="-120"/>
                <a:ea typeface="標楷體" pitchFamily="65" charset="-120"/>
              </a:rPr>
              <a:t> </a:t>
            </a:r>
          </a:p>
          <a:p>
            <a:pPr marL="903288" indent="-903288">
              <a:buNone/>
            </a:pPr>
            <a:r>
              <a:rPr lang="zh-TW" altLang="en-US" sz="2400" dirty="0" smtClean="0">
                <a:latin typeface="標楷體" pitchFamily="65" charset="-120"/>
                <a:ea typeface="標楷體" pitchFamily="65" charset="-120"/>
              </a:rPr>
              <a:t>  </a:t>
            </a:r>
            <a:r>
              <a:rPr lang="en-US" altLang="zh-TW" sz="2400" dirty="0" smtClean="0">
                <a:latin typeface="標楷體" pitchFamily="65" charset="-120"/>
                <a:ea typeface="標楷體" pitchFamily="65" charset="-120"/>
              </a:rPr>
              <a:t>(1)</a:t>
            </a:r>
            <a:r>
              <a:rPr lang="zh-TW" altLang="en-US" sz="2400" dirty="0" smtClean="0">
                <a:latin typeface="標楷體" pitchFamily="65" charset="-120"/>
                <a:ea typeface="標楷體" pitchFamily="65" charset="-120"/>
              </a:rPr>
              <a:t>配偶於軍公教機關服務者，應附服務單位之服務證明書</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註明服務單位所在地地址</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 </a:t>
            </a:r>
            <a:endParaRPr lang="en-US" altLang="zh-TW" sz="2400" dirty="0" smtClean="0">
              <a:latin typeface="標楷體" pitchFamily="65" charset="-120"/>
              <a:ea typeface="標楷體" pitchFamily="65" charset="-120"/>
            </a:endParaRPr>
          </a:p>
          <a:p>
            <a:pPr marL="903288" indent="-903288">
              <a:buNone/>
            </a:pPr>
            <a:r>
              <a:rPr lang="zh-TW" altLang="en-US" sz="2400" dirty="0" smtClean="0">
                <a:latin typeface="標楷體" pitchFamily="65" charset="-120"/>
                <a:ea typeface="標楷體" pitchFamily="65" charset="-120"/>
              </a:rPr>
              <a:t>  </a:t>
            </a:r>
            <a:r>
              <a:rPr lang="en-US" altLang="zh-TW" sz="2400" dirty="0" smtClean="0">
                <a:latin typeface="標楷體" pitchFamily="65" charset="-120"/>
                <a:ea typeface="標楷體" pitchFamily="65" charset="-120"/>
              </a:rPr>
              <a:t>(2)</a:t>
            </a:r>
            <a:r>
              <a:rPr lang="zh-TW" altLang="en-US" sz="2400" dirty="0" smtClean="0">
                <a:latin typeface="標楷體" pitchFamily="65" charset="-120"/>
                <a:ea typeface="標楷體" pitchFamily="65" charset="-120"/>
              </a:rPr>
              <a:t>配偶於私人機構服務者，應附服務單位之服務證明書</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註明服務單位所在地地址</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及投保勞工保險證明文件。 </a:t>
            </a:r>
          </a:p>
          <a:p>
            <a:endParaRPr lang="zh-TW" altLang="en-US" dirty="0"/>
          </a:p>
        </p:txBody>
      </p:sp>
    </p:spTree>
  </p:cSld>
  <p:clrMapOvr>
    <a:masterClrMapping/>
  </p:clrMapOvr>
  <p:transition>
    <p:cu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836712"/>
            <a:ext cx="8229600" cy="5487888"/>
          </a:xfrm>
        </p:spPr>
        <p:txBody>
          <a:bodyPr>
            <a:normAutofit/>
          </a:bodyPr>
          <a:lstStyle/>
          <a:p>
            <a:pPr marL="903288" indent="-903288">
              <a:buNone/>
            </a:pPr>
            <a:r>
              <a:rPr lang="zh-TW" altLang="en-US" sz="3300" dirty="0" smtClean="0">
                <a:latin typeface="標楷體" pitchFamily="65" charset="-120"/>
                <a:ea typeface="標楷體" pitchFamily="65" charset="-120"/>
              </a:rPr>
              <a:t>  </a:t>
            </a:r>
            <a:r>
              <a:rPr lang="en-US" altLang="zh-TW" sz="2400" dirty="0" smtClean="0">
                <a:latin typeface="標楷體" pitchFamily="65" charset="-120"/>
                <a:ea typeface="標楷體" pitchFamily="65" charset="-120"/>
              </a:rPr>
              <a:t>(3)</a:t>
            </a:r>
            <a:r>
              <a:rPr lang="zh-TW" altLang="en-US" sz="2400" dirty="0" smtClean="0">
                <a:latin typeface="標楷體" pitchFamily="65" charset="-120"/>
                <a:ea typeface="標楷體" pitchFamily="65" charset="-120"/>
              </a:rPr>
              <a:t>配偶自營事業者，應附自營事業登記證明</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註明公司行號所在地地址</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及投保健保證明。 </a:t>
            </a:r>
          </a:p>
          <a:p>
            <a:pPr marL="903288" indent="-903288">
              <a:buNone/>
            </a:pPr>
            <a:r>
              <a:rPr lang="zh-TW" altLang="en-US" sz="2400" dirty="0" smtClean="0">
                <a:latin typeface="標楷體" pitchFamily="65" charset="-120"/>
                <a:ea typeface="標楷體" pitchFamily="65" charset="-120"/>
              </a:rPr>
              <a:t>  </a:t>
            </a:r>
            <a:r>
              <a:rPr lang="en-US" altLang="zh-TW" sz="2400" dirty="0" smtClean="0">
                <a:latin typeface="標楷體" pitchFamily="65" charset="-120"/>
                <a:ea typeface="標楷體" pitchFamily="65" charset="-120"/>
              </a:rPr>
              <a:t>(4)</a:t>
            </a:r>
            <a:r>
              <a:rPr lang="zh-TW" altLang="en-US" sz="2400" dirty="0" smtClean="0">
                <a:latin typeface="標楷體" pitchFamily="65" charset="-120"/>
                <a:ea typeface="標楷體" pitchFamily="65" charset="-120"/>
              </a:rPr>
              <a:t>配偶為自耕農者，應附有關機關開具農地所在地證明及投保農保證明。 </a:t>
            </a:r>
          </a:p>
          <a:p>
            <a:pPr marL="361950" indent="-361950" algn="just">
              <a:buNone/>
            </a:pPr>
            <a:r>
              <a:rPr lang="en-US" altLang="zh-TW" sz="2400" dirty="0" smtClean="0">
                <a:latin typeface="標楷體" pitchFamily="65" charset="-120"/>
                <a:ea typeface="標楷體" pitchFamily="65" charset="-120"/>
              </a:rPr>
              <a:t>3.</a:t>
            </a:r>
            <a:r>
              <a:rPr lang="zh-TW" altLang="en-US" sz="2400" dirty="0" smtClean="0">
                <a:latin typeface="標楷體" pitchFamily="65" charset="-120"/>
                <a:ea typeface="標楷體" pitchFamily="65" charset="-120"/>
              </a:rPr>
              <a:t>以第八點第一款第八目原因申請介聘者，應檢附服務學校之服務證明。</a:t>
            </a:r>
            <a:endParaRPr lang="en-US" altLang="zh-TW" sz="2400" dirty="0" smtClean="0">
              <a:latin typeface="標楷體" pitchFamily="65" charset="-120"/>
              <a:ea typeface="標楷體" pitchFamily="65" charset="-120"/>
            </a:endParaRPr>
          </a:p>
          <a:p>
            <a:pPr marL="0" indent="0" algn="just">
              <a:buNone/>
            </a:pPr>
            <a:r>
              <a:rPr lang="zh-TW" altLang="en-US" sz="2400" dirty="0" smtClean="0">
                <a:latin typeface="標楷體" pitchFamily="65" charset="-120"/>
                <a:ea typeface="標楷體" pitchFamily="65" charset="-120"/>
              </a:rPr>
              <a:t>申請檢附之證件除申請教師年資採計至當年七月三十一日外，餘一律採計至開放教師上介聘網站填報資料截止日</a:t>
            </a:r>
            <a:r>
              <a:rPr lang="zh-TW" altLang="en-US" sz="2400" dirty="0" smtClean="0">
                <a:solidFill>
                  <a:srgbClr val="FF0000"/>
                </a:solidFill>
                <a:latin typeface="標楷體" pitchFamily="65" charset="-120"/>
                <a:ea typeface="標楷體" pitchFamily="65" charset="-120"/>
              </a:rPr>
              <a:t>（</a:t>
            </a:r>
            <a:r>
              <a:rPr lang="en-US" altLang="zh-TW" sz="2400" dirty="0" smtClean="0">
                <a:solidFill>
                  <a:srgbClr val="FF0000"/>
                </a:solidFill>
                <a:latin typeface="標楷體" pitchFamily="65" charset="-120"/>
                <a:ea typeface="標楷體" pitchFamily="65" charset="-120"/>
              </a:rPr>
              <a:t>112</a:t>
            </a:r>
            <a:r>
              <a:rPr lang="zh-TW" altLang="en-US" sz="2400" dirty="0" smtClean="0">
                <a:solidFill>
                  <a:srgbClr val="FF0000"/>
                </a:solidFill>
                <a:latin typeface="標楷體" pitchFamily="65" charset="-120"/>
                <a:ea typeface="標楷體" pitchFamily="65" charset="-120"/>
              </a:rPr>
              <a:t>年</a:t>
            </a:r>
            <a:r>
              <a:rPr lang="en-US" altLang="zh-TW" sz="2400" dirty="0" smtClean="0">
                <a:solidFill>
                  <a:srgbClr val="FF0000"/>
                </a:solidFill>
                <a:latin typeface="標楷體" pitchFamily="65" charset="-120"/>
                <a:ea typeface="標楷體" pitchFamily="65" charset="-120"/>
              </a:rPr>
              <a:t>4</a:t>
            </a:r>
            <a:r>
              <a:rPr lang="zh-TW" altLang="en-US" sz="2400" dirty="0" smtClean="0">
                <a:solidFill>
                  <a:srgbClr val="FF0000"/>
                </a:solidFill>
                <a:latin typeface="標楷體" pitchFamily="65" charset="-120"/>
                <a:ea typeface="標楷體" pitchFamily="65" charset="-120"/>
              </a:rPr>
              <a:t>月</a:t>
            </a:r>
            <a:r>
              <a:rPr lang="en-US" altLang="zh-TW" sz="2400" dirty="0" smtClean="0">
                <a:solidFill>
                  <a:srgbClr val="FF0000"/>
                </a:solidFill>
                <a:latin typeface="標楷體" pitchFamily="65" charset="-120"/>
                <a:ea typeface="標楷體" pitchFamily="65" charset="-120"/>
              </a:rPr>
              <a:t>27</a:t>
            </a:r>
            <a:r>
              <a:rPr lang="zh-TW" altLang="en-US" sz="2400" dirty="0" smtClean="0">
                <a:solidFill>
                  <a:srgbClr val="FF0000"/>
                </a:solidFill>
                <a:latin typeface="標楷體" pitchFamily="65" charset="-120"/>
                <a:ea typeface="標楷體" pitchFamily="65" charset="-120"/>
              </a:rPr>
              <a:t>日</a:t>
            </a:r>
            <a:r>
              <a:rPr lang="zh-TW" altLang="en-US" sz="2400" dirty="0" smtClean="0">
                <a:solidFill>
                  <a:srgbClr val="FF0000"/>
                </a:solidFill>
                <a:latin typeface="標楷體" pitchFamily="65" charset="-120"/>
                <a:ea typeface="標楷體" pitchFamily="65" charset="-120"/>
              </a:rPr>
              <a:t>）</a:t>
            </a:r>
            <a:r>
              <a:rPr lang="zh-TW" altLang="en-US" sz="2400" dirty="0" smtClean="0">
                <a:latin typeface="標楷體" pitchFamily="65" charset="-120"/>
                <a:ea typeface="標楷體" pitchFamily="65" charset="-120"/>
              </a:rPr>
              <a:t>，申請人於積分審查時</a:t>
            </a:r>
            <a:r>
              <a:rPr lang="zh-TW" altLang="en-US" sz="2400" dirty="0" smtClean="0">
                <a:solidFill>
                  <a:srgbClr val="FF0000"/>
                </a:solidFill>
                <a:latin typeface="標楷體" pitchFamily="65" charset="-120"/>
                <a:ea typeface="標楷體" pitchFamily="65" charset="-120"/>
              </a:rPr>
              <a:t>應檢附正本及影印本一份，正本驗後發還，影印本由花蓮縣政府教育處存查。</a:t>
            </a:r>
          </a:p>
          <a:p>
            <a:pPr>
              <a:buNone/>
            </a:pPr>
            <a:endParaRPr lang="zh-TW" altLang="en-US" dirty="0"/>
          </a:p>
        </p:txBody>
      </p:sp>
    </p:spTree>
  </p:cSld>
  <p:clrMapOvr>
    <a:masterClrMapping/>
  </p:clrMapOvr>
  <p:transition>
    <p:cu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708688"/>
          </a:xfrm>
        </p:spPr>
        <p:txBody>
          <a:bodyPr>
            <a:normAutofit/>
          </a:bodyPr>
          <a:lstStyle/>
          <a:p>
            <a:r>
              <a:rPr lang="zh-TW" altLang="en-US" sz="3600" dirty="0" smtClean="0">
                <a:ea typeface="標楷體" pitchFamily="65" charset="-120"/>
              </a:rPr>
              <a:t>要點十：</a:t>
            </a:r>
            <a:endParaRPr lang="zh-TW" altLang="en-US" sz="3600" dirty="0"/>
          </a:p>
        </p:txBody>
      </p:sp>
      <p:sp>
        <p:nvSpPr>
          <p:cNvPr id="3" name="內容版面配置區 2"/>
          <p:cNvSpPr>
            <a:spLocks noGrp="1"/>
          </p:cNvSpPr>
          <p:nvPr>
            <p:ph idx="1"/>
          </p:nvPr>
        </p:nvSpPr>
        <p:spPr>
          <a:xfrm>
            <a:off x="457200" y="1484784"/>
            <a:ext cx="8229600" cy="4641379"/>
          </a:xfrm>
        </p:spPr>
        <p:txBody>
          <a:bodyPr>
            <a:noAutofit/>
          </a:bodyPr>
          <a:lstStyle/>
          <a:p>
            <a:pPr marL="0" indent="0" algn="just">
              <a:buNone/>
            </a:pPr>
            <a:r>
              <a:rPr lang="zh-TW" altLang="en-US" sz="2400" dirty="0" smtClean="0">
                <a:latin typeface="標楷體" pitchFamily="65" charset="-120"/>
                <a:ea typeface="標楷體" pitchFamily="65" charset="-120"/>
              </a:rPr>
              <a:t>申請介聘教師應於規定期限內至介聘網站</a:t>
            </a:r>
            <a:r>
              <a:rPr lang="zh-TW" altLang="en-US" sz="2400" b="1" dirty="0" smtClean="0">
                <a:solidFill>
                  <a:srgbClr val="FF0000"/>
                </a:solidFill>
                <a:latin typeface="標楷體" pitchFamily="65" charset="-120"/>
                <a:ea typeface="標楷體" pitchFamily="65" charset="-120"/>
              </a:rPr>
              <a:t>選填志願，超過規定期限後即不得更改或增減，錯填或未完成選填志願者自行負責。</a:t>
            </a:r>
            <a:r>
              <a:rPr lang="zh-TW" altLang="en-US" sz="2400" dirty="0" smtClean="0">
                <a:latin typeface="標楷體" pitchFamily="65" charset="-120"/>
                <a:ea typeface="標楷體" pitchFamily="65" charset="-120"/>
              </a:rPr>
              <a:t>唯因介聘原因消失，經各縣市小組查證屬實者，得於第二次會議</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協調會</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之預備會議前以書面申請撤回。 </a:t>
            </a:r>
          </a:p>
          <a:p>
            <a:pPr marL="714375" indent="-714375">
              <a:buNone/>
            </a:pP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一</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選定一至二個縣市為申請介聘縣市，申請介聘原因積分之證明文件所證明之縣市，須與申請介聘縣市相同。 </a:t>
            </a:r>
          </a:p>
          <a:p>
            <a:pPr marL="714375" indent="-714375">
              <a:buNone/>
            </a:pP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二</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選填志願學校時，應依志願順序選填申請介聘學校，不同縣市的志願學校可混合填列。</a:t>
            </a:r>
            <a:endParaRPr lang="zh-TW" altLang="en-US" sz="2400" dirty="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636680"/>
          </a:xfrm>
        </p:spPr>
        <p:txBody>
          <a:bodyPr>
            <a:normAutofit/>
          </a:bodyPr>
          <a:lstStyle/>
          <a:p>
            <a:r>
              <a:rPr lang="zh-TW" altLang="en-US" sz="3600" dirty="0" smtClean="0">
                <a:ea typeface="標楷體" pitchFamily="65" charset="-120"/>
              </a:rPr>
              <a:t>要點十三：</a:t>
            </a:r>
            <a:endParaRPr lang="zh-TW" altLang="en-US" sz="3600" dirty="0"/>
          </a:p>
        </p:txBody>
      </p:sp>
      <p:sp>
        <p:nvSpPr>
          <p:cNvPr id="3" name="內容版面配置區 2"/>
          <p:cNvSpPr>
            <a:spLocks noGrp="1"/>
          </p:cNvSpPr>
          <p:nvPr>
            <p:ph idx="1"/>
          </p:nvPr>
        </p:nvSpPr>
        <p:spPr>
          <a:xfrm>
            <a:off x="457200" y="1556792"/>
            <a:ext cx="8229600" cy="4767808"/>
          </a:xfrm>
        </p:spPr>
        <p:txBody>
          <a:bodyPr>
            <a:normAutofit fontScale="70000" lnSpcReduction="20000"/>
          </a:bodyPr>
          <a:lstStyle/>
          <a:p>
            <a:pPr marL="0" indent="0">
              <a:buNone/>
            </a:pPr>
            <a:r>
              <a:rPr lang="zh-TW" altLang="en-US" sz="3100" dirty="0" smtClean="0">
                <a:latin typeface="標楷體" pitchFamily="65" charset="-120"/>
                <a:ea typeface="標楷體" pitchFamily="65" charset="-120"/>
              </a:rPr>
              <a:t>介聘作業按申請介聘教師積分高低，分下列階段依序辦理。前一階段已達成介聘者，不得參與下一階段介聘作業：</a:t>
            </a:r>
            <a:endParaRPr lang="en-US" altLang="zh-TW" sz="3100" dirty="0" smtClean="0">
              <a:latin typeface="標楷體" pitchFamily="65" charset="-120"/>
              <a:ea typeface="標楷體" pitchFamily="65" charset="-120"/>
            </a:endParaRPr>
          </a:p>
          <a:p>
            <a:pPr marL="534988" indent="-534988">
              <a:buNone/>
            </a:pPr>
            <a:r>
              <a:rPr lang="en-US" altLang="zh-TW" sz="3100" dirty="0" smtClean="0">
                <a:latin typeface="標楷體" pitchFamily="65" charset="-120"/>
                <a:ea typeface="標楷體" pitchFamily="65" charset="-120"/>
              </a:rPr>
              <a:t>(</a:t>
            </a:r>
            <a:r>
              <a:rPr lang="zh-TW" altLang="en-US" sz="3100" dirty="0" smtClean="0">
                <a:latin typeface="標楷體" pitchFamily="65" charset="-120"/>
                <a:ea typeface="標楷體" pitchFamily="65" charset="-120"/>
              </a:rPr>
              <a:t>一</a:t>
            </a:r>
            <a:r>
              <a:rPr lang="en-US" altLang="zh-TW" sz="3100" dirty="0" smtClean="0">
                <a:latin typeface="標楷體" pitchFamily="65" charset="-120"/>
                <a:ea typeface="標楷體" pitchFamily="65" charset="-120"/>
              </a:rPr>
              <a:t>)</a:t>
            </a:r>
            <a:r>
              <a:rPr lang="zh-TW" altLang="en-US" sz="3100" dirty="0" smtClean="0">
                <a:solidFill>
                  <a:srgbClr val="FF0000"/>
                </a:solidFill>
                <a:latin typeface="標楷體" pitchFamily="65" charset="-120"/>
                <a:ea typeface="標楷體" pitchFamily="65" charset="-120"/>
              </a:rPr>
              <a:t>當年度介聘提列缺額中如有原住民族學校、原住民教育班及原住民重點學校</a:t>
            </a:r>
            <a:r>
              <a:rPr lang="en-US" altLang="zh-TW" sz="3100" dirty="0" smtClean="0">
                <a:solidFill>
                  <a:srgbClr val="FF0000"/>
                </a:solidFill>
                <a:latin typeface="標楷體" pitchFamily="65" charset="-120"/>
                <a:ea typeface="標楷體" pitchFamily="65" charset="-120"/>
              </a:rPr>
              <a:t>(</a:t>
            </a:r>
            <a:r>
              <a:rPr lang="zh-TW" altLang="en-US" sz="3100" dirty="0" smtClean="0">
                <a:solidFill>
                  <a:srgbClr val="FF0000"/>
                </a:solidFill>
                <a:latin typeface="標楷體" pitchFamily="65" charset="-120"/>
                <a:ea typeface="標楷體" pitchFamily="65" charset="-120"/>
              </a:rPr>
              <a:t>不包含幼兒園</a:t>
            </a:r>
            <a:r>
              <a:rPr lang="en-US" altLang="zh-TW" sz="3100" dirty="0" smtClean="0">
                <a:solidFill>
                  <a:srgbClr val="FF0000"/>
                </a:solidFill>
                <a:latin typeface="標楷體" pitchFamily="65" charset="-120"/>
                <a:ea typeface="標楷體" pitchFamily="65" charset="-120"/>
              </a:rPr>
              <a:t>)</a:t>
            </a:r>
            <a:r>
              <a:rPr lang="zh-TW" altLang="en-US" sz="3100" dirty="0" smtClean="0">
                <a:solidFill>
                  <a:srgbClr val="FF0000"/>
                </a:solidFill>
                <a:latin typeface="標楷體" pitchFamily="65" charset="-120"/>
                <a:ea typeface="標楷體" pitchFamily="65" charset="-120"/>
              </a:rPr>
              <a:t>，依據原住民族教育法第三十四條，先行辦理具原住民族身分之教師單調介聘作業；經達成介聘之教師所遺缺額連帶開缺供教師介聘使用。</a:t>
            </a:r>
            <a:endParaRPr lang="en-US" altLang="zh-TW" sz="3100" dirty="0" smtClean="0">
              <a:solidFill>
                <a:srgbClr val="FF0000"/>
              </a:solidFill>
              <a:latin typeface="標楷體" pitchFamily="65" charset="-120"/>
              <a:ea typeface="標楷體" pitchFamily="65" charset="-120"/>
            </a:endParaRPr>
          </a:p>
          <a:p>
            <a:pPr marL="534988" indent="-534988">
              <a:buNone/>
            </a:pPr>
            <a:r>
              <a:rPr lang="en-US" altLang="zh-TW" sz="3100" dirty="0" smtClean="0"/>
              <a:t>(</a:t>
            </a:r>
            <a:r>
              <a:rPr lang="zh-TW" altLang="en-US" sz="3100" dirty="0" smtClean="0"/>
              <a:t>二</a:t>
            </a:r>
            <a:r>
              <a:rPr lang="en-US" altLang="zh-TW" sz="3100" dirty="0" smtClean="0"/>
              <a:t>)</a:t>
            </a:r>
            <a:r>
              <a:rPr lang="zh-TW" altLang="en-US" sz="3100" dirty="0" smtClean="0">
                <a:latin typeface="標楷體" pitchFamily="65" charset="-120"/>
                <a:ea typeface="標楷體" pitchFamily="65" charset="-120"/>
              </a:rPr>
              <a:t>當年度介聘提列缺額中，如有原住民重點學校及其附設幼兒園或原住民族地區、位於客家人口達二分之一以上之鄉（鎮、市、區）或客家文化重點發展區之國民中小學及幼兒園，依據高級中等以下學校及幼兒園原住民族語師資培育及聘用辦法第六條，或依據高級中等以下學校及幼兒園客語師資培育及聘用辦法第六條，提列原住民族語文或客語文課程以外學科教師缺額，先行辦理具原住民族語或客語中高級以上能力認證之單調介聘作業；經達成介聘之教師所遺缺額連帶開缺供教師介聘使用。	</a:t>
            </a:r>
          </a:p>
          <a:p>
            <a:pPr marL="714375" indent="-714375">
              <a:buNone/>
            </a:pPr>
            <a:endParaRPr lang="en-US" altLang="zh-TW" sz="2800" dirty="0" smtClean="0">
              <a:solidFill>
                <a:srgbClr val="FF0000"/>
              </a:solidFill>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000" dirty="0" smtClean="0">
                <a:ea typeface="標楷體" pitchFamily="65" charset="-120"/>
              </a:rPr>
              <a:t>要點十三：</a:t>
            </a:r>
            <a:endParaRPr lang="zh-TW" altLang="en-US" sz="4000" dirty="0"/>
          </a:p>
        </p:txBody>
      </p:sp>
      <p:sp>
        <p:nvSpPr>
          <p:cNvPr id="3" name="內容版面配置區 2"/>
          <p:cNvSpPr>
            <a:spLocks noGrp="1"/>
          </p:cNvSpPr>
          <p:nvPr>
            <p:ph idx="1"/>
          </p:nvPr>
        </p:nvSpPr>
        <p:spPr/>
        <p:txBody>
          <a:bodyPr/>
          <a:lstStyle/>
          <a:p>
            <a:pPr marL="714375" indent="-714375">
              <a:buNone/>
            </a:pP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三</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志願學校單調，單調成功時連帶開缺供其他教師單調。</a:t>
            </a:r>
            <a:endParaRPr lang="en-US" altLang="zh-TW" sz="2400" dirty="0" smtClean="0">
              <a:latin typeface="標楷體" pitchFamily="65" charset="-120"/>
              <a:ea typeface="標楷體" pitchFamily="65" charset="-120"/>
            </a:endParaRPr>
          </a:p>
          <a:p>
            <a:pPr marL="714375" indent="-714375">
              <a:buNone/>
            </a:pP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四</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志願學校多角調，依序辦理六角調、五角調、四角調、三角調。</a:t>
            </a:r>
            <a:endParaRPr lang="en-US" altLang="zh-TW" sz="2400" dirty="0" smtClean="0">
              <a:latin typeface="標楷體" pitchFamily="65" charset="-120"/>
              <a:ea typeface="標楷體" pitchFamily="65" charset="-120"/>
            </a:endParaRPr>
          </a:p>
          <a:p>
            <a:pPr marL="714375" indent="-714375">
              <a:buNone/>
            </a:pP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五</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志願學校互調。 </a:t>
            </a:r>
          </a:p>
          <a:p>
            <a:endParaRPr lang="zh-TW"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636680"/>
          </a:xfrm>
        </p:spPr>
        <p:txBody>
          <a:bodyPr>
            <a:normAutofit/>
          </a:bodyPr>
          <a:lstStyle/>
          <a:p>
            <a:r>
              <a:rPr lang="zh-TW" altLang="en-US" sz="3600" dirty="0" smtClean="0">
                <a:ea typeface="標楷體" pitchFamily="65" charset="-120"/>
              </a:rPr>
              <a:t>要點十四：</a:t>
            </a:r>
            <a:endParaRPr lang="zh-TW" altLang="en-US" sz="3600" dirty="0"/>
          </a:p>
        </p:txBody>
      </p:sp>
      <p:sp>
        <p:nvSpPr>
          <p:cNvPr id="3" name="內容版面配置區 2"/>
          <p:cNvSpPr>
            <a:spLocks noGrp="1"/>
          </p:cNvSpPr>
          <p:nvPr>
            <p:ph idx="1"/>
          </p:nvPr>
        </p:nvSpPr>
        <p:spPr>
          <a:xfrm>
            <a:off x="457200" y="1556792"/>
            <a:ext cx="8229600" cy="4767808"/>
          </a:xfrm>
        </p:spPr>
        <p:txBody>
          <a:bodyPr>
            <a:normAutofit/>
          </a:bodyPr>
          <a:lstStyle/>
          <a:p>
            <a:pPr marL="0" indent="0">
              <a:buNone/>
            </a:pPr>
            <a:r>
              <a:rPr lang="zh-TW" altLang="en-US" sz="2400" dirty="0" smtClean="0">
                <a:latin typeface="標楷體" pitchFamily="65" charset="-120"/>
                <a:ea typeface="標楷體" pitchFamily="65" charset="-120"/>
              </a:rPr>
              <a:t>申請介聘積分、介聘學校相同時，應依年齡</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年長優先</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、服務年資</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資深優先</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、成績考核積分、獎懲積分、研習積分等條件依序辦理，以上情況均相同時，依電腦資料排序處理。 </a:t>
            </a:r>
            <a:endParaRPr lang="zh-TW" altLang="en-US" sz="2400" dirty="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636680"/>
          </a:xfrm>
        </p:spPr>
        <p:txBody>
          <a:bodyPr>
            <a:normAutofit/>
          </a:bodyPr>
          <a:lstStyle/>
          <a:p>
            <a:r>
              <a:rPr lang="zh-TW" altLang="en-US" sz="3600" dirty="0" smtClean="0">
                <a:ea typeface="標楷體" pitchFamily="65" charset="-120"/>
              </a:rPr>
              <a:t>要點十五：</a:t>
            </a:r>
            <a:endParaRPr lang="zh-TW" altLang="en-US" sz="3600" dirty="0"/>
          </a:p>
        </p:txBody>
      </p:sp>
      <p:sp>
        <p:nvSpPr>
          <p:cNvPr id="3" name="內容版面配置區 2"/>
          <p:cNvSpPr>
            <a:spLocks noGrp="1"/>
          </p:cNvSpPr>
          <p:nvPr>
            <p:ph idx="1"/>
          </p:nvPr>
        </p:nvSpPr>
        <p:spPr>
          <a:xfrm>
            <a:off x="457200" y="1556792"/>
            <a:ext cx="8229600" cy="4767808"/>
          </a:xfrm>
        </p:spPr>
        <p:txBody>
          <a:bodyPr>
            <a:normAutofit/>
          </a:bodyPr>
          <a:lstStyle/>
          <a:p>
            <a:pPr marL="0" indent="0" algn="just">
              <a:buNone/>
            </a:pPr>
            <a:r>
              <a:rPr lang="zh-TW" altLang="en-US" sz="2400" dirty="0" smtClean="0">
                <a:latin typeface="標楷體" pitchFamily="65" charset="-120"/>
                <a:ea typeface="標楷體" pitchFamily="65" charset="-120"/>
              </a:rPr>
              <a:t>聯合小組將達成介聘名單分送各縣市小組進行確認後，由各縣市小組通知參與學校介聘結果。並</a:t>
            </a:r>
            <a:r>
              <a:rPr lang="zh-TW" altLang="en-US" sz="2400" b="1" dirty="0" smtClean="0">
                <a:solidFill>
                  <a:srgbClr val="FF0000"/>
                </a:solidFill>
                <a:latin typeface="標楷體" pitchFamily="65" charset="-120"/>
                <a:ea typeface="標楷體" pitchFamily="65" charset="-120"/>
              </a:rPr>
              <a:t>由各達成介聘學校教評會通知達成介聘教師，攜帶相關證件至介聘學校報到接受審查。</a:t>
            </a:r>
            <a:r>
              <a:rPr lang="zh-TW" altLang="en-US" sz="2400" dirty="0" smtClean="0">
                <a:latin typeface="標楷體" pitchFamily="65" charset="-120"/>
                <a:ea typeface="標楷體" pitchFamily="65" charset="-120"/>
              </a:rPr>
              <a:t> </a:t>
            </a:r>
          </a:p>
          <a:p>
            <a:pPr marL="0" indent="0" algn="just">
              <a:buNone/>
            </a:pPr>
            <a:r>
              <a:rPr lang="zh-TW" altLang="en-US" sz="2400" dirty="0" smtClean="0">
                <a:latin typeface="標楷體" pitchFamily="65" charset="-120"/>
                <a:ea typeface="標楷體" pitchFamily="65" charset="-120"/>
              </a:rPr>
              <a:t>委辦學校</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幼兒園</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應遵照「國民中小學校長主任教師甄選儲訓及介聘辦法」第十三條規定，於規定期限內召開審查會議，對達成介聘之教師辦理聘任，</a:t>
            </a:r>
            <a:r>
              <a:rPr lang="zh-TW" altLang="en-US" sz="2400" b="1" dirty="0" smtClean="0">
                <a:solidFill>
                  <a:srgbClr val="FF0000"/>
                </a:solidFill>
                <a:latin typeface="標楷體" pitchFamily="65" charset="-120"/>
                <a:ea typeface="標楷體" pitchFamily="65" charset="-120"/>
              </a:rPr>
              <a:t>未能舉證調入教師不符申請資格者，不得拒絕該名教師調入。 </a:t>
            </a:r>
          </a:p>
        </p:txBody>
      </p:sp>
    </p:spTree>
  </p:cSld>
  <p:clrMapOvr>
    <a:masterClrMapping/>
  </p:clrMapOvr>
  <p:transition>
    <p:cu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908720"/>
            <a:ext cx="8229600" cy="5415880"/>
          </a:xfrm>
        </p:spPr>
        <p:txBody>
          <a:bodyPr/>
          <a:lstStyle/>
          <a:p>
            <a:pPr marL="0" indent="0" algn="just">
              <a:buNone/>
            </a:pPr>
            <a:r>
              <a:rPr lang="zh-TW" altLang="en-US" sz="2400" dirty="0" smtClean="0">
                <a:latin typeface="標楷體" pitchFamily="65" charset="-120"/>
                <a:ea typeface="標楷體" pitchFamily="65" charset="-120"/>
              </a:rPr>
              <a:t>委辦學校</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幼兒園</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如有前項拒絕情形者，該縣市負責協調將該名教師介聘至該縣市學校</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包括原學校或其他學校</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a:t>
            </a:r>
            <a:endParaRPr lang="en-US" altLang="zh-TW" sz="2400" dirty="0" smtClean="0">
              <a:latin typeface="標楷體" pitchFamily="65" charset="-120"/>
              <a:ea typeface="標楷體" pitchFamily="65" charset="-120"/>
            </a:endParaRPr>
          </a:p>
          <a:p>
            <a:pPr marL="0" indent="0" algn="just">
              <a:buNone/>
            </a:pPr>
            <a:r>
              <a:rPr lang="zh-TW" altLang="en-US" sz="2400" dirty="0" smtClean="0">
                <a:latin typeface="標楷體" pitchFamily="65" charset="-120"/>
                <a:ea typeface="標楷體" pitchFamily="65" charset="-120"/>
              </a:rPr>
              <a:t>介聘學校</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幼兒園</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於同日將審查結果</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包括紀錄</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，以書面回覆縣市小組。如</a:t>
            </a:r>
            <a:r>
              <a:rPr lang="zh-TW" altLang="en-US" sz="2400" b="1" u="sng" dirty="0" smtClean="0">
                <a:solidFill>
                  <a:srgbClr val="FF0000"/>
                </a:solidFill>
                <a:latin typeface="標楷體" pitchFamily="65" charset="-120"/>
                <a:ea typeface="標楷體" pitchFamily="65" charset="-120"/>
              </a:rPr>
              <a:t>教師未接受審查</a:t>
            </a:r>
            <a:r>
              <a:rPr lang="zh-TW" altLang="en-US" sz="2400" dirty="0" smtClean="0">
                <a:latin typeface="標楷體" pitchFamily="65" charset="-120"/>
                <a:ea typeface="標楷體" pitchFamily="65" charset="-120"/>
              </a:rPr>
              <a:t>或</a:t>
            </a:r>
            <a:r>
              <a:rPr lang="zh-TW" altLang="en-US" sz="2400" b="1" u="sng" dirty="0" smtClean="0">
                <a:solidFill>
                  <a:srgbClr val="FF0000"/>
                </a:solidFill>
                <a:latin typeface="標楷體" pitchFamily="65" charset="-120"/>
                <a:ea typeface="標楷體" pitchFamily="65" charset="-120"/>
              </a:rPr>
              <a:t>審查未通過</a:t>
            </a:r>
            <a:r>
              <a:rPr lang="zh-TW" altLang="en-US" sz="2400" dirty="0" smtClean="0">
                <a:latin typeface="標楷體" pitchFamily="65" charset="-120"/>
                <a:ea typeface="標楷體" pitchFamily="65" charset="-120"/>
              </a:rPr>
              <a:t>，</a:t>
            </a:r>
            <a:r>
              <a:rPr lang="zh-TW" altLang="en-US" sz="2400" b="1" dirty="0" smtClean="0">
                <a:solidFill>
                  <a:srgbClr val="FF0000"/>
                </a:solidFill>
                <a:latin typeface="標楷體" pitchFamily="65" charset="-120"/>
                <a:ea typeface="標楷體" pitchFamily="65" charset="-120"/>
              </a:rPr>
              <a:t>介聘學校</a:t>
            </a:r>
            <a:r>
              <a:rPr lang="zh-TW" altLang="en-US" sz="2400" dirty="0" smtClean="0">
                <a:latin typeface="標楷體" pitchFamily="65" charset="-120"/>
                <a:ea typeface="標楷體" pitchFamily="65" charset="-120"/>
              </a:rPr>
              <a:t>應另以書面敘明理由通知該達成介聘教師及其現職服務學校、該主管縣市小組。</a:t>
            </a:r>
            <a:endParaRPr lang="zh-TW" altLang="zh-TW" sz="2400" dirty="0" smtClean="0">
              <a:latin typeface="標楷體" pitchFamily="65" charset="-120"/>
              <a:ea typeface="標楷體" pitchFamily="65" charset="-120"/>
            </a:endParaRPr>
          </a:p>
          <a:p>
            <a:endParaRPr lang="zh-TW" altLang="en-US" dirty="0"/>
          </a:p>
        </p:txBody>
      </p:sp>
    </p:spTree>
  </p:cSld>
  <p:clrMapOvr>
    <a:masterClrMapping/>
  </p:clrMapOvr>
  <p:transition>
    <p:cu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636680"/>
          </a:xfrm>
        </p:spPr>
        <p:txBody>
          <a:bodyPr>
            <a:normAutofit/>
          </a:bodyPr>
          <a:lstStyle/>
          <a:p>
            <a:r>
              <a:rPr lang="zh-TW" altLang="en-US" sz="3600" dirty="0" smtClean="0">
                <a:ea typeface="標楷體" pitchFamily="65" charset="-120"/>
              </a:rPr>
              <a:t>要點十六：</a:t>
            </a:r>
            <a:endParaRPr lang="zh-TW" altLang="en-US" sz="3600" dirty="0"/>
          </a:p>
        </p:txBody>
      </p:sp>
      <p:sp>
        <p:nvSpPr>
          <p:cNvPr id="3" name="內容版面配置區 2"/>
          <p:cNvSpPr>
            <a:spLocks noGrp="1"/>
          </p:cNvSpPr>
          <p:nvPr>
            <p:ph idx="1"/>
          </p:nvPr>
        </p:nvSpPr>
        <p:spPr>
          <a:xfrm>
            <a:off x="457200" y="1412776"/>
            <a:ext cx="8229600" cy="4911824"/>
          </a:xfrm>
        </p:spPr>
        <p:txBody>
          <a:bodyPr>
            <a:normAutofit/>
          </a:bodyPr>
          <a:lstStyle/>
          <a:p>
            <a:pPr marL="0" indent="0" algn="just">
              <a:buNone/>
            </a:pPr>
            <a:r>
              <a:rPr lang="zh-TW" altLang="en-US" sz="2400" dirty="0" smtClean="0">
                <a:latin typeface="標楷體" pitchFamily="65" charset="-120"/>
                <a:ea typeface="標楷體" pitchFamily="65" charset="-120"/>
              </a:rPr>
              <a:t>各縣市小組依規定期限將各校教評會審查結果彙送聯合小組，經聯合小組第三次會議</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確認會</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確認後，由縣市小組將達成介聘紀錄分送所屬參加介聘學校，其生效日一律為當年八月一日。 </a:t>
            </a:r>
          </a:p>
          <a:p>
            <a:pPr marL="0" indent="0" algn="just">
              <a:buNone/>
            </a:pPr>
            <a:r>
              <a:rPr lang="zh-TW" altLang="en-US" sz="2400" dirty="0" smtClean="0">
                <a:latin typeface="標楷體" pitchFamily="65" charset="-120"/>
                <a:ea typeface="標楷體" pitchFamily="65" charset="-120"/>
              </a:rPr>
              <a:t>依「國民中小學校長主任教師甄選儲訓及介聘辦法」第十三條規定，未報到教師仍留原校服務，其</a:t>
            </a:r>
            <a:r>
              <a:rPr lang="zh-TW" altLang="en-US" sz="2400" b="1" dirty="0" smtClean="0">
                <a:solidFill>
                  <a:srgbClr val="FF0000"/>
                </a:solidFill>
                <a:latin typeface="標楷體" pitchFamily="65" charset="-120"/>
                <a:ea typeface="標楷體" pitchFamily="65" charset="-120"/>
              </a:rPr>
              <a:t>連帶單調循環內，依介聘作業順序逆向尋找單調入該校該科最低介聘積分教師連帶返回原校服務；如係多角調動則依多角調循環連帶退回</a:t>
            </a:r>
            <a:r>
              <a:rPr lang="zh-TW" altLang="en-US" sz="2400" dirty="0" smtClean="0">
                <a:latin typeface="標楷體" pitchFamily="65" charset="-120"/>
                <a:ea typeface="標楷體" pitchFamily="65" charset="-120"/>
              </a:rPr>
              <a:t>。 </a:t>
            </a:r>
            <a:endParaRPr lang="en-US" altLang="zh-TW" sz="2400" dirty="0" smtClean="0">
              <a:latin typeface="標楷體" pitchFamily="65" charset="-120"/>
              <a:ea typeface="標楷體" pitchFamily="65" charset="-120"/>
            </a:endParaRPr>
          </a:p>
          <a:p>
            <a:pPr marL="0" indent="0">
              <a:buNone/>
            </a:pPr>
            <a:r>
              <a:rPr lang="zh-TW" altLang="en-US" sz="2400" b="1" dirty="0" smtClean="0">
                <a:solidFill>
                  <a:srgbClr val="FF0000"/>
                </a:solidFill>
                <a:latin typeface="標楷體" pitchFamily="65" charset="-120"/>
                <a:ea typeface="標楷體" pitchFamily="65" charset="-120"/>
              </a:rPr>
              <a:t>於第三次會議</a:t>
            </a:r>
            <a:r>
              <a:rPr lang="en-US" altLang="zh-TW" sz="2400" b="1" dirty="0" smtClean="0">
                <a:solidFill>
                  <a:srgbClr val="FF0000"/>
                </a:solidFill>
                <a:latin typeface="標楷體" pitchFamily="65" charset="-120"/>
                <a:ea typeface="標楷體" pitchFamily="65" charset="-120"/>
              </a:rPr>
              <a:t>(</a:t>
            </a:r>
            <a:r>
              <a:rPr lang="zh-TW" altLang="en-US" sz="2400" b="1" dirty="0" smtClean="0">
                <a:solidFill>
                  <a:srgbClr val="FF0000"/>
                </a:solidFill>
                <a:latin typeface="標楷體" pitchFamily="65" charset="-120"/>
                <a:ea typeface="標楷體" pitchFamily="65" charset="-120"/>
              </a:rPr>
              <a:t>確認會</a:t>
            </a:r>
            <a:r>
              <a:rPr lang="en-US" altLang="zh-TW" sz="2400" b="1" dirty="0" smtClean="0">
                <a:solidFill>
                  <a:srgbClr val="FF0000"/>
                </a:solidFill>
                <a:latin typeface="標楷體" pitchFamily="65" charset="-120"/>
                <a:ea typeface="標楷體" pitchFamily="65" charset="-120"/>
              </a:rPr>
              <a:t>)</a:t>
            </a:r>
            <a:r>
              <a:rPr lang="zh-TW" altLang="en-US" sz="2400" b="1" dirty="0" smtClean="0">
                <a:solidFill>
                  <a:srgbClr val="FF0000"/>
                </a:solidFill>
                <a:latin typeface="標楷體" pitchFamily="65" charset="-120"/>
                <a:ea typeface="標楷體" pitchFamily="65" charset="-120"/>
              </a:rPr>
              <a:t>決議後，教師不得持任何理由不到該校報到。</a:t>
            </a:r>
            <a:endParaRPr lang="zh-TW" altLang="en-US" sz="2400" dirty="0" smtClean="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636680"/>
          </a:xfrm>
        </p:spPr>
        <p:txBody>
          <a:bodyPr>
            <a:normAutofit/>
          </a:bodyPr>
          <a:lstStyle/>
          <a:p>
            <a:r>
              <a:rPr lang="zh-TW" altLang="en-US" sz="3600" dirty="0" smtClean="0">
                <a:ea typeface="標楷體" pitchFamily="65" charset="-120"/>
              </a:rPr>
              <a:t>要點十七：</a:t>
            </a:r>
            <a:endParaRPr lang="zh-TW" altLang="en-US" sz="3600" dirty="0"/>
          </a:p>
        </p:txBody>
      </p:sp>
      <p:sp>
        <p:nvSpPr>
          <p:cNvPr id="3" name="內容版面配置區 2"/>
          <p:cNvSpPr>
            <a:spLocks noGrp="1"/>
          </p:cNvSpPr>
          <p:nvPr>
            <p:ph idx="1"/>
          </p:nvPr>
        </p:nvSpPr>
        <p:spPr>
          <a:xfrm>
            <a:off x="467544" y="1412776"/>
            <a:ext cx="8229600" cy="4965184"/>
          </a:xfrm>
        </p:spPr>
        <p:txBody>
          <a:bodyPr>
            <a:normAutofit/>
          </a:bodyPr>
          <a:lstStyle/>
          <a:p>
            <a:pPr marL="0" indent="0" algn="just">
              <a:buNone/>
            </a:pPr>
            <a:r>
              <a:rPr lang="zh-TW" altLang="en-US" sz="2400" dirty="0" smtClean="0">
                <a:latin typeface="標楷體" pitchFamily="65" charset="-120"/>
                <a:ea typeface="標楷體" pitchFamily="65" charset="-120"/>
              </a:rPr>
              <a:t>國立學校國中部、國小部及附設幼兒園，得經學校</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幼兒園</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教會之決議，向學校</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幼兒園</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所在地之縣市小組申請現職評教師</a:t>
            </a:r>
            <a:r>
              <a:rPr lang="zh-TW" altLang="en-US" sz="2400" dirty="0" smtClean="0">
                <a:latin typeface="標楷體" pitchFamily="65" charset="-120"/>
                <a:ea typeface="標楷體" pitchFamily="65" charset="-120"/>
              </a:rPr>
              <a:t>介聘，並遵照本作業要點之規定辦理。 </a:t>
            </a:r>
            <a:endParaRPr lang="zh-TW" altLang="en-US" sz="2400" dirty="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dirty="0" smtClean="0">
                <a:ea typeface="標楷體" pitchFamily="65" charset="-120"/>
              </a:rPr>
              <a:t>課程大綱</a:t>
            </a:r>
            <a:endParaRPr lang="zh-TW" altLang="en-US" sz="3600" dirty="0"/>
          </a:p>
        </p:txBody>
      </p:sp>
      <p:sp>
        <p:nvSpPr>
          <p:cNvPr id="3" name="內容版面配置區 2"/>
          <p:cNvSpPr>
            <a:spLocks noGrp="1"/>
          </p:cNvSpPr>
          <p:nvPr>
            <p:ph idx="1"/>
          </p:nvPr>
        </p:nvSpPr>
        <p:spPr/>
        <p:txBody>
          <a:bodyPr>
            <a:normAutofit/>
          </a:bodyPr>
          <a:lstStyle/>
          <a:p>
            <a:pPr>
              <a:lnSpc>
                <a:spcPct val="90000"/>
              </a:lnSpc>
              <a:buClr>
                <a:srgbClr val="CC0000"/>
              </a:buClr>
              <a:buNone/>
            </a:pPr>
            <a:r>
              <a:rPr lang="zh-TW" altLang="en-US" sz="3600" dirty="0" smtClean="0">
                <a:ea typeface="標楷體" pitchFamily="65" charset="-120"/>
              </a:rPr>
              <a:t>一、法令依據</a:t>
            </a:r>
          </a:p>
          <a:p>
            <a:pPr>
              <a:lnSpc>
                <a:spcPct val="90000"/>
              </a:lnSpc>
              <a:buClr>
                <a:srgbClr val="CC0000"/>
              </a:buClr>
              <a:buNone/>
            </a:pPr>
            <a:r>
              <a:rPr lang="zh-TW" altLang="en-US" sz="3600" dirty="0" smtClean="0">
                <a:ea typeface="標楷體" pitchFamily="65" charset="-120"/>
              </a:rPr>
              <a:t>二、條文說明</a:t>
            </a:r>
          </a:p>
          <a:p>
            <a:pPr>
              <a:lnSpc>
                <a:spcPct val="90000"/>
              </a:lnSpc>
              <a:buClr>
                <a:srgbClr val="CC0000"/>
              </a:buClr>
              <a:buNone/>
            </a:pPr>
            <a:r>
              <a:rPr lang="zh-TW" altLang="en-US" sz="3600" dirty="0" smtClean="0">
                <a:ea typeface="標楷體" pitchFamily="65" charset="-120"/>
              </a:rPr>
              <a:t>三、實務作業</a:t>
            </a:r>
            <a:endParaRPr lang="zh-TW" altLang="en-US" sz="3600" dirty="0"/>
          </a:p>
        </p:txBody>
      </p:sp>
    </p:spTree>
  </p:cSld>
  <p:clrMapOvr>
    <a:masterClrMapping/>
  </p:clrMapOvr>
  <p:transition>
    <p:cu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dirty="0" smtClean="0">
                <a:solidFill>
                  <a:schemeClr val="tx1"/>
                </a:solidFill>
                <a:ea typeface="標楷體" pitchFamily="65" charset="-120"/>
              </a:rPr>
              <a:t>實務作業</a:t>
            </a:r>
            <a:endParaRPr lang="zh-TW" altLang="en-US" sz="3600" dirty="0"/>
          </a:p>
        </p:txBody>
      </p:sp>
      <p:sp>
        <p:nvSpPr>
          <p:cNvPr id="3" name="內容版面配置區 2"/>
          <p:cNvSpPr>
            <a:spLocks noGrp="1"/>
          </p:cNvSpPr>
          <p:nvPr>
            <p:ph idx="1"/>
          </p:nvPr>
        </p:nvSpPr>
        <p:spPr/>
        <p:txBody>
          <a:bodyPr/>
          <a:lstStyle/>
          <a:p>
            <a:pPr>
              <a:spcBef>
                <a:spcPct val="0"/>
              </a:spcBef>
              <a:buClr>
                <a:srgbClr val="CC0000"/>
              </a:buClr>
              <a:buSzPct val="150000"/>
              <a:buNone/>
            </a:pPr>
            <a:r>
              <a:rPr lang="zh-TW" altLang="en-US" dirty="0" smtClean="0">
                <a:ea typeface="標楷體" pitchFamily="65" charset="-120"/>
              </a:rPr>
              <a:t>一、重要期程</a:t>
            </a:r>
          </a:p>
          <a:p>
            <a:pPr>
              <a:spcBef>
                <a:spcPct val="0"/>
              </a:spcBef>
              <a:buClr>
                <a:srgbClr val="CC0000"/>
              </a:buClr>
              <a:buSzPct val="150000"/>
              <a:buNone/>
            </a:pPr>
            <a:r>
              <a:rPr lang="zh-TW" altLang="en-US" dirty="0" smtClean="0">
                <a:ea typeface="標楷體" pitchFamily="65" charset="-120"/>
              </a:rPr>
              <a:t>二、積分審查</a:t>
            </a:r>
          </a:p>
          <a:p>
            <a:pPr>
              <a:spcBef>
                <a:spcPct val="0"/>
              </a:spcBef>
              <a:buClr>
                <a:srgbClr val="CC0000"/>
              </a:buClr>
              <a:buSzPct val="150000"/>
              <a:buNone/>
            </a:pPr>
            <a:r>
              <a:rPr lang="zh-TW" altLang="en-US" dirty="0" smtClean="0">
                <a:ea typeface="標楷體" pitchFamily="65" charset="-120"/>
              </a:rPr>
              <a:t>三、注意事項</a:t>
            </a:r>
            <a:endParaRPr lang="zh-TW" altLang="en-US" dirty="0" smtClean="0">
              <a:latin typeface="標楷體" pitchFamily="65" charset="-120"/>
              <a:ea typeface="標楷體" pitchFamily="65" charset="-120"/>
            </a:endParaRPr>
          </a:p>
          <a:p>
            <a:endParaRPr lang="zh-TW" altLang="en-US" dirty="0"/>
          </a:p>
        </p:txBody>
      </p:sp>
    </p:spTree>
  </p:cSld>
  <p:clrMapOvr>
    <a:masterClrMapping/>
  </p:clrMapOvr>
  <p:transition>
    <p:cut/>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dirty="0" smtClean="0">
                <a:solidFill>
                  <a:schemeClr val="tx1"/>
                </a:solidFill>
                <a:ea typeface="標楷體" pitchFamily="65" charset="-120"/>
              </a:rPr>
              <a:t>重要期程</a:t>
            </a:r>
            <a:endParaRPr lang="zh-TW" altLang="en-US" sz="3600" dirty="0"/>
          </a:p>
        </p:txBody>
      </p:sp>
      <p:sp>
        <p:nvSpPr>
          <p:cNvPr id="3" name="內容版面配置區 2"/>
          <p:cNvSpPr>
            <a:spLocks noGrp="1"/>
          </p:cNvSpPr>
          <p:nvPr>
            <p:ph idx="1"/>
          </p:nvPr>
        </p:nvSpPr>
        <p:spPr/>
        <p:txBody>
          <a:bodyPr/>
          <a:lstStyle/>
          <a:p>
            <a:pPr>
              <a:buClr>
                <a:srgbClr val="CC0000"/>
              </a:buClr>
              <a:buSzPct val="120000"/>
            </a:pPr>
            <a:r>
              <a:rPr lang="en-US" altLang="zh-TW" sz="2800" b="1" dirty="0" smtClean="0">
                <a:solidFill>
                  <a:srgbClr val="FF0000"/>
                </a:solidFill>
                <a:latin typeface="標楷體" pitchFamily="65" charset="-120"/>
                <a:ea typeface="標楷體" pitchFamily="65" charset="-120"/>
              </a:rPr>
              <a:t>4</a:t>
            </a:r>
            <a:r>
              <a:rPr lang="zh-TW" altLang="zh-TW" sz="2800" b="1" dirty="0" smtClean="0">
                <a:solidFill>
                  <a:srgbClr val="FF0000"/>
                </a:solidFill>
                <a:latin typeface="標楷體" pitchFamily="65" charset="-120"/>
                <a:ea typeface="標楷體" pitchFamily="65" charset="-120"/>
              </a:rPr>
              <a:t>月</a:t>
            </a:r>
            <a:r>
              <a:rPr lang="en-US" altLang="zh-TW" sz="2800" b="1" dirty="0" smtClean="0">
                <a:solidFill>
                  <a:srgbClr val="FF0000"/>
                </a:solidFill>
                <a:latin typeface="標楷體" pitchFamily="65" charset="-120"/>
                <a:ea typeface="標楷體" pitchFamily="65" charset="-120"/>
              </a:rPr>
              <a:t>18</a:t>
            </a:r>
            <a:r>
              <a:rPr lang="zh-TW" altLang="zh-TW" sz="2800" b="1" dirty="0" smtClean="0">
                <a:solidFill>
                  <a:srgbClr val="FF0000"/>
                </a:solidFill>
                <a:latin typeface="標楷體" pitchFamily="65" charset="-120"/>
                <a:ea typeface="標楷體" pitchFamily="65" charset="-120"/>
              </a:rPr>
              <a:t>日</a:t>
            </a:r>
            <a:r>
              <a:rPr lang="en-US" altLang="zh-TW" sz="2800" b="1" dirty="0" smtClean="0">
                <a:solidFill>
                  <a:srgbClr val="FF0000"/>
                </a:solidFill>
                <a:latin typeface="標楷體" pitchFamily="65" charset="-120"/>
                <a:ea typeface="標楷體" pitchFamily="65" charset="-120"/>
              </a:rPr>
              <a:t>(</a:t>
            </a:r>
            <a:r>
              <a:rPr lang="zh-TW" altLang="en-US" sz="2800" b="1" dirty="0" smtClean="0">
                <a:solidFill>
                  <a:srgbClr val="FF0000"/>
                </a:solidFill>
                <a:latin typeface="標楷體" pitchFamily="65" charset="-120"/>
                <a:ea typeface="標楷體" pitchFamily="65" charset="-120"/>
              </a:rPr>
              <a:t>星期二</a:t>
            </a:r>
            <a:r>
              <a:rPr lang="en-US" altLang="zh-TW" sz="2800" b="1" dirty="0" smtClean="0">
                <a:solidFill>
                  <a:srgbClr val="FF0000"/>
                </a:solidFill>
                <a:latin typeface="標楷體" pitchFamily="65" charset="-120"/>
                <a:ea typeface="標楷體" pitchFamily="65" charset="-120"/>
              </a:rPr>
              <a:t>)</a:t>
            </a:r>
            <a:r>
              <a:rPr lang="zh-TW" altLang="zh-TW" sz="2800" b="1" dirty="0" smtClean="0">
                <a:solidFill>
                  <a:srgbClr val="FF0000"/>
                </a:solidFill>
                <a:latin typeface="標楷體" pitchFamily="65" charset="-120"/>
                <a:ea typeface="標楷體" pitchFamily="65" charset="-120"/>
              </a:rPr>
              <a:t>至</a:t>
            </a:r>
            <a:r>
              <a:rPr lang="en-US" altLang="zh-TW" sz="2800" b="1" dirty="0" smtClean="0">
                <a:solidFill>
                  <a:srgbClr val="FF0000"/>
                </a:solidFill>
                <a:latin typeface="標楷體" pitchFamily="65" charset="-120"/>
                <a:ea typeface="標楷體" pitchFamily="65" charset="-120"/>
              </a:rPr>
              <a:t>4</a:t>
            </a:r>
            <a:r>
              <a:rPr lang="zh-TW" altLang="zh-TW" sz="2800" b="1" dirty="0" smtClean="0">
                <a:solidFill>
                  <a:srgbClr val="FF0000"/>
                </a:solidFill>
                <a:latin typeface="標楷體" pitchFamily="65" charset="-120"/>
                <a:ea typeface="標楷體" pitchFamily="65" charset="-120"/>
              </a:rPr>
              <a:t>月</a:t>
            </a:r>
            <a:r>
              <a:rPr lang="en-US" altLang="zh-TW" sz="2800" b="1" dirty="0" smtClean="0">
                <a:solidFill>
                  <a:srgbClr val="FF0000"/>
                </a:solidFill>
                <a:latin typeface="標楷體" pitchFamily="65" charset="-120"/>
                <a:ea typeface="標楷體" pitchFamily="65" charset="-120"/>
              </a:rPr>
              <a:t>27</a:t>
            </a:r>
            <a:r>
              <a:rPr lang="zh-TW" altLang="zh-TW" sz="2800" b="1" dirty="0" smtClean="0">
                <a:solidFill>
                  <a:srgbClr val="FF0000"/>
                </a:solidFill>
                <a:latin typeface="標楷體" pitchFamily="65" charset="-120"/>
                <a:ea typeface="標楷體" pitchFamily="65" charset="-120"/>
              </a:rPr>
              <a:t>日</a:t>
            </a:r>
            <a:r>
              <a:rPr lang="en-US" altLang="zh-TW" sz="2800" b="1" dirty="0" smtClean="0">
                <a:solidFill>
                  <a:srgbClr val="FF0000"/>
                </a:solidFill>
                <a:latin typeface="標楷體" pitchFamily="65" charset="-120"/>
                <a:ea typeface="標楷體" pitchFamily="65" charset="-120"/>
              </a:rPr>
              <a:t>(</a:t>
            </a:r>
            <a:r>
              <a:rPr lang="zh-TW" altLang="en-US" sz="2800" b="1" dirty="0" smtClean="0">
                <a:solidFill>
                  <a:srgbClr val="FF0000"/>
                </a:solidFill>
                <a:latin typeface="標楷體" pitchFamily="65" charset="-120"/>
                <a:ea typeface="標楷體" pitchFamily="65" charset="-120"/>
              </a:rPr>
              <a:t>星期四</a:t>
            </a:r>
            <a:r>
              <a:rPr lang="en-US" altLang="zh-TW" sz="2800" b="1" dirty="0" smtClean="0">
                <a:solidFill>
                  <a:srgbClr val="FF0000"/>
                </a:solidFill>
                <a:latin typeface="標楷體" pitchFamily="65" charset="-120"/>
                <a:ea typeface="標楷體" pitchFamily="65" charset="-120"/>
              </a:rPr>
              <a:t>) </a:t>
            </a:r>
            <a:r>
              <a:rPr lang="zh-TW" altLang="en-US" sz="2800" b="1" dirty="0" smtClean="0">
                <a:solidFill>
                  <a:srgbClr val="FF0000"/>
                </a:solidFill>
                <a:latin typeface="標楷體" pitchFamily="65" charset="-120"/>
                <a:ea typeface="標楷體" pitchFamily="65" charset="-120"/>
              </a:rPr>
              <a:t>，參加介聘教師上網填報資料及選填志願</a:t>
            </a:r>
            <a:r>
              <a:rPr lang="en-US" altLang="zh-TW" sz="2800" b="1" dirty="0" smtClean="0">
                <a:solidFill>
                  <a:srgbClr val="FF0000"/>
                </a:solidFill>
                <a:latin typeface="標楷體" pitchFamily="65" charset="-120"/>
                <a:ea typeface="標楷體" pitchFamily="65" charset="-120"/>
              </a:rPr>
              <a:t> </a:t>
            </a:r>
            <a:r>
              <a:rPr lang="zh-TW" altLang="en-US" sz="2800" b="1" dirty="0" smtClean="0">
                <a:solidFill>
                  <a:srgbClr val="FF0000"/>
                </a:solidFill>
                <a:latin typeface="標楷體" pitchFamily="65" charset="-120"/>
                <a:ea typeface="標楷體" pitchFamily="65" charset="-120"/>
              </a:rPr>
              <a:t>。</a:t>
            </a:r>
            <a:endParaRPr lang="zh-TW" altLang="en-US" sz="2800" dirty="0" smtClean="0">
              <a:solidFill>
                <a:srgbClr val="FF0000"/>
              </a:solidFill>
              <a:latin typeface="標楷體" pitchFamily="65" charset="-120"/>
              <a:ea typeface="標楷體" pitchFamily="65" charset="-120"/>
            </a:endParaRPr>
          </a:p>
          <a:p>
            <a:pPr>
              <a:buClr>
                <a:srgbClr val="FF0000"/>
              </a:buClr>
              <a:buFont typeface="Wingdings" pitchFamily="2" charset="2"/>
              <a:buChar char="Ø"/>
            </a:pPr>
            <a:r>
              <a:rPr lang="zh-TW" altLang="en-US" sz="2800" dirty="0" smtClean="0">
                <a:latin typeface="標楷體" pitchFamily="65" charset="-120"/>
                <a:ea typeface="標楷體" pitchFamily="65" charset="-120"/>
              </a:rPr>
              <a:t>網址：</a:t>
            </a:r>
            <a:r>
              <a:rPr lang="en-US" altLang="zh-TW" sz="2800" dirty="0" smtClean="0">
                <a:solidFill>
                  <a:schemeClr val="bg2">
                    <a:lumMod val="10000"/>
                  </a:schemeClr>
                </a:solidFill>
                <a:latin typeface="標楷體" pitchFamily="65" charset="-120"/>
                <a:ea typeface="標楷體" pitchFamily="65" charset="-120"/>
                <a:hlinkClick r:id="rId2"/>
              </a:rPr>
              <a:t>http://tas.kh.edu.tw</a:t>
            </a:r>
            <a:endParaRPr lang="en-US" altLang="zh-TW" sz="2800" dirty="0" smtClean="0">
              <a:solidFill>
                <a:schemeClr val="bg2">
                  <a:lumMod val="10000"/>
                </a:schemeClr>
              </a:solidFill>
              <a:latin typeface="標楷體" pitchFamily="65" charset="-120"/>
              <a:ea typeface="標楷體" pitchFamily="65" charset="-120"/>
            </a:endParaRPr>
          </a:p>
          <a:p>
            <a:pPr>
              <a:buNone/>
            </a:pPr>
            <a:endParaRPr lang="zh-TW" altLang="en-US" dirty="0"/>
          </a:p>
        </p:txBody>
      </p:sp>
    </p:spTree>
  </p:cSld>
  <p:clrMapOvr>
    <a:masterClrMapping/>
  </p:clrMapOvr>
  <p:transition>
    <p:cut/>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dirty="0" smtClean="0">
                <a:solidFill>
                  <a:schemeClr val="tx1"/>
                </a:solidFill>
                <a:ea typeface="標楷體" pitchFamily="65" charset="-120"/>
              </a:rPr>
              <a:t>重要期程</a:t>
            </a:r>
            <a:endParaRPr lang="zh-TW" altLang="en-US" sz="3600" dirty="0"/>
          </a:p>
        </p:txBody>
      </p:sp>
      <p:sp>
        <p:nvSpPr>
          <p:cNvPr id="3" name="內容版面配置區 2"/>
          <p:cNvSpPr>
            <a:spLocks noGrp="1"/>
          </p:cNvSpPr>
          <p:nvPr>
            <p:ph idx="1"/>
          </p:nvPr>
        </p:nvSpPr>
        <p:spPr/>
        <p:txBody>
          <a:bodyPr/>
          <a:lstStyle/>
          <a:p>
            <a:pPr>
              <a:buClr>
                <a:srgbClr val="CC0000"/>
              </a:buClr>
              <a:buSzPct val="150000"/>
            </a:pPr>
            <a:r>
              <a:rPr lang="en-US" altLang="zh-TW" sz="2800" u="sng" dirty="0" smtClean="0">
                <a:solidFill>
                  <a:srgbClr val="FF0000"/>
                </a:solidFill>
                <a:latin typeface="標楷體" pitchFamily="65" charset="-120"/>
                <a:ea typeface="標楷體" pitchFamily="65" charset="-120"/>
              </a:rPr>
              <a:t>112</a:t>
            </a:r>
            <a:r>
              <a:rPr lang="zh-TW" altLang="en-US" sz="2800" u="sng" dirty="0" smtClean="0">
                <a:solidFill>
                  <a:srgbClr val="FF0000"/>
                </a:solidFill>
                <a:latin typeface="標楷體" pitchFamily="65" charset="-120"/>
                <a:ea typeface="標楷體" pitchFamily="65" charset="-120"/>
              </a:rPr>
              <a:t>年</a:t>
            </a:r>
            <a:r>
              <a:rPr lang="en-US" altLang="zh-TW" sz="2800" u="sng" dirty="0" smtClean="0">
                <a:solidFill>
                  <a:srgbClr val="FF0000"/>
                </a:solidFill>
                <a:latin typeface="標楷體" pitchFamily="65" charset="-120"/>
                <a:ea typeface="標楷體" pitchFamily="65" charset="-120"/>
              </a:rPr>
              <a:t>5</a:t>
            </a:r>
            <a:r>
              <a:rPr lang="zh-TW" altLang="en-US" sz="2800" u="sng" dirty="0" smtClean="0">
                <a:solidFill>
                  <a:srgbClr val="FF0000"/>
                </a:solidFill>
                <a:latin typeface="標楷體" pitchFamily="65" charset="-120"/>
                <a:ea typeface="標楷體" pitchFamily="65" charset="-120"/>
              </a:rPr>
              <a:t>月</a:t>
            </a:r>
            <a:r>
              <a:rPr lang="en-US" altLang="zh-TW" sz="2800" u="sng" dirty="0" smtClean="0">
                <a:solidFill>
                  <a:srgbClr val="FF0000"/>
                </a:solidFill>
                <a:latin typeface="標楷體" pitchFamily="65" charset="-120"/>
                <a:ea typeface="標楷體" pitchFamily="65" charset="-120"/>
              </a:rPr>
              <a:t>2</a:t>
            </a:r>
            <a:r>
              <a:rPr lang="zh-TW" altLang="en-US" sz="2800" u="sng" dirty="0" smtClean="0">
                <a:solidFill>
                  <a:srgbClr val="FF0000"/>
                </a:solidFill>
                <a:latin typeface="標楷體" pitchFamily="65" charset="-120"/>
                <a:ea typeface="標楷體" pitchFamily="65" charset="-120"/>
              </a:rPr>
              <a:t>日</a:t>
            </a:r>
            <a:r>
              <a:rPr lang="en-US" altLang="zh-TW" sz="2800" u="sng" dirty="0" smtClean="0">
                <a:solidFill>
                  <a:srgbClr val="FF0000"/>
                </a:solidFill>
                <a:latin typeface="標楷體" pitchFamily="65" charset="-120"/>
                <a:ea typeface="標楷體" pitchFamily="65" charset="-120"/>
              </a:rPr>
              <a:t>(</a:t>
            </a:r>
            <a:r>
              <a:rPr lang="zh-TW" altLang="en-US" sz="2800" u="sng" dirty="0" smtClean="0">
                <a:solidFill>
                  <a:srgbClr val="FF0000"/>
                </a:solidFill>
                <a:latin typeface="標楷體" pitchFamily="65" charset="-120"/>
                <a:ea typeface="標楷體" pitchFamily="65" charset="-120"/>
              </a:rPr>
              <a:t>星期二</a:t>
            </a:r>
            <a:r>
              <a:rPr lang="en-US" altLang="zh-TW" sz="2800" u="sng" dirty="0" smtClean="0">
                <a:solidFill>
                  <a:srgbClr val="FF0000"/>
                </a:solidFill>
                <a:latin typeface="標楷體" pitchFamily="65" charset="-120"/>
                <a:ea typeface="標楷體" pitchFamily="65" charset="-120"/>
              </a:rPr>
              <a:t>)</a:t>
            </a:r>
            <a:r>
              <a:rPr lang="en-US" altLang="zh-TW" sz="2800" dirty="0" smtClean="0">
                <a:latin typeface="標楷體" pitchFamily="65" charset="-120"/>
                <a:ea typeface="標楷體" pitchFamily="65" charset="-120"/>
              </a:rPr>
              <a:t> </a:t>
            </a:r>
            <a:endParaRPr lang="en-US" altLang="zh-TW" sz="2800" u="sng" dirty="0" smtClean="0">
              <a:latin typeface="標楷體" pitchFamily="65" charset="-120"/>
              <a:ea typeface="標楷體" pitchFamily="65" charset="-120"/>
            </a:endParaRPr>
          </a:p>
          <a:p>
            <a:pPr>
              <a:buClr>
                <a:srgbClr val="FF0000"/>
              </a:buClr>
              <a:buFont typeface="Wingdings" pitchFamily="2" charset="2"/>
              <a:buChar char="Ø"/>
            </a:pPr>
            <a:r>
              <a:rPr lang="zh-TW" altLang="en-US" sz="2800" dirty="0" smtClean="0">
                <a:latin typeface="標楷體" pitchFamily="65" charset="-120"/>
                <a:ea typeface="標楷體" pitchFamily="65" charset="-120"/>
              </a:rPr>
              <a:t>國中縣外介聘積分審查</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含國立特教學校</a:t>
            </a:r>
            <a:r>
              <a:rPr lang="en-US" altLang="zh-TW" sz="2800" dirty="0" smtClean="0">
                <a:solidFill>
                  <a:srgbClr val="FF0000"/>
                </a:solidFill>
                <a:latin typeface="標楷體" pitchFamily="65" charset="-120"/>
                <a:ea typeface="標楷體" pitchFamily="65" charset="-120"/>
              </a:rPr>
              <a:t>)</a:t>
            </a:r>
          </a:p>
          <a:p>
            <a:pPr marL="0" indent="0">
              <a:buClr>
                <a:srgbClr val="FF0000"/>
              </a:buClr>
              <a:buNone/>
            </a:pPr>
            <a:r>
              <a:rPr lang="en-US" altLang="zh-TW" sz="2800" dirty="0" smtClean="0">
                <a:latin typeface="標楷體" pitchFamily="65" charset="-120"/>
                <a:ea typeface="標楷體" pitchFamily="65" charset="-120"/>
              </a:rPr>
              <a:t>  </a:t>
            </a:r>
            <a:r>
              <a:rPr lang="zh-TW" altLang="en-US" sz="2800" dirty="0" smtClean="0">
                <a:latin typeface="標楷體" pitchFamily="65" charset="-120"/>
                <a:ea typeface="標楷體" pitchFamily="65" charset="-120"/>
              </a:rPr>
              <a:t>上午</a:t>
            </a:r>
            <a:r>
              <a:rPr lang="en-US" altLang="zh-TW" sz="2800" dirty="0" smtClean="0">
                <a:latin typeface="標楷體" pitchFamily="65" charset="-120"/>
                <a:ea typeface="標楷體" pitchFamily="65" charset="-120"/>
              </a:rPr>
              <a:t>09</a:t>
            </a:r>
            <a:r>
              <a:rPr lang="zh-TW" altLang="en-US"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00~12</a:t>
            </a:r>
            <a:r>
              <a:rPr lang="zh-TW" altLang="en-US"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00 </a:t>
            </a:r>
          </a:p>
          <a:p>
            <a:pPr marL="0" indent="0">
              <a:buNone/>
            </a:pPr>
            <a:r>
              <a:rPr lang="en-US" altLang="zh-TW" sz="2800" dirty="0" smtClean="0">
                <a:latin typeface="標楷體" pitchFamily="65" charset="-120"/>
                <a:ea typeface="標楷體" pitchFamily="65" charset="-120"/>
              </a:rPr>
              <a:t>  </a:t>
            </a:r>
            <a:r>
              <a:rPr lang="zh-TW" altLang="en-US" sz="2800" dirty="0" smtClean="0">
                <a:latin typeface="標楷體" pitchFamily="65" charset="-120"/>
                <a:ea typeface="標楷體" pitchFamily="65" charset="-120"/>
              </a:rPr>
              <a:t>下午</a:t>
            </a:r>
            <a:r>
              <a:rPr lang="en-US" altLang="zh-TW" sz="2800" dirty="0" smtClean="0">
                <a:latin typeface="標楷體" pitchFamily="65" charset="-120"/>
                <a:ea typeface="標楷體" pitchFamily="65" charset="-120"/>
              </a:rPr>
              <a:t>13</a:t>
            </a:r>
            <a:r>
              <a:rPr lang="zh-TW" altLang="en-US"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00~16</a:t>
            </a:r>
            <a:r>
              <a:rPr lang="zh-TW" altLang="en-US"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00 </a:t>
            </a:r>
            <a:endParaRPr lang="en-US" altLang="zh-TW" sz="2800" dirty="0" smtClean="0">
              <a:solidFill>
                <a:srgbClr val="006699"/>
              </a:solidFill>
              <a:latin typeface="標楷體" pitchFamily="65" charset="-120"/>
              <a:ea typeface="標楷體" pitchFamily="65" charset="-120"/>
            </a:endParaRPr>
          </a:p>
          <a:p>
            <a:endParaRPr lang="zh-TW" altLang="en-US" dirty="0"/>
          </a:p>
        </p:txBody>
      </p:sp>
    </p:spTree>
  </p:cSld>
  <p:clrMapOvr>
    <a:masterClrMapping/>
  </p:clrMapOvr>
  <p:transition>
    <p:cu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dirty="0" smtClean="0">
                <a:solidFill>
                  <a:schemeClr val="tx1"/>
                </a:solidFill>
                <a:ea typeface="標楷體" pitchFamily="65" charset="-120"/>
              </a:rPr>
              <a:t>重要期程</a:t>
            </a:r>
            <a:endParaRPr lang="zh-TW" altLang="en-US" sz="3600" dirty="0"/>
          </a:p>
        </p:txBody>
      </p:sp>
      <p:sp>
        <p:nvSpPr>
          <p:cNvPr id="3" name="內容版面配置區 2"/>
          <p:cNvSpPr>
            <a:spLocks noGrp="1"/>
          </p:cNvSpPr>
          <p:nvPr>
            <p:ph idx="1"/>
          </p:nvPr>
        </p:nvSpPr>
        <p:spPr/>
        <p:txBody>
          <a:bodyPr>
            <a:normAutofit/>
          </a:bodyPr>
          <a:lstStyle/>
          <a:p>
            <a:pPr>
              <a:buClr>
                <a:srgbClr val="FF0000"/>
              </a:buClr>
              <a:buSzPct val="100000"/>
            </a:pPr>
            <a:r>
              <a:rPr lang="en-US" altLang="zh-TW" sz="2800" u="sng" dirty="0" smtClean="0">
                <a:solidFill>
                  <a:srgbClr val="FF0000"/>
                </a:solidFill>
                <a:latin typeface="標楷體" pitchFamily="65" charset="-120"/>
                <a:ea typeface="標楷體" pitchFamily="65" charset="-120"/>
              </a:rPr>
              <a:t>112</a:t>
            </a:r>
            <a:r>
              <a:rPr lang="zh-TW" altLang="en-US" sz="2800" u="sng" dirty="0" smtClean="0">
                <a:solidFill>
                  <a:srgbClr val="FF0000"/>
                </a:solidFill>
                <a:latin typeface="標楷體" pitchFamily="65" charset="-120"/>
                <a:ea typeface="標楷體" pitchFamily="65" charset="-120"/>
              </a:rPr>
              <a:t>年</a:t>
            </a:r>
            <a:r>
              <a:rPr lang="en-US" altLang="zh-TW" sz="2800" u="sng" dirty="0" smtClean="0">
                <a:solidFill>
                  <a:srgbClr val="FF0000"/>
                </a:solidFill>
                <a:latin typeface="標楷體" pitchFamily="65" charset="-120"/>
                <a:ea typeface="標楷體" pitchFamily="65" charset="-120"/>
              </a:rPr>
              <a:t>5</a:t>
            </a:r>
            <a:r>
              <a:rPr lang="zh-TW" altLang="en-US" sz="2800" u="sng" dirty="0" smtClean="0">
                <a:solidFill>
                  <a:srgbClr val="FF0000"/>
                </a:solidFill>
                <a:latin typeface="標楷體" pitchFamily="65" charset="-120"/>
                <a:ea typeface="標楷體" pitchFamily="65" charset="-120"/>
              </a:rPr>
              <a:t>月</a:t>
            </a:r>
            <a:r>
              <a:rPr lang="en-US" altLang="zh-TW" sz="2800" u="sng" dirty="0" smtClean="0">
                <a:solidFill>
                  <a:srgbClr val="FF0000"/>
                </a:solidFill>
                <a:latin typeface="標楷體" pitchFamily="65" charset="-120"/>
                <a:ea typeface="標楷體" pitchFamily="65" charset="-120"/>
              </a:rPr>
              <a:t>3</a:t>
            </a:r>
            <a:r>
              <a:rPr lang="zh-TW" altLang="en-US" sz="2800" u="sng" dirty="0" smtClean="0">
                <a:solidFill>
                  <a:srgbClr val="FF0000"/>
                </a:solidFill>
                <a:latin typeface="標楷體" pitchFamily="65" charset="-120"/>
                <a:ea typeface="標楷體" pitchFamily="65" charset="-120"/>
              </a:rPr>
              <a:t>日</a:t>
            </a:r>
            <a:r>
              <a:rPr lang="en-US" altLang="zh-TW" sz="2800" u="sng" dirty="0" smtClean="0">
                <a:solidFill>
                  <a:srgbClr val="FF0000"/>
                </a:solidFill>
                <a:latin typeface="標楷體" pitchFamily="65" charset="-120"/>
                <a:ea typeface="標楷體" pitchFamily="65" charset="-120"/>
              </a:rPr>
              <a:t>(</a:t>
            </a:r>
            <a:r>
              <a:rPr lang="zh-TW" altLang="en-US" sz="2800" u="sng" dirty="0" smtClean="0">
                <a:solidFill>
                  <a:srgbClr val="FF0000"/>
                </a:solidFill>
                <a:latin typeface="標楷體" pitchFamily="65" charset="-120"/>
                <a:ea typeface="標楷體" pitchFamily="65" charset="-120"/>
              </a:rPr>
              <a:t>星期三</a:t>
            </a:r>
            <a:r>
              <a:rPr lang="en-US" altLang="zh-TW" sz="2800" u="sng" dirty="0" smtClean="0">
                <a:solidFill>
                  <a:srgbClr val="FF0000"/>
                </a:solidFill>
                <a:latin typeface="標楷體" pitchFamily="65" charset="-120"/>
                <a:ea typeface="標楷體" pitchFamily="65" charset="-120"/>
              </a:rPr>
              <a:t>)</a:t>
            </a:r>
            <a:r>
              <a:rPr lang="en-US" altLang="zh-TW" sz="2800" dirty="0" smtClean="0">
                <a:latin typeface="標楷體" pitchFamily="65" charset="-120"/>
                <a:ea typeface="標楷體" pitchFamily="65" charset="-120"/>
              </a:rPr>
              <a:t> </a:t>
            </a:r>
            <a:endParaRPr lang="en-US" altLang="zh-TW" sz="2800" u="sng" dirty="0" smtClean="0">
              <a:latin typeface="標楷體" pitchFamily="65" charset="-120"/>
              <a:ea typeface="標楷體" pitchFamily="65" charset="-120"/>
            </a:endParaRPr>
          </a:p>
          <a:p>
            <a:pPr>
              <a:buClr>
                <a:srgbClr val="FF0000"/>
              </a:buClr>
              <a:buSzPct val="120000"/>
              <a:buFont typeface="Wingdings" pitchFamily="2" charset="2"/>
              <a:buChar char="Ø"/>
            </a:pPr>
            <a:r>
              <a:rPr lang="zh-TW" altLang="en-US" sz="2800" dirty="0" smtClean="0">
                <a:latin typeface="標楷體" pitchFamily="65" charset="-120"/>
                <a:ea typeface="標楷體" pitchFamily="65" charset="-120"/>
              </a:rPr>
              <a:t>縣外介聘積分審查</a:t>
            </a:r>
            <a:r>
              <a:rPr lang="en-US" altLang="zh-TW" sz="2800" dirty="0" smtClean="0">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國小及幼兒園</a:t>
            </a:r>
          </a:p>
          <a:p>
            <a:pPr marL="0" indent="0">
              <a:buNone/>
            </a:pPr>
            <a:r>
              <a:rPr lang="zh-TW" altLang="en-US" sz="2800" dirty="0" smtClean="0">
                <a:latin typeface="標楷體" pitchFamily="65" charset="-120"/>
                <a:ea typeface="標楷體" pitchFamily="65" charset="-120"/>
              </a:rPr>
              <a:t>  上午</a:t>
            </a:r>
            <a:r>
              <a:rPr lang="en-US" altLang="zh-TW" sz="2800" dirty="0" smtClean="0">
                <a:latin typeface="標楷體" pitchFamily="65" charset="-120"/>
                <a:ea typeface="標楷體" pitchFamily="65" charset="-120"/>
              </a:rPr>
              <a:t>09</a:t>
            </a:r>
            <a:r>
              <a:rPr lang="zh-TW" altLang="en-US"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00~12</a:t>
            </a:r>
            <a:r>
              <a:rPr lang="zh-TW" altLang="en-US"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00(</a:t>
            </a:r>
            <a:r>
              <a:rPr lang="zh-TW" altLang="en-US" sz="2800" dirty="0" smtClean="0">
                <a:latin typeface="標楷體" pitchFamily="65" charset="-120"/>
                <a:ea typeface="標楷體" pitchFamily="65" charset="-120"/>
              </a:rPr>
              <a:t>北區、中區</a:t>
            </a:r>
            <a:r>
              <a:rPr lang="en-US" altLang="zh-TW" sz="2800" dirty="0" smtClean="0">
                <a:latin typeface="標楷體" pitchFamily="65" charset="-120"/>
                <a:ea typeface="標楷體" pitchFamily="65" charset="-120"/>
              </a:rPr>
              <a:t>)</a:t>
            </a:r>
            <a:r>
              <a:rPr lang="zh-TW" altLang="en-US" sz="2800" dirty="0" smtClean="0"/>
              <a:t> </a:t>
            </a:r>
            <a:endParaRPr lang="zh-TW" altLang="en-US" sz="2800" dirty="0" smtClean="0">
              <a:latin typeface="標楷體" pitchFamily="65" charset="-120"/>
              <a:ea typeface="標楷體" pitchFamily="65" charset="-120"/>
            </a:endParaRPr>
          </a:p>
          <a:p>
            <a:pPr marL="0" indent="0">
              <a:buNone/>
            </a:pPr>
            <a:r>
              <a:rPr lang="zh-TW" altLang="en-US" sz="2800" dirty="0" smtClean="0">
                <a:latin typeface="標楷體" pitchFamily="65" charset="-120"/>
                <a:ea typeface="標楷體" pitchFamily="65" charset="-120"/>
              </a:rPr>
              <a:t>  下午</a:t>
            </a:r>
            <a:r>
              <a:rPr lang="en-US" altLang="zh-TW" sz="2800" dirty="0" smtClean="0">
                <a:latin typeface="標楷體" pitchFamily="65" charset="-120"/>
                <a:ea typeface="標楷體" pitchFamily="65" charset="-120"/>
              </a:rPr>
              <a:t>13</a:t>
            </a:r>
            <a:r>
              <a:rPr lang="zh-TW" altLang="en-US"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00~16</a:t>
            </a:r>
            <a:r>
              <a:rPr lang="zh-TW" altLang="en-US"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00(</a:t>
            </a:r>
            <a:r>
              <a:rPr lang="zh-TW" altLang="en-US" sz="2800" dirty="0" smtClean="0">
                <a:latin typeface="標楷體" pitchFamily="65" charset="-120"/>
                <a:ea typeface="標楷體" pitchFamily="65" charset="-120"/>
              </a:rPr>
              <a:t>中區、南區</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 </a:t>
            </a:r>
            <a:endParaRPr lang="zh-TW" altLang="en-US" sz="2800" dirty="0" smtClean="0">
              <a:solidFill>
                <a:srgbClr val="006699"/>
              </a:solidFill>
              <a:latin typeface="標楷體" pitchFamily="65" charset="-120"/>
              <a:ea typeface="標楷體" pitchFamily="65" charset="-120"/>
            </a:endParaRPr>
          </a:p>
          <a:p>
            <a:endParaRPr lang="zh-TW" altLang="en-US" sz="2800" dirty="0"/>
          </a:p>
        </p:txBody>
      </p:sp>
    </p:spTree>
  </p:cSld>
  <p:clrMapOvr>
    <a:masterClrMapping/>
  </p:clrMapOvr>
  <p:transition>
    <p:cut/>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dirty="0" smtClean="0">
                <a:solidFill>
                  <a:schemeClr val="tx1"/>
                </a:solidFill>
                <a:ea typeface="標楷體" pitchFamily="65" charset="-120"/>
              </a:rPr>
              <a:t>重要期程</a:t>
            </a:r>
            <a:endParaRPr lang="zh-TW" altLang="en-US" sz="3600" dirty="0"/>
          </a:p>
        </p:txBody>
      </p:sp>
      <p:sp>
        <p:nvSpPr>
          <p:cNvPr id="3" name="內容版面配置區 2"/>
          <p:cNvSpPr>
            <a:spLocks noGrp="1"/>
          </p:cNvSpPr>
          <p:nvPr>
            <p:ph idx="1"/>
          </p:nvPr>
        </p:nvSpPr>
        <p:spPr/>
        <p:txBody>
          <a:bodyPr/>
          <a:lstStyle/>
          <a:p>
            <a:pPr>
              <a:buClr>
                <a:srgbClr val="CC0000"/>
              </a:buClr>
              <a:buSzPct val="100000"/>
            </a:pPr>
            <a:r>
              <a:rPr lang="en-US" altLang="zh-TW" sz="2800" dirty="0" smtClean="0">
                <a:solidFill>
                  <a:srgbClr val="FF0000"/>
                </a:solidFill>
                <a:latin typeface="標楷體" pitchFamily="65" charset="-120"/>
                <a:ea typeface="標楷體" pitchFamily="65" charset="-120"/>
              </a:rPr>
              <a:t>112</a:t>
            </a:r>
            <a:r>
              <a:rPr lang="zh-TW" altLang="en-US" sz="2800" dirty="0" smtClean="0">
                <a:solidFill>
                  <a:srgbClr val="FF0000"/>
                </a:solidFill>
                <a:latin typeface="標楷體" pitchFamily="65" charset="-120"/>
                <a:ea typeface="標楷體" pitchFamily="65" charset="-120"/>
              </a:rPr>
              <a:t>年</a:t>
            </a:r>
            <a:r>
              <a:rPr lang="en-US" altLang="zh-TW" sz="2800" dirty="0" smtClean="0">
                <a:solidFill>
                  <a:srgbClr val="FF0000"/>
                </a:solidFill>
                <a:latin typeface="標楷體" pitchFamily="65" charset="-120"/>
                <a:ea typeface="標楷體" pitchFamily="65" charset="-120"/>
              </a:rPr>
              <a:t>5</a:t>
            </a:r>
            <a:r>
              <a:rPr lang="zh-TW" altLang="en-US" sz="2800" dirty="0" smtClean="0">
                <a:solidFill>
                  <a:srgbClr val="FF0000"/>
                </a:solidFill>
                <a:latin typeface="標楷體" pitchFamily="65" charset="-120"/>
                <a:ea typeface="標楷體" pitchFamily="65" charset="-120"/>
              </a:rPr>
              <a:t>月</a:t>
            </a:r>
            <a:r>
              <a:rPr lang="en-US" altLang="zh-TW" sz="2800" dirty="0" smtClean="0">
                <a:solidFill>
                  <a:srgbClr val="FF0000"/>
                </a:solidFill>
                <a:latin typeface="標楷體" pitchFamily="65" charset="-120"/>
                <a:ea typeface="標楷體" pitchFamily="65" charset="-120"/>
              </a:rPr>
              <a:t>19</a:t>
            </a:r>
            <a:r>
              <a:rPr lang="zh-TW" altLang="en-US" sz="2800" dirty="0" smtClean="0">
                <a:solidFill>
                  <a:srgbClr val="FF0000"/>
                </a:solidFill>
                <a:latin typeface="標楷體" pitchFamily="65" charset="-120"/>
                <a:ea typeface="標楷體" pitchFamily="65" charset="-120"/>
              </a:rPr>
              <a:t>日（星期五）前</a:t>
            </a:r>
            <a:r>
              <a:rPr lang="zh-TW" altLang="en-US" sz="2800" dirty="0" smtClean="0">
                <a:latin typeface="標楷體" pitchFamily="65" charset="-120"/>
                <a:ea typeface="標楷體" pitchFamily="65" charset="-120"/>
              </a:rPr>
              <a:t>縣外介聘結果通知各校 </a:t>
            </a:r>
            <a:endParaRPr lang="zh-TW" altLang="en-US" sz="2800" dirty="0" smtClean="0">
              <a:solidFill>
                <a:srgbClr val="006699"/>
              </a:solidFill>
              <a:latin typeface="標楷體" pitchFamily="65" charset="-120"/>
              <a:ea typeface="標楷體" pitchFamily="65" charset="-120"/>
            </a:endParaRPr>
          </a:p>
          <a:p>
            <a:pPr>
              <a:buNone/>
            </a:pPr>
            <a:endParaRPr lang="zh-TW" altLang="en-US" dirty="0"/>
          </a:p>
        </p:txBody>
      </p:sp>
    </p:spTree>
  </p:cSld>
  <p:clrMapOvr>
    <a:masterClrMapping/>
  </p:clrMapOvr>
  <p:transition>
    <p:cut/>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dirty="0" smtClean="0">
                <a:solidFill>
                  <a:schemeClr val="tx1"/>
                </a:solidFill>
                <a:ea typeface="標楷體" pitchFamily="65" charset="-120"/>
              </a:rPr>
              <a:t>重要期程</a:t>
            </a:r>
            <a:endParaRPr lang="zh-TW" altLang="en-US" sz="3600" dirty="0"/>
          </a:p>
        </p:txBody>
      </p:sp>
      <p:sp>
        <p:nvSpPr>
          <p:cNvPr id="3" name="內容版面配置區 2"/>
          <p:cNvSpPr>
            <a:spLocks noGrp="1"/>
          </p:cNvSpPr>
          <p:nvPr>
            <p:ph idx="1"/>
          </p:nvPr>
        </p:nvSpPr>
        <p:spPr/>
        <p:txBody>
          <a:bodyPr/>
          <a:lstStyle/>
          <a:p>
            <a:pPr marL="0" indent="0" algn="just">
              <a:buClr>
                <a:srgbClr val="FF0000"/>
              </a:buClr>
              <a:buNone/>
            </a:pPr>
            <a:r>
              <a:rPr lang="en-US" altLang="zh-TW" sz="2800" u="sng" dirty="0" smtClean="0">
                <a:solidFill>
                  <a:srgbClr val="FF0000"/>
                </a:solidFill>
                <a:latin typeface="標楷體" pitchFamily="65" charset="-120"/>
                <a:ea typeface="標楷體" pitchFamily="65" charset="-120"/>
              </a:rPr>
              <a:t>112</a:t>
            </a:r>
            <a:r>
              <a:rPr lang="zh-TW" altLang="en-US" sz="2800" u="sng" dirty="0" smtClean="0">
                <a:solidFill>
                  <a:srgbClr val="FF0000"/>
                </a:solidFill>
                <a:latin typeface="標楷體" pitchFamily="65" charset="-120"/>
                <a:ea typeface="標楷體" pitchFamily="65" charset="-120"/>
              </a:rPr>
              <a:t>年</a:t>
            </a:r>
            <a:r>
              <a:rPr lang="en-US" altLang="zh-TW" sz="2800" u="sng" dirty="0" smtClean="0">
                <a:solidFill>
                  <a:srgbClr val="FF0000"/>
                </a:solidFill>
                <a:latin typeface="標楷體" pitchFamily="65" charset="-120"/>
                <a:ea typeface="標楷體" pitchFamily="65" charset="-120"/>
              </a:rPr>
              <a:t>5</a:t>
            </a:r>
            <a:r>
              <a:rPr lang="zh-TW" altLang="en-US" sz="2800" u="sng" dirty="0" smtClean="0">
                <a:solidFill>
                  <a:srgbClr val="FF0000"/>
                </a:solidFill>
                <a:latin typeface="標楷體" pitchFamily="65" charset="-120"/>
                <a:ea typeface="標楷體" pitchFamily="65" charset="-120"/>
              </a:rPr>
              <a:t>月</a:t>
            </a:r>
            <a:r>
              <a:rPr lang="en-US" altLang="zh-TW" sz="2800" u="sng" dirty="0" smtClean="0">
                <a:solidFill>
                  <a:srgbClr val="FF0000"/>
                </a:solidFill>
                <a:latin typeface="標楷體" pitchFamily="65" charset="-120"/>
                <a:ea typeface="標楷體" pitchFamily="65" charset="-120"/>
              </a:rPr>
              <a:t>26</a:t>
            </a:r>
            <a:r>
              <a:rPr lang="zh-TW" altLang="en-US" sz="2800" u="sng" dirty="0" smtClean="0">
                <a:solidFill>
                  <a:srgbClr val="FF0000"/>
                </a:solidFill>
                <a:latin typeface="標楷體" pitchFamily="65" charset="-120"/>
                <a:ea typeface="標楷體" pitchFamily="65" charset="-120"/>
              </a:rPr>
              <a:t>日（星期五）前</a:t>
            </a:r>
            <a:r>
              <a:rPr lang="zh-TW" altLang="en-US" sz="2800" dirty="0" smtClean="0">
                <a:latin typeface="標楷體" pitchFamily="65" charset="-120"/>
                <a:ea typeface="標楷體" pitchFamily="65" charset="-120"/>
              </a:rPr>
              <a:t>，建議介聘學校</a:t>
            </a:r>
            <a:r>
              <a:rPr lang="zh-TW" altLang="en-US" sz="2800" u="sng" dirty="0" smtClean="0">
                <a:solidFill>
                  <a:srgbClr val="FF0000"/>
                </a:solidFill>
                <a:latin typeface="標楷體" pitchFamily="65" charset="-120"/>
                <a:ea typeface="標楷體" pitchFamily="65" charset="-120"/>
              </a:rPr>
              <a:t>召開教評會審查</a:t>
            </a:r>
            <a:r>
              <a:rPr lang="zh-TW" altLang="en-US" sz="2800" dirty="0" smtClean="0">
                <a:latin typeface="標楷體" pitchFamily="65" charset="-120"/>
                <a:ea typeface="標楷體" pitchFamily="65" charset="-120"/>
              </a:rPr>
              <a:t>，本縣調出教師至介聘學校接受審查</a:t>
            </a:r>
            <a:r>
              <a:rPr lang="zh-TW" altLang="en-US" sz="2800" dirty="0" smtClean="0">
                <a:solidFill>
                  <a:schemeClr val="tx1">
                    <a:lumMod val="95000"/>
                    <a:lumOff val="5000"/>
                  </a:schemeClr>
                </a:solidFill>
                <a:latin typeface="標楷體" pitchFamily="65" charset="-120"/>
                <a:ea typeface="標楷體" pitchFamily="65" charset="-120"/>
              </a:rPr>
              <a:t>。</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由各達成介聘學校教評會通知達成介聘教師，攜帶相關證件至該校接受審查</a:t>
            </a:r>
            <a:r>
              <a:rPr lang="en-US" altLang="zh-TW" sz="2800" dirty="0" smtClean="0">
                <a:solidFill>
                  <a:srgbClr val="FF0000"/>
                </a:solidFill>
                <a:latin typeface="標楷體" pitchFamily="65" charset="-120"/>
                <a:ea typeface="標楷體" pitchFamily="65" charset="-120"/>
              </a:rPr>
              <a:t>)</a:t>
            </a:r>
            <a:endParaRPr lang="zh-TW" altLang="en-US" dirty="0"/>
          </a:p>
        </p:txBody>
      </p:sp>
    </p:spTree>
  </p:cSld>
  <p:clrMapOvr>
    <a:masterClrMapping/>
  </p:clrMapOvr>
  <p:transition>
    <p:cut/>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dirty="0" smtClean="0">
                <a:solidFill>
                  <a:schemeClr val="tx1"/>
                </a:solidFill>
                <a:ea typeface="標楷體" pitchFamily="65" charset="-120"/>
              </a:rPr>
              <a:t>重要期程</a:t>
            </a:r>
            <a:endParaRPr lang="zh-TW" altLang="en-US" sz="3600" dirty="0"/>
          </a:p>
        </p:txBody>
      </p:sp>
      <p:sp>
        <p:nvSpPr>
          <p:cNvPr id="3" name="內容版面配置區 2"/>
          <p:cNvSpPr>
            <a:spLocks noGrp="1"/>
          </p:cNvSpPr>
          <p:nvPr>
            <p:ph idx="1"/>
          </p:nvPr>
        </p:nvSpPr>
        <p:spPr/>
        <p:txBody>
          <a:bodyPr/>
          <a:lstStyle/>
          <a:p>
            <a:pPr marL="0" indent="0" algn="just">
              <a:buClr>
                <a:srgbClr val="CC0000"/>
              </a:buClr>
              <a:buNone/>
            </a:pPr>
            <a:r>
              <a:rPr lang="en-US" altLang="zh-TW" sz="2800" dirty="0" smtClean="0">
                <a:solidFill>
                  <a:srgbClr val="FF0000"/>
                </a:solidFill>
                <a:latin typeface="標楷體" pitchFamily="65" charset="-120"/>
                <a:ea typeface="標楷體" pitchFamily="65" charset="-120"/>
              </a:rPr>
              <a:t>112</a:t>
            </a:r>
            <a:r>
              <a:rPr lang="zh-TW" altLang="en-US" sz="2800" dirty="0" smtClean="0">
                <a:solidFill>
                  <a:srgbClr val="FF0000"/>
                </a:solidFill>
                <a:latin typeface="標楷體" pitchFamily="65" charset="-120"/>
                <a:ea typeface="標楷體" pitchFamily="65" charset="-120"/>
              </a:rPr>
              <a:t>年</a:t>
            </a:r>
            <a:r>
              <a:rPr lang="en-US" altLang="zh-TW" sz="2800" dirty="0" smtClean="0">
                <a:solidFill>
                  <a:srgbClr val="FF0000"/>
                </a:solidFill>
                <a:latin typeface="標楷體" pitchFamily="65" charset="-120"/>
                <a:ea typeface="標楷體" pitchFamily="65" charset="-120"/>
              </a:rPr>
              <a:t>6</a:t>
            </a:r>
            <a:r>
              <a:rPr lang="zh-TW" altLang="en-US" sz="2800" dirty="0" smtClean="0">
                <a:solidFill>
                  <a:srgbClr val="FF0000"/>
                </a:solidFill>
                <a:latin typeface="標楷體" pitchFamily="65" charset="-120"/>
                <a:ea typeface="標楷體" pitchFamily="65" charset="-120"/>
              </a:rPr>
              <a:t>月</a:t>
            </a:r>
            <a:r>
              <a:rPr lang="en-US" altLang="zh-TW" sz="2800" dirty="0" smtClean="0">
                <a:solidFill>
                  <a:srgbClr val="FF0000"/>
                </a:solidFill>
                <a:latin typeface="標楷體" pitchFamily="65" charset="-120"/>
                <a:ea typeface="標楷體" pitchFamily="65" charset="-120"/>
              </a:rPr>
              <a:t>21</a:t>
            </a:r>
            <a:r>
              <a:rPr lang="zh-TW" altLang="en-US" sz="2800" dirty="0" smtClean="0">
                <a:solidFill>
                  <a:srgbClr val="FF0000"/>
                </a:solidFill>
                <a:latin typeface="標楷體" pitchFamily="65" charset="-120"/>
                <a:ea typeface="標楷體" pitchFamily="65" charset="-120"/>
              </a:rPr>
              <a:t>日（星期三）</a:t>
            </a:r>
            <a:r>
              <a:rPr lang="zh-TW" altLang="en-US" sz="2800" dirty="0" smtClean="0">
                <a:ea typeface="標楷體" pitchFamily="65" charset="-120"/>
              </a:rPr>
              <a:t>調入縣市轉知介聘學校通知教師報到時間</a:t>
            </a:r>
            <a:r>
              <a:rPr lang="en-US" altLang="zh-TW" sz="2800" dirty="0" smtClean="0">
                <a:solidFill>
                  <a:srgbClr val="FF0000"/>
                </a:solidFill>
                <a:ea typeface="標楷體" pitchFamily="65" charset="-120"/>
              </a:rPr>
              <a:t>(</a:t>
            </a:r>
            <a:r>
              <a:rPr lang="zh-TW" altLang="en-US" sz="2800" dirty="0" smtClean="0">
                <a:solidFill>
                  <a:srgbClr val="FF0000"/>
                </a:solidFill>
                <a:ea typeface="標楷體" pitchFamily="65" charset="-120"/>
              </a:rPr>
              <a:t>學校寄發聘書</a:t>
            </a:r>
            <a:r>
              <a:rPr lang="en-US" altLang="zh-TW" sz="2800" dirty="0" smtClean="0">
                <a:solidFill>
                  <a:srgbClr val="FF0000"/>
                </a:solidFill>
                <a:ea typeface="標楷體" pitchFamily="65" charset="-120"/>
              </a:rPr>
              <a:t>【</a:t>
            </a:r>
            <a:r>
              <a:rPr lang="zh-TW" altLang="en-US" sz="2800" dirty="0" smtClean="0">
                <a:solidFill>
                  <a:srgbClr val="FF0000"/>
                </a:solidFill>
                <a:ea typeface="標楷體" pitchFamily="65" charset="-120"/>
              </a:rPr>
              <a:t>生效</a:t>
            </a:r>
            <a:r>
              <a:rPr lang="zh-TW" altLang="en-US" sz="2800" dirty="0" smtClean="0">
                <a:solidFill>
                  <a:srgbClr val="FF0000"/>
                </a:solidFill>
                <a:latin typeface="標楷體" pitchFamily="65" charset="-120"/>
                <a:ea typeface="標楷體" pitchFamily="65" charset="-120"/>
              </a:rPr>
              <a:t>日</a:t>
            </a:r>
            <a:r>
              <a:rPr lang="zh-TW" altLang="en-US" sz="2800" dirty="0" smtClean="0">
                <a:solidFill>
                  <a:srgbClr val="FF0000"/>
                </a:solidFill>
                <a:ea typeface="標楷體" pitchFamily="65" charset="-120"/>
              </a:rPr>
              <a:t>一律為</a:t>
            </a:r>
            <a:r>
              <a:rPr lang="en-US" altLang="zh-TW" sz="2800" dirty="0" smtClean="0">
                <a:solidFill>
                  <a:srgbClr val="FF0000"/>
                </a:solidFill>
                <a:latin typeface="標楷體" pitchFamily="65" charset="-120"/>
                <a:ea typeface="標楷體" pitchFamily="65" charset="-120"/>
              </a:rPr>
              <a:t>112</a:t>
            </a:r>
            <a:r>
              <a:rPr lang="zh-TW" altLang="en-US" sz="2800" dirty="0" smtClean="0">
                <a:solidFill>
                  <a:srgbClr val="FF0000"/>
                </a:solidFill>
                <a:latin typeface="標楷體" pitchFamily="65" charset="-120"/>
                <a:ea typeface="標楷體" pitchFamily="65" charset="-120"/>
              </a:rPr>
              <a:t>年</a:t>
            </a:r>
            <a:r>
              <a:rPr lang="en-US" altLang="zh-TW" sz="2800" dirty="0" smtClean="0">
                <a:solidFill>
                  <a:srgbClr val="FF0000"/>
                </a:solidFill>
                <a:latin typeface="標楷體" pitchFamily="65" charset="-120"/>
                <a:ea typeface="標楷體" pitchFamily="65" charset="-120"/>
              </a:rPr>
              <a:t>8</a:t>
            </a:r>
            <a:r>
              <a:rPr lang="zh-TW" altLang="en-US" sz="2800" dirty="0" smtClean="0">
                <a:solidFill>
                  <a:srgbClr val="FF0000"/>
                </a:solidFill>
                <a:latin typeface="標楷體" pitchFamily="65" charset="-120"/>
                <a:ea typeface="標楷體" pitchFamily="65" charset="-120"/>
              </a:rPr>
              <a:t>月</a:t>
            </a:r>
            <a:r>
              <a:rPr lang="en-US" altLang="zh-TW" sz="2800" dirty="0" smtClean="0">
                <a:solidFill>
                  <a:srgbClr val="FF0000"/>
                </a:solidFill>
                <a:latin typeface="標楷體" pitchFamily="65" charset="-120"/>
                <a:ea typeface="標楷體" pitchFamily="65" charset="-120"/>
              </a:rPr>
              <a:t>1</a:t>
            </a:r>
            <a:r>
              <a:rPr lang="zh-TW" altLang="en-US" sz="2800" dirty="0" smtClean="0">
                <a:solidFill>
                  <a:srgbClr val="FF0000"/>
                </a:solidFill>
                <a:latin typeface="標楷體" pitchFamily="65" charset="-120"/>
                <a:ea typeface="標楷體" pitchFamily="65" charset="-120"/>
              </a:rPr>
              <a:t>日</a:t>
            </a:r>
            <a:r>
              <a:rPr lang="en-US" altLang="zh-TW" sz="2800" dirty="0" smtClean="0">
                <a:solidFill>
                  <a:srgbClr val="FF0000"/>
                </a:solidFill>
                <a:ea typeface="標楷體" pitchFamily="65" charset="-120"/>
              </a:rPr>
              <a:t>】</a:t>
            </a:r>
            <a:r>
              <a:rPr lang="zh-TW" altLang="en-US" sz="2800" dirty="0" smtClean="0">
                <a:solidFill>
                  <a:srgbClr val="FF0000"/>
                </a:solidFill>
                <a:ea typeface="標楷體" pitchFamily="65" charset="-120"/>
              </a:rPr>
              <a:t>及報到通知單</a:t>
            </a:r>
            <a:r>
              <a:rPr lang="en-US" altLang="zh-TW" sz="2800" dirty="0" smtClean="0">
                <a:solidFill>
                  <a:srgbClr val="FF0000"/>
                </a:solidFill>
                <a:ea typeface="標楷體" pitchFamily="65" charset="-120"/>
              </a:rPr>
              <a:t>)</a:t>
            </a:r>
            <a:r>
              <a:rPr lang="zh-TW" altLang="en-US" sz="2800" dirty="0" smtClean="0">
                <a:ea typeface="標楷體" pitchFamily="65" charset="-120"/>
              </a:rPr>
              <a:t>。</a:t>
            </a:r>
            <a:endParaRPr lang="zh-TW" altLang="en-US" sz="2800" dirty="0" smtClean="0">
              <a:latin typeface="標楷體" pitchFamily="65" charset="-120"/>
              <a:ea typeface="標楷體" pitchFamily="65" charset="-120"/>
            </a:endParaRPr>
          </a:p>
          <a:p>
            <a:pPr>
              <a:buNone/>
            </a:pPr>
            <a:endParaRPr lang="zh-TW" altLang="en-US" dirty="0"/>
          </a:p>
        </p:txBody>
      </p:sp>
    </p:spTree>
  </p:cSld>
  <p:clrMapOvr>
    <a:masterClrMapping/>
  </p:clrMapOvr>
  <p:transition>
    <p:cut/>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564672"/>
          </a:xfrm>
        </p:spPr>
        <p:txBody>
          <a:bodyPr>
            <a:normAutofit fontScale="90000"/>
          </a:bodyPr>
          <a:lstStyle/>
          <a:p>
            <a:r>
              <a:rPr lang="zh-TW" altLang="en-US" sz="3600" dirty="0" smtClean="0">
                <a:solidFill>
                  <a:schemeClr val="tx1"/>
                </a:solidFill>
                <a:ea typeface="標楷體" pitchFamily="65" charset="-120"/>
              </a:rPr>
              <a:t>積分審查</a:t>
            </a:r>
            <a:endParaRPr lang="zh-TW" altLang="en-US" sz="3600" dirty="0"/>
          </a:p>
        </p:txBody>
      </p:sp>
      <p:sp>
        <p:nvSpPr>
          <p:cNvPr id="3" name="內容版面配置區 2"/>
          <p:cNvSpPr>
            <a:spLocks noGrp="1"/>
          </p:cNvSpPr>
          <p:nvPr>
            <p:ph idx="1"/>
          </p:nvPr>
        </p:nvSpPr>
        <p:spPr>
          <a:xfrm>
            <a:off x="457200" y="1412776"/>
            <a:ext cx="8229600" cy="5445224"/>
          </a:xfrm>
        </p:spPr>
        <p:txBody>
          <a:bodyPr>
            <a:normAutofit fontScale="55000" lnSpcReduction="20000"/>
          </a:bodyPr>
          <a:lstStyle/>
          <a:p>
            <a:pPr>
              <a:lnSpc>
                <a:spcPct val="90000"/>
              </a:lnSpc>
              <a:buNone/>
            </a:pPr>
            <a:r>
              <a:rPr lang="en-US" altLang="zh-TW" sz="4400" dirty="0" smtClean="0">
                <a:latin typeface="標楷體" pitchFamily="65" charset="-120"/>
                <a:ea typeface="標楷體" pitchFamily="65" charset="-120"/>
              </a:rPr>
              <a:t>(</a:t>
            </a:r>
            <a:r>
              <a:rPr lang="zh-TW" altLang="en-US" sz="4400" dirty="0" smtClean="0">
                <a:latin typeface="標楷體" pitchFamily="65" charset="-120"/>
                <a:ea typeface="標楷體" pitchFamily="65" charset="-120"/>
              </a:rPr>
              <a:t>一</a:t>
            </a:r>
            <a:r>
              <a:rPr lang="en-US" altLang="zh-TW" sz="4400" dirty="0" smtClean="0">
                <a:latin typeface="標楷體" pitchFamily="65" charset="-120"/>
                <a:ea typeface="標楷體" pitchFamily="65" charset="-120"/>
              </a:rPr>
              <a:t>)</a:t>
            </a:r>
            <a:r>
              <a:rPr lang="zh-TW" altLang="en-US" sz="4400" dirty="0" smtClean="0">
                <a:latin typeface="標楷體" pitchFamily="65" charset="-120"/>
                <a:ea typeface="標楷體" pitchFamily="65" charset="-120"/>
              </a:rPr>
              <a:t>申請介聘原因積分：原因擇一採計，最高九十分。</a:t>
            </a:r>
          </a:p>
          <a:p>
            <a:pPr marL="446088" indent="-446088" algn="just">
              <a:buNone/>
            </a:pPr>
            <a:r>
              <a:rPr lang="zh-TW" altLang="en-US" sz="4400" dirty="0" smtClean="0">
                <a:latin typeface="標楷體" pitchFamily="65" charset="-120"/>
                <a:ea typeface="標楷體" pitchFamily="65" charset="-120"/>
              </a:rPr>
              <a:t> </a:t>
            </a:r>
            <a:r>
              <a:rPr lang="en-US" altLang="zh-TW" sz="4400" dirty="0" smtClean="0">
                <a:latin typeface="標楷體" pitchFamily="65" charset="-120"/>
                <a:ea typeface="標楷體" pitchFamily="65" charset="-120"/>
              </a:rPr>
              <a:t>1</a:t>
            </a:r>
            <a:r>
              <a:rPr lang="en-US" altLang="zh-TW" sz="4400" dirty="0">
                <a:latin typeface="標楷體" pitchFamily="65" charset="-120"/>
                <a:ea typeface="標楷體" pitchFamily="65" charset="-120"/>
              </a:rPr>
              <a:t>.</a:t>
            </a:r>
            <a:r>
              <a:rPr lang="zh-TW" altLang="zh-TW" sz="4400" dirty="0">
                <a:solidFill>
                  <a:srgbClr val="FF0000"/>
                </a:solidFill>
                <a:latin typeface="標楷體" pitchFamily="65" charset="-120"/>
                <a:ea typeface="標楷體" pitchFamily="65" charset="-120"/>
              </a:rPr>
              <a:t>配偶不在同一</a:t>
            </a:r>
            <a:r>
              <a:rPr lang="zh-TW" altLang="zh-TW" sz="4400" dirty="0" smtClean="0">
                <a:solidFill>
                  <a:srgbClr val="FF0000"/>
                </a:solidFill>
                <a:latin typeface="標楷體" pitchFamily="65" charset="-120"/>
                <a:ea typeface="標楷體" pitchFamily="65" charset="-120"/>
              </a:rPr>
              <a:t>縣市服務</a:t>
            </a:r>
            <a:r>
              <a:rPr lang="zh-TW" altLang="zh-TW" sz="4400" dirty="0">
                <a:solidFill>
                  <a:srgbClr val="FF0000"/>
                </a:solidFill>
                <a:latin typeface="標楷體" pitchFamily="65" charset="-120"/>
                <a:ea typeface="標楷體" pitchFamily="65" charset="-120"/>
              </a:rPr>
              <a:t>，申請介聘至配偶服務之</a:t>
            </a:r>
            <a:r>
              <a:rPr lang="zh-TW" altLang="zh-TW" sz="4400" dirty="0" smtClean="0">
                <a:solidFill>
                  <a:srgbClr val="FF0000"/>
                </a:solidFill>
                <a:latin typeface="標楷體" pitchFamily="65" charset="-120"/>
                <a:ea typeface="標楷體" pitchFamily="65" charset="-120"/>
              </a:rPr>
              <a:t>縣市</a:t>
            </a:r>
            <a:r>
              <a:rPr lang="zh-TW" altLang="zh-TW" sz="4400" dirty="0" smtClean="0">
                <a:latin typeface="標楷體" pitchFamily="65" charset="-120"/>
                <a:ea typeface="標楷體" pitchFamily="65" charset="-120"/>
              </a:rPr>
              <a:t>，</a:t>
            </a:r>
            <a:r>
              <a:rPr lang="zh-TW" altLang="zh-TW" sz="4400" dirty="0">
                <a:latin typeface="標楷體" pitchFamily="65" charset="-120"/>
                <a:ea typeface="標楷體" pitchFamily="65" charset="-120"/>
              </a:rPr>
              <a:t>自</a:t>
            </a:r>
            <a:r>
              <a:rPr lang="zh-TW" altLang="zh-TW" sz="4400" dirty="0">
                <a:solidFill>
                  <a:srgbClr val="FF0000"/>
                </a:solidFill>
                <a:latin typeface="標楷體" pitchFamily="65" charset="-120"/>
                <a:ea typeface="標楷體" pitchFamily="65" charset="-120"/>
              </a:rPr>
              <a:t>結婚</a:t>
            </a:r>
            <a:r>
              <a:rPr lang="zh-TW" altLang="zh-TW" sz="4400" dirty="0">
                <a:latin typeface="標楷體" pitchFamily="65" charset="-120"/>
                <a:ea typeface="標楷體" pitchFamily="65" charset="-120"/>
              </a:rPr>
              <a:t>後，凡配偶已在該地連續服務一年以上者給</a:t>
            </a:r>
            <a:r>
              <a:rPr lang="zh-TW" altLang="zh-TW" sz="4400" dirty="0">
                <a:solidFill>
                  <a:srgbClr val="FF0000"/>
                </a:solidFill>
                <a:latin typeface="標楷體" pitchFamily="65" charset="-120"/>
                <a:ea typeface="標楷體" pitchFamily="65" charset="-120"/>
              </a:rPr>
              <a:t>九十</a:t>
            </a:r>
            <a:r>
              <a:rPr lang="zh-TW" altLang="zh-TW" sz="4400" dirty="0">
                <a:latin typeface="標楷體" pitchFamily="65" charset="-120"/>
                <a:ea typeface="標楷體" pitchFamily="65" charset="-120"/>
              </a:rPr>
              <a:t>分</a:t>
            </a:r>
            <a:r>
              <a:rPr lang="en-US" altLang="zh-TW" sz="4400" dirty="0">
                <a:latin typeface="標楷體" pitchFamily="65" charset="-120"/>
                <a:ea typeface="標楷體" pitchFamily="65" charset="-120"/>
              </a:rPr>
              <a:t>(</a:t>
            </a:r>
            <a:r>
              <a:rPr lang="zh-TW" altLang="zh-TW" sz="4400" dirty="0">
                <a:latin typeface="標楷體" pitchFamily="65" charset="-120"/>
                <a:ea typeface="標楷體" pitchFamily="65" charset="-120"/>
              </a:rPr>
              <a:t>不含兼課、兼職</a:t>
            </a:r>
            <a:r>
              <a:rPr lang="en-US" altLang="zh-TW" sz="4400" dirty="0">
                <a:latin typeface="標楷體" pitchFamily="65" charset="-120"/>
                <a:ea typeface="標楷體" pitchFamily="65" charset="-120"/>
              </a:rPr>
              <a:t>)</a:t>
            </a:r>
            <a:r>
              <a:rPr lang="zh-TW" altLang="zh-TW" sz="4400" dirty="0">
                <a:latin typeface="標楷體" pitchFamily="65" charset="-120"/>
                <a:ea typeface="標楷體" pitchFamily="65" charset="-120"/>
              </a:rPr>
              <a:t>，未滿一年者給</a:t>
            </a:r>
            <a:r>
              <a:rPr lang="zh-TW" altLang="zh-TW" sz="4400" dirty="0" smtClean="0">
                <a:solidFill>
                  <a:srgbClr val="FF0000"/>
                </a:solidFill>
                <a:latin typeface="標楷體" pitchFamily="65" charset="-120"/>
                <a:ea typeface="標楷體" pitchFamily="65" charset="-120"/>
              </a:rPr>
              <a:t>六十</a:t>
            </a:r>
            <a:r>
              <a:rPr lang="zh-TW" altLang="zh-TW" sz="4400" dirty="0" smtClean="0">
                <a:latin typeface="標楷體" pitchFamily="65" charset="-120"/>
                <a:ea typeface="標楷體" pitchFamily="65" charset="-120"/>
              </a:rPr>
              <a:t>分</a:t>
            </a:r>
            <a:r>
              <a:rPr lang="zh-TW" altLang="en-US" sz="4400" dirty="0" smtClean="0">
                <a:latin typeface="標楷體" pitchFamily="65" charset="-120"/>
                <a:ea typeface="標楷體" pitchFamily="65" charset="-120"/>
              </a:rPr>
              <a:t>，</a:t>
            </a:r>
            <a:r>
              <a:rPr lang="zh-TW" altLang="en-US" sz="4400" u="sng" dirty="0" smtClean="0">
                <a:solidFill>
                  <a:srgbClr val="FF0000"/>
                </a:solidFill>
                <a:latin typeface="標楷體" pitchFamily="65" charset="-120"/>
                <a:ea typeface="標楷體" pitchFamily="65" charset="-120"/>
              </a:rPr>
              <a:t>本人已有子女者，每名子女加給十分</a:t>
            </a:r>
            <a:r>
              <a:rPr lang="zh-TW" altLang="en-US" sz="4400" dirty="0" smtClean="0">
                <a:latin typeface="標楷體" pitchFamily="65" charset="-120"/>
                <a:ea typeface="標楷體" pitchFamily="65" charset="-120"/>
              </a:rPr>
              <a:t>。</a:t>
            </a:r>
            <a:endParaRPr lang="zh-TW" altLang="zh-TW" sz="4400" dirty="0">
              <a:latin typeface="標楷體" pitchFamily="65" charset="-120"/>
              <a:ea typeface="標楷體" pitchFamily="65" charset="-120"/>
            </a:endParaRPr>
          </a:p>
          <a:p>
            <a:pPr marL="446088" indent="-446088" algn="just">
              <a:buNone/>
            </a:pPr>
            <a:r>
              <a:rPr lang="zh-TW" altLang="en-US" sz="4400" dirty="0" smtClean="0">
                <a:latin typeface="標楷體" pitchFamily="65" charset="-120"/>
                <a:ea typeface="標楷體" pitchFamily="65" charset="-120"/>
              </a:rPr>
              <a:t> </a:t>
            </a:r>
            <a:r>
              <a:rPr lang="en-US" altLang="zh-TW" sz="4400" dirty="0" smtClean="0">
                <a:latin typeface="標楷體" pitchFamily="65" charset="-120"/>
                <a:ea typeface="標楷體" pitchFamily="65" charset="-120"/>
              </a:rPr>
              <a:t>2</a:t>
            </a:r>
            <a:r>
              <a:rPr lang="en-US" altLang="zh-TW" sz="4400" dirty="0">
                <a:latin typeface="標楷體" pitchFamily="65" charset="-120"/>
                <a:ea typeface="標楷體" pitchFamily="65" charset="-120"/>
              </a:rPr>
              <a:t>.</a:t>
            </a:r>
            <a:r>
              <a:rPr lang="zh-TW" altLang="zh-TW" sz="4400" dirty="0">
                <a:solidFill>
                  <a:srgbClr val="FF0000"/>
                </a:solidFill>
                <a:latin typeface="標楷體" pitchFamily="65" charset="-120"/>
                <a:ea typeface="標楷體" pitchFamily="65" charset="-120"/>
              </a:rPr>
              <a:t>本人服務學校未與配偶設籍地為同一</a:t>
            </a:r>
            <a:r>
              <a:rPr lang="zh-TW" altLang="zh-TW" sz="4400" dirty="0" smtClean="0">
                <a:solidFill>
                  <a:srgbClr val="FF0000"/>
                </a:solidFill>
                <a:latin typeface="標楷體" pitchFamily="65" charset="-120"/>
                <a:ea typeface="標楷體" pitchFamily="65" charset="-120"/>
              </a:rPr>
              <a:t>縣市，</a:t>
            </a:r>
            <a:r>
              <a:rPr lang="zh-TW" altLang="zh-TW" sz="4400" dirty="0">
                <a:solidFill>
                  <a:srgbClr val="FF0000"/>
                </a:solidFill>
                <a:latin typeface="標楷體" pitchFamily="65" charset="-120"/>
                <a:ea typeface="標楷體" pitchFamily="65" charset="-120"/>
              </a:rPr>
              <a:t>申請介聘至配偶設籍</a:t>
            </a:r>
            <a:r>
              <a:rPr lang="en-US" altLang="zh-TW" sz="4400" dirty="0">
                <a:latin typeface="標楷體" pitchFamily="65" charset="-120"/>
                <a:ea typeface="標楷體" pitchFamily="65" charset="-120"/>
              </a:rPr>
              <a:t>(</a:t>
            </a:r>
            <a:r>
              <a:rPr lang="zh-TW" altLang="zh-TW" sz="4400" dirty="0">
                <a:latin typeface="標楷體" pitchFamily="65" charset="-120"/>
                <a:ea typeface="標楷體" pitchFamily="65" charset="-120"/>
              </a:rPr>
              <a:t>含未設籍登記，已取得永久居留證</a:t>
            </a:r>
            <a:r>
              <a:rPr lang="en-US" altLang="zh-TW" sz="4400" dirty="0">
                <a:latin typeface="標楷體" pitchFamily="65" charset="-120"/>
                <a:ea typeface="標楷體" pitchFamily="65" charset="-120"/>
              </a:rPr>
              <a:t>)</a:t>
            </a:r>
            <a:r>
              <a:rPr lang="zh-TW" altLang="zh-TW" sz="4400" dirty="0">
                <a:latin typeface="標楷體" pitchFamily="65" charset="-120"/>
                <a:ea typeface="標楷體" pitchFamily="65" charset="-120"/>
              </a:rPr>
              <a:t>之</a:t>
            </a:r>
            <a:r>
              <a:rPr lang="zh-TW" altLang="zh-TW" sz="4400" dirty="0" smtClean="0">
                <a:latin typeface="標楷體" pitchFamily="65" charset="-120"/>
                <a:ea typeface="標楷體" pitchFamily="65" charset="-120"/>
              </a:rPr>
              <a:t>縣市不論</a:t>
            </a:r>
            <a:r>
              <a:rPr lang="zh-TW" altLang="zh-TW" sz="4400" dirty="0">
                <a:latin typeface="標楷體" pitchFamily="65" charset="-120"/>
                <a:ea typeface="標楷體" pitchFamily="65" charset="-120"/>
              </a:rPr>
              <a:t>結婚時間長短，凡配偶已在該地區</a:t>
            </a:r>
            <a:r>
              <a:rPr lang="zh-TW" altLang="zh-TW" sz="4400" dirty="0">
                <a:solidFill>
                  <a:srgbClr val="FF0000"/>
                </a:solidFill>
                <a:latin typeface="標楷體" pitchFamily="65" charset="-120"/>
                <a:ea typeface="標楷體" pitchFamily="65" charset="-120"/>
              </a:rPr>
              <a:t>連續設籍二年</a:t>
            </a:r>
            <a:r>
              <a:rPr lang="zh-TW" altLang="zh-TW" sz="4400" dirty="0">
                <a:latin typeface="標楷體" pitchFamily="65" charset="-120"/>
                <a:ea typeface="標楷體" pitchFamily="65" charset="-120"/>
              </a:rPr>
              <a:t>以上者給</a:t>
            </a:r>
            <a:r>
              <a:rPr lang="zh-TW" altLang="zh-TW" sz="4400" dirty="0">
                <a:solidFill>
                  <a:srgbClr val="FF0000"/>
                </a:solidFill>
                <a:latin typeface="標楷體" pitchFamily="65" charset="-120"/>
                <a:ea typeface="標楷體" pitchFamily="65" charset="-120"/>
              </a:rPr>
              <a:t>九十</a:t>
            </a:r>
            <a:r>
              <a:rPr lang="zh-TW" altLang="zh-TW" sz="4400" dirty="0">
                <a:latin typeface="標楷體" pitchFamily="65" charset="-120"/>
                <a:ea typeface="標楷體" pitchFamily="65" charset="-120"/>
              </a:rPr>
              <a:t>分，一年以上者給</a:t>
            </a:r>
            <a:r>
              <a:rPr lang="zh-TW" altLang="zh-TW" sz="4400" dirty="0" smtClean="0">
                <a:solidFill>
                  <a:srgbClr val="FF0000"/>
                </a:solidFill>
                <a:latin typeface="標楷體" pitchFamily="65" charset="-120"/>
                <a:ea typeface="標楷體" pitchFamily="65" charset="-120"/>
              </a:rPr>
              <a:t>六十</a:t>
            </a:r>
            <a:r>
              <a:rPr lang="zh-TW" altLang="zh-TW" sz="4400" dirty="0" smtClean="0">
                <a:latin typeface="標楷體" pitchFamily="65" charset="-120"/>
                <a:ea typeface="標楷體" pitchFamily="65" charset="-120"/>
              </a:rPr>
              <a:t>分</a:t>
            </a:r>
            <a:r>
              <a:rPr lang="zh-TW" altLang="en-US" sz="4400" dirty="0" smtClean="0">
                <a:latin typeface="標楷體" pitchFamily="65" charset="-120"/>
                <a:ea typeface="標楷體" pitchFamily="65" charset="-120"/>
              </a:rPr>
              <a:t>，</a:t>
            </a:r>
            <a:r>
              <a:rPr lang="zh-TW" altLang="en-US" sz="4400" u="sng" dirty="0" smtClean="0">
                <a:solidFill>
                  <a:srgbClr val="FF0000"/>
                </a:solidFill>
                <a:latin typeface="標楷體" pitchFamily="65" charset="-120"/>
                <a:ea typeface="標楷體" pitchFamily="65" charset="-120"/>
              </a:rPr>
              <a:t>本人已有子女者，每名子女加給十分</a:t>
            </a:r>
            <a:r>
              <a:rPr lang="zh-TW" altLang="zh-TW" sz="4400" dirty="0" smtClean="0">
                <a:latin typeface="標楷體" pitchFamily="65" charset="-120"/>
                <a:ea typeface="標楷體" pitchFamily="65" charset="-120"/>
              </a:rPr>
              <a:t>。</a:t>
            </a:r>
            <a:endParaRPr lang="zh-TW" altLang="zh-TW" sz="4400" dirty="0">
              <a:latin typeface="標楷體" pitchFamily="65" charset="-120"/>
              <a:ea typeface="標楷體" pitchFamily="65" charset="-120"/>
            </a:endParaRPr>
          </a:p>
          <a:p>
            <a:pPr marL="446088" indent="-446088" algn="just">
              <a:buNone/>
            </a:pPr>
            <a:r>
              <a:rPr lang="zh-TW" altLang="en-US" sz="4400" dirty="0" smtClean="0">
                <a:latin typeface="標楷體" pitchFamily="65" charset="-120"/>
                <a:ea typeface="標楷體" pitchFamily="65" charset="-120"/>
              </a:rPr>
              <a:t> </a:t>
            </a:r>
            <a:r>
              <a:rPr lang="en-US" altLang="zh-TW" sz="4400" dirty="0" smtClean="0">
                <a:latin typeface="標楷體" pitchFamily="65" charset="-120"/>
                <a:ea typeface="標楷體" pitchFamily="65" charset="-120"/>
              </a:rPr>
              <a:t>3</a:t>
            </a:r>
            <a:r>
              <a:rPr lang="en-US" altLang="zh-TW" sz="4400" dirty="0">
                <a:latin typeface="標楷體" pitchFamily="65" charset="-120"/>
                <a:ea typeface="標楷體" pitchFamily="65" charset="-120"/>
              </a:rPr>
              <a:t>.</a:t>
            </a:r>
            <a:r>
              <a:rPr lang="zh-TW" altLang="zh-TW" sz="4400" dirty="0">
                <a:solidFill>
                  <a:srgbClr val="FF0000"/>
                </a:solidFill>
                <a:latin typeface="標楷體" pitchFamily="65" charset="-120"/>
                <a:ea typeface="標楷體" pitchFamily="65" charset="-120"/>
              </a:rPr>
              <a:t>單親</a:t>
            </a:r>
            <a:r>
              <a:rPr lang="zh-TW" altLang="zh-TW" sz="4400" dirty="0">
                <a:latin typeface="標楷體" pitchFamily="65" charset="-120"/>
                <a:ea typeface="標楷體" pitchFamily="65" charset="-120"/>
              </a:rPr>
              <a:t>教師需照顧父母、子女、</a:t>
            </a:r>
            <a:r>
              <a:rPr lang="zh-TW" altLang="zh-TW" sz="4400" dirty="0">
                <a:solidFill>
                  <a:srgbClr val="FF0000"/>
                </a:solidFill>
                <a:latin typeface="標楷體" pitchFamily="65" charset="-120"/>
                <a:ea typeface="標楷體" pitchFamily="65" charset="-120"/>
              </a:rPr>
              <a:t>原配偶</a:t>
            </a:r>
            <a:r>
              <a:rPr lang="zh-TW" altLang="zh-TW" sz="4400" dirty="0">
                <a:latin typeface="標楷體" pitchFamily="65" charset="-120"/>
                <a:ea typeface="標楷體" pitchFamily="65" charset="-120"/>
              </a:rPr>
              <a:t>之</a:t>
            </a:r>
            <a:r>
              <a:rPr lang="zh-TW" altLang="zh-TW" sz="4400" dirty="0" smtClean="0">
                <a:latin typeface="標楷體" pitchFamily="65" charset="-120"/>
                <a:ea typeface="標楷體" pitchFamily="65" charset="-120"/>
              </a:rPr>
              <a:t>父母</a:t>
            </a:r>
            <a:r>
              <a:rPr lang="zh-TW" altLang="en-US" sz="4400" dirty="0" smtClean="0">
                <a:latin typeface="標楷體" pitchFamily="65" charset="-120"/>
                <a:ea typeface="標楷體" pitchFamily="65" charset="-120"/>
              </a:rPr>
              <a:t>或</a:t>
            </a:r>
            <a:r>
              <a:rPr lang="zh-TW" altLang="zh-TW" sz="4400" dirty="0" smtClean="0">
                <a:latin typeface="標楷體" pitchFamily="65" charset="-120"/>
                <a:ea typeface="標楷體" pitchFamily="65" charset="-120"/>
              </a:rPr>
              <a:t>教師</a:t>
            </a:r>
            <a:r>
              <a:rPr lang="zh-TW" altLang="zh-TW" sz="4400" dirty="0">
                <a:latin typeface="標楷體" pitchFamily="65" charset="-120"/>
                <a:ea typeface="標楷體" pitchFamily="65" charset="-120"/>
              </a:rPr>
              <a:t>需照顧領有身心障礙</a:t>
            </a:r>
            <a:r>
              <a:rPr lang="zh-TW" altLang="zh-TW" sz="4400" dirty="0" smtClean="0">
                <a:latin typeface="標楷體" pitchFamily="65" charset="-120"/>
                <a:ea typeface="標楷體" pitchFamily="65" charset="-120"/>
              </a:rPr>
              <a:t>手冊</a:t>
            </a:r>
            <a:r>
              <a:rPr lang="en-US" altLang="zh-TW" sz="4400" dirty="0" smtClean="0">
                <a:latin typeface="標楷體" pitchFamily="65" charset="-120"/>
                <a:ea typeface="標楷體" pitchFamily="65" charset="-120"/>
              </a:rPr>
              <a:t>(</a:t>
            </a:r>
            <a:r>
              <a:rPr lang="zh-TW" altLang="en-US" sz="4400" dirty="0" smtClean="0">
                <a:latin typeface="標楷體" pitchFamily="65" charset="-120"/>
                <a:ea typeface="標楷體" pitchFamily="65" charset="-120"/>
              </a:rPr>
              <a:t>身心障礙證明</a:t>
            </a:r>
            <a:r>
              <a:rPr lang="en-US" altLang="zh-TW" sz="4400" dirty="0" smtClean="0">
                <a:latin typeface="標楷體" pitchFamily="65" charset="-120"/>
                <a:ea typeface="標楷體" pitchFamily="65" charset="-120"/>
              </a:rPr>
              <a:t>) </a:t>
            </a:r>
            <a:r>
              <a:rPr lang="zh-TW" altLang="en-US" sz="4400" dirty="0" smtClean="0">
                <a:latin typeface="標楷體" pitchFamily="65" charset="-120"/>
                <a:ea typeface="標楷體" pitchFamily="65" charset="-120"/>
              </a:rPr>
              <a:t>。</a:t>
            </a:r>
            <a:endParaRPr lang="en-US" altLang="zh-TW" sz="4400" dirty="0" smtClean="0">
              <a:latin typeface="標楷體" pitchFamily="65" charset="-120"/>
              <a:ea typeface="標楷體" pitchFamily="65" charset="-120"/>
            </a:endParaRPr>
          </a:p>
          <a:p>
            <a:pPr marL="446088" indent="-446088" algn="just">
              <a:buNone/>
            </a:pPr>
            <a:r>
              <a:rPr lang="en-US" altLang="zh-TW" sz="4400" dirty="0" smtClean="0">
                <a:latin typeface="標楷體" pitchFamily="65" charset="-120"/>
                <a:ea typeface="標楷體" pitchFamily="65" charset="-120"/>
              </a:rPr>
              <a:t>   </a:t>
            </a:r>
            <a:r>
              <a:rPr lang="zh-TW" altLang="zh-TW" sz="4400" dirty="0" smtClean="0">
                <a:latin typeface="標楷體" pitchFamily="65" charset="-120"/>
                <a:ea typeface="標楷體" pitchFamily="65" charset="-120"/>
              </a:rPr>
              <a:t>或</a:t>
            </a:r>
            <a:r>
              <a:rPr lang="zh-TW" altLang="zh-TW" sz="4400" dirty="0">
                <a:latin typeface="標楷體" pitchFamily="65" charset="-120"/>
                <a:ea typeface="標楷體" pitchFamily="65" charset="-120"/>
              </a:rPr>
              <a:t>重大傷病證明之父母、子女、配偶、配偶之父母者，申請</a:t>
            </a:r>
            <a:r>
              <a:rPr lang="zh-TW" altLang="zh-TW" sz="4400" dirty="0" smtClean="0">
                <a:latin typeface="標楷體" pitchFamily="65" charset="-120"/>
                <a:ea typeface="標楷體" pitchFamily="65" charset="-120"/>
              </a:rPr>
              <a:t>至</a:t>
            </a:r>
            <a:r>
              <a:rPr lang="zh-TW" altLang="en-US" sz="4400" dirty="0" smtClean="0">
                <a:latin typeface="標楷體" pitchFamily="65" charset="-120"/>
                <a:ea typeface="標楷體" pitchFamily="65" charset="-120"/>
              </a:rPr>
              <a:t>前揭人員</a:t>
            </a:r>
            <a:r>
              <a:rPr lang="zh-TW" altLang="zh-TW" sz="4400" dirty="0" smtClean="0">
                <a:latin typeface="標楷體" pitchFamily="65" charset="-120"/>
                <a:ea typeface="標楷體" pitchFamily="65" charset="-120"/>
              </a:rPr>
              <a:t>設</a:t>
            </a:r>
            <a:r>
              <a:rPr lang="zh-TW" altLang="zh-TW" sz="4400" dirty="0">
                <a:latin typeface="標楷體" pitchFamily="65" charset="-120"/>
                <a:ea typeface="標楷體" pitchFamily="65" charset="-120"/>
              </a:rPr>
              <a:t>籍</a:t>
            </a:r>
            <a:r>
              <a:rPr lang="zh-TW" altLang="zh-TW" sz="4400" dirty="0" smtClean="0">
                <a:latin typeface="標楷體" pitchFamily="65" charset="-120"/>
                <a:ea typeface="標楷體" pitchFamily="65" charset="-120"/>
              </a:rPr>
              <a:t>縣市或</a:t>
            </a:r>
            <a:r>
              <a:rPr lang="zh-TW" altLang="zh-TW" sz="4400" dirty="0">
                <a:solidFill>
                  <a:srgbClr val="FF0000"/>
                </a:solidFill>
                <a:latin typeface="標楷體" pitchFamily="65" charset="-120"/>
                <a:ea typeface="標楷體" pitchFamily="65" charset="-120"/>
              </a:rPr>
              <a:t>領有身心障礙</a:t>
            </a:r>
            <a:r>
              <a:rPr lang="zh-TW" altLang="zh-TW" sz="4400" dirty="0" smtClean="0">
                <a:solidFill>
                  <a:srgbClr val="FF0000"/>
                </a:solidFill>
                <a:latin typeface="標楷體" pitchFamily="65" charset="-120"/>
                <a:ea typeface="標楷體" pitchFamily="65" charset="-120"/>
              </a:rPr>
              <a:t>手冊</a:t>
            </a:r>
            <a:r>
              <a:rPr lang="en-US" altLang="zh-TW" sz="4400" dirty="0" smtClean="0">
                <a:solidFill>
                  <a:srgbClr val="FF0000"/>
                </a:solidFill>
                <a:latin typeface="標楷體" pitchFamily="65" charset="-120"/>
                <a:ea typeface="標楷體" pitchFamily="65" charset="-120"/>
              </a:rPr>
              <a:t>(</a:t>
            </a:r>
            <a:r>
              <a:rPr lang="zh-TW" altLang="en-US" sz="4400" dirty="0" smtClean="0">
                <a:solidFill>
                  <a:srgbClr val="FF0000"/>
                </a:solidFill>
                <a:latin typeface="標楷體" pitchFamily="65" charset="-120"/>
                <a:ea typeface="標楷體" pitchFamily="65" charset="-120"/>
              </a:rPr>
              <a:t>身心障礙證明</a:t>
            </a:r>
            <a:r>
              <a:rPr lang="en-US" altLang="zh-TW" sz="4400" dirty="0" smtClean="0">
                <a:solidFill>
                  <a:srgbClr val="FF0000"/>
                </a:solidFill>
                <a:latin typeface="標楷體" pitchFamily="65" charset="-120"/>
                <a:ea typeface="標楷體" pitchFamily="65" charset="-120"/>
              </a:rPr>
              <a:t>)</a:t>
            </a:r>
            <a:r>
              <a:rPr lang="zh-TW" altLang="zh-TW" sz="4400" dirty="0" smtClean="0">
                <a:solidFill>
                  <a:srgbClr val="FF0000"/>
                </a:solidFill>
                <a:latin typeface="標楷體" pitchFamily="65" charset="-120"/>
                <a:ea typeface="標楷體" pitchFamily="65" charset="-120"/>
              </a:rPr>
              <a:t>之</a:t>
            </a:r>
            <a:r>
              <a:rPr lang="zh-TW" altLang="zh-TW" sz="4400" dirty="0">
                <a:solidFill>
                  <a:srgbClr val="FF0000"/>
                </a:solidFill>
                <a:latin typeface="標楷體" pitchFamily="65" charset="-120"/>
                <a:ea typeface="標楷體" pitchFamily="65" charset="-120"/>
              </a:rPr>
              <a:t>教師</a:t>
            </a:r>
            <a:r>
              <a:rPr lang="zh-TW" altLang="zh-TW" sz="4400" dirty="0">
                <a:latin typeface="標楷體" pitchFamily="65" charset="-120"/>
                <a:ea typeface="標楷體" pitchFamily="65" charset="-120"/>
              </a:rPr>
              <a:t>，申請至設籍</a:t>
            </a:r>
            <a:r>
              <a:rPr lang="zh-TW" altLang="zh-TW" sz="4400" dirty="0" smtClean="0">
                <a:latin typeface="標楷體" pitchFamily="65" charset="-120"/>
                <a:ea typeface="標楷體" pitchFamily="65" charset="-120"/>
              </a:rPr>
              <a:t>縣市者</a:t>
            </a:r>
            <a:r>
              <a:rPr lang="zh-TW" altLang="zh-TW" sz="4400" dirty="0">
                <a:latin typeface="標楷體" pitchFamily="65" charset="-120"/>
                <a:ea typeface="標楷體" pitchFamily="65" charset="-120"/>
              </a:rPr>
              <a:t>，給</a:t>
            </a:r>
            <a:r>
              <a:rPr lang="zh-TW" altLang="zh-TW" sz="4400" dirty="0">
                <a:solidFill>
                  <a:srgbClr val="FF0000"/>
                </a:solidFill>
                <a:latin typeface="標楷體" pitchFamily="65" charset="-120"/>
                <a:ea typeface="標楷體" pitchFamily="65" charset="-120"/>
              </a:rPr>
              <a:t>九十</a:t>
            </a:r>
            <a:r>
              <a:rPr lang="zh-TW" altLang="zh-TW" sz="4400" dirty="0">
                <a:latin typeface="標楷體" pitchFamily="65" charset="-120"/>
                <a:ea typeface="標楷體" pitchFamily="65" charset="-120"/>
              </a:rPr>
              <a:t>分</a:t>
            </a:r>
            <a:r>
              <a:rPr lang="zh-TW" altLang="zh-TW" sz="4400" dirty="0" smtClean="0">
                <a:latin typeface="標楷體" pitchFamily="65" charset="-120"/>
                <a:ea typeface="標楷體" pitchFamily="65" charset="-120"/>
              </a:rPr>
              <a:t>。</a:t>
            </a:r>
            <a:endParaRPr lang="zh-TW" altLang="en-US" sz="4400" dirty="0" smtClean="0">
              <a:latin typeface="標楷體" pitchFamily="65" charset="-120"/>
              <a:ea typeface="標楷體" pitchFamily="65" charset="-120"/>
            </a:endParaRPr>
          </a:p>
          <a:p>
            <a:pPr marL="446088" indent="-446088"/>
            <a:endParaRPr lang="zh-TW" altLang="en-US" dirty="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708688"/>
          </a:xfrm>
        </p:spPr>
        <p:txBody>
          <a:bodyPr>
            <a:normAutofit/>
          </a:bodyPr>
          <a:lstStyle/>
          <a:p>
            <a:r>
              <a:rPr lang="zh-TW" altLang="en-US" sz="3600" dirty="0" smtClean="0">
                <a:solidFill>
                  <a:schemeClr val="tx1"/>
                </a:solidFill>
                <a:ea typeface="標楷體" pitchFamily="65" charset="-120"/>
              </a:rPr>
              <a:t>積分審查</a:t>
            </a:r>
            <a:endParaRPr lang="zh-TW" altLang="en-US" sz="3600" dirty="0"/>
          </a:p>
        </p:txBody>
      </p:sp>
      <p:sp>
        <p:nvSpPr>
          <p:cNvPr id="3" name="內容版面配置區 2"/>
          <p:cNvSpPr>
            <a:spLocks noGrp="1"/>
          </p:cNvSpPr>
          <p:nvPr>
            <p:ph idx="1"/>
          </p:nvPr>
        </p:nvSpPr>
        <p:spPr>
          <a:xfrm>
            <a:off x="457200" y="1484784"/>
            <a:ext cx="8229600" cy="4641379"/>
          </a:xfrm>
        </p:spPr>
        <p:txBody>
          <a:bodyPr>
            <a:noAutofit/>
          </a:bodyPr>
          <a:lstStyle/>
          <a:p>
            <a:pPr algn="just">
              <a:buNone/>
            </a:pPr>
            <a:r>
              <a:rPr lang="en-US" altLang="zh-TW" sz="2400" dirty="0" smtClean="0">
                <a:latin typeface="標楷體" pitchFamily="65" charset="-120"/>
                <a:ea typeface="標楷體" pitchFamily="65" charset="-120"/>
              </a:rPr>
              <a:t>4.</a:t>
            </a:r>
            <a:r>
              <a:rPr lang="zh-TW" altLang="zh-TW" sz="2400" dirty="0" smtClean="0">
                <a:solidFill>
                  <a:srgbClr val="FF0000"/>
                </a:solidFill>
                <a:latin typeface="標楷體" pitchFamily="65" charset="-120"/>
                <a:ea typeface="標楷體" pitchFamily="65" charset="-120"/>
              </a:rPr>
              <a:t>申請人本人或配偶之父母親之一，年滿七十歲</a:t>
            </a:r>
            <a:r>
              <a:rPr lang="en-US" altLang="zh-TW" sz="2400" dirty="0" smtClean="0">
                <a:solidFill>
                  <a:srgbClr val="FF0000"/>
                </a:solidFill>
                <a:latin typeface="標楷體" pitchFamily="65" charset="-120"/>
                <a:ea typeface="標楷體" pitchFamily="65" charset="-120"/>
              </a:rPr>
              <a:t>(</a:t>
            </a:r>
            <a:r>
              <a:rPr lang="zh-TW" altLang="zh-TW" sz="2400" dirty="0" smtClean="0">
                <a:solidFill>
                  <a:srgbClr val="FF0000"/>
                </a:solidFill>
                <a:latin typeface="標楷體" pitchFamily="65" charset="-120"/>
                <a:ea typeface="標楷體" pitchFamily="65" charset="-120"/>
              </a:rPr>
              <a:t>含</a:t>
            </a:r>
            <a:r>
              <a:rPr lang="en-US" altLang="zh-TW" sz="2400" dirty="0" smtClean="0">
                <a:solidFill>
                  <a:srgbClr val="FF0000"/>
                </a:solidFill>
                <a:latin typeface="標楷體" pitchFamily="65" charset="-120"/>
                <a:ea typeface="標楷體" pitchFamily="65" charset="-120"/>
              </a:rPr>
              <a:t>)</a:t>
            </a:r>
            <a:r>
              <a:rPr lang="zh-TW" altLang="zh-TW" sz="2400" dirty="0" smtClean="0">
                <a:latin typeface="標楷體" pitchFamily="65" charset="-120"/>
                <a:ea typeface="標楷體" pitchFamily="65" charset="-120"/>
              </a:rPr>
              <a:t>以上，申請介聘至父母親或配偶父母親設籍縣市者，給</a:t>
            </a:r>
            <a:r>
              <a:rPr lang="zh-TW" altLang="zh-TW" sz="2400" dirty="0" smtClean="0">
                <a:solidFill>
                  <a:srgbClr val="FF0000"/>
                </a:solidFill>
                <a:latin typeface="標楷體" pitchFamily="65" charset="-120"/>
                <a:ea typeface="標楷體" pitchFamily="65" charset="-120"/>
              </a:rPr>
              <a:t>九十</a:t>
            </a:r>
            <a:r>
              <a:rPr lang="zh-TW" altLang="zh-TW" sz="2400" dirty="0" smtClean="0">
                <a:latin typeface="標楷體" pitchFamily="65" charset="-120"/>
                <a:ea typeface="標楷體" pitchFamily="65" charset="-120"/>
              </a:rPr>
              <a:t>分。</a:t>
            </a:r>
          </a:p>
          <a:p>
            <a:pPr algn="just">
              <a:buNone/>
            </a:pPr>
            <a:r>
              <a:rPr lang="en-US" altLang="zh-TW" sz="2400" dirty="0" smtClean="0">
                <a:latin typeface="標楷體" pitchFamily="65" charset="-120"/>
                <a:ea typeface="標楷體" pitchFamily="65" charset="-120"/>
              </a:rPr>
              <a:t>5.</a:t>
            </a:r>
            <a:r>
              <a:rPr lang="zh-TW" altLang="zh-TW" sz="2400" dirty="0" smtClean="0">
                <a:solidFill>
                  <a:srgbClr val="FF0000"/>
                </a:solidFill>
                <a:latin typeface="標楷體" pitchFamily="65" charset="-120"/>
                <a:ea typeface="標楷體" pitchFamily="65" charset="-120"/>
              </a:rPr>
              <a:t>於現職服務學校服務期間離婚之教師</a:t>
            </a:r>
            <a:r>
              <a:rPr lang="zh-TW" altLang="zh-TW" sz="2400" dirty="0" smtClean="0">
                <a:latin typeface="標楷體" pitchFamily="65" charset="-120"/>
                <a:ea typeface="標楷體" pitchFamily="65" charset="-120"/>
              </a:rPr>
              <a:t>申請介聘至他縣市者，給</a:t>
            </a:r>
            <a:r>
              <a:rPr lang="zh-TW" altLang="zh-TW" sz="2400" dirty="0" smtClean="0">
                <a:solidFill>
                  <a:srgbClr val="FF0000"/>
                </a:solidFill>
                <a:latin typeface="標楷體" pitchFamily="65" charset="-120"/>
                <a:ea typeface="標楷體" pitchFamily="65" charset="-120"/>
              </a:rPr>
              <a:t>六十</a:t>
            </a:r>
            <a:r>
              <a:rPr lang="zh-TW" altLang="zh-TW" sz="2400" dirty="0" smtClean="0">
                <a:latin typeface="標楷體" pitchFamily="65" charset="-120"/>
                <a:ea typeface="標楷體" pitchFamily="65" charset="-120"/>
              </a:rPr>
              <a:t>分。</a:t>
            </a:r>
          </a:p>
          <a:p>
            <a:pPr algn="just">
              <a:buNone/>
            </a:pPr>
            <a:r>
              <a:rPr lang="en-US" altLang="zh-TW" sz="2400" dirty="0" smtClean="0">
                <a:latin typeface="標楷體" pitchFamily="65" charset="-120"/>
                <a:ea typeface="標楷體" pitchFamily="65" charset="-120"/>
              </a:rPr>
              <a:t>6.</a:t>
            </a:r>
            <a:r>
              <a:rPr lang="zh-TW" altLang="zh-TW" sz="2400" dirty="0" smtClean="0">
                <a:solidFill>
                  <a:srgbClr val="FF0000"/>
                </a:solidFill>
                <a:latin typeface="標楷體" pitchFamily="65" charset="-120"/>
                <a:ea typeface="標楷體" pitchFamily="65" charset="-120"/>
              </a:rPr>
              <a:t>教師申請介聘至父母連續設籍六個月以上之縣市者</a:t>
            </a:r>
            <a:r>
              <a:rPr lang="zh-TW" altLang="zh-TW" sz="2400" dirty="0" smtClean="0">
                <a:latin typeface="標楷體" pitchFamily="65" charset="-120"/>
                <a:ea typeface="標楷體" pitchFamily="65" charset="-120"/>
              </a:rPr>
              <a:t>，給</a:t>
            </a:r>
            <a:r>
              <a:rPr lang="zh-TW" altLang="zh-TW" sz="2400" dirty="0" smtClean="0">
                <a:solidFill>
                  <a:srgbClr val="FF0000"/>
                </a:solidFill>
                <a:latin typeface="標楷體" pitchFamily="65" charset="-120"/>
                <a:ea typeface="標楷體" pitchFamily="65" charset="-120"/>
              </a:rPr>
              <a:t>六十</a:t>
            </a:r>
            <a:r>
              <a:rPr lang="zh-TW" altLang="zh-TW" sz="2400" dirty="0" smtClean="0">
                <a:latin typeface="標楷體" pitchFamily="65" charset="-120"/>
                <a:ea typeface="標楷體" pitchFamily="65" charset="-120"/>
              </a:rPr>
              <a:t>分；連續設籍二年以上之縣市者，給</a:t>
            </a:r>
            <a:r>
              <a:rPr lang="zh-TW" altLang="zh-TW" sz="2400" dirty="0" smtClean="0">
                <a:solidFill>
                  <a:srgbClr val="FF0000"/>
                </a:solidFill>
                <a:latin typeface="標楷體" pitchFamily="65" charset="-120"/>
                <a:ea typeface="標楷體" pitchFamily="65" charset="-120"/>
              </a:rPr>
              <a:t>七十五</a:t>
            </a:r>
            <a:r>
              <a:rPr lang="zh-TW" altLang="zh-TW" sz="2400" dirty="0" smtClean="0">
                <a:latin typeface="標楷體" pitchFamily="65" charset="-120"/>
                <a:ea typeface="標楷體" pitchFamily="65" charset="-120"/>
              </a:rPr>
              <a:t>分。</a:t>
            </a:r>
          </a:p>
          <a:p>
            <a:pPr algn="just">
              <a:buNone/>
            </a:pPr>
            <a:r>
              <a:rPr lang="en-US" altLang="zh-TW" sz="2400" dirty="0" smtClean="0">
                <a:latin typeface="標楷體" pitchFamily="65" charset="-120"/>
                <a:ea typeface="標楷體" pitchFamily="65" charset="-120"/>
              </a:rPr>
              <a:t>7.</a:t>
            </a:r>
            <a:r>
              <a:rPr lang="zh-TW" altLang="zh-TW" sz="2400" dirty="0" smtClean="0">
                <a:solidFill>
                  <a:srgbClr val="FF0000"/>
                </a:solidFill>
                <a:latin typeface="標楷體" pitchFamily="65" charset="-120"/>
                <a:ea typeface="標楷體" pitchFamily="65" charset="-120"/>
              </a:rPr>
              <a:t>全家遷居</a:t>
            </a:r>
            <a:r>
              <a:rPr lang="en-US" altLang="zh-TW" sz="2400" dirty="0" smtClean="0">
                <a:latin typeface="標楷體" pitchFamily="65" charset="-120"/>
                <a:ea typeface="標楷體" pitchFamily="65" charset="-120"/>
              </a:rPr>
              <a:t>(</a:t>
            </a:r>
            <a:r>
              <a:rPr lang="zh-TW" altLang="zh-TW" sz="2400" dirty="0" smtClean="0">
                <a:latin typeface="標楷體" pitchFamily="65" charset="-120"/>
                <a:ea typeface="標楷體" pitchFamily="65" charset="-120"/>
              </a:rPr>
              <a:t>與家人同時遷居至所欲申請縣市之事實</a:t>
            </a:r>
            <a:r>
              <a:rPr lang="en-US" altLang="zh-TW" sz="2400" dirty="0" smtClean="0">
                <a:latin typeface="標楷體" pitchFamily="65" charset="-120"/>
                <a:ea typeface="標楷體" pitchFamily="65" charset="-120"/>
              </a:rPr>
              <a:t>)</a:t>
            </a:r>
            <a:r>
              <a:rPr lang="zh-TW" altLang="zh-TW" sz="2400" dirty="0" smtClean="0">
                <a:latin typeface="標楷體" pitchFamily="65" charset="-120"/>
                <a:ea typeface="標楷體" pitchFamily="65" charset="-120"/>
              </a:rPr>
              <a:t>者，給</a:t>
            </a:r>
            <a:r>
              <a:rPr lang="zh-TW" altLang="zh-TW" sz="2400" dirty="0" smtClean="0">
                <a:solidFill>
                  <a:srgbClr val="FF0000"/>
                </a:solidFill>
                <a:latin typeface="標楷體" pitchFamily="65" charset="-120"/>
                <a:ea typeface="標楷體" pitchFamily="65" charset="-120"/>
              </a:rPr>
              <a:t>六十</a:t>
            </a:r>
            <a:r>
              <a:rPr lang="zh-TW" altLang="zh-TW" sz="2400" dirty="0" smtClean="0">
                <a:latin typeface="標楷體" pitchFamily="65" charset="-120"/>
                <a:ea typeface="標楷體" pitchFamily="65" charset="-120"/>
              </a:rPr>
              <a:t>分。</a:t>
            </a:r>
          </a:p>
          <a:p>
            <a:pPr algn="just">
              <a:buNone/>
            </a:pPr>
            <a:r>
              <a:rPr lang="en-US" altLang="zh-TW" sz="2400" dirty="0" smtClean="0">
                <a:latin typeface="標楷體" pitchFamily="65" charset="-120"/>
                <a:ea typeface="標楷體" pitchFamily="65" charset="-120"/>
              </a:rPr>
              <a:t>8.</a:t>
            </a:r>
            <a:r>
              <a:rPr lang="zh-TW" altLang="zh-TW" sz="2400" dirty="0" smtClean="0">
                <a:solidFill>
                  <a:srgbClr val="FF0000"/>
                </a:solidFill>
                <a:latin typeface="標楷體" pitchFamily="65" charset="-120"/>
                <a:ea typeface="標楷體" pitchFamily="65" charset="-120"/>
              </a:rPr>
              <a:t>教師</a:t>
            </a:r>
            <a:r>
              <a:rPr lang="zh-TW" altLang="en-US" sz="2400" dirty="0" smtClean="0">
                <a:solidFill>
                  <a:srgbClr val="FF0000"/>
                </a:solidFill>
                <a:latin typeface="標楷體" pitchFamily="65" charset="-120"/>
                <a:ea typeface="標楷體" pitchFamily="65" charset="-120"/>
              </a:rPr>
              <a:t>現任職</a:t>
            </a:r>
            <a:r>
              <a:rPr lang="zh-TW" altLang="zh-TW" sz="2400" dirty="0" smtClean="0">
                <a:solidFill>
                  <a:srgbClr val="FF0000"/>
                </a:solidFill>
                <a:latin typeface="標楷體" pitchFamily="65" charset="-120"/>
                <a:ea typeface="標楷體" pitchFamily="65" charset="-120"/>
              </a:rPr>
              <a:t>於偏遠地區</a:t>
            </a:r>
            <a:r>
              <a:rPr lang="zh-TW" altLang="en-US" sz="2400" dirty="0" smtClean="0">
                <a:solidFill>
                  <a:srgbClr val="FF0000"/>
                </a:solidFill>
                <a:latin typeface="標楷體" pitchFamily="65" charset="-120"/>
                <a:ea typeface="標楷體" pitchFamily="65" charset="-120"/>
              </a:rPr>
              <a:t>（含偏遠、特殊偏遠及極度偏遠）</a:t>
            </a:r>
            <a:r>
              <a:rPr lang="zh-TW" altLang="zh-TW" sz="2400" dirty="0" smtClean="0">
                <a:solidFill>
                  <a:srgbClr val="FF0000"/>
                </a:solidFill>
                <a:latin typeface="標楷體" pitchFamily="65" charset="-120"/>
                <a:ea typeface="標楷體" pitchFamily="65" charset="-120"/>
              </a:rPr>
              <a:t>學校連續服務滿五年申請介聘者</a:t>
            </a:r>
            <a:r>
              <a:rPr lang="zh-TW" altLang="zh-TW" sz="2400" dirty="0" smtClean="0">
                <a:latin typeface="標楷體" pitchFamily="65" charset="-120"/>
                <a:ea typeface="標楷體" pitchFamily="65" charset="-120"/>
              </a:rPr>
              <a:t>，給</a:t>
            </a:r>
            <a:r>
              <a:rPr lang="zh-TW" altLang="zh-TW" sz="2400" dirty="0" smtClean="0">
                <a:solidFill>
                  <a:srgbClr val="FF0000"/>
                </a:solidFill>
                <a:latin typeface="標楷體" pitchFamily="65" charset="-120"/>
                <a:ea typeface="標楷體" pitchFamily="65" charset="-120"/>
              </a:rPr>
              <a:t>六十</a:t>
            </a:r>
            <a:r>
              <a:rPr lang="zh-TW" altLang="zh-TW" sz="2400" dirty="0" smtClean="0">
                <a:latin typeface="標楷體" pitchFamily="65" charset="-120"/>
                <a:ea typeface="標楷體" pitchFamily="65" charset="-120"/>
              </a:rPr>
              <a:t>分。</a:t>
            </a:r>
          </a:p>
          <a:p>
            <a:pPr algn="just">
              <a:buNone/>
            </a:pPr>
            <a:r>
              <a:rPr lang="en-US" altLang="zh-TW" sz="2400" dirty="0" smtClean="0">
                <a:latin typeface="標楷體" pitchFamily="65" charset="-120"/>
                <a:ea typeface="標楷體" pitchFamily="65" charset="-120"/>
              </a:rPr>
              <a:t>9.</a:t>
            </a:r>
            <a:r>
              <a:rPr lang="zh-TW" altLang="zh-TW" sz="2400" dirty="0" smtClean="0">
                <a:latin typeface="標楷體" pitchFamily="65" charset="-120"/>
                <a:ea typeface="標楷體" pitchFamily="65" charset="-120"/>
              </a:rPr>
              <a:t>其他原因申請介聘者，給</a:t>
            </a:r>
            <a:r>
              <a:rPr lang="zh-TW" altLang="zh-TW" sz="2400" dirty="0" smtClean="0">
                <a:solidFill>
                  <a:srgbClr val="FF0000"/>
                </a:solidFill>
                <a:latin typeface="標楷體" pitchFamily="65" charset="-120"/>
                <a:ea typeface="標楷體" pitchFamily="65" charset="-120"/>
              </a:rPr>
              <a:t>三十</a:t>
            </a:r>
            <a:r>
              <a:rPr lang="zh-TW" altLang="zh-TW" sz="2400" dirty="0" smtClean="0">
                <a:latin typeface="標楷體" pitchFamily="65" charset="-120"/>
                <a:ea typeface="標楷體" pitchFamily="65" charset="-120"/>
              </a:rPr>
              <a:t>分。</a:t>
            </a:r>
            <a:endParaRPr lang="zh-TW" altLang="en-US" sz="2400" dirty="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636680"/>
          </a:xfrm>
        </p:spPr>
        <p:txBody>
          <a:bodyPr>
            <a:normAutofit/>
          </a:bodyPr>
          <a:lstStyle/>
          <a:p>
            <a:r>
              <a:rPr lang="zh-TW" altLang="en-US" sz="3600" dirty="0" smtClean="0">
                <a:latin typeface="標楷體" pitchFamily="65" charset="-120"/>
                <a:ea typeface="標楷體" pitchFamily="65" charset="-120"/>
              </a:rPr>
              <a:t>年資積分</a:t>
            </a:r>
            <a:endParaRPr lang="zh-TW" altLang="en-US" sz="3600" dirty="0">
              <a:latin typeface="標楷體" pitchFamily="65" charset="-120"/>
              <a:ea typeface="標楷體" pitchFamily="65" charset="-120"/>
            </a:endParaRPr>
          </a:p>
        </p:txBody>
      </p:sp>
      <p:sp>
        <p:nvSpPr>
          <p:cNvPr id="3" name="內容版面配置區 2"/>
          <p:cNvSpPr>
            <a:spLocks noGrp="1"/>
          </p:cNvSpPr>
          <p:nvPr>
            <p:ph idx="1"/>
          </p:nvPr>
        </p:nvSpPr>
        <p:spPr>
          <a:xfrm>
            <a:off x="457200" y="1484784"/>
            <a:ext cx="8229600" cy="4839816"/>
          </a:xfrm>
        </p:spPr>
        <p:txBody>
          <a:bodyPr>
            <a:normAutofit fontScale="92500" lnSpcReduction="10000"/>
          </a:bodyPr>
          <a:lstStyle/>
          <a:p>
            <a:pPr>
              <a:buNone/>
            </a:pPr>
            <a:r>
              <a:rPr lang="en-US" sz="2800" dirty="0" smtClean="0">
                <a:latin typeface="標楷體" pitchFamily="65" charset="-120"/>
                <a:ea typeface="標楷體" pitchFamily="65" charset="-120"/>
              </a:rPr>
              <a:t>1.</a:t>
            </a:r>
            <a:r>
              <a:rPr lang="zh-TW" altLang="en-US" sz="2800" dirty="0" smtClean="0">
                <a:latin typeface="標楷體" pitchFamily="65" charset="-120"/>
                <a:ea typeface="標楷體" pitchFamily="65" charset="-120"/>
              </a:rPr>
              <a:t>各階段別不可以合併採計。</a:t>
            </a:r>
          </a:p>
          <a:p>
            <a:pPr>
              <a:buNone/>
            </a:pPr>
            <a:r>
              <a:rPr lang="en-US" sz="2800" dirty="0" smtClean="0">
                <a:latin typeface="標楷體" pitchFamily="65" charset="-120"/>
                <a:ea typeface="標楷體" pitchFamily="65" charset="-120"/>
              </a:rPr>
              <a:t>2.</a:t>
            </a:r>
            <a:r>
              <a:rPr lang="zh-TW" altLang="en-US" sz="2800" dirty="0" smtClean="0">
                <a:solidFill>
                  <a:srgbClr val="FF0000"/>
                </a:solidFill>
                <a:latin typeface="標楷體" pitchFamily="65" charset="-120"/>
                <a:ea typeface="標楷體" pitchFamily="65" charset="-120"/>
              </a:rPr>
              <a:t>教師在本縣市連續服務期間服義務役年資可以採計，惟不含志願役。 </a:t>
            </a:r>
            <a:endParaRPr lang="en-US" altLang="zh-TW" sz="2800" dirty="0" smtClean="0">
              <a:solidFill>
                <a:srgbClr val="FF0000"/>
              </a:solidFill>
              <a:latin typeface="標楷體" pitchFamily="65" charset="-120"/>
              <a:ea typeface="標楷體" pitchFamily="65" charset="-120"/>
            </a:endParaRPr>
          </a:p>
          <a:p>
            <a:pPr>
              <a:buNone/>
            </a:pPr>
            <a:r>
              <a:rPr lang="en-US" altLang="zh-TW" sz="2800" dirty="0" smtClean="0">
                <a:latin typeface="標楷體" pitchFamily="65" charset="-120"/>
                <a:ea typeface="標楷體" pitchFamily="65" charset="-120"/>
              </a:rPr>
              <a:t>3.</a:t>
            </a:r>
            <a:r>
              <a:rPr lang="zh-TW" altLang="en-US" sz="2800" dirty="0" smtClean="0">
                <a:solidFill>
                  <a:srgbClr val="FF0000"/>
                </a:solidFill>
                <a:latin typeface="標楷體" pitchFamily="65" charset="-120"/>
                <a:ea typeface="標楷體" pitchFamily="65" charset="-120"/>
              </a:rPr>
              <a:t>育嬰留職停薪年資得以採計。</a:t>
            </a:r>
          </a:p>
          <a:p>
            <a:pPr>
              <a:buNone/>
            </a:pPr>
            <a:r>
              <a:rPr lang="en-US" altLang="zh-TW" sz="2800" dirty="0" smtClean="0">
                <a:latin typeface="標楷體" pitchFamily="65" charset="-120"/>
                <a:ea typeface="標楷體" pitchFamily="65" charset="-120"/>
              </a:rPr>
              <a:t>4.</a:t>
            </a:r>
            <a:r>
              <a:rPr lang="zh-TW" altLang="en-US" sz="2800" dirty="0" smtClean="0">
                <a:latin typeface="標楷體" pitchFamily="65" charset="-120"/>
                <a:ea typeface="標楷體" pitchFamily="65" charset="-120"/>
              </a:rPr>
              <a:t>私立學校</a:t>
            </a:r>
            <a:r>
              <a:rPr lang="en-US"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幼兒園</a:t>
            </a:r>
            <a:r>
              <a:rPr lang="en-US"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服務年資符合行政院服務獎章頒發之服務認定標準年資者准併計。</a:t>
            </a:r>
          </a:p>
          <a:p>
            <a:pPr>
              <a:buNone/>
            </a:pPr>
            <a:r>
              <a:rPr lang="en-US" altLang="zh-TW" sz="2800" dirty="0" smtClean="0">
                <a:latin typeface="標楷體" pitchFamily="65" charset="-120"/>
                <a:ea typeface="標楷體" pitchFamily="65" charset="-120"/>
              </a:rPr>
              <a:t>5.</a:t>
            </a:r>
            <a:r>
              <a:rPr lang="zh-TW" altLang="en-US" sz="2800" dirty="0" smtClean="0">
                <a:solidFill>
                  <a:srgbClr val="FF0000"/>
                </a:solidFill>
                <a:latin typeface="標楷體" pitchFamily="65" charset="-120"/>
                <a:ea typeface="標楷體" pitchFamily="65" charset="-120"/>
              </a:rPr>
              <a:t>教師借調教育部、教育處或商借至海外臺灣學校服務，其借調或商借年資得採計年資積分。</a:t>
            </a:r>
            <a:endParaRPr lang="en-US" altLang="zh-TW" sz="2800" dirty="0" smtClean="0">
              <a:solidFill>
                <a:srgbClr val="FF0000"/>
              </a:solidFill>
              <a:latin typeface="標楷體" pitchFamily="65" charset="-120"/>
              <a:ea typeface="標楷體" pitchFamily="65" charset="-120"/>
            </a:endParaRPr>
          </a:p>
          <a:p>
            <a:pPr>
              <a:buNone/>
            </a:pPr>
            <a:r>
              <a:rPr lang="zh-TW" altLang="en-US" sz="2800" dirty="0" smtClean="0">
                <a:latin typeface="標楷體" pitchFamily="65" charset="-120"/>
                <a:ea typeface="標楷體" pitchFamily="65" charset="-120"/>
              </a:rPr>
              <a:t>本條例所稱公教人員，指下列編制內有給專任之文職人</a:t>
            </a:r>
            <a:endParaRPr lang="en-US" altLang="zh-TW" sz="2800" dirty="0" smtClean="0">
              <a:latin typeface="標楷體" pitchFamily="65" charset="-120"/>
              <a:ea typeface="標楷體" pitchFamily="65" charset="-120"/>
            </a:endParaRPr>
          </a:p>
          <a:p>
            <a:pPr>
              <a:buNone/>
            </a:pPr>
            <a:r>
              <a:rPr lang="zh-TW" altLang="en-US" sz="2800" dirty="0" smtClean="0">
                <a:latin typeface="標楷體" pitchFamily="65" charset="-120"/>
                <a:ea typeface="標楷體" pitchFamily="65" charset="-120"/>
              </a:rPr>
              <a:t>員：</a:t>
            </a:r>
            <a:r>
              <a:rPr lang="zh-TW" altLang="en-US" sz="2800" dirty="0" smtClean="0">
                <a:solidFill>
                  <a:srgbClr val="FF0000"/>
                </a:solidFill>
                <a:latin typeface="標楷體" pitchFamily="65" charset="-120"/>
                <a:ea typeface="標楷體" pitchFamily="65" charset="-120"/>
              </a:rPr>
              <a:t>各級公立學校教職員。</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私立學校應符合</a:t>
            </a:r>
            <a:r>
              <a:rPr lang="zh-TW" altLang="en-US" sz="2800" u="sng" dirty="0" smtClean="0">
                <a:solidFill>
                  <a:srgbClr val="FF0000"/>
                </a:solidFill>
                <a:latin typeface="標楷體" pitchFamily="65" charset="-120"/>
                <a:ea typeface="標楷體" pitchFamily="65" charset="-120"/>
              </a:rPr>
              <a:t>編制內</a:t>
            </a:r>
            <a:r>
              <a:rPr lang="zh-TW" altLang="en-US" sz="2800" dirty="0" smtClean="0">
                <a:solidFill>
                  <a:srgbClr val="FF0000"/>
                </a:solidFill>
                <a:latin typeface="標楷體" pitchFamily="65" charset="-120"/>
                <a:ea typeface="標楷體" pitchFamily="65" charset="-120"/>
              </a:rPr>
              <a:t>、</a:t>
            </a:r>
            <a:r>
              <a:rPr lang="zh-TW" altLang="en-US" sz="2800" u="sng" dirty="0" smtClean="0">
                <a:solidFill>
                  <a:srgbClr val="FF0000"/>
                </a:solidFill>
                <a:latin typeface="標楷體" pitchFamily="65" charset="-120"/>
                <a:ea typeface="標楷體" pitchFamily="65" charset="-120"/>
              </a:rPr>
              <a:t>專任</a:t>
            </a:r>
            <a:r>
              <a:rPr lang="zh-TW" altLang="en-US" sz="2800" dirty="0" smtClean="0">
                <a:solidFill>
                  <a:srgbClr val="FF0000"/>
                </a:solidFill>
                <a:latin typeface="標楷體" pitchFamily="65" charset="-120"/>
                <a:ea typeface="標楷體" pitchFamily="65" charset="-120"/>
              </a:rPr>
              <a:t>、</a:t>
            </a:r>
            <a:r>
              <a:rPr lang="zh-TW" altLang="en-US" sz="2800" u="sng" dirty="0" smtClean="0">
                <a:solidFill>
                  <a:srgbClr val="FF0000"/>
                </a:solidFill>
                <a:latin typeface="標楷體" pitchFamily="65" charset="-120"/>
                <a:ea typeface="標楷體" pitchFamily="65" charset="-120"/>
              </a:rPr>
              <a:t>合格</a:t>
            </a:r>
            <a:r>
              <a:rPr lang="zh-TW" altLang="en-US" sz="2800" dirty="0" smtClean="0">
                <a:solidFill>
                  <a:srgbClr val="FF0000"/>
                </a:solidFill>
                <a:latin typeface="標楷體" pitchFamily="65" charset="-120"/>
                <a:ea typeface="標楷體" pitchFamily="65" charset="-120"/>
              </a:rPr>
              <a:t>、</a:t>
            </a:r>
            <a:r>
              <a:rPr lang="zh-TW" altLang="en-US" sz="2800" u="sng" dirty="0" smtClean="0">
                <a:solidFill>
                  <a:srgbClr val="FF0000"/>
                </a:solidFill>
                <a:latin typeface="標楷體" pitchFamily="65" charset="-120"/>
                <a:ea typeface="標楷體" pitchFamily="65" charset="-120"/>
              </a:rPr>
              <a:t>有給</a:t>
            </a:r>
            <a:r>
              <a:rPr lang="zh-TW" altLang="en-US" sz="2800" dirty="0" smtClean="0">
                <a:solidFill>
                  <a:srgbClr val="FF0000"/>
                </a:solidFill>
                <a:latin typeface="標楷體" pitchFamily="65" charset="-120"/>
                <a:ea typeface="標楷體" pitchFamily="65" charset="-120"/>
              </a:rPr>
              <a:t>並取得教師證者得予並計年資</a:t>
            </a:r>
            <a:r>
              <a:rPr lang="en-US" altLang="zh-TW" sz="2800" dirty="0" smtClean="0">
                <a:solidFill>
                  <a:srgbClr val="FF0000"/>
                </a:solidFill>
                <a:latin typeface="標楷體" pitchFamily="65" charset="-120"/>
                <a:ea typeface="標楷體" pitchFamily="65" charset="-120"/>
              </a:rPr>
              <a:t>)</a:t>
            </a:r>
            <a:endParaRPr lang="zh-TW" altLang="en-US" sz="2800" dirty="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dirty="0" smtClean="0">
                <a:solidFill>
                  <a:schemeClr val="tx1"/>
                </a:solidFill>
                <a:ea typeface="標楷體" pitchFamily="65" charset="-120"/>
              </a:rPr>
              <a:t>法令依據</a:t>
            </a:r>
            <a:endParaRPr lang="zh-TW" altLang="en-US" sz="3600" dirty="0"/>
          </a:p>
        </p:txBody>
      </p:sp>
      <p:sp>
        <p:nvSpPr>
          <p:cNvPr id="3" name="內容版面配置區 2"/>
          <p:cNvSpPr>
            <a:spLocks noGrp="1"/>
          </p:cNvSpPr>
          <p:nvPr>
            <p:ph idx="1"/>
          </p:nvPr>
        </p:nvSpPr>
        <p:spPr/>
        <p:txBody>
          <a:bodyPr>
            <a:normAutofit/>
          </a:bodyPr>
          <a:lstStyle/>
          <a:p>
            <a:pPr>
              <a:buClr>
                <a:schemeClr val="accent2"/>
              </a:buClr>
              <a:buSzPct val="80000"/>
              <a:buFont typeface="Wingdings" pitchFamily="2" charset="2"/>
              <a:buChar char="l"/>
            </a:pPr>
            <a:r>
              <a:rPr lang="zh-TW" altLang="en-US" sz="2800" dirty="0" smtClean="0">
                <a:latin typeface="標楷體" pitchFamily="65" charset="-120"/>
                <a:ea typeface="標楷體" pitchFamily="65" charset="-120"/>
              </a:rPr>
              <a:t>國民中小學校長主任教師甄選儲訓及介聘辦法</a:t>
            </a:r>
            <a:endParaRPr lang="en-US" altLang="zh-TW" sz="2800" dirty="0" smtClean="0">
              <a:latin typeface="標楷體" pitchFamily="65" charset="-120"/>
              <a:ea typeface="標楷體" pitchFamily="65" charset="-120"/>
            </a:endParaRPr>
          </a:p>
          <a:p>
            <a:pPr>
              <a:lnSpc>
                <a:spcPct val="80000"/>
              </a:lnSpc>
              <a:buClr>
                <a:schemeClr val="accent2"/>
              </a:buClr>
              <a:buSzPct val="80000"/>
              <a:buFont typeface="Wingdings" pitchFamily="2" charset="2"/>
              <a:buChar char="l"/>
            </a:pPr>
            <a:r>
              <a:rPr lang="zh-TW" altLang="en-US" sz="2800" dirty="0" smtClean="0">
                <a:latin typeface="標楷體" pitchFamily="65" charset="-120"/>
                <a:ea typeface="標楷體" pitchFamily="65" charset="-120"/>
              </a:rPr>
              <a:t>教師法暨</a:t>
            </a:r>
            <a:r>
              <a:rPr lang="zh-TW" altLang="en-US" sz="2800" dirty="0" smtClean="0">
                <a:ea typeface="標楷體" pitchFamily="65" charset="-120"/>
              </a:rPr>
              <a:t>其施行細則。</a:t>
            </a:r>
            <a:r>
              <a:rPr lang="zh-TW" altLang="en-US" sz="2800" dirty="0" smtClean="0"/>
              <a:t> </a:t>
            </a:r>
          </a:p>
          <a:p>
            <a:pPr>
              <a:lnSpc>
                <a:spcPct val="80000"/>
              </a:lnSpc>
              <a:buClr>
                <a:schemeClr val="accent2"/>
              </a:buClr>
              <a:buSzPct val="80000"/>
              <a:buFont typeface="Wingdings" pitchFamily="2" charset="2"/>
              <a:buChar char="l"/>
            </a:pPr>
            <a:r>
              <a:rPr lang="zh-TW" altLang="en-US" sz="2800" dirty="0" smtClean="0">
                <a:ea typeface="標楷體" pitchFamily="65" charset="-120"/>
              </a:rPr>
              <a:t>教育人員任用條例暨其施行細則。</a:t>
            </a:r>
            <a:r>
              <a:rPr lang="zh-TW" altLang="en-US" sz="2800" dirty="0" smtClean="0"/>
              <a:t> </a:t>
            </a:r>
            <a:endParaRPr lang="zh-TW" altLang="en-US" sz="2800" dirty="0" smtClean="0">
              <a:latin typeface="標楷體" pitchFamily="65" charset="-120"/>
              <a:ea typeface="標楷體" pitchFamily="65" charset="-120"/>
            </a:endParaRPr>
          </a:p>
          <a:p>
            <a:pPr>
              <a:buClr>
                <a:schemeClr val="accent2"/>
              </a:buClr>
              <a:buSzPct val="80000"/>
              <a:buFont typeface="Wingdings" pitchFamily="2" charset="2"/>
              <a:buChar char="l"/>
            </a:pPr>
            <a:r>
              <a:rPr lang="en-US" altLang="zh-TW" sz="2800" dirty="0" smtClean="0">
                <a:latin typeface="標楷體" pitchFamily="65" charset="-120"/>
                <a:ea typeface="標楷體" pitchFamily="65" charset="-120"/>
              </a:rPr>
              <a:t>112</a:t>
            </a:r>
            <a:r>
              <a:rPr lang="zh-TW" altLang="en-US" sz="2800" dirty="0" smtClean="0">
                <a:latin typeface="標楷體" pitchFamily="65" charset="-120"/>
                <a:ea typeface="標楷體" pitchFamily="65" charset="-120"/>
              </a:rPr>
              <a:t>年公立國民中小學暨幼兒園教師介聘他縣巿服務作業要點</a:t>
            </a:r>
          </a:p>
          <a:p>
            <a:pPr>
              <a:buClr>
                <a:schemeClr val="accent2"/>
              </a:buClr>
              <a:buSzPct val="80000"/>
              <a:buFont typeface="Wingdings" pitchFamily="2" charset="2"/>
              <a:buChar char="l"/>
            </a:pPr>
            <a:r>
              <a:rPr lang="en-US" altLang="zh-TW" sz="2800" dirty="0" smtClean="0">
                <a:latin typeface="標楷體" pitchFamily="65" charset="-120"/>
                <a:ea typeface="標楷體" pitchFamily="65" charset="-120"/>
              </a:rPr>
              <a:t>112</a:t>
            </a:r>
            <a:r>
              <a:rPr lang="zh-TW" altLang="en-US" sz="2800" dirty="0" smtClean="0">
                <a:latin typeface="標楷體" pitchFamily="65" charset="-120"/>
                <a:ea typeface="標楷體" pitchFamily="65" charset="-120"/>
              </a:rPr>
              <a:t>年公立國民中小學暨幼兒園教師介聘他縣巿服務作業積分審查參考原則</a:t>
            </a:r>
            <a:r>
              <a:rPr lang="en-US" altLang="zh-TW" sz="2800" dirty="0" smtClean="0">
                <a:latin typeface="標楷體" pitchFamily="65" charset="-120"/>
                <a:ea typeface="標楷體" pitchFamily="65" charset="-120"/>
              </a:rPr>
              <a:t>	</a:t>
            </a:r>
          </a:p>
          <a:p>
            <a:pPr>
              <a:buClr>
                <a:schemeClr val="accent2"/>
              </a:buClr>
              <a:buSzPct val="80000"/>
              <a:buFont typeface="Wingdings" pitchFamily="2" charset="2"/>
              <a:buChar char="l"/>
            </a:pPr>
            <a:r>
              <a:rPr lang="en-US" altLang="zh-TW" sz="2800" dirty="0" smtClean="0">
                <a:latin typeface="標楷體" pitchFamily="65" charset="-120"/>
                <a:ea typeface="標楷體" pitchFamily="65" charset="-120"/>
              </a:rPr>
              <a:t>112</a:t>
            </a:r>
            <a:r>
              <a:rPr lang="zh-TW" altLang="en-US" sz="2800" dirty="0" smtClean="0">
                <a:latin typeface="標楷體" pitchFamily="65" charset="-120"/>
                <a:ea typeface="標楷體" pitchFamily="65" charset="-120"/>
              </a:rPr>
              <a:t>年公立國民中小學暨幼兒園教師申請介聘他縣市服務作業日程表</a:t>
            </a:r>
            <a:endParaRPr lang="zh-TW" altLang="en-US" dirty="0"/>
          </a:p>
        </p:txBody>
      </p:sp>
    </p:spTree>
  </p:cSld>
  <p:clrMapOvr>
    <a:masterClrMapping/>
  </p:clrMapOvr>
  <p:transition>
    <p:cut/>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404664"/>
            <a:ext cx="8229600" cy="1012974"/>
          </a:xfrm>
        </p:spPr>
        <p:txBody>
          <a:bodyPr>
            <a:normAutofit/>
          </a:bodyPr>
          <a:lstStyle/>
          <a:p>
            <a:r>
              <a:rPr lang="zh-TW" altLang="en-US" sz="3600" dirty="0" smtClean="0">
                <a:solidFill>
                  <a:schemeClr val="tx1"/>
                </a:solidFill>
                <a:ea typeface="標楷體" pitchFamily="65" charset="-120"/>
              </a:rPr>
              <a:t>積分審查</a:t>
            </a:r>
            <a:endParaRPr lang="zh-TW" altLang="en-US" sz="3600" dirty="0"/>
          </a:p>
        </p:txBody>
      </p:sp>
      <p:sp>
        <p:nvSpPr>
          <p:cNvPr id="3" name="內容版面配置區 2"/>
          <p:cNvSpPr>
            <a:spLocks noGrp="1"/>
          </p:cNvSpPr>
          <p:nvPr>
            <p:ph idx="1"/>
          </p:nvPr>
        </p:nvSpPr>
        <p:spPr>
          <a:xfrm>
            <a:off x="457200" y="1484784"/>
            <a:ext cx="8229600" cy="4839816"/>
          </a:xfrm>
        </p:spPr>
        <p:txBody>
          <a:bodyPr>
            <a:normAutofit fontScale="92500" lnSpcReduction="10000"/>
          </a:bodyPr>
          <a:lstStyle/>
          <a:p>
            <a:pPr>
              <a:buNone/>
            </a:pP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二</a:t>
            </a:r>
            <a:r>
              <a:rPr lang="en-US" altLang="zh-TW" sz="2800" dirty="0" smtClean="0">
                <a:latin typeface="標楷體" pitchFamily="65" charset="-120"/>
                <a:ea typeface="標楷體" pitchFamily="65" charset="-120"/>
              </a:rPr>
              <a:t>) </a:t>
            </a:r>
            <a:r>
              <a:rPr lang="zh-TW" altLang="en-US" sz="2800" dirty="0" smtClean="0">
                <a:latin typeface="標楷體" pitchFamily="65" charset="-120"/>
                <a:ea typeface="標楷體" pitchFamily="65" charset="-120"/>
              </a:rPr>
              <a:t>年資積分：最高</a:t>
            </a:r>
            <a:r>
              <a:rPr lang="zh-TW" altLang="en-US" sz="2800" dirty="0" smtClean="0">
                <a:solidFill>
                  <a:srgbClr val="FF0000"/>
                </a:solidFill>
                <a:latin typeface="標楷體" pitchFamily="65" charset="-120"/>
                <a:ea typeface="標楷體" pitchFamily="65" charset="-120"/>
              </a:rPr>
              <a:t>四十</a:t>
            </a:r>
            <a:r>
              <a:rPr lang="zh-TW" altLang="en-US" sz="2800" dirty="0" smtClean="0">
                <a:latin typeface="標楷體" pitchFamily="65" charset="-120"/>
                <a:ea typeface="標楷體" pitchFamily="65" charset="-120"/>
              </a:rPr>
              <a:t>分。</a:t>
            </a:r>
          </a:p>
          <a:p>
            <a:pPr marL="354013" indent="-354013">
              <a:buNone/>
            </a:pPr>
            <a:r>
              <a:rPr lang="en-US" altLang="zh-TW" sz="2800" dirty="0">
                <a:latin typeface="標楷體" pitchFamily="65" charset="-120"/>
                <a:ea typeface="標楷體" pitchFamily="65" charset="-120"/>
              </a:rPr>
              <a:t>1.</a:t>
            </a:r>
            <a:r>
              <a:rPr lang="zh-TW" altLang="zh-TW" sz="2800" dirty="0">
                <a:latin typeface="標楷體" pitchFamily="65" charset="-120"/>
                <a:ea typeface="標楷體" pitchFamily="65" charset="-120"/>
              </a:rPr>
              <a:t>在本</a:t>
            </a:r>
            <a:r>
              <a:rPr lang="zh-TW" altLang="zh-TW" sz="2800" dirty="0" smtClean="0">
                <a:latin typeface="標楷體" pitchFamily="65" charset="-120"/>
                <a:ea typeface="標楷體" pitchFamily="65" charset="-120"/>
              </a:rPr>
              <a:t>縣國民</a:t>
            </a:r>
            <a:r>
              <a:rPr lang="zh-TW" altLang="zh-TW" sz="2800" dirty="0">
                <a:latin typeface="標楷體" pitchFamily="65" charset="-120"/>
                <a:ea typeface="標楷體" pitchFamily="65" charset="-120"/>
              </a:rPr>
              <a:t>中小學暨幼兒園連續服務，每滿一年給</a:t>
            </a:r>
            <a:r>
              <a:rPr lang="zh-TW" altLang="zh-TW" sz="2800" b="1" dirty="0" smtClean="0">
                <a:solidFill>
                  <a:srgbClr val="FF0000"/>
                </a:solidFill>
                <a:latin typeface="標楷體" pitchFamily="65" charset="-120"/>
                <a:ea typeface="標楷體" pitchFamily="65" charset="-120"/>
              </a:rPr>
              <a:t>二</a:t>
            </a:r>
            <a:r>
              <a:rPr lang="zh-TW" altLang="zh-TW" sz="2800" dirty="0" smtClean="0">
                <a:latin typeface="標楷體" pitchFamily="65" charset="-120"/>
                <a:ea typeface="標楷體" pitchFamily="65" charset="-120"/>
              </a:rPr>
              <a:t>分。</a:t>
            </a:r>
            <a:endParaRPr lang="zh-TW" altLang="zh-TW" sz="2800" dirty="0">
              <a:latin typeface="標楷體" pitchFamily="65" charset="-120"/>
              <a:ea typeface="標楷體" pitchFamily="65" charset="-120"/>
            </a:endParaRPr>
          </a:p>
          <a:p>
            <a:pPr marL="354013" indent="-354013">
              <a:buNone/>
            </a:pPr>
            <a:r>
              <a:rPr lang="en-US" altLang="zh-TW" sz="2800" dirty="0">
                <a:latin typeface="標楷體" pitchFamily="65" charset="-120"/>
                <a:ea typeface="標楷體" pitchFamily="65" charset="-120"/>
              </a:rPr>
              <a:t>2.</a:t>
            </a:r>
            <a:r>
              <a:rPr lang="zh-TW" altLang="zh-TW" sz="2800" dirty="0">
                <a:latin typeface="標楷體" pitchFamily="65" charset="-120"/>
                <a:ea typeface="標楷體" pitchFamily="65" charset="-120"/>
              </a:rPr>
              <a:t>在本</a:t>
            </a:r>
            <a:r>
              <a:rPr lang="zh-TW" altLang="zh-TW" sz="2800" dirty="0" smtClean="0">
                <a:latin typeface="標楷體" pitchFamily="65" charset="-120"/>
                <a:ea typeface="標楷體" pitchFamily="65" charset="-120"/>
              </a:rPr>
              <a:t>縣偏遠</a:t>
            </a:r>
            <a:r>
              <a:rPr lang="zh-TW" altLang="zh-TW" sz="2800" dirty="0">
                <a:latin typeface="標楷體" pitchFamily="65" charset="-120"/>
                <a:ea typeface="標楷體" pitchFamily="65" charset="-120"/>
              </a:rPr>
              <a:t>地區國民中小學暨幼兒園連續服務，每滿一年加給</a:t>
            </a:r>
            <a:r>
              <a:rPr lang="zh-TW" altLang="zh-TW" sz="2800" b="1" dirty="0" smtClean="0">
                <a:solidFill>
                  <a:srgbClr val="FF0000"/>
                </a:solidFill>
                <a:latin typeface="標楷體" pitchFamily="65" charset="-120"/>
                <a:ea typeface="標楷體" pitchFamily="65" charset="-120"/>
              </a:rPr>
              <a:t>一</a:t>
            </a:r>
            <a:r>
              <a:rPr lang="zh-TW" altLang="zh-TW" sz="2800" dirty="0" smtClean="0">
                <a:latin typeface="標楷體" pitchFamily="65" charset="-120"/>
                <a:ea typeface="標楷體" pitchFamily="65" charset="-120"/>
              </a:rPr>
              <a:t>分。</a:t>
            </a:r>
            <a:endParaRPr lang="zh-TW" altLang="zh-TW" sz="2800" dirty="0">
              <a:latin typeface="標楷體" pitchFamily="65" charset="-120"/>
              <a:ea typeface="標楷體" pitchFamily="65" charset="-120"/>
            </a:endParaRPr>
          </a:p>
          <a:p>
            <a:pPr marL="354013" indent="-354013">
              <a:buNone/>
            </a:pPr>
            <a:r>
              <a:rPr lang="en-US" altLang="zh-TW" sz="2800" dirty="0">
                <a:latin typeface="標楷體" pitchFamily="65" charset="-120"/>
                <a:ea typeface="標楷體" pitchFamily="65" charset="-120"/>
              </a:rPr>
              <a:t>3.</a:t>
            </a:r>
            <a:r>
              <a:rPr lang="zh-TW" altLang="zh-TW" sz="2800" dirty="0">
                <a:latin typeface="標楷體" pitchFamily="65" charset="-120"/>
                <a:ea typeface="標楷體" pitchFamily="65" charset="-120"/>
              </a:rPr>
              <a:t>在本</a:t>
            </a:r>
            <a:r>
              <a:rPr lang="zh-TW" altLang="zh-TW" sz="2800" dirty="0" smtClean="0">
                <a:latin typeface="標楷體" pitchFamily="65" charset="-120"/>
                <a:ea typeface="標楷體" pitchFamily="65" charset="-120"/>
              </a:rPr>
              <a:t>縣特殊</a:t>
            </a:r>
            <a:r>
              <a:rPr lang="zh-TW" altLang="zh-TW" sz="2800" dirty="0">
                <a:latin typeface="標楷體" pitchFamily="65" charset="-120"/>
                <a:ea typeface="標楷體" pitchFamily="65" charset="-120"/>
              </a:rPr>
              <a:t>偏遠地區國民中小學暨幼兒園連續服務，每滿一年加給</a:t>
            </a:r>
            <a:r>
              <a:rPr lang="zh-TW" altLang="zh-TW" sz="2800" b="1" dirty="0" smtClean="0">
                <a:solidFill>
                  <a:srgbClr val="FF0000"/>
                </a:solidFill>
                <a:latin typeface="標楷體" pitchFamily="65" charset="-120"/>
                <a:ea typeface="標楷體" pitchFamily="65" charset="-120"/>
              </a:rPr>
              <a:t>二</a:t>
            </a:r>
            <a:r>
              <a:rPr lang="zh-TW" altLang="zh-TW" sz="2800" dirty="0" smtClean="0">
                <a:latin typeface="標楷體" pitchFamily="65" charset="-120"/>
                <a:ea typeface="標楷體" pitchFamily="65" charset="-120"/>
              </a:rPr>
              <a:t>分。</a:t>
            </a:r>
            <a:endParaRPr lang="en-US" altLang="zh-TW" sz="2800" dirty="0" smtClean="0">
              <a:latin typeface="標楷體" pitchFamily="65" charset="-120"/>
              <a:ea typeface="標楷體" pitchFamily="65" charset="-120"/>
            </a:endParaRPr>
          </a:p>
          <a:p>
            <a:pPr marL="354013" indent="-354013">
              <a:buNone/>
            </a:pPr>
            <a:r>
              <a:rPr lang="en-US" altLang="zh-TW" sz="2800" dirty="0" smtClean="0">
                <a:latin typeface="標楷體" pitchFamily="65" charset="-120"/>
                <a:ea typeface="標楷體" pitchFamily="65" charset="-120"/>
              </a:rPr>
              <a:t>4.</a:t>
            </a:r>
            <a:r>
              <a:rPr lang="zh-TW" altLang="en-US" sz="2800" dirty="0" smtClean="0">
                <a:solidFill>
                  <a:srgbClr val="FF0000"/>
                </a:solidFill>
                <a:latin typeface="標楷體" pitchFamily="65" charset="-120"/>
                <a:ea typeface="標楷體" pitchFamily="65" charset="-120"/>
              </a:rPr>
              <a:t>在本縣極度偏遠地區國民中小學及幼兒園連續服務，每滿一年加給</a:t>
            </a:r>
            <a:r>
              <a:rPr lang="zh-TW" altLang="en-US" sz="2800" b="1" dirty="0" smtClean="0">
                <a:solidFill>
                  <a:srgbClr val="FF0000"/>
                </a:solidFill>
                <a:latin typeface="標楷體" pitchFamily="65" charset="-120"/>
                <a:ea typeface="標楷體" pitchFamily="65" charset="-120"/>
              </a:rPr>
              <a:t>三</a:t>
            </a:r>
            <a:r>
              <a:rPr lang="zh-TW" altLang="en-US" sz="2800" dirty="0" smtClean="0">
                <a:solidFill>
                  <a:srgbClr val="FF0000"/>
                </a:solidFill>
                <a:latin typeface="標楷體" pitchFamily="65" charset="-120"/>
                <a:ea typeface="標楷體" pitchFamily="65" charset="-120"/>
              </a:rPr>
              <a:t>分。</a:t>
            </a:r>
            <a:endParaRPr lang="zh-TW" altLang="zh-TW" sz="2800" dirty="0">
              <a:solidFill>
                <a:srgbClr val="FF0000"/>
              </a:solidFill>
              <a:latin typeface="標楷體" pitchFamily="65" charset="-120"/>
              <a:ea typeface="標楷體" pitchFamily="65" charset="-120"/>
            </a:endParaRPr>
          </a:p>
          <a:p>
            <a:pPr marL="354013" indent="-354013">
              <a:buNone/>
            </a:pPr>
            <a:r>
              <a:rPr lang="en-US" altLang="zh-TW" sz="2800" dirty="0" smtClean="0">
                <a:latin typeface="標楷體" pitchFamily="65" charset="-120"/>
                <a:ea typeface="標楷體" pitchFamily="65" charset="-120"/>
              </a:rPr>
              <a:t>5.</a:t>
            </a:r>
            <a:r>
              <a:rPr lang="zh-TW" altLang="zh-TW" sz="2800" dirty="0">
                <a:latin typeface="標楷體" pitchFamily="65" charset="-120"/>
                <a:ea typeface="標楷體" pitchFamily="65" charset="-120"/>
              </a:rPr>
              <a:t>在本</a:t>
            </a:r>
            <a:r>
              <a:rPr lang="zh-TW" altLang="zh-TW" sz="2800" dirty="0" smtClean="0">
                <a:latin typeface="標楷體" pitchFamily="65" charset="-120"/>
                <a:ea typeface="標楷體" pitchFamily="65" charset="-120"/>
              </a:rPr>
              <a:t>縣學校</a:t>
            </a:r>
            <a:r>
              <a:rPr lang="zh-TW" altLang="zh-TW" sz="2800" dirty="0">
                <a:latin typeface="標楷體" pitchFamily="65" charset="-120"/>
                <a:ea typeface="標楷體" pitchFamily="65" charset="-120"/>
              </a:rPr>
              <a:t>、幼兒園兼任處</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室</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主任、園長，每滿一年加給</a:t>
            </a:r>
            <a:r>
              <a:rPr lang="zh-TW" altLang="zh-TW" sz="2800" b="1" dirty="0">
                <a:solidFill>
                  <a:srgbClr val="FF0000"/>
                </a:solidFill>
                <a:latin typeface="標楷體" pitchFamily="65" charset="-120"/>
                <a:ea typeface="標楷體" pitchFamily="65" charset="-120"/>
              </a:rPr>
              <a:t>二．</a:t>
            </a:r>
            <a:r>
              <a:rPr lang="zh-TW" altLang="zh-TW" sz="2800" b="1" dirty="0" smtClean="0">
                <a:solidFill>
                  <a:srgbClr val="FF0000"/>
                </a:solidFill>
                <a:latin typeface="標楷體" pitchFamily="65" charset="-120"/>
                <a:ea typeface="標楷體" pitchFamily="65" charset="-120"/>
              </a:rPr>
              <a:t>五</a:t>
            </a:r>
            <a:r>
              <a:rPr lang="zh-TW" altLang="zh-TW" sz="2800" dirty="0" smtClean="0">
                <a:latin typeface="標楷體" pitchFamily="65" charset="-120"/>
                <a:ea typeface="標楷體" pitchFamily="65" charset="-120"/>
              </a:rPr>
              <a:t>分。</a:t>
            </a:r>
            <a:endParaRPr lang="zh-TW" altLang="zh-TW" sz="2800" dirty="0">
              <a:latin typeface="標楷體" pitchFamily="65" charset="-120"/>
              <a:ea typeface="標楷體" pitchFamily="65" charset="-120"/>
            </a:endParaRPr>
          </a:p>
          <a:p>
            <a:pPr>
              <a:buNone/>
            </a:pPr>
            <a:endParaRPr lang="zh-TW" altLang="en-US" sz="2800" dirty="0" smtClean="0">
              <a:latin typeface="標楷體" pitchFamily="65" charset="-120"/>
              <a:ea typeface="標楷體" pitchFamily="65" charset="-120"/>
            </a:endParaRPr>
          </a:p>
          <a:p>
            <a:endParaRPr lang="zh-TW" altLang="en-US" dirty="0"/>
          </a:p>
        </p:txBody>
      </p:sp>
    </p:spTree>
  </p:cSld>
  <p:clrMapOvr>
    <a:masterClrMapping/>
  </p:clrMapOvr>
  <p:transition>
    <p:cut/>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476672"/>
            <a:ext cx="8229600" cy="576064"/>
          </a:xfrm>
        </p:spPr>
        <p:txBody>
          <a:bodyPr>
            <a:normAutofit fontScale="90000"/>
          </a:bodyPr>
          <a:lstStyle/>
          <a:p>
            <a:r>
              <a:rPr lang="zh-TW" altLang="en-US" sz="3600" dirty="0" smtClean="0">
                <a:solidFill>
                  <a:schemeClr val="tx1"/>
                </a:solidFill>
                <a:ea typeface="標楷體" pitchFamily="65" charset="-120"/>
              </a:rPr>
              <a:t>積分審查</a:t>
            </a:r>
            <a:endParaRPr lang="zh-TW" altLang="en-US" sz="3600" dirty="0"/>
          </a:p>
        </p:txBody>
      </p:sp>
      <p:sp>
        <p:nvSpPr>
          <p:cNvPr id="3" name="內容版面配置區 2"/>
          <p:cNvSpPr>
            <a:spLocks noGrp="1"/>
          </p:cNvSpPr>
          <p:nvPr>
            <p:ph idx="1"/>
          </p:nvPr>
        </p:nvSpPr>
        <p:spPr>
          <a:xfrm>
            <a:off x="457200" y="1196752"/>
            <a:ext cx="8229600" cy="5184576"/>
          </a:xfrm>
        </p:spPr>
        <p:txBody>
          <a:bodyPr>
            <a:normAutofit fontScale="92500" lnSpcReduction="20000"/>
          </a:bodyPr>
          <a:lstStyle/>
          <a:p>
            <a:pPr>
              <a:buNone/>
            </a:pPr>
            <a:r>
              <a:rPr lang="en-US" altLang="zh-TW" sz="2800" dirty="0" smtClean="0">
                <a:latin typeface="標楷體" pitchFamily="65" charset="-120"/>
                <a:ea typeface="標楷體" pitchFamily="65" charset="-120"/>
              </a:rPr>
              <a:t>6.</a:t>
            </a:r>
            <a:r>
              <a:rPr lang="zh-TW" altLang="zh-TW" sz="2800" dirty="0">
                <a:latin typeface="標楷體" pitchFamily="65" charset="-120"/>
                <a:ea typeface="標楷體" pitchFamily="65" charset="-120"/>
              </a:rPr>
              <a:t>在本</a:t>
            </a:r>
            <a:r>
              <a:rPr lang="zh-TW" altLang="zh-TW" sz="2800" dirty="0" smtClean="0">
                <a:latin typeface="標楷體" pitchFamily="65" charset="-120"/>
                <a:ea typeface="標楷體" pitchFamily="65" charset="-120"/>
              </a:rPr>
              <a:t>縣學校</a:t>
            </a:r>
            <a:r>
              <a:rPr lang="zh-TW" altLang="zh-TW" sz="2800" dirty="0">
                <a:latin typeface="標楷體" pitchFamily="65" charset="-120"/>
                <a:ea typeface="標楷體" pitchFamily="65" charset="-120"/>
              </a:rPr>
              <a:t>、幼兒園兼任組長、副組長、人事、主計，每滿一年</a:t>
            </a:r>
            <a:r>
              <a:rPr lang="zh-TW" altLang="zh-TW" sz="2800" dirty="0" smtClean="0">
                <a:latin typeface="標楷體" pitchFamily="65" charset="-120"/>
                <a:ea typeface="標楷體" pitchFamily="65" charset="-120"/>
              </a:rPr>
              <a:t>加給</a:t>
            </a:r>
            <a:r>
              <a:rPr lang="zh-TW" altLang="zh-TW" sz="2800" b="1" dirty="0" smtClean="0">
                <a:solidFill>
                  <a:srgbClr val="FF0000"/>
                </a:solidFill>
                <a:latin typeface="標楷體" pitchFamily="65" charset="-120"/>
                <a:ea typeface="標楷體" pitchFamily="65" charset="-120"/>
              </a:rPr>
              <a:t>一</a:t>
            </a:r>
            <a:r>
              <a:rPr lang="zh-TW" altLang="zh-TW" sz="2800" b="1" dirty="0">
                <a:solidFill>
                  <a:srgbClr val="FF0000"/>
                </a:solidFill>
                <a:latin typeface="標楷體" pitchFamily="65" charset="-120"/>
                <a:ea typeface="標楷體" pitchFamily="65" charset="-120"/>
              </a:rPr>
              <a:t>．五</a:t>
            </a:r>
            <a:r>
              <a:rPr lang="zh-TW" altLang="zh-TW" sz="2800" dirty="0">
                <a:latin typeface="標楷體" pitchFamily="65" charset="-120"/>
                <a:ea typeface="標楷體" pitchFamily="65" charset="-120"/>
              </a:rPr>
              <a:t>分</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具二種以上兼職者</a:t>
            </a:r>
            <a:r>
              <a:rPr lang="zh-TW"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應</a:t>
            </a:r>
            <a:r>
              <a:rPr lang="zh-TW" altLang="zh-TW" sz="2800" dirty="0" smtClean="0">
                <a:latin typeface="標楷體" pitchFamily="65" charset="-120"/>
                <a:ea typeface="標楷體" pitchFamily="65" charset="-120"/>
              </a:rPr>
              <a:t>擇</a:t>
            </a:r>
            <a:r>
              <a:rPr lang="zh-TW" altLang="zh-TW" sz="2800" dirty="0">
                <a:latin typeface="標楷體" pitchFamily="65" charset="-120"/>
                <a:ea typeface="標楷體" pitchFamily="65" charset="-120"/>
              </a:rPr>
              <a:t>一採計</a:t>
            </a:r>
            <a:r>
              <a:rPr lang="en-US" altLang="zh-TW" sz="2800" dirty="0" smtClean="0">
                <a:latin typeface="標楷體" pitchFamily="65" charset="-120"/>
                <a:ea typeface="標楷體" pitchFamily="65" charset="-120"/>
              </a:rPr>
              <a:t>)</a:t>
            </a:r>
            <a:r>
              <a:rPr lang="zh-TW" altLang="zh-TW"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pPr>
              <a:buNone/>
            </a:pPr>
            <a:r>
              <a:rPr lang="en-US" altLang="zh-TW" sz="2800" dirty="0" smtClean="0">
                <a:latin typeface="標楷體" pitchFamily="65" charset="-120"/>
                <a:ea typeface="標楷體" pitchFamily="65" charset="-120"/>
              </a:rPr>
              <a:t>7.</a:t>
            </a:r>
            <a:r>
              <a:rPr lang="zh-TW" altLang="en-US" sz="2800" dirty="0" smtClean="0">
                <a:latin typeface="標楷體" pitchFamily="65" charset="-120"/>
                <a:ea typeface="標楷體" pitchFamily="65" charset="-120"/>
              </a:rPr>
              <a:t>在本縣服務期間內商借至各各級主管機關辦理教育行政相關業務，每滿一年加，加給</a:t>
            </a:r>
            <a:r>
              <a:rPr lang="zh-TW" altLang="zh-TW" sz="2800" b="1" dirty="0" smtClean="0">
                <a:solidFill>
                  <a:srgbClr val="FF0000"/>
                </a:solidFill>
                <a:latin typeface="標楷體" pitchFamily="65" charset="-120"/>
                <a:ea typeface="標楷體" pitchFamily="65" charset="-120"/>
              </a:rPr>
              <a:t>一．五</a:t>
            </a:r>
            <a:r>
              <a:rPr lang="zh-TW" altLang="zh-TW" sz="2800" dirty="0" smtClean="0">
                <a:latin typeface="標楷體" pitchFamily="65" charset="-120"/>
                <a:ea typeface="標楷體" pitchFamily="65" charset="-120"/>
              </a:rPr>
              <a:t>分</a:t>
            </a:r>
            <a:r>
              <a:rPr lang="zh-TW" altLang="en-US" sz="2800" dirty="0" smtClean="0">
                <a:latin typeface="標楷體" pitchFamily="65" charset="-120"/>
                <a:ea typeface="標楷體" pitchFamily="65" charset="-120"/>
              </a:rPr>
              <a:t>。</a:t>
            </a:r>
            <a:endParaRPr lang="zh-TW" altLang="zh-TW" sz="2800" dirty="0">
              <a:latin typeface="標楷體" pitchFamily="65" charset="-120"/>
              <a:ea typeface="標楷體" pitchFamily="65" charset="-120"/>
            </a:endParaRPr>
          </a:p>
          <a:p>
            <a:pPr>
              <a:buNone/>
            </a:pPr>
            <a:r>
              <a:rPr lang="en-US" altLang="zh-TW" sz="2800" dirty="0" smtClean="0">
                <a:latin typeface="標楷體" pitchFamily="65" charset="-120"/>
                <a:ea typeface="標楷體" pitchFamily="65" charset="-120"/>
              </a:rPr>
              <a:t>8.</a:t>
            </a:r>
            <a:r>
              <a:rPr lang="zh-TW" altLang="zh-TW" sz="2800" dirty="0">
                <a:latin typeface="標楷體" pitchFamily="65" charset="-120"/>
                <a:ea typeface="標楷體" pitchFamily="65" charset="-120"/>
              </a:rPr>
              <a:t>在本</a:t>
            </a:r>
            <a:r>
              <a:rPr lang="zh-TW" altLang="zh-TW" sz="2800" dirty="0" smtClean="0">
                <a:latin typeface="標楷體" pitchFamily="65" charset="-120"/>
                <a:ea typeface="標楷體" pitchFamily="65" charset="-120"/>
              </a:rPr>
              <a:t>縣學校</a:t>
            </a:r>
            <a:r>
              <a:rPr lang="zh-TW" altLang="zh-TW" sz="2800" dirty="0">
                <a:latin typeface="標楷體" pitchFamily="65" charset="-120"/>
                <a:ea typeface="標楷體" pitchFamily="65" charset="-120"/>
              </a:rPr>
              <a:t>、幼兒園兼任導師，每滿一年</a:t>
            </a:r>
            <a:r>
              <a:rPr lang="zh-TW" altLang="zh-TW" sz="2800" dirty="0" smtClean="0">
                <a:latin typeface="標楷體" pitchFamily="65" charset="-120"/>
                <a:ea typeface="標楷體" pitchFamily="65" charset="-120"/>
              </a:rPr>
              <a:t>加給</a:t>
            </a:r>
            <a:r>
              <a:rPr lang="zh-TW" altLang="en-US" sz="2800" b="1" dirty="0" smtClean="0">
                <a:solidFill>
                  <a:srgbClr val="FF0000"/>
                </a:solidFill>
                <a:latin typeface="標楷體" pitchFamily="65" charset="-120"/>
                <a:ea typeface="標楷體" pitchFamily="65" charset="-120"/>
              </a:rPr>
              <a:t>○</a:t>
            </a:r>
            <a:r>
              <a:rPr lang="zh-TW" altLang="en-US" sz="2800" dirty="0" smtClean="0">
                <a:latin typeface="標楷體" pitchFamily="65" charset="-120"/>
                <a:ea typeface="標楷體" pitchFamily="65" charset="-120"/>
              </a:rPr>
              <a:t> </a:t>
            </a:r>
            <a:r>
              <a:rPr lang="zh-TW" altLang="zh-TW" sz="2800" b="1" dirty="0" smtClean="0">
                <a:solidFill>
                  <a:srgbClr val="FF0000"/>
                </a:solidFill>
                <a:latin typeface="標楷體" pitchFamily="65" charset="-120"/>
                <a:ea typeface="標楷體" pitchFamily="65" charset="-120"/>
              </a:rPr>
              <a:t>．五</a:t>
            </a:r>
            <a:r>
              <a:rPr lang="zh-TW" altLang="zh-TW" sz="2800" dirty="0" smtClean="0">
                <a:latin typeface="標楷體" pitchFamily="65" charset="-120"/>
                <a:ea typeface="標楷體" pitchFamily="65" charset="-120"/>
              </a:rPr>
              <a:t>分</a:t>
            </a:r>
            <a:r>
              <a:rPr lang="zh-TW" altLang="zh-TW" sz="2800" dirty="0">
                <a:latin typeface="標楷體" pitchFamily="65" charset="-120"/>
                <a:ea typeface="標楷體" pitchFamily="65" charset="-120"/>
              </a:rPr>
              <a:t>（具二種以上兼職者</a:t>
            </a:r>
            <a:r>
              <a:rPr lang="zh-TW"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應</a:t>
            </a:r>
            <a:r>
              <a:rPr lang="zh-TW" altLang="zh-TW" sz="2800" dirty="0" smtClean="0">
                <a:latin typeface="標楷體" pitchFamily="65" charset="-120"/>
                <a:ea typeface="標楷體" pitchFamily="65" charset="-120"/>
              </a:rPr>
              <a:t>擇</a:t>
            </a:r>
            <a:r>
              <a:rPr lang="zh-TW" altLang="zh-TW" sz="2800" dirty="0">
                <a:latin typeface="標楷體" pitchFamily="65" charset="-120"/>
                <a:ea typeface="標楷體" pitchFamily="65" charset="-120"/>
              </a:rPr>
              <a:t>一採計</a:t>
            </a:r>
            <a:r>
              <a:rPr lang="zh-TW" altLang="zh-TW" sz="2800" dirty="0" smtClean="0">
                <a:latin typeface="標楷體" pitchFamily="65" charset="-120"/>
                <a:ea typeface="標楷體" pitchFamily="65" charset="-120"/>
              </a:rPr>
              <a:t>）。</a:t>
            </a:r>
            <a:endParaRPr lang="zh-TW" altLang="zh-TW" sz="2800" dirty="0">
              <a:latin typeface="標楷體" pitchFamily="65" charset="-120"/>
              <a:ea typeface="標楷體" pitchFamily="65" charset="-120"/>
            </a:endParaRPr>
          </a:p>
          <a:p>
            <a:pPr>
              <a:buNone/>
            </a:pPr>
            <a:r>
              <a:rPr lang="en-US" altLang="zh-TW" sz="2800" dirty="0" smtClean="0">
                <a:latin typeface="標楷體" pitchFamily="65" charset="-120"/>
                <a:ea typeface="標楷體" pitchFamily="65" charset="-120"/>
              </a:rPr>
              <a:t>9.</a:t>
            </a:r>
            <a:r>
              <a:rPr lang="zh-TW" altLang="zh-TW" sz="2800" dirty="0">
                <a:latin typeface="標楷體" pitchFamily="65" charset="-120"/>
                <a:ea typeface="標楷體" pitchFamily="65" charset="-120"/>
              </a:rPr>
              <a:t>前述年資積分，限經</a:t>
            </a:r>
            <a:r>
              <a:rPr lang="zh-TW" altLang="zh-TW" sz="2800" dirty="0" smtClean="0">
                <a:latin typeface="標楷體" pitchFamily="65" charset="-120"/>
                <a:ea typeface="標楷體" pitchFamily="65" charset="-120"/>
              </a:rPr>
              <a:t>聘</a:t>
            </a:r>
            <a:r>
              <a:rPr lang="en-US" altLang="zh-TW" sz="2800" dirty="0" smtClean="0">
                <a:latin typeface="標楷體" pitchFamily="65" charset="-120"/>
                <a:ea typeface="標楷體" pitchFamily="65" charset="-120"/>
              </a:rPr>
              <a:t>(</a:t>
            </a:r>
            <a:r>
              <a:rPr lang="zh-TW" altLang="zh-TW" sz="2800" dirty="0" smtClean="0">
                <a:latin typeface="標楷體" pitchFamily="65" charset="-120"/>
                <a:ea typeface="標楷體" pitchFamily="65" charset="-120"/>
              </a:rPr>
              <a:t>派</a:t>
            </a:r>
            <a:r>
              <a:rPr lang="en-US" altLang="zh-TW" sz="2800" dirty="0" smtClean="0">
                <a:latin typeface="標楷體" pitchFamily="65" charset="-120"/>
                <a:ea typeface="標楷體" pitchFamily="65" charset="-120"/>
              </a:rPr>
              <a:t>)</a:t>
            </a:r>
            <a:r>
              <a:rPr lang="zh-TW" altLang="zh-TW" sz="2800" dirty="0" smtClean="0">
                <a:latin typeface="標楷體" pitchFamily="65" charset="-120"/>
                <a:ea typeface="標楷體" pitchFamily="65" charset="-120"/>
              </a:rPr>
              <a:t>任</a:t>
            </a:r>
            <a:r>
              <a:rPr lang="zh-TW" altLang="zh-TW" sz="2800" dirty="0">
                <a:latin typeface="標楷體" pitchFamily="65" charset="-120"/>
                <a:ea typeface="標楷體" pitchFamily="65" charset="-120"/>
              </a:rPr>
              <a:t>之合格教師及八十六學年度</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含</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以前依法分發之實習教師或八十四年十一月十六日</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含</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以前進用之試用教師期間始得採計</a:t>
            </a:r>
            <a:r>
              <a:rPr lang="zh-TW" altLang="zh-TW"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pPr>
              <a:buNone/>
            </a:pPr>
            <a:r>
              <a:rPr lang="en-US" altLang="zh-TW" sz="2800" dirty="0" smtClean="0">
                <a:latin typeface="標楷體" pitchFamily="65" charset="-120"/>
                <a:ea typeface="標楷體" pitchFamily="65" charset="-120"/>
              </a:rPr>
              <a:t>10.</a:t>
            </a:r>
            <a:r>
              <a:rPr lang="zh-TW" altLang="en-US" sz="2800" dirty="0" smtClean="0">
                <a:solidFill>
                  <a:srgbClr val="FF0000"/>
                </a:solidFill>
                <a:latin typeface="標楷體" pitchFamily="65" charset="-120"/>
                <a:ea typeface="標楷體" pitchFamily="65" charset="-120"/>
              </a:rPr>
              <a:t>同一學年度同時兼任行政職務與導師職務者，年資擇一採計。未滿一年之兼任行政職務及導師年資，同一學年度內得合併計算，以較低之職務為採計基準核給分數。 </a:t>
            </a:r>
            <a:endParaRPr lang="zh-TW" altLang="zh-TW" sz="2800" dirty="0">
              <a:solidFill>
                <a:srgbClr val="FF0000"/>
              </a:solidFill>
              <a:latin typeface="標楷體" pitchFamily="65" charset="-120"/>
              <a:ea typeface="標楷體" pitchFamily="65" charset="-120"/>
            </a:endParaRPr>
          </a:p>
          <a:p>
            <a:endParaRPr lang="zh-TW" altLang="en-US" dirty="0"/>
          </a:p>
        </p:txBody>
      </p:sp>
    </p:spTree>
  </p:cSld>
  <p:clrMapOvr>
    <a:masterClrMapping/>
  </p:clrMapOvr>
  <p:transition>
    <p:cut/>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492664"/>
          </a:xfrm>
        </p:spPr>
        <p:txBody>
          <a:bodyPr>
            <a:normAutofit fontScale="90000"/>
          </a:bodyPr>
          <a:lstStyle/>
          <a:p>
            <a:r>
              <a:rPr lang="zh-TW" altLang="en-US" sz="3600" dirty="0" smtClean="0">
                <a:solidFill>
                  <a:schemeClr val="tx1"/>
                </a:solidFill>
                <a:ea typeface="標楷體" pitchFamily="65" charset="-120"/>
              </a:rPr>
              <a:t>積分審查</a:t>
            </a:r>
            <a:endParaRPr lang="zh-TW" altLang="en-US" sz="3600" dirty="0"/>
          </a:p>
        </p:txBody>
      </p:sp>
      <p:sp>
        <p:nvSpPr>
          <p:cNvPr id="3" name="內容版面配置區 2"/>
          <p:cNvSpPr>
            <a:spLocks noGrp="1"/>
          </p:cNvSpPr>
          <p:nvPr>
            <p:ph idx="1"/>
          </p:nvPr>
        </p:nvSpPr>
        <p:spPr>
          <a:xfrm>
            <a:off x="457200" y="1412776"/>
            <a:ext cx="8229600" cy="4911824"/>
          </a:xfrm>
        </p:spPr>
        <p:txBody>
          <a:bodyPr>
            <a:normAutofit/>
          </a:bodyPr>
          <a:lstStyle/>
          <a:p>
            <a:pPr>
              <a:buNone/>
            </a:pP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三</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在本</a:t>
            </a:r>
            <a:r>
              <a:rPr lang="zh-TW" altLang="zh-TW" sz="2800" dirty="0" smtClean="0">
                <a:latin typeface="標楷體" pitchFamily="65" charset="-120"/>
                <a:ea typeface="標楷體" pitchFamily="65" charset="-120"/>
              </a:rPr>
              <a:t>縣最近五年</a:t>
            </a:r>
            <a:r>
              <a:rPr lang="en-US" altLang="zh-TW" sz="2800" dirty="0" smtClean="0">
                <a:latin typeface="標楷體" pitchFamily="65" charset="-120"/>
                <a:ea typeface="標楷體" pitchFamily="65" charset="-120"/>
              </a:rPr>
              <a:t>(</a:t>
            </a:r>
            <a:r>
              <a:rPr lang="en-US" altLang="zh-TW" sz="2800" dirty="0" smtClean="0">
                <a:solidFill>
                  <a:srgbClr val="FF0000"/>
                </a:solidFill>
                <a:latin typeface="標楷體" pitchFamily="65" charset="-120"/>
                <a:ea typeface="標楷體" pitchFamily="65" charset="-120"/>
              </a:rPr>
              <a:t>106~</a:t>
            </a:r>
            <a:r>
              <a:rPr lang="en-US" sz="2800" dirty="0" smtClean="0">
                <a:solidFill>
                  <a:srgbClr val="FF0000"/>
                </a:solidFill>
                <a:latin typeface="標楷體" pitchFamily="65" charset="-120"/>
                <a:ea typeface="標楷體" pitchFamily="65" charset="-120"/>
              </a:rPr>
              <a:t>110</a:t>
            </a:r>
            <a:r>
              <a:rPr lang="zh-TW" altLang="en-US" sz="2800" dirty="0" smtClean="0">
                <a:latin typeface="標楷體" pitchFamily="65" charset="-120"/>
                <a:ea typeface="標楷體" pitchFamily="65" charset="-120"/>
              </a:rPr>
              <a:t>學年度</a:t>
            </a:r>
            <a:r>
              <a:rPr lang="en-US" altLang="zh-TW" sz="2800" dirty="0" smtClean="0">
                <a:latin typeface="標楷體" pitchFamily="65" charset="-120"/>
                <a:ea typeface="標楷體" pitchFamily="65" charset="-120"/>
              </a:rPr>
              <a:t>)</a:t>
            </a:r>
          </a:p>
          <a:p>
            <a:pPr>
              <a:buNone/>
            </a:pPr>
            <a:r>
              <a:rPr lang="en-US" altLang="zh-TW" sz="2800" dirty="0" smtClean="0">
                <a:latin typeface="標楷體" pitchFamily="65" charset="-120"/>
                <a:ea typeface="標楷體" pitchFamily="65" charset="-120"/>
              </a:rPr>
              <a:t>    </a:t>
            </a:r>
            <a:r>
              <a:rPr lang="zh-TW" altLang="zh-TW" sz="2800" dirty="0" smtClean="0">
                <a:latin typeface="標楷體" pitchFamily="65" charset="-120"/>
                <a:ea typeface="標楷體" pitchFamily="65" charset="-120"/>
              </a:rPr>
              <a:t>考績</a:t>
            </a:r>
            <a:r>
              <a:rPr lang="zh-TW" altLang="zh-TW" sz="2800" dirty="0">
                <a:latin typeface="標楷體" pitchFamily="65" charset="-120"/>
                <a:ea typeface="標楷體" pitchFamily="65" charset="-120"/>
              </a:rPr>
              <a:t>之積分：最高十分</a:t>
            </a:r>
            <a:r>
              <a:rPr lang="zh-TW" altLang="zh-TW"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pPr>
              <a:buNone/>
            </a:pPr>
            <a:r>
              <a:rPr lang="en-US" altLang="zh-TW" sz="2800" dirty="0" smtClean="0">
                <a:latin typeface="標楷體" pitchFamily="65" charset="-120"/>
                <a:ea typeface="標楷體" pitchFamily="65" charset="-120"/>
              </a:rPr>
              <a:t>1</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考列公立學校教職員成績考核辦法第四條第一項</a:t>
            </a:r>
            <a:r>
              <a:rPr lang="zh-TW" altLang="zh-TW" sz="2800" dirty="0">
                <a:solidFill>
                  <a:srgbClr val="FF0000"/>
                </a:solidFill>
                <a:latin typeface="標楷體" pitchFamily="65" charset="-120"/>
                <a:ea typeface="標楷體" pitchFamily="65" charset="-120"/>
              </a:rPr>
              <a:t>第一款者</a:t>
            </a:r>
            <a:r>
              <a:rPr lang="zh-TW" altLang="zh-TW" sz="2800" dirty="0">
                <a:latin typeface="標楷體" pitchFamily="65" charset="-120"/>
                <a:ea typeface="標楷體" pitchFamily="65" charset="-120"/>
              </a:rPr>
              <a:t>，每年給</a:t>
            </a:r>
            <a:r>
              <a:rPr lang="zh-TW" altLang="zh-TW" sz="2800" dirty="0">
                <a:solidFill>
                  <a:srgbClr val="FF0000"/>
                </a:solidFill>
                <a:latin typeface="標楷體" pitchFamily="65" charset="-120"/>
                <a:ea typeface="標楷體" pitchFamily="65" charset="-120"/>
              </a:rPr>
              <a:t>二</a:t>
            </a:r>
            <a:r>
              <a:rPr lang="zh-TW" altLang="zh-TW" sz="2800" dirty="0">
                <a:latin typeface="標楷體" pitchFamily="65" charset="-120"/>
                <a:ea typeface="標楷體" pitchFamily="65" charset="-120"/>
              </a:rPr>
              <a:t>分。</a:t>
            </a:r>
          </a:p>
          <a:p>
            <a:pPr>
              <a:buNone/>
            </a:pPr>
            <a:r>
              <a:rPr lang="en-US" altLang="zh-TW" sz="2800" dirty="0">
                <a:latin typeface="標楷體" pitchFamily="65" charset="-120"/>
                <a:ea typeface="標楷體" pitchFamily="65" charset="-120"/>
              </a:rPr>
              <a:t>2.</a:t>
            </a:r>
            <a:r>
              <a:rPr lang="zh-TW" altLang="zh-TW" sz="2800" dirty="0">
                <a:latin typeface="標楷體" pitchFamily="65" charset="-120"/>
                <a:ea typeface="標楷體" pitchFamily="65" charset="-120"/>
              </a:rPr>
              <a:t>考列公立學校教職員成績考核辦法第四條第一項</a:t>
            </a:r>
            <a:r>
              <a:rPr lang="zh-TW" altLang="zh-TW" sz="2800" dirty="0">
                <a:solidFill>
                  <a:srgbClr val="FF0000"/>
                </a:solidFill>
                <a:latin typeface="標楷體" pitchFamily="65" charset="-120"/>
                <a:ea typeface="標楷體" pitchFamily="65" charset="-120"/>
              </a:rPr>
              <a:t>第二款者</a:t>
            </a:r>
            <a:r>
              <a:rPr lang="zh-TW" altLang="zh-TW" sz="2800" dirty="0">
                <a:latin typeface="標楷體" pitchFamily="65" charset="-120"/>
                <a:ea typeface="標楷體" pitchFamily="65" charset="-120"/>
              </a:rPr>
              <a:t>，每年給</a:t>
            </a:r>
            <a:r>
              <a:rPr lang="zh-TW" altLang="zh-TW" sz="2800" dirty="0">
                <a:solidFill>
                  <a:srgbClr val="FF0000"/>
                </a:solidFill>
                <a:latin typeface="標楷體" pitchFamily="65" charset="-120"/>
                <a:ea typeface="標楷體" pitchFamily="65" charset="-120"/>
              </a:rPr>
              <a:t>一</a:t>
            </a:r>
            <a:r>
              <a:rPr lang="zh-TW" altLang="zh-TW" sz="2800" dirty="0">
                <a:latin typeface="標楷體" pitchFamily="65" charset="-120"/>
                <a:ea typeface="標楷體" pitchFamily="65" charset="-120"/>
              </a:rPr>
              <a:t>分。</a:t>
            </a:r>
          </a:p>
          <a:p>
            <a:pPr>
              <a:buNone/>
            </a:pPr>
            <a:r>
              <a:rPr lang="en-US" altLang="zh-TW" sz="2800" dirty="0">
                <a:latin typeface="標楷體" pitchFamily="65" charset="-120"/>
                <a:ea typeface="標楷體" pitchFamily="65" charset="-120"/>
              </a:rPr>
              <a:t>3.</a:t>
            </a:r>
            <a:r>
              <a:rPr lang="zh-TW" altLang="zh-TW" sz="2800" dirty="0">
                <a:latin typeface="標楷體" pitchFamily="65" charset="-120"/>
                <a:ea typeface="標楷體" pitchFamily="65" charset="-120"/>
              </a:rPr>
              <a:t>因</a:t>
            </a:r>
            <a:r>
              <a:rPr lang="zh-TW" altLang="zh-TW" sz="2800" dirty="0">
                <a:solidFill>
                  <a:srgbClr val="FF0000"/>
                </a:solidFill>
                <a:latin typeface="標楷體" pitchFamily="65" charset="-120"/>
                <a:ea typeface="標楷體" pitchFamily="65" charset="-120"/>
              </a:rPr>
              <a:t>病假</a:t>
            </a:r>
            <a:r>
              <a:rPr lang="zh-TW" altLang="zh-TW" sz="2800" dirty="0">
                <a:latin typeface="標楷體" pitchFamily="65" charset="-120"/>
                <a:ea typeface="標楷體" pitchFamily="65" charset="-120"/>
              </a:rPr>
              <a:t>，致考列公立學校教職員成績考核辦法第四條第一項</a:t>
            </a:r>
            <a:r>
              <a:rPr lang="zh-TW" altLang="zh-TW" sz="2800" dirty="0">
                <a:solidFill>
                  <a:srgbClr val="FF0000"/>
                </a:solidFill>
                <a:latin typeface="標楷體" pitchFamily="65" charset="-120"/>
                <a:ea typeface="標楷體" pitchFamily="65" charset="-120"/>
              </a:rPr>
              <a:t>第三款者</a:t>
            </a:r>
            <a:r>
              <a:rPr lang="zh-TW" altLang="zh-TW" sz="2800" dirty="0">
                <a:latin typeface="標楷體" pitchFamily="65" charset="-120"/>
                <a:ea typeface="標楷體" pitchFamily="65" charset="-120"/>
              </a:rPr>
              <a:t>，每年給</a:t>
            </a:r>
            <a:r>
              <a:rPr lang="zh-TW" altLang="zh-TW" sz="2800" dirty="0">
                <a:solidFill>
                  <a:srgbClr val="FF0000"/>
                </a:solidFill>
                <a:latin typeface="標楷體" pitchFamily="65" charset="-120"/>
                <a:ea typeface="標楷體" pitchFamily="65" charset="-120"/>
              </a:rPr>
              <a:t>一</a:t>
            </a:r>
            <a:r>
              <a:rPr lang="zh-TW" altLang="zh-TW" sz="2800" dirty="0">
                <a:latin typeface="標楷體" pitchFamily="65" charset="-120"/>
                <a:ea typeface="標楷體" pitchFamily="65" charset="-120"/>
              </a:rPr>
              <a:t>分</a:t>
            </a:r>
            <a:r>
              <a:rPr lang="zh-TW" altLang="zh-TW" sz="2800" dirty="0" smtClean="0">
                <a:latin typeface="標楷體" pitchFamily="65" charset="-120"/>
                <a:ea typeface="標楷體" pitchFamily="65" charset="-120"/>
              </a:rPr>
              <a:t>。</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請學校註記</a:t>
            </a:r>
            <a:r>
              <a:rPr lang="en-US" altLang="zh-TW" sz="2800" dirty="0" smtClean="0">
                <a:solidFill>
                  <a:srgbClr val="FF0000"/>
                </a:solidFill>
                <a:latin typeface="標楷體" pitchFamily="65" charset="-120"/>
                <a:ea typeface="標楷體" pitchFamily="65" charset="-120"/>
              </a:rPr>
              <a:t>)</a:t>
            </a:r>
            <a:endParaRPr lang="zh-TW" altLang="zh-TW" sz="2800" dirty="0">
              <a:solidFill>
                <a:srgbClr val="FF0000"/>
              </a:solidFill>
              <a:latin typeface="標楷體" pitchFamily="65" charset="-120"/>
              <a:ea typeface="標楷體" pitchFamily="65" charset="-120"/>
            </a:endParaRPr>
          </a:p>
          <a:p>
            <a:pPr>
              <a:buNone/>
            </a:pPr>
            <a:r>
              <a:rPr lang="en-US" altLang="zh-TW" sz="2800" dirty="0">
                <a:latin typeface="標楷體" pitchFamily="65" charset="-120"/>
                <a:ea typeface="標楷體" pitchFamily="65" charset="-120"/>
              </a:rPr>
              <a:t>4.</a:t>
            </a:r>
            <a:r>
              <a:rPr lang="zh-TW" altLang="zh-TW" sz="2800" dirty="0">
                <a:solidFill>
                  <a:srgbClr val="FF0000"/>
                </a:solidFill>
                <a:latin typeface="標楷體" pitchFamily="65" charset="-120"/>
                <a:ea typeface="標楷體" pitchFamily="65" charset="-120"/>
              </a:rPr>
              <a:t>另予考核者，依前述標準各給予一半分數</a:t>
            </a:r>
            <a:r>
              <a:rPr lang="zh-TW" altLang="zh-TW" sz="2800" dirty="0">
                <a:latin typeface="標楷體" pitchFamily="65" charset="-120"/>
                <a:ea typeface="標楷體" pitchFamily="65" charset="-120"/>
              </a:rPr>
              <a:t>。</a:t>
            </a:r>
          </a:p>
          <a:p>
            <a:pPr>
              <a:buNone/>
            </a:pPr>
            <a:endParaRPr lang="zh-TW" altLang="en-US" dirty="0"/>
          </a:p>
        </p:txBody>
      </p:sp>
    </p:spTree>
  </p:cSld>
  <p:clrMapOvr>
    <a:masterClrMapping/>
  </p:clrMapOvr>
  <p:transition>
    <p:cut/>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564672"/>
          </a:xfrm>
        </p:spPr>
        <p:txBody>
          <a:bodyPr>
            <a:normAutofit fontScale="90000"/>
          </a:bodyPr>
          <a:lstStyle/>
          <a:p>
            <a:r>
              <a:rPr lang="zh-TW" altLang="en-US" sz="3600" dirty="0" smtClean="0">
                <a:solidFill>
                  <a:schemeClr val="tx1"/>
                </a:solidFill>
                <a:ea typeface="標楷體" pitchFamily="65" charset="-120"/>
              </a:rPr>
              <a:t>積分審查</a:t>
            </a:r>
            <a:endParaRPr lang="zh-TW" altLang="en-US" sz="3600" dirty="0"/>
          </a:p>
        </p:txBody>
      </p:sp>
      <p:sp>
        <p:nvSpPr>
          <p:cNvPr id="3" name="內容版面配置區 2"/>
          <p:cNvSpPr>
            <a:spLocks noGrp="1"/>
          </p:cNvSpPr>
          <p:nvPr>
            <p:ph idx="1"/>
          </p:nvPr>
        </p:nvSpPr>
        <p:spPr>
          <a:xfrm>
            <a:off x="457200" y="1340768"/>
            <a:ext cx="8229600" cy="4983832"/>
          </a:xfrm>
        </p:spPr>
        <p:txBody>
          <a:bodyPr>
            <a:normAutofit/>
          </a:bodyPr>
          <a:lstStyle/>
          <a:p>
            <a:pPr>
              <a:buNone/>
            </a:pP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四</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在本</a:t>
            </a:r>
            <a:r>
              <a:rPr lang="zh-TW" altLang="zh-TW" sz="2800" dirty="0" smtClean="0">
                <a:latin typeface="標楷體" pitchFamily="65" charset="-120"/>
                <a:ea typeface="標楷體" pitchFamily="65" charset="-120"/>
              </a:rPr>
              <a:t>縣最近五年</a:t>
            </a:r>
            <a:r>
              <a:rPr lang="en-US" altLang="zh-TW" sz="2800" dirty="0" smtClean="0">
                <a:latin typeface="標楷體" pitchFamily="65" charset="-120"/>
                <a:ea typeface="標楷體" pitchFamily="65" charset="-120"/>
              </a:rPr>
              <a:t>(</a:t>
            </a:r>
            <a:r>
              <a:rPr lang="en-US" sz="2800" dirty="0" smtClean="0">
                <a:solidFill>
                  <a:srgbClr val="FF0000"/>
                </a:solidFill>
                <a:latin typeface="標楷體" pitchFamily="65" charset="-120"/>
                <a:ea typeface="標楷體" pitchFamily="65" charset="-120"/>
              </a:rPr>
              <a:t>107</a:t>
            </a:r>
            <a:r>
              <a:rPr lang="zh-TW" altLang="en-US" sz="2800" dirty="0" smtClean="0">
                <a:solidFill>
                  <a:srgbClr val="FF0000"/>
                </a:solidFill>
                <a:latin typeface="標楷體" pitchFamily="65" charset="-120"/>
                <a:ea typeface="標楷體" pitchFamily="65" charset="-120"/>
              </a:rPr>
              <a:t>年</a:t>
            </a:r>
            <a:r>
              <a:rPr lang="en-US" altLang="zh-TW" sz="2800" dirty="0" smtClean="0">
                <a:solidFill>
                  <a:srgbClr val="FF0000"/>
                </a:solidFill>
                <a:latin typeface="標楷體" pitchFamily="65" charset="-120"/>
                <a:ea typeface="標楷體" pitchFamily="65" charset="-120"/>
              </a:rPr>
              <a:t>4</a:t>
            </a:r>
            <a:r>
              <a:rPr lang="zh-TW" altLang="en-US" sz="2800" dirty="0" smtClean="0">
                <a:solidFill>
                  <a:srgbClr val="FF0000"/>
                </a:solidFill>
                <a:latin typeface="標楷體" pitchFamily="65" charset="-120"/>
                <a:ea typeface="標楷體" pitchFamily="65" charset="-120"/>
              </a:rPr>
              <a:t>月</a:t>
            </a:r>
            <a:r>
              <a:rPr lang="en-US" altLang="zh-TW" sz="2800" dirty="0" smtClean="0">
                <a:solidFill>
                  <a:srgbClr val="FF0000"/>
                </a:solidFill>
                <a:latin typeface="標楷體" pitchFamily="65" charset="-120"/>
                <a:ea typeface="標楷體" pitchFamily="65" charset="-120"/>
              </a:rPr>
              <a:t>28</a:t>
            </a:r>
            <a:r>
              <a:rPr lang="zh-TW" altLang="en-US" sz="2800" dirty="0" smtClean="0">
                <a:solidFill>
                  <a:srgbClr val="FF0000"/>
                </a:solidFill>
                <a:latin typeface="標楷體" pitchFamily="65" charset="-120"/>
                <a:ea typeface="標楷體" pitchFamily="65" charset="-120"/>
              </a:rPr>
              <a:t>日</a:t>
            </a:r>
            <a:r>
              <a:rPr lang="zh-TW" altLang="en-US" sz="2800" dirty="0" smtClean="0">
                <a:solidFill>
                  <a:srgbClr val="FF0000"/>
                </a:solidFill>
                <a:latin typeface="標楷體" pitchFamily="65" charset="-120"/>
                <a:ea typeface="標楷體" pitchFamily="65" charset="-120"/>
              </a:rPr>
              <a:t>至</a:t>
            </a:r>
            <a:r>
              <a:rPr lang="en-US" sz="2800" dirty="0" smtClean="0">
                <a:solidFill>
                  <a:srgbClr val="FF0000"/>
                </a:solidFill>
                <a:latin typeface="標楷體" pitchFamily="65" charset="-120"/>
                <a:ea typeface="標楷體" pitchFamily="65" charset="-120"/>
              </a:rPr>
              <a:t>112</a:t>
            </a:r>
            <a:r>
              <a:rPr lang="zh-TW" altLang="en-US" sz="2800" dirty="0" smtClean="0">
                <a:solidFill>
                  <a:srgbClr val="FF0000"/>
                </a:solidFill>
                <a:latin typeface="標楷體" pitchFamily="65" charset="-120"/>
                <a:ea typeface="標楷體" pitchFamily="65" charset="-120"/>
              </a:rPr>
              <a:t>年</a:t>
            </a:r>
            <a:r>
              <a:rPr lang="en-US" altLang="zh-TW" sz="2800" dirty="0" smtClean="0">
                <a:solidFill>
                  <a:srgbClr val="FF0000"/>
                </a:solidFill>
                <a:latin typeface="標楷體" pitchFamily="65" charset="-120"/>
                <a:ea typeface="標楷體" pitchFamily="65" charset="-120"/>
              </a:rPr>
              <a:t>4</a:t>
            </a:r>
            <a:r>
              <a:rPr lang="zh-TW" altLang="en-US" sz="2800" dirty="0" smtClean="0">
                <a:solidFill>
                  <a:srgbClr val="FF0000"/>
                </a:solidFill>
                <a:latin typeface="標楷體" pitchFamily="65" charset="-120"/>
                <a:ea typeface="標楷體" pitchFamily="65" charset="-120"/>
              </a:rPr>
              <a:t>月</a:t>
            </a:r>
            <a:r>
              <a:rPr lang="en-US" altLang="zh-TW" sz="2800" dirty="0" smtClean="0">
                <a:solidFill>
                  <a:srgbClr val="FF0000"/>
                </a:solidFill>
                <a:latin typeface="標楷體" pitchFamily="65" charset="-120"/>
                <a:ea typeface="標楷體" pitchFamily="65" charset="-120"/>
              </a:rPr>
              <a:t>27</a:t>
            </a:r>
            <a:r>
              <a:rPr lang="zh-TW" altLang="en-US" sz="2800" dirty="0" smtClean="0">
                <a:solidFill>
                  <a:srgbClr val="FF0000"/>
                </a:solidFill>
                <a:latin typeface="標楷體" pitchFamily="65" charset="-120"/>
                <a:ea typeface="標楷體" pitchFamily="65" charset="-120"/>
              </a:rPr>
              <a:t>日</a:t>
            </a:r>
            <a:r>
              <a:rPr lang="zh-TW" altLang="en-US" sz="2800" dirty="0" smtClean="0">
                <a:latin typeface="標楷體" pitchFamily="65" charset="-120"/>
                <a:ea typeface="標楷體" pitchFamily="65" charset="-120"/>
              </a:rPr>
              <a:t>止</a:t>
            </a:r>
            <a:r>
              <a:rPr lang="en-US"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含留職停薪年資</a:t>
            </a:r>
            <a:r>
              <a:rPr lang="en-US" sz="2800" dirty="0" smtClean="0">
                <a:latin typeface="標楷體" pitchFamily="65" charset="-120"/>
                <a:ea typeface="標楷體" pitchFamily="65" charset="-120"/>
              </a:rPr>
              <a:t>)</a:t>
            </a:r>
            <a:r>
              <a:rPr lang="zh-TW" altLang="zh-TW" sz="2800" dirty="0" smtClean="0">
                <a:latin typeface="標楷體" pitchFamily="65" charset="-120"/>
                <a:ea typeface="標楷體" pitchFamily="65" charset="-120"/>
              </a:rPr>
              <a:t>獎懲</a:t>
            </a:r>
            <a:r>
              <a:rPr lang="zh-TW" altLang="zh-TW" sz="2800" dirty="0">
                <a:latin typeface="標楷體" pitchFamily="65" charset="-120"/>
                <a:ea typeface="標楷體" pitchFamily="65" charset="-120"/>
              </a:rPr>
              <a:t>之積分：最高十分</a:t>
            </a:r>
            <a:r>
              <a:rPr lang="zh-TW" altLang="zh-TW"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pPr>
              <a:buNone/>
            </a:pPr>
            <a:r>
              <a:rPr lang="en-US" altLang="zh-TW" sz="2800" dirty="0" smtClean="0">
                <a:latin typeface="標楷體" pitchFamily="65" charset="-120"/>
                <a:ea typeface="標楷體" pitchFamily="65" charset="-120"/>
              </a:rPr>
              <a:t>1</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嘉獎一次給</a:t>
            </a:r>
            <a:r>
              <a:rPr lang="zh-TW" altLang="zh-TW" sz="2800" dirty="0">
                <a:solidFill>
                  <a:srgbClr val="FF0000"/>
                </a:solidFill>
                <a:latin typeface="標楷體" pitchFamily="65" charset="-120"/>
                <a:ea typeface="標楷體" pitchFamily="65" charset="-120"/>
              </a:rPr>
              <a:t>一</a:t>
            </a:r>
            <a:r>
              <a:rPr lang="zh-TW" altLang="zh-TW" sz="2800" dirty="0">
                <a:latin typeface="標楷體" pitchFamily="65" charset="-120"/>
                <a:ea typeface="標楷體" pitchFamily="65" charset="-120"/>
              </a:rPr>
              <a:t>分，申誡一次減</a:t>
            </a:r>
            <a:r>
              <a:rPr lang="zh-TW" altLang="zh-TW" sz="2800" dirty="0">
                <a:solidFill>
                  <a:srgbClr val="FF0000"/>
                </a:solidFill>
                <a:latin typeface="標楷體" pitchFamily="65" charset="-120"/>
                <a:ea typeface="標楷體" pitchFamily="65" charset="-120"/>
              </a:rPr>
              <a:t>一</a:t>
            </a:r>
            <a:r>
              <a:rPr lang="zh-TW" altLang="zh-TW" sz="2800" dirty="0">
                <a:latin typeface="標楷體" pitchFamily="65" charset="-120"/>
                <a:ea typeface="標楷體" pitchFamily="65" charset="-120"/>
              </a:rPr>
              <a:t>分。</a:t>
            </a:r>
          </a:p>
          <a:p>
            <a:pPr>
              <a:buNone/>
            </a:pPr>
            <a:r>
              <a:rPr lang="en-US" altLang="zh-TW" sz="2800" dirty="0">
                <a:latin typeface="標楷體" pitchFamily="65" charset="-120"/>
                <a:ea typeface="標楷體" pitchFamily="65" charset="-120"/>
              </a:rPr>
              <a:t>2.</a:t>
            </a:r>
            <a:r>
              <a:rPr lang="zh-TW" altLang="zh-TW" sz="2800" dirty="0">
                <a:latin typeface="標楷體" pitchFamily="65" charset="-120"/>
                <a:ea typeface="標楷體" pitchFamily="65" charset="-120"/>
              </a:rPr>
              <a:t>記功一次給</a:t>
            </a:r>
            <a:r>
              <a:rPr lang="zh-TW" altLang="zh-TW" sz="2800" dirty="0">
                <a:solidFill>
                  <a:srgbClr val="FF0000"/>
                </a:solidFill>
                <a:latin typeface="標楷體" pitchFamily="65" charset="-120"/>
                <a:ea typeface="標楷體" pitchFamily="65" charset="-120"/>
              </a:rPr>
              <a:t>三</a:t>
            </a:r>
            <a:r>
              <a:rPr lang="zh-TW" altLang="zh-TW" sz="2800" dirty="0">
                <a:latin typeface="標楷體" pitchFamily="65" charset="-120"/>
                <a:ea typeface="標楷體" pitchFamily="65" charset="-120"/>
              </a:rPr>
              <a:t>分，記過一次減</a:t>
            </a:r>
            <a:r>
              <a:rPr lang="zh-TW" altLang="zh-TW" sz="2800" dirty="0">
                <a:solidFill>
                  <a:srgbClr val="FF0000"/>
                </a:solidFill>
                <a:latin typeface="標楷體" pitchFamily="65" charset="-120"/>
                <a:ea typeface="標楷體" pitchFamily="65" charset="-120"/>
              </a:rPr>
              <a:t>三</a:t>
            </a:r>
            <a:r>
              <a:rPr lang="zh-TW" altLang="zh-TW" sz="2800" dirty="0">
                <a:latin typeface="標楷體" pitchFamily="65" charset="-120"/>
                <a:ea typeface="標楷體" pitchFamily="65" charset="-120"/>
              </a:rPr>
              <a:t>分。</a:t>
            </a:r>
          </a:p>
          <a:p>
            <a:pPr>
              <a:buNone/>
            </a:pPr>
            <a:r>
              <a:rPr lang="en-US" altLang="zh-TW" sz="2800" dirty="0">
                <a:latin typeface="標楷體" pitchFamily="65" charset="-120"/>
                <a:ea typeface="標楷體" pitchFamily="65" charset="-120"/>
              </a:rPr>
              <a:t>3.</a:t>
            </a:r>
            <a:r>
              <a:rPr lang="zh-TW" altLang="zh-TW" sz="2800" dirty="0">
                <a:latin typeface="標楷體" pitchFamily="65" charset="-120"/>
                <a:ea typeface="標楷體" pitchFamily="65" charset="-120"/>
              </a:rPr>
              <a:t>記一大功給</a:t>
            </a:r>
            <a:r>
              <a:rPr lang="zh-TW" altLang="zh-TW" sz="2800" dirty="0">
                <a:solidFill>
                  <a:srgbClr val="FF0000"/>
                </a:solidFill>
                <a:latin typeface="標楷體" pitchFamily="65" charset="-120"/>
                <a:ea typeface="標楷體" pitchFamily="65" charset="-120"/>
              </a:rPr>
              <a:t>九</a:t>
            </a:r>
            <a:r>
              <a:rPr lang="zh-TW" altLang="zh-TW" sz="2800" dirty="0">
                <a:latin typeface="標楷體" pitchFamily="65" charset="-120"/>
                <a:ea typeface="標楷體" pitchFamily="65" charset="-120"/>
              </a:rPr>
              <a:t>分，記一大過減</a:t>
            </a:r>
            <a:r>
              <a:rPr lang="zh-TW" altLang="zh-TW" sz="2800" dirty="0">
                <a:solidFill>
                  <a:srgbClr val="FF0000"/>
                </a:solidFill>
                <a:latin typeface="標楷體" pitchFamily="65" charset="-120"/>
                <a:ea typeface="標楷體" pitchFamily="65" charset="-120"/>
              </a:rPr>
              <a:t>九</a:t>
            </a:r>
            <a:r>
              <a:rPr lang="zh-TW" altLang="zh-TW" sz="2800" dirty="0">
                <a:latin typeface="標楷體" pitchFamily="65" charset="-120"/>
                <a:ea typeface="標楷體" pitchFamily="65" charset="-120"/>
              </a:rPr>
              <a:t>分。</a:t>
            </a:r>
          </a:p>
          <a:p>
            <a:pPr>
              <a:buNone/>
            </a:pPr>
            <a:r>
              <a:rPr lang="en-US" altLang="zh-TW" sz="2800" dirty="0">
                <a:latin typeface="標楷體" pitchFamily="65" charset="-120"/>
                <a:ea typeface="標楷體" pitchFamily="65" charset="-120"/>
              </a:rPr>
              <a:t>4.</a:t>
            </a:r>
            <a:r>
              <a:rPr lang="zh-TW" altLang="zh-TW" sz="2800" dirty="0">
                <a:latin typeface="標楷體" pitchFamily="65" charset="-120"/>
                <a:ea typeface="標楷體" pitchFamily="65" charset="-120"/>
              </a:rPr>
              <a:t>主管教育行政機關頒發之獎狀（牌），</a:t>
            </a:r>
            <a:r>
              <a:rPr lang="zh-TW" altLang="zh-TW" sz="2800" dirty="0" smtClean="0">
                <a:latin typeface="標楷體" pitchFamily="65" charset="-120"/>
                <a:ea typeface="標楷體" pitchFamily="65" charset="-120"/>
              </a:rPr>
              <a:t>縣市級</a:t>
            </a:r>
            <a:r>
              <a:rPr lang="zh-TW" altLang="zh-TW" sz="2800" dirty="0">
                <a:latin typeface="標楷體" pitchFamily="65" charset="-120"/>
                <a:ea typeface="標楷體" pitchFamily="65" charset="-120"/>
              </a:rPr>
              <a:t>每紙</a:t>
            </a:r>
            <a:r>
              <a:rPr lang="zh-TW" altLang="zh-TW" sz="2800" dirty="0" smtClean="0">
                <a:latin typeface="標楷體" pitchFamily="65" charset="-120"/>
                <a:ea typeface="標楷體" pitchFamily="65" charset="-120"/>
              </a:rPr>
              <a:t>給</a:t>
            </a:r>
            <a:r>
              <a:rPr lang="en-US" altLang="zh-TW" sz="2800" b="1" dirty="0" smtClean="0">
                <a:solidFill>
                  <a:srgbClr val="FF0000"/>
                </a:solidFill>
                <a:latin typeface="標楷體" pitchFamily="65" charset="-120"/>
                <a:ea typeface="標楷體" pitchFamily="65" charset="-120"/>
              </a:rPr>
              <a:t>○</a:t>
            </a:r>
            <a:r>
              <a:rPr lang="zh-TW" altLang="zh-TW" sz="2800" dirty="0" smtClean="0">
                <a:solidFill>
                  <a:srgbClr val="FF0000"/>
                </a:solidFill>
                <a:latin typeface="標楷體" pitchFamily="65" charset="-120"/>
                <a:ea typeface="標楷體" pitchFamily="65" charset="-120"/>
              </a:rPr>
              <a:t>．五</a:t>
            </a:r>
            <a:r>
              <a:rPr lang="zh-TW" altLang="zh-TW" sz="2800" dirty="0" smtClean="0">
                <a:latin typeface="標楷體" pitchFamily="65" charset="-120"/>
                <a:ea typeface="標楷體" pitchFamily="65" charset="-120"/>
              </a:rPr>
              <a:t>分，中央</a:t>
            </a:r>
            <a:r>
              <a:rPr lang="zh-TW" altLang="zh-TW" sz="2800" dirty="0">
                <a:latin typeface="標楷體" pitchFamily="65" charset="-120"/>
                <a:ea typeface="標楷體" pitchFamily="65" charset="-120"/>
              </a:rPr>
              <a:t>級者每紙給</a:t>
            </a:r>
            <a:r>
              <a:rPr lang="zh-TW" altLang="zh-TW" sz="2800" dirty="0">
                <a:solidFill>
                  <a:srgbClr val="FF0000"/>
                </a:solidFill>
                <a:latin typeface="標楷體" pitchFamily="65" charset="-120"/>
                <a:ea typeface="標楷體" pitchFamily="65" charset="-120"/>
              </a:rPr>
              <a:t>二</a:t>
            </a:r>
            <a:r>
              <a:rPr lang="zh-TW" altLang="zh-TW" sz="2800" dirty="0">
                <a:latin typeface="標楷體" pitchFamily="65" charset="-120"/>
                <a:ea typeface="標楷體" pitchFamily="65" charset="-120"/>
              </a:rPr>
              <a:t>分，同一事實之獎勵不得重複計算。</a:t>
            </a:r>
          </a:p>
          <a:p>
            <a:endParaRPr lang="zh-TW" altLang="en-US" dirty="0"/>
          </a:p>
        </p:txBody>
      </p:sp>
    </p:spTree>
  </p:cSld>
  <p:clrMapOvr>
    <a:masterClrMapping/>
  </p:clrMapOvr>
  <p:transition>
    <p:cut/>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636680"/>
          </a:xfrm>
        </p:spPr>
        <p:txBody>
          <a:bodyPr>
            <a:normAutofit/>
          </a:bodyPr>
          <a:lstStyle/>
          <a:p>
            <a:r>
              <a:rPr lang="zh-TW" altLang="en-US" sz="3600" dirty="0" smtClean="0">
                <a:solidFill>
                  <a:schemeClr val="tx1"/>
                </a:solidFill>
                <a:ea typeface="標楷體" pitchFamily="65" charset="-120"/>
              </a:rPr>
              <a:t>積分審查</a:t>
            </a:r>
            <a:endParaRPr lang="zh-TW" altLang="en-US" sz="3600" dirty="0"/>
          </a:p>
        </p:txBody>
      </p:sp>
      <p:sp>
        <p:nvSpPr>
          <p:cNvPr id="3" name="內容版面配置區 2"/>
          <p:cNvSpPr>
            <a:spLocks noGrp="1"/>
          </p:cNvSpPr>
          <p:nvPr>
            <p:ph idx="1"/>
          </p:nvPr>
        </p:nvSpPr>
        <p:spPr>
          <a:xfrm>
            <a:off x="539552" y="1412776"/>
            <a:ext cx="8229600" cy="4945182"/>
          </a:xfrm>
        </p:spPr>
        <p:txBody>
          <a:bodyPr>
            <a:normAutofit/>
          </a:bodyPr>
          <a:lstStyle/>
          <a:p>
            <a:pPr marL="717550" indent="-717550">
              <a:buNone/>
            </a:pP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五</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在本</a:t>
            </a:r>
            <a:r>
              <a:rPr lang="zh-TW" altLang="zh-TW" sz="2800" dirty="0" smtClean="0">
                <a:latin typeface="標楷體" pitchFamily="65" charset="-120"/>
                <a:ea typeface="標楷體" pitchFamily="65" charset="-120"/>
              </a:rPr>
              <a:t>縣最近五年</a:t>
            </a:r>
            <a:r>
              <a:rPr lang="en-US" altLang="zh-TW" sz="2800" dirty="0" smtClean="0">
                <a:latin typeface="標楷體" pitchFamily="65" charset="-120"/>
                <a:ea typeface="標楷體" pitchFamily="65" charset="-120"/>
              </a:rPr>
              <a:t>(</a:t>
            </a:r>
            <a:r>
              <a:rPr lang="en-US" altLang="zh-TW" sz="2800" dirty="0" smtClean="0">
                <a:solidFill>
                  <a:srgbClr val="FF0000"/>
                </a:solidFill>
                <a:latin typeface="標楷體" pitchFamily="65" charset="-120"/>
                <a:ea typeface="標楷體" pitchFamily="65" charset="-120"/>
              </a:rPr>
              <a:t>107</a:t>
            </a:r>
            <a:r>
              <a:rPr lang="zh-TW" altLang="en-US" sz="2800" dirty="0" smtClean="0">
                <a:solidFill>
                  <a:srgbClr val="FF0000"/>
                </a:solidFill>
                <a:latin typeface="標楷體" pitchFamily="65" charset="-120"/>
                <a:ea typeface="標楷體" pitchFamily="65" charset="-120"/>
              </a:rPr>
              <a:t>年</a:t>
            </a:r>
            <a:r>
              <a:rPr lang="en-US" altLang="zh-TW" sz="2800" dirty="0" smtClean="0">
                <a:solidFill>
                  <a:srgbClr val="FF0000"/>
                </a:solidFill>
                <a:latin typeface="標楷體" pitchFamily="65" charset="-120"/>
                <a:ea typeface="標楷體" pitchFamily="65" charset="-120"/>
              </a:rPr>
              <a:t>4</a:t>
            </a:r>
            <a:r>
              <a:rPr lang="zh-TW" altLang="en-US" sz="2800" dirty="0" smtClean="0">
                <a:solidFill>
                  <a:srgbClr val="FF0000"/>
                </a:solidFill>
                <a:latin typeface="標楷體" pitchFamily="65" charset="-120"/>
                <a:ea typeface="標楷體" pitchFamily="65" charset="-120"/>
              </a:rPr>
              <a:t>月</a:t>
            </a:r>
            <a:r>
              <a:rPr lang="en-US" altLang="zh-TW" sz="2800" dirty="0" smtClean="0">
                <a:solidFill>
                  <a:srgbClr val="FF0000"/>
                </a:solidFill>
                <a:latin typeface="標楷體" pitchFamily="65" charset="-120"/>
                <a:ea typeface="標楷體" pitchFamily="65" charset="-120"/>
              </a:rPr>
              <a:t>28</a:t>
            </a:r>
            <a:r>
              <a:rPr lang="zh-TW" altLang="en-US" sz="2800" dirty="0" smtClean="0">
                <a:solidFill>
                  <a:srgbClr val="FF0000"/>
                </a:solidFill>
                <a:latin typeface="標楷體" pitchFamily="65" charset="-120"/>
                <a:ea typeface="標楷體" pitchFamily="65" charset="-120"/>
              </a:rPr>
              <a:t>日</a:t>
            </a:r>
            <a:r>
              <a:rPr lang="zh-TW" altLang="en-US" sz="2800" dirty="0" smtClean="0">
                <a:solidFill>
                  <a:srgbClr val="FF0000"/>
                </a:solidFill>
                <a:latin typeface="標楷體" pitchFamily="65" charset="-120"/>
                <a:ea typeface="標楷體" pitchFamily="65" charset="-120"/>
              </a:rPr>
              <a:t>至</a:t>
            </a:r>
            <a:r>
              <a:rPr lang="en-US" altLang="zh-TW" sz="2800" dirty="0" smtClean="0">
                <a:solidFill>
                  <a:srgbClr val="FF0000"/>
                </a:solidFill>
                <a:latin typeface="標楷體" pitchFamily="65" charset="-120"/>
                <a:ea typeface="標楷體" pitchFamily="65" charset="-120"/>
              </a:rPr>
              <a:t>112</a:t>
            </a:r>
            <a:r>
              <a:rPr lang="zh-TW" altLang="en-US" sz="2800" dirty="0" smtClean="0">
                <a:solidFill>
                  <a:srgbClr val="FF0000"/>
                </a:solidFill>
                <a:latin typeface="標楷體" pitchFamily="65" charset="-120"/>
                <a:ea typeface="標楷體" pitchFamily="65" charset="-120"/>
              </a:rPr>
              <a:t>年</a:t>
            </a:r>
            <a:r>
              <a:rPr lang="en-US" altLang="zh-TW" sz="2800" dirty="0" smtClean="0">
                <a:solidFill>
                  <a:srgbClr val="FF0000"/>
                </a:solidFill>
                <a:latin typeface="標楷體" pitchFamily="65" charset="-120"/>
                <a:ea typeface="標楷體" pitchFamily="65" charset="-120"/>
              </a:rPr>
              <a:t>4</a:t>
            </a:r>
            <a:r>
              <a:rPr lang="zh-TW" altLang="en-US" sz="2800" dirty="0" smtClean="0">
                <a:solidFill>
                  <a:srgbClr val="FF0000"/>
                </a:solidFill>
                <a:latin typeface="標楷體" pitchFamily="65" charset="-120"/>
                <a:ea typeface="標楷體" pitchFamily="65" charset="-120"/>
              </a:rPr>
              <a:t>月</a:t>
            </a:r>
            <a:r>
              <a:rPr lang="en-US" altLang="zh-TW" sz="2800" dirty="0" smtClean="0">
                <a:solidFill>
                  <a:srgbClr val="FF0000"/>
                </a:solidFill>
                <a:latin typeface="標楷體" pitchFamily="65" charset="-120"/>
                <a:ea typeface="標楷體" pitchFamily="65" charset="-120"/>
              </a:rPr>
              <a:t>27</a:t>
            </a:r>
            <a:r>
              <a:rPr lang="zh-TW" altLang="en-US" sz="2800" dirty="0" smtClean="0">
                <a:solidFill>
                  <a:srgbClr val="FF0000"/>
                </a:solidFill>
                <a:latin typeface="標楷體" pitchFamily="65" charset="-120"/>
                <a:ea typeface="標楷體" pitchFamily="65" charset="-120"/>
              </a:rPr>
              <a:t>日</a:t>
            </a:r>
            <a:r>
              <a:rPr lang="zh-TW" altLang="en-US" sz="2800" dirty="0" smtClean="0">
                <a:latin typeface="標楷體" pitchFamily="65" charset="-120"/>
                <a:ea typeface="標楷體" pitchFamily="65" charset="-120"/>
              </a:rPr>
              <a:t>止</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含留職停薪</a:t>
            </a:r>
            <a:r>
              <a:rPr lang="zh-TW" altLang="en-US" sz="2800" dirty="0" smtClean="0">
                <a:solidFill>
                  <a:srgbClr val="FF0000"/>
                </a:solidFill>
                <a:latin typeface="標楷體" pitchFamily="65" charset="-120"/>
                <a:ea typeface="標楷體" pitchFamily="65" charset="-120"/>
              </a:rPr>
              <a:t>期間</a:t>
            </a:r>
            <a:r>
              <a:rPr lang="en-US" altLang="zh-TW" sz="2800" dirty="0" smtClean="0">
                <a:latin typeface="標楷體" pitchFamily="65" charset="-120"/>
                <a:ea typeface="標楷體" pitchFamily="65" charset="-120"/>
              </a:rPr>
              <a:t>)</a:t>
            </a:r>
            <a:r>
              <a:rPr lang="zh-TW" altLang="zh-TW" sz="2800" dirty="0" smtClean="0">
                <a:latin typeface="標楷體" pitchFamily="65" charset="-120"/>
                <a:ea typeface="標楷體" pitchFamily="65" charset="-120"/>
              </a:rPr>
              <a:t>依</a:t>
            </a:r>
            <a:r>
              <a:rPr lang="zh-TW" altLang="zh-TW" sz="2800" dirty="0">
                <a:latin typeface="標楷體" pitchFamily="65" charset="-120"/>
                <a:ea typeface="標楷體" pitchFamily="65" charset="-120"/>
              </a:rPr>
              <a:t>「教師進修研究獎勵辦法」規定之進修、研習等，依照下列規定給分，最高十分；受訓一週以上，每滿一週，</a:t>
            </a:r>
            <a:r>
              <a:rPr lang="zh-TW" altLang="zh-TW" sz="2800" dirty="0" smtClean="0">
                <a:latin typeface="標楷體" pitchFamily="65" charset="-120"/>
                <a:ea typeface="標楷體" pitchFamily="65" charset="-120"/>
              </a:rPr>
              <a:t>給</a:t>
            </a:r>
            <a:r>
              <a:rPr lang="en-US" altLang="zh-TW" sz="2800" b="1" dirty="0" smtClean="0">
                <a:solidFill>
                  <a:srgbClr val="FF0000"/>
                </a:solidFill>
                <a:latin typeface="標楷體" pitchFamily="65" charset="-120"/>
                <a:ea typeface="標楷體" pitchFamily="65" charset="-120"/>
              </a:rPr>
              <a:t>○</a:t>
            </a:r>
            <a:r>
              <a:rPr lang="zh-TW" altLang="zh-TW" sz="2800" dirty="0" smtClean="0">
                <a:solidFill>
                  <a:srgbClr val="FF0000"/>
                </a:solidFill>
                <a:latin typeface="標楷體" pitchFamily="65" charset="-120"/>
                <a:ea typeface="標楷體" pitchFamily="65" charset="-120"/>
              </a:rPr>
              <a:t>．</a:t>
            </a:r>
            <a:r>
              <a:rPr lang="zh-TW" altLang="zh-TW" sz="2800" dirty="0">
                <a:solidFill>
                  <a:srgbClr val="FF0000"/>
                </a:solidFill>
                <a:latin typeface="標楷體" pitchFamily="65" charset="-120"/>
                <a:ea typeface="標楷體" pitchFamily="65" charset="-120"/>
              </a:rPr>
              <a:t>五</a:t>
            </a:r>
            <a:r>
              <a:rPr lang="zh-TW" altLang="zh-TW" sz="2800" dirty="0">
                <a:latin typeface="標楷體" pitchFamily="65" charset="-120"/>
                <a:ea typeface="標楷體" pitchFamily="65" charset="-120"/>
              </a:rPr>
              <a:t>分</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一學分以十八小時計，一週以</a:t>
            </a:r>
            <a:r>
              <a:rPr lang="zh-TW" altLang="zh-TW" sz="2800" dirty="0">
                <a:solidFill>
                  <a:srgbClr val="FF0000"/>
                </a:solidFill>
                <a:latin typeface="標楷體" pitchFamily="65" charset="-120"/>
                <a:ea typeface="標楷體" pitchFamily="65" charset="-120"/>
              </a:rPr>
              <a:t>三十五</a:t>
            </a:r>
            <a:r>
              <a:rPr lang="zh-TW" altLang="zh-TW" sz="2800" dirty="0">
                <a:latin typeface="標楷體" pitchFamily="65" charset="-120"/>
                <a:ea typeface="標楷體" pitchFamily="65" charset="-120"/>
              </a:rPr>
              <a:t>小時累計，未滿一週者不計分</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a:t>
            </a:r>
            <a:r>
              <a:rPr lang="zh-TW" altLang="zh-TW" sz="2800" dirty="0">
                <a:solidFill>
                  <a:srgbClr val="FF0000"/>
                </a:solidFill>
                <a:latin typeface="標楷體" pitchFamily="65" charset="-120"/>
                <a:ea typeface="標楷體" pitchFamily="65" charset="-120"/>
              </a:rPr>
              <a:t>取得較高學歷之進修</a:t>
            </a:r>
            <a:r>
              <a:rPr lang="zh-TW" altLang="zh-TW" sz="2800" dirty="0">
                <a:latin typeface="標楷體" pitchFamily="65" charset="-120"/>
                <a:ea typeface="標楷體" pitchFamily="65" charset="-120"/>
              </a:rPr>
              <a:t>、加科登記之進修、大學推廣部學分或經政府核可民間之研習，均予採記</a:t>
            </a:r>
            <a:r>
              <a:rPr lang="zh-TW" altLang="zh-TW"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空中大學之進修，研習學分則予採計</a:t>
            </a:r>
            <a:r>
              <a:rPr lang="en-US" altLang="zh-TW" sz="2800" dirty="0" smtClean="0">
                <a:latin typeface="標楷體" pitchFamily="65" charset="-120"/>
                <a:ea typeface="標楷體" pitchFamily="65" charset="-120"/>
              </a:rPr>
              <a:t>)</a:t>
            </a:r>
            <a:endParaRPr lang="zh-TW" altLang="zh-TW" sz="2800" dirty="0">
              <a:latin typeface="標楷體" pitchFamily="65" charset="-120"/>
              <a:ea typeface="標楷體" pitchFamily="65" charset="-120"/>
            </a:endParaRPr>
          </a:p>
          <a:p>
            <a:pPr marL="0" indent="0">
              <a:lnSpc>
                <a:spcPct val="80000"/>
              </a:lnSpc>
              <a:buNone/>
            </a:pPr>
            <a:r>
              <a:rPr lang="en-US" altLang="zh-TW" sz="2200" dirty="0" smtClean="0">
                <a:solidFill>
                  <a:srgbClr val="FF0000"/>
                </a:solidFill>
                <a:latin typeface="標楷體" pitchFamily="65" charset="-120"/>
                <a:ea typeface="標楷體" pitchFamily="65" charset="-120"/>
              </a:rPr>
              <a:t>(</a:t>
            </a:r>
            <a:r>
              <a:rPr lang="zh-TW" altLang="zh-TW" sz="2200" dirty="0" smtClean="0">
                <a:solidFill>
                  <a:srgbClr val="FF0000"/>
                </a:solidFill>
                <a:latin typeface="標楷體" pitchFamily="65" charset="-120"/>
                <a:ea typeface="標楷體" pitchFamily="65" charset="-120"/>
              </a:rPr>
              <a:t>教師參加</a:t>
            </a:r>
            <a:r>
              <a:rPr lang="zh-TW" altLang="en-US" sz="2200" dirty="0" smtClean="0">
                <a:solidFill>
                  <a:srgbClr val="FF0000"/>
                </a:solidFill>
                <a:latin typeface="標楷體" pitchFamily="65" charset="-120"/>
                <a:ea typeface="標楷體" pitchFamily="65" charset="-120"/>
              </a:rPr>
              <a:t>教師進修網之</a:t>
            </a:r>
            <a:r>
              <a:rPr lang="zh-TW" altLang="zh-TW" sz="2200" dirty="0" smtClean="0">
                <a:solidFill>
                  <a:srgbClr val="FF0000"/>
                </a:solidFill>
                <a:latin typeface="標楷體" pitchFamily="65" charset="-120"/>
                <a:ea typeface="標楷體" pitchFamily="65" charset="-120"/>
              </a:rPr>
              <a:t>數位學習</a:t>
            </a:r>
            <a:r>
              <a:rPr lang="zh-TW" altLang="en-US" sz="2200" dirty="0" smtClean="0">
                <a:solidFill>
                  <a:srgbClr val="FF0000"/>
                </a:solidFill>
                <a:latin typeface="標楷體" pitchFamily="65" charset="-120"/>
                <a:ea typeface="標楷體" pitchFamily="65" charset="-120"/>
              </a:rPr>
              <a:t>及</a:t>
            </a:r>
            <a:r>
              <a:rPr lang="en-US" altLang="zh-TW" sz="2200" dirty="0" smtClean="0">
                <a:solidFill>
                  <a:srgbClr val="FF0000"/>
                </a:solidFill>
                <a:latin typeface="標楷體" pitchFamily="65" charset="-120"/>
                <a:ea typeface="標楷體" pitchFamily="65" charset="-120"/>
              </a:rPr>
              <a:t>e</a:t>
            </a:r>
            <a:r>
              <a:rPr lang="zh-TW" altLang="en-US" sz="2200" dirty="0" smtClean="0">
                <a:solidFill>
                  <a:srgbClr val="FF0000"/>
                </a:solidFill>
                <a:latin typeface="標楷體" pitchFamily="65" charset="-120"/>
                <a:ea typeface="標楷體" pitchFamily="65" charset="-120"/>
              </a:rPr>
              <a:t>等公務園</a:t>
            </a:r>
            <a:r>
              <a:rPr lang="en-US" altLang="zh-TW" sz="2200" dirty="0" smtClean="0">
                <a:solidFill>
                  <a:srgbClr val="FF0000"/>
                </a:solidFill>
                <a:latin typeface="標楷體" pitchFamily="65" charset="-120"/>
                <a:ea typeface="標楷體" pitchFamily="65" charset="-120"/>
              </a:rPr>
              <a:t>+</a:t>
            </a:r>
            <a:r>
              <a:rPr lang="zh-TW" altLang="en-US" sz="2200" dirty="0" smtClean="0">
                <a:solidFill>
                  <a:srgbClr val="FF0000"/>
                </a:solidFill>
                <a:latin typeface="標楷體" pitchFamily="65" charset="-120"/>
                <a:ea typeface="標楷體" pitchFamily="65" charset="-120"/>
              </a:rPr>
              <a:t>學習平臺等</a:t>
            </a:r>
            <a:r>
              <a:rPr lang="zh-TW" altLang="zh-TW" sz="2200" dirty="0" smtClean="0">
                <a:solidFill>
                  <a:srgbClr val="FF0000"/>
                </a:solidFill>
                <a:latin typeface="標楷體" pitchFamily="65" charset="-120"/>
                <a:ea typeface="標楷體" pitchFamily="65" charset="-120"/>
              </a:rPr>
              <a:t>經</a:t>
            </a:r>
            <a:r>
              <a:rPr lang="zh-TW" altLang="en-US" sz="2200" dirty="0" smtClean="0">
                <a:solidFill>
                  <a:srgbClr val="FF0000"/>
                </a:solidFill>
                <a:latin typeface="標楷體" pitchFamily="65" charset="-120"/>
                <a:ea typeface="標楷體" pitchFamily="65" charset="-120"/>
              </a:rPr>
              <a:t>主管教育行政機關核可，方可採計。</a:t>
            </a:r>
            <a:r>
              <a:rPr lang="en-US" altLang="zh-TW" sz="2200" dirty="0" smtClean="0">
                <a:solidFill>
                  <a:srgbClr val="FF0000"/>
                </a:solidFill>
                <a:latin typeface="標楷體" pitchFamily="65" charset="-120"/>
                <a:ea typeface="標楷體" pitchFamily="65" charset="-120"/>
              </a:rPr>
              <a:t>)</a:t>
            </a:r>
          </a:p>
          <a:p>
            <a:pPr>
              <a:buNone/>
            </a:pPr>
            <a:endParaRPr lang="zh-TW" altLang="en-US" dirty="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636680"/>
          </a:xfrm>
        </p:spPr>
        <p:txBody>
          <a:bodyPr>
            <a:normAutofit/>
          </a:bodyPr>
          <a:lstStyle/>
          <a:p>
            <a:r>
              <a:rPr lang="zh-TW" altLang="en-US" sz="3600" dirty="0" smtClean="0">
                <a:solidFill>
                  <a:schemeClr val="tx1"/>
                </a:solidFill>
                <a:ea typeface="標楷體" pitchFamily="65" charset="-120"/>
              </a:rPr>
              <a:t>積分審查</a:t>
            </a:r>
            <a:endParaRPr lang="zh-TW" altLang="en-US" sz="3600" dirty="0"/>
          </a:p>
        </p:txBody>
      </p:sp>
      <p:sp>
        <p:nvSpPr>
          <p:cNvPr id="3" name="內容版面配置區 2"/>
          <p:cNvSpPr>
            <a:spLocks noGrp="1"/>
          </p:cNvSpPr>
          <p:nvPr>
            <p:ph idx="1"/>
          </p:nvPr>
        </p:nvSpPr>
        <p:spPr>
          <a:xfrm>
            <a:off x="457200" y="1412776"/>
            <a:ext cx="8229600" cy="4911824"/>
          </a:xfrm>
        </p:spPr>
        <p:txBody>
          <a:bodyPr>
            <a:normAutofit/>
          </a:bodyPr>
          <a:lstStyle/>
          <a:p>
            <a:pPr marL="714375" indent="-714375">
              <a:buNone/>
            </a:pP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六</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特殊加分：服務</a:t>
            </a:r>
            <a:r>
              <a:rPr lang="zh-TW" altLang="zh-TW" sz="2800" dirty="0" smtClean="0">
                <a:latin typeface="標楷體" pitchFamily="65" charset="-120"/>
                <a:ea typeface="標楷體" pitchFamily="65" charset="-120"/>
              </a:rPr>
              <a:t>於</a:t>
            </a:r>
            <a:r>
              <a:rPr lang="zh-TW" altLang="en-US" sz="2800" dirty="0" smtClean="0">
                <a:latin typeface="標楷體" pitchFamily="65" charset="-120"/>
                <a:ea typeface="標楷體" pitchFamily="65" charset="-120"/>
              </a:rPr>
              <a:t>本</a:t>
            </a:r>
            <a:r>
              <a:rPr lang="zh-TW" altLang="zh-TW" sz="2800" dirty="0" smtClean="0">
                <a:latin typeface="標楷體" pitchFamily="65" charset="-120"/>
                <a:ea typeface="標楷體" pitchFamily="65" charset="-120"/>
              </a:rPr>
              <a:t>縣特殊偏遠</a:t>
            </a:r>
            <a:r>
              <a:rPr lang="zh-TW" altLang="en-US" sz="2800" dirty="0" smtClean="0">
                <a:latin typeface="標楷體" pitchFamily="65" charset="-120"/>
                <a:ea typeface="標楷體" pitchFamily="65" charset="-120"/>
              </a:rPr>
              <a:t>或極度偏遠</a:t>
            </a:r>
            <a:r>
              <a:rPr lang="zh-TW" altLang="zh-TW" sz="2800" dirty="0" smtClean="0">
                <a:latin typeface="標楷體" pitchFamily="65" charset="-120"/>
                <a:ea typeface="標楷體" pitchFamily="65" charset="-120"/>
              </a:rPr>
              <a:t>地區</a:t>
            </a:r>
            <a:r>
              <a:rPr lang="zh-TW" altLang="zh-TW" sz="2800" dirty="0">
                <a:latin typeface="標楷體" pitchFamily="65" charset="-120"/>
                <a:ea typeface="標楷體" pitchFamily="65" charset="-120"/>
              </a:rPr>
              <a:t>實際擔任</a:t>
            </a:r>
            <a:r>
              <a:rPr lang="zh-TW" altLang="zh-TW" sz="2800" dirty="0" smtClean="0">
                <a:latin typeface="標楷體" pitchFamily="65" charset="-120"/>
                <a:ea typeface="標楷體" pitchFamily="65" charset="-120"/>
              </a:rPr>
              <a:t>教學滿三年</a:t>
            </a:r>
            <a:r>
              <a:rPr lang="zh-TW" altLang="en-US" sz="2800" dirty="0" smtClean="0">
                <a:latin typeface="標楷體" pitchFamily="65" charset="-120"/>
                <a:ea typeface="標楷體" pitchFamily="65" charset="-120"/>
              </a:rPr>
              <a:t>以上</a:t>
            </a:r>
            <a:r>
              <a:rPr lang="zh-TW" altLang="zh-TW" sz="2800" dirty="0" smtClean="0">
                <a:latin typeface="標楷體" pitchFamily="65" charset="-120"/>
                <a:ea typeface="標楷體" pitchFamily="65" charset="-120"/>
              </a:rPr>
              <a:t>者</a:t>
            </a:r>
            <a:r>
              <a:rPr lang="zh-TW" altLang="zh-TW" sz="2800" dirty="0">
                <a:latin typeface="標楷體" pitchFamily="65" charset="-120"/>
                <a:ea typeface="標楷體" pitchFamily="65" charset="-120"/>
              </a:rPr>
              <a:t>，加</a:t>
            </a:r>
            <a:r>
              <a:rPr lang="zh-TW" altLang="zh-TW" sz="2800" dirty="0">
                <a:solidFill>
                  <a:srgbClr val="FF0000"/>
                </a:solidFill>
                <a:latin typeface="標楷體" pitchFamily="65" charset="-120"/>
                <a:ea typeface="標楷體" pitchFamily="65" charset="-120"/>
              </a:rPr>
              <a:t>三十</a:t>
            </a:r>
            <a:r>
              <a:rPr lang="zh-TW" altLang="zh-TW" sz="2800" dirty="0">
                <a:latin typeface="標楷體" pitchFamily="65" charset="-120"/>
                <a:ea typeface="標楷體" pitchFamily="65" charset="-120"/>
              </a:rPr>
              <a:t>分。</a:t>
            </a:r>
          </a:p>
          <a:p>
            <a:pPr>
              <a:buNone/>
            </a:pPr>
            <a:endParaRPr lang="zh-TW" altLang="en-US" sz="3000" dirty="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708688"/>
          </a:xfrm>
        </p:spPr>
        <p:txBody>
          <a:bodyPr>
            <a:normAutofit/>
          </a:bodyPr>
          <a:lstStyle/>
          <a:p>
            <a:r>
              <a:rPr lang="zh-TW" altLang="en-US" sz="3600" dirty="0" smtClean="0">
                <a:solidFill>
                  <a:schemeClr val="tx1"/>
                </a:solidFill>
                <a:latin typeface="標楷體" pitchFamily="65" charset="-120"/>
                <a:ea typeface="標楷體" pitchFamily="65" charset="-120"/>
              </a:rPr>
              <a:t>注意事項</a:t>
            </a:r>
            <a:endParaRPr lang="zh-TW" altLang="en-US" sz="3600" dirty="0"/>
          </a:p>
        </p:txBody>
      </p:sp>
      <p:sp>
        <p:nvSpPr>
          <p:cNvPr id="3" name="內容版面配置區 2"/>
          <p:cNvSpPr>
            <a:spLocks noGrp="1"/>
          </p:cNvSpPr>
          <p:nvPr>
            <p:ph idx="1"/>
          </p:nvPr>
        </p:nvSpPr>
        <p:spPr>
          <a:xfrm>
            <a:off x="457200" y="1484784"/>
            <a:ext cx="8229600" cy="4839816"/>
          </a:xfrm>
        </p:spPr>
        <p:txBody>
          <a:bodyPr>
            <a:normAutofit fontScale="92500"/>
          </a:bodyPr>
          <a:lstStyle/>
          <a:p>
            <a:pPr>
              <a:lnSpc>
                <a:spcPct val="90000"/>
              </a:lnSpc>
              <a:spcBef>
                <a:spcPct val="0"/>
              </a:spcBef>
              <a:buClr>
                <a:srgbClr val="CC0000"/>
              </a:buClr>
              <a:buFont typeface="Wingdings" pitchFamily="2" charset="2"/>
              <a:buChar char="Ø"/>
            </a:pPr>
            <a:r>
              <a:rPr lang="zh-TW" altLang="en-US" sz="2800" b="1" dirty="0" smtClean="0">
                <a:latin typeface="標楷體" pitchFamily="65" charset="-120"/>
                <a:ea typeface="標楷體" pitchFamily="65" charset="-120"/>
              </a:rPr>
              <a:t>請各現職學校開具服務證明書及備齊前校離職證明</a:t>
            </a:r>
            <a:r>
              <a:rPr lang="zh-TW" altLang="en-US" sz="2800" dirty="0" smtClean="0">
                <a:latin typeface="標楷體" pitchFamily="65" charset="-120"/>
                <a:ea typeface="標楷體" pitchFamily="65" charset="-120"/>
              </a:rPr>
              <a:t>。</a:t>
            </a:r>
          </a:p>
          <a:p>
            <a:pPr>
              <a:lnSpc>
                <a:spcPct val="90000"/>
              </a:lnSpc>
              <a:spcBef>
                <a:spcPct val="0"/>
              </a:spcBef>
              <a:buClr>
                <a:srgbClr val="CC0000"/>
              </a:buClr>
              <a:buFont typeface="Wingdings" pitchFamily="2" charset="2"/>
              <a:buChar char="Ø"/>
            </a:pPr>
            <a:r>
              <a:rPr lang="zh-TW" altLang="en-US" sz="2800" b="1" dirty="0" smtClean="0">
                <a:latin typeface="標楷體" pitchFamily="65" charset="-120"/>
                <a:ea typeface="標楷體" pitchFamily="65" charset="-120"/>
              </a:rPr>
              <a:t>服務證明書應於備註欄</a:t>
            </a:r>
            <a:r>
              <a:rPr lang="zh-TW" altLang="en-US" sz="2800" dirty="0" smtClean="0">
                <a:solidFill>
                  <a:srgbClr val="FF0000"/>
                </a:solidFill>
                <a:latin typeface="標楷體" pitchFamily="65" charset="-120"/>
                <a:ea typeface="標楷體" pitchFamily="65" charset="-120"/>
              </a:rPr>
              <a:t>註明兼職職務及任職期間</a:t>
            </a:r>
            <a:r>
              <a:rPr lang="zh-TW" altLang="en-US" sz="2800" b="1" dirty="0" smtClean="0">
                <a:solidFill>
                  <a:srgbClr val="FF0000"/>
                </a:solidFill>
                <a:latin typeface="標楷體" pitchFamily="65" charset="-120"/>
                <a:ea typeface="標楷體" pitchFamily="65" charset="-120"/>
              </a:rPr>
              <a:t>。</a:t>
            </a:r>
            <a:endParaRPr lang="en-US" altLang="zh-TW" sz="2800" b="1" dirty="0" smtClean="0">
              <a:solidFill>
                <a:srgbClr val="FF0000"/>
              </a:solidFill>
              <a:latin typeface="標楷體" pitchFamily="65" charset="-120"/>
              <a:ea typeface="標楷體" pitchFamily="65" charset="-120"/>
            </a:endParaRPr>
          </a:p>
          <a:p>
            <a:pPr>
              <a:lnSpc>
                <a:spcPct val="90000"/>
              </a:lnSpc>
              <a:spcBef>
                <a:spcPct val="0"/>
              </a:spcBef>
              <a:buClr>
                <a:srgbClr val="CC0000"/>
              </a:buClr>
              <a:buFont typeface="Wingdings" pitchFamily="2" charset="2"/>
              <a:buChar char="Ø"/>
            </a:pPr>
            <a:r>
              <a:rPr lang="zh-TW" altLang="en-US" sz="2800" dirty="0" smtClean="0">
                <a:solidFill>
                  <a:srgbClr val="FF0000"/>
                </a:solidFill>
                <a:latin typeface="標楷體" pitchFamily="65" charset="-120"/>
                <a:ea typeface="標楷體" pitchFamily="65" charset="-120"/>
              </a:rPr>
              <a:t>公立學校年資應填具於本縣服務年資，非任教年資</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他縣市任教期間</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a:t>
            </a:r>
            <a:endParaRPr lang="en-US" altLang="zh-TW" sz="2800" dirty="0" smtClean="0">
              <a:solidFill>
                <a:srgbClr val="FF0000"/>
              </a:solidFill>
              <a:latin typeface="標楷體" pitchFamily="65" charset="-120"/>
              <a:ea typeface="標楷體" pitchFamily="65" charset="-120"/>
            </a:endParaRPr>
          </a:p>
          <a:p>
            <a:pPr>
              <a:lnSpc>
                <a:spcPct val="90000"/>
              </a:lnSpc>
              <a:spcBef>
                <a:spcPct val="0"/>
              </a:spcBef>
              <a:buClr>
                <a:srgbClr val="CC0000"/>
              </a:buClr>
              <a:buFont typeface="Wingdings" pitchFamily="2" charset="2"/>
              <a:buChar char="Ø"/>
            </a:pPr>
            <a:r>
              <a:rPr lang="zh-TW" altLang="en-US" sz="2800" dirty="0" smtClean="0">
                <a:solidFill>
                  <a:srgbClr val="FF0000"/>
                </a:solidFill>
                <a:latin typeface="標楷體" pitchFamily="65" charset="-120"/>
                <a:ea typeface="標楷體" pitchFamily="65" charset="-120"/>
              </a:rPr>
              <a:t>育嬰或應徵服兵役而留職停薪期間，實際服務年資得採計至多二學期</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介聘門檻</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，無實際服務之事實之額外加分均不採計</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例如：偏遠學校教師借調至縣府服務者，無偏遠加分</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a:t>
            </a:r>
            <a:endParaRPr lang="en-US" altLang="zh-TW" sz="2800" dirty="0" smtClean="0">
              <a:solidFill>
                <a:srgbClr val="FF0000"/>
              </a:solidFill>
              <a:latin typeface="標楷體" pitchFamily="65" charset="-120"/>
              <a:ea typeface="標楷體" pitchFamily="65" charset="-120"/>
            </a:endParaRPr>
          </a:p>
          <a:p>
            <a:pPr>
              <a:lnSpc>
                <a:spcPct val="90000"/>
              </a:lnSpc>
              <a:spcBef>
                <a:spcPct val="0"/>
              </a:spcBef>
              <a:buClr>
                <a:srgbClr val="CC0000"/>
              </a:buClr>
              <a:buFont typeface="Wingdings" pitchFamily="2" charset="2"/>
              <a:buChar char="Ø"/>
            </a:pPr>
            <a:r>
              <a:rPr lang="zh-TW" altLang="en-US" sz="2800" dirty="0" smtClean="0">
                <a:solidFill>
                  <a:srgbClr val="FF0000"/>
                </a:solidFill>
                <a:latin typeface="標楷體" pitchFamily="65" charset="-120"/>
                <a:ea typeface="標楷體" pitchFamily="65" charset="-120"/>
              </a:rPr>
              <a:t>研習積分不論是否己提敘，時數均得予採計。</a:t>
            </a:r>
            <a:endParaRPr lang="en-US" altLang="zh-TW" sz="2800" dirty="0" smtClean="0">
              <a:solidFill>
                <a:srgbClr val="FF0000"/>
              </a:solidFill>
              <a:latin typeface="標楷體" pitchFamily="65" charset="-120"/>
              <a:ea typeface="標楷體" pitchFamily="65" charset="-120"/>
            </a:endParaRPr>
          </a:p>
          <a:p>
            <a:pPr>
              <a:lnSpc>
                <a:spcPct val="90000"/>
              </a:lnSpc>
              <a:spcBef>
                <a:spcPct val="0"/>
              </a:spcBef>
              <a:buClr>
                <a:srgbClr val="CC0000"/>
              </a:buClr>
              <a:buFont typeface="Wingdings" pitchFamily="2" charset="2"/>
              <a:buChar char="Ø"/>
            </a:pPr>
            <a:r>
              <a:rPr lang="zh-TW" altLang="en-US" sz="2800" dirty="0" smtClean="0">
                <a:solidFill>
                  <a:srgbClr val="FF0000"/>
                </a:solidFill>
                <a:latin typeface="標楷體" pitchFamily="65" charset="-120"/>
                <a:ea typeface="標楷體" pitchFamily="65" charset="-120"/>
              </a:rPr>
              <a:t>各項證明應為有效期限於一個月內。</a:t>
            </a:r>
            <a:endParaRPr lang="en-US" altLang="zh-TW" sz="2800" dirty="0" smtClean="0">
              <a:solidFill>
                <a:srgbClr val="FF0000"/>
              </a:solidFill>
              <a:latin typeface="標楷體" pitchFamily="65" charset="-120"/>
              <a:ea typeface="標楷體" pitchFamily="65" charset="-120"/>
            </a:endParaRPr>
          </a:p>
          <a:p>
            <a:pPr>
              <a:lnSpc>
                <a:spcPct val="90000"/>
              </a:lnSpc>
              <a:spcBef>
                <a:spcPct val="0"/>
              </a:spcBef>
              <a:buClr>
                <a:srgbClr val="CC0000"/>
              </a:buClr>
              <a:buFont typeface="Wingdings" pitchFamily="2" charset="2"/>
              <a:buChar char="Ø"/>
            </a:pPr>
            <a:r>
              <a:rPr lang="zh-TW" altLang="en-US" sz="2800" dirty="0" smtClean="0">
                <a:solidFill>
                  <a:srgbClr val="FF0000"/>
                </a:solidFill>
                <a:latin typeface="標楷體" pitchFamily="65" charset="-120"/>
                <a:ea typeface="標楷體" pitchFamily="65" charset="-120"/>
              </a:rPr>
              <a:t>學習時數每</a:t>
            </a:r>
            <a:r>
              <a:rPr lang="en-US" altLang="zh-TW" sz="2800" dirty="0" smtClean="0">
                <a:solidFill>
                  <a:srgbClr val="FF0000"/>
                </a:solidFill>
                <a:latin typeface="標楷體" pitchFamily="65" charset="-120"/>
                <a:ea typeface="標楷體" pitchFamily="65" charset="-120"/>
              </a:rPr>
              <a:t>35</a:t>
            </a:r>
            <a:r>
              <a:rPr lang="zh-TW" altLang="en-US" sz="2800" dirty="0" smtClean="0">
                <a:solidFill>
                  <a:srgbClr val="FF0000"/>
                </a:solidFill>
                <a:latin typeface="標楷體" pitchFamily="65" charset="-120"/>
                <a:ea typeface="標楷體" pitchFamily="65" charset="-120"/>
              </a:rPr>
              <a:t>小時為一週，每週計○</a:t>
            </a:r>
            <a:r>
              <a:rPr lang="en-US" altLang="zh-TW" sz="2800" dirty="0" smtClean="0">
                <a:solidFill>
                  <a:srgbClr val="FF0000"/>
                </a:solidFill>
                <a:latin typeface="標楷體" pitchFamily="65" charset="-120"/>
                <a:ea typeface="標楷體" pitchFamily="65" charset="-120"/>
              </a:rPr>
              <a:t>.5</a:t>
            </a:r>
            <a:r>
              <a:rPr lang="zh-TW" altLang="en-US" sz="2800" dirty="0" smtClean="0">
                <a:solidFill>
                  <a:srgbClr val="FF0000"/>
                </a:solidFill>
                <a:latin typeface="標楷體" pitchFamily="65" charset="-120"/>
                <a:ea typeface="標楷體" pitchFamily="65" charset="-120"/>
              </a:rPr>
              <a:t>分，總分最多為</a:t>
            </a:r>
            <a:r>
              <a:rPr lang="en-US" altLang="zh-TW" sz="2800" dirty="0" smtClean="0">
                <a:solidFill>
                  <a:srgbClr val="FF0000"/>
                </a:solidFill>
                <a:latin typeface="標楷體" pitchFamily="65" charset="-120"/>
                <a:ea typeface="標楷體" pitchFamily="65" charset="-120"/>
              </a:rPr>
              <a:t>10</a:t>
            </a:r>
            <a:r>
              <a:rPr lang="zh-TW" altLang="en-US" sz="2800" dirty="0" smtClean="0">
                <a:solidFill>
                  <a:srgbClr val="FF0000"/>
                </a:solidFill>
                <a:latin typeface="標楷體" pitchFamily="65" charset="-120"/>
                <a:ea typeface="標楷體" pitchFamily="65" charset="-120"/>
              </a:rPr>
              <a:t>分，最多採計</a:t>
            </a:r>
            <a:r>
              <a:rPr lang="en-US" altLang="zh-TW" sz="2800" u="sng" dirty="0" smtClean="0">
                <a:solidFill>
                  <a:srgbClr val="FF0000"/>
                </a:solidFill>
                <a:latin typeface="標楷體" pitchFamily="65" charset="-120"/>
                <a:ea typeface="標楷體" pitchFamily="65" charset="-120"/>
              </a:rPr>
              <a:t>700</a:t>
            </a:r>
            <a:r>
              <a:rPr lang="zh-TW" altLang="en-US" sz="2800" dirty="0" smtClean="0">
                <a:solidFill>
                  <a:srgbClr val="FF0000"/>
                </a:solidFill>
                <a:latin typeface="標楷體" pitchFamily="65" charset="-120"/>
                <a:ea typeface="標楷體" pitchFamily="65" charset="-120"/>
              </a:rPr>
              <a:t>小時，列印時請先行算妥，不必多印，請各校審查人員應確實審查計算。</a:t>
            </a:r>
            <a:endParaRPr lang="en-US" altLang="zh-TW" sz="2800" dirty="0" smtClean="0">
              <a:solidFill>
                <a:srgbClr val="FF0000"/>
              </a:solidFill>
              <a:latin typeface="標楷體" pitchFamily="65" charset="-120"/>
              <a:ea typeface="標楷體" pitchFamily="65" charset="-120"/>
            </a:endParaRPr>
          </a:p>
          <a:p>
            <a:pPr>
              <a:lnSpc>
                <a:spcPct val="90000"/>
              </a:lnSpc>
              <a:spcBef>
                <a:spcPct val="0"/>
              </a:spcBef>
              <a:buClr>
                <a:srgbClr val="CC0000"/>
              </a:buClr>
              <a:buFont typeface="Wingdings" pitchFamily="2" charset="2"/>
              <a:buChar char="Ø"/>
            </a:pPr>
            <a:endParaRPr lang="zh-TW" altLang="en-US" sz="2800" b="1" u="sng" dirty="0" smtClean="0">
              <a:solidFill>
                <a:srgbClr val="FF0000"/>
              </a:solidFill>
              <a:latin typeface="標楷體" pitchFamily="65" charset="-120"/>
              <a:ea typeface="標楷體" pitchFamily="65" charset="-120"/>
            </a:endParaRPr>
          </a:p>
          <a:p>
            <a:pPr>
              <a:buNone/>
            </a:pPr>
            <a:endParaRPr lang="zh-TW" altLang="en-US" dirty="0"/>
          </a:p>
        </p:txBody>
      </p:sp>
    </p:spTree>
  </p:cSld>
  <p:clrMapOvr>
    <a:masterClrMapping/>
  </p:clrMapOvr>
  <p:transition>
    <p:cut/>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normAutofit/>
          </a:bodyPr>
          <a:lstStyle/>
          <a:p>
            <a:r>
              <a:rPr lang="zh-TW" altLang="en-US" sz="2800" dirty="0" smtClean="0">
                <a:latin typeface="標楷體" pitchFamily="65" charset="-120"/>
                <a:ea typeface="標楷體" pitchFamily="65" charset="-120"/>
              </a:rPr>
              <a:t>於服務證明書備註上註明詳細經歷，範例如下。（國小科任、國中專任均免於註記）</a:t>
            </a:r>
            <a:endParaRPr lang="en-US" altLang="zh-TW" sz="2800" dirty="0" smtClean="0">
              <a:latin typeface="標楷體" pitchFamily="65" charset="-120"/>
              <a:ea typeface="標楷體" pitchFamily="65" charset="-120"/>
            </a:endParaRPr>
          </a:p>
          <a:p>
            <a:pPr lvl="1">
              <a:buNone/>
            </a:pPr>
            <a:r>
              <a:rPr lang="en-US" altLang="zh-TW" sz="2800" dirty="0" smtClean="0">
                <a:latin typeface="標楷體" pitchFamily="65" charset="-120"/>
                <a:ea typeface="標楷體" pitchFamily="65" charset="-120"/>
              </a:rPr>
              <a:t>1.1000801</a:t>
            </a:r>
            <a:r>
              <a:rPr lang="zh-TW" altLang="en-US" sz="2800" dirty="0" smtClean="0">
                <a:latin typeface="標楷體" pitchFamily="65" charset="-120"/>
                <a:ea typeface="標楷體" pitchFamily="65" charset="-120"/>
              </a:rPr>
              <a:t>至</a:t>
            </a:r>
            <a:r>
              <a:rPr lang="en-US" altLang="zh-TW" sz="2800" dirty="0" smtClean="0">
                <a:latin typeface="標楷體" pitchFamily="65" charset="-120"/>
                <a:ea typeface="標楷體" pitchFamily="65" charset="-120"/>
              </a:rPr>
              <a:t>1020731</a:t>
            </a:r>
            <a:r>
              <a:rPr lang="zh-TW" altLang="en-US" sz="2800" dirty="0" smtClean="0">
                <a:latin typeface="標楷體" pitchFamily="65" charset="-120"/>
                <a:ea typeface="標楷體" pitchFamily="65" charset="-120"/>
              </a:rPr>
              <a:t>任導師二年。</a:t>
            </a:r>
            <a:endParaRPr lang="en-US" altLang="zh-TW" sz="2800" dirty="0" smtClean="0">
              <a:latin typeface="標楷體" pitchFamily="65" charset="-120"/>
              <a:ea typeface="標楷體" pitchFamily="65" charset="-120"/>
            </a:endParaRPr>
          </a:p>
          <a:p>
            <a:pPr lvl="1">
              <a:buNone/>
            </a:pPr>
            <a:r>
              <a:rPr lang="en-US" altLang="zh-TW" sz="2800" dirty="0" smtClean="0">
                <a:latin typeface="標楷體" pitchFamily="65" charset="-120"/>
                <a:ea typeface="標楷體" pitchFamily="65" charset="-120"/>
              </a:rPr>
              <a:t>2.1030801</a:t>
            </a:r>
            <a:r>
              <a:rPr lang="zh-TW" altLang="en-US" sz="2800" dirty="0" smtClean="0">
                <a:latin typeface="標楷體" pitchFamily="65" charset="-120"/>
                <a:ea typeface="標楷體" pitchFamily="65" charset="-120"/>
              </a:rPr>
              <a:t>至</a:t>
            </a:r>
            <a:r>
              <a:rPr lang="en-US" altLang="zh-TW" sz="2800" dirty="0" smtClean="0">
                <a:latin typeface="標楷體" pitchFamily="65" charset="-120"/>
                <a:ea typeface="標楷體" pitchFamily="65" charset="-120"/>
              </a:rPr>
              <a:t>1060131</a:t>
            </a:r>
            <a:r>
              <a:rPr lang="zh-TW" altLang="en-US" sz="2800" dirty="0" smtClean="0">
                <a:latin typeface="標楷體" pitchFamily="65" charset="-120"/>
                <a:ea typeface="標楷體" pitchFamily="65" charset="-120"/>
              </a:rPr>
              <a:t>任組長二年六月。</a:t>
            </a:r>
            <a:endParaRPr lang="en-US" altLang="zh-TW" sz="2800" dirty="0" smtClean="0">
              <a:latin typeface="標楷體" pitchFamily="65" charset="-120"/>
              <a:ea typeface="標楷體" pitchFamily="65" charset="-120"/>
            </a:endParaRPr>
          </a:p>
          <a:p>
            <a:pPr lvl="1">
              <a:buNone/>
            </a:pPr>
            <a:r>
              <a:rPr lang="en-US" altLang="zh-TW" sz="2800" dirty="0" smtClean="0">
                <a:latin typeface="標楷體" pitchFamily="65" charset="-120"/>
                <a:ea typeface="標楷體" pitchFamily="65" charset="-120"/>
              </a:rPr>
              <a:t>3.1060201</a:t>
            </a:r>
            <a:r>
              <a:rPr lang="zh-TW" altLang="en-US" sz="2800" dirty="0" smtClean="0">
                <a:latin typeface="標楷體" pitchFamily="65" charset="-120"/>
                <a:ea typeface="標楷體" pitchFamily="65" charset="-120"/>
              </a:rPr>
              <a:t>至</a:t>
            </a:r>
            <a:r>
              <a:rPr lang="en-US" altLang="zh-TW" sz="2800" dirty="0" smtClean="0">
                <a:latin typeface="標楷體" pitchFamily="65" charset="-120"/>
                <a:ea typeface="標楷體" pitchFamily="65" charset="-120"/>
              </a:rPr>
              <a:t>1070731</a:t>
            </a:r>
            <a:r>
              <a:rPr lang="zh-TW" altLang="en-US" sz="2800" dirty="0" smtClean="0">
                <a:latin typeface="標楷體" pitchFamily="65" charset="-120"/>
                <a:ea typeface="標楷體" pitchFamily="65" charset="-120"/>
              </a:rPr>
              <a:t>任主任一年六月。</a:t>
            </a:r>
            <a:endParaRPr lang="en-US" altLang="zh-TW" sz="2800" dirty="0" smtClean="0">
              <a:latin typeface="標楷體" pitchFamily="65" charset="-120"/>
              <a:ea typeface="標楷體" pitchFamily="65" charset="-120"/>
            </a:endParaRPr>
          </a:p>
          <a:p>
            <a:pPr lvl="1">
              <a:buNone/>
            </a:pPr>
            <a:r>
              <a:rPr lang="en-US" altLang="zh-TW" sz="2800" dirty="0" smtClean="0">
                <a:latin typeface="標楷體" pitchFamily="65" charset="-120"/>
                <a:ea typeface="標楷體" pitchFamily="65" charset="-120"/>
              </a:rPr>
              <a:t>4.1070801</a:t>
            </a:r>
            <a:r>
              <a:rPr lang="zh-TW" altLang="en-US" sz="2800" dirty="0" smtClean="0">
                <a:latin typeface="標楷體" pitchFamily="65" charset="-120"/>
                <a:ea typeface="標楷體" pitchFamily="65" charset="-120"/>
              </a:rPr>
              <a:t>至</a:t>
            </a:r>
            <a:r>
              <a:rPr lang="en-US" altLang="zh-TW" sz="2800" dirty="0" smtClean="0">
                <a:latin typeface="標楷體" pitchFamily="65" charset="-120"/>
                <a:ea typeface="標楷體" pitchFamily="65" charset="-120"/>
              </a:rPr>
              <a:t>1120801</a:t>
            </a:r>
            <a:r>
              <a:rPr lang="zh-TW" altLang="en-US" sz="2800" dirty="0" smtClean="0">
                <a:latin typeface="標楷體" pitchFamily="65" charset="-120"/>
                <a:ea typeface="標楷體" pitchFamily="65" charset="-120"/>
              </a:rPr>
              <a:t>任導師四年。</a:t>
            </a:r>
            <a:endParaRPr lang="zh-TW" altLang="en-US" sz="2800" dirty="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pPr>
              <a:buNone/>
            </a:pPr>
            <a:r>
              <a:rPr lang="zh-TW" altLang="en-US" dirty="0" smtClean="0">
                <a:solidFill>
                  <a:srgbClr val="006699"/>
                </a:solidFill>
                <a:ea typeface="標楷體" pitchFamily="65" charset="-120"/>
              </a:rPr>
              <a:t>                    </a:t>
            </a:r>
            <a:r>
              <a:rPr lang="zh-TW" altLang="en-US" sz="6000" dirty="0" smtClean="0">
                <a:solidFill>
                  <a:srgbClr val="006699"/>
                </a:solidFill>
                <a:ea typeface="標楷體" pitchFamily="65" charset="-120"/>
              </a:rPr>
              <a:t>簡報完畢</a:t>
            </a:r>
            <a:endParaRPr lang="en-US" altLang="zh-TW" sz="6000" dirty="0" smtClean="0">
              <a:solidFill>
                <a:srgbClr val="006699"/>
              </a:solidFill>
              <a:ea typeface="標楷體" pitchFamily="65" charset="-120"/>
            </a:endParaRPr>
          </a:p>
          <a:p>
            <a:pPr>
              <a:buNone/>
            </a:pPr>
            <a:r>
              <a:rPr lang="zh-TW" altLang="en-US" sz="6000" dirty="0" smtClean="0">
                <a:solidFill>
                  <a:srgbClr val="006699"/>
                </a:solidFill>
                <a:ea typeface="標楷體" pitchFamily="65" charset="-120"/>
              </a:rPr>
              <a:t>               謝謝聆聽</a:t>
            </a:r>
            <a:endParaRPr lang="zh-TW" altLang="en-US" sz="6000" dirty="0"/>
          </a:p>
        </p:txBody>
      </p:sp>
    </p:spTree>
  </p:cSld>
  <p:clrMapOvr>
    <a:masterClrMapping/>
  </p:clrMapOvr>
  <p:transition>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dirty="0" smtClean="0">
                <a:solidFill>
                  <a:schemeClr val="tx1"/>
                </a:solidFill>
                <a:ea typeface="標楷體" pitchFamily="65" charset="-120"/>
              </a:rPr>
              <a:t>要點二：</a:t>
            </a:r>
            <a:endParaRPr lang="zh-TW" altLang="en-US" sz="3600" dirty="0"/>
          </a:p>
        </p:txBody>
      </p:sp>
      <p:sp>
        <p:nvSpPr>
          <p:cNvPr id="3" name="內容版面配置區 2"/>
          <p:cNvSpPr>
            <a:spLocks noGrp="1"/>
          </p:cNvSpPr>
          <p:nvPr>
            <p:ph idx="1"/>
          </p:nvPr>
        </p:nvSpPr>
        <p:spPr/>
        <p:txBody>
          <a:bodyPr>
            <a:noAutofit/>
          </a:bodyPr>
          <a:lstStyle/>
          <a:p>
            <a:pPr marL="0" indent="0" algn="just">
              <a:buNone/>
            </a:pPr>
            <a:r>
              <a:rPr lang="zh-TW" altLang="en-US" sz="2400" dirty="0" smtClean="0">
                <a:latin typeface="標楷體" pitchFamily="65" charset="-120"/>
                <a:ea typeface="標楷體" pitchFamily="65" charset="-120"/>
              </a:rPr>
              <a:t>公立國民中小學暨幼兒園為介聘教師，得經學校</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幼兒園</a:t>
            </a:r>
            <a:r>
              <a:rPr lang="en-US" altLang="zh-TW" sz="2400" dirty="0" smtClean="0">
                <a:latin typeface="標楷體" pitchFamily="65" charset="-120"/>
                <a:ea typeface="標楷體" pitchFamily="65" charset="-120"/>
              </a:rPr>
              <a:t>)</a:t>
            </a:r>
            <a:r>
              <a:rPr lang="zh-TW" altLang="en-US" sz="2400" u="sng" dirty="0" smtClean="0">
                <a:solidFill>
                  <a:srgbClr val="FF0000"/>
                </a:solidFill>
                <a:latin typeface="標楷體" pitchFamily="65" charset="-120"/>
                <a:ea typeface="標楷體" pitchFamily="65" charset="-120"/>
              </a:rPr>
              <a:t>教師評審委員會</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以下簡稱學校教評會</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之決議，由學校</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幼兒園</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向各縣市所組成之小組</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以下簡稱縣市小組</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申請現職教師介聘。 </a:t>
            </a:r>
          </a:p>
          <a:p>
            <a:pPr marL="0" indent="0" algn="just">
              <a:buNone/>
            </a:pPr>
            <a:r>
              <a:rPr lang="zh-TW" altLang="en-US" sz="2400" b="1" dirty="0" smtClean="0">
                <a:solidFill>
                  <a:srgbClr val="FF0000"/>
                </a:solidFill>
                <a:latin typeface="標楷體" pitchFamily="65" charset="-120"/>
                <a:ea typeface="標楷體" pitchFamily="65" charset="-120"/>
              </a:rPr>
              <a:t>現職教師得依前項決議，向學校申請介聘，經學校教評會審查通過後，由學校向花蓮縣政府教育處申請介聘</a:t>
            </a:r>
            <a:r>
              <a:rPr lang="zh-TW" altLang="en-US" sz="2400" b="1" dirty="0" smtClean="0">
                <a:solidFill>
                  <a:srgbClr val="FF0000"/>
                </a:solidFill>
              </a:rPr>
              <a:t>。</a:t>
            </a:r>
            <a:r>
              <a:rPr lang="zh-TW" altLang="en-US" sz="2400" dirty="0" smtClean="0"/>
              <a:t> </a:t>
            </a:r>
            <a:endParaRPr lang="zh-TW" altLang="zh-TW" sz="2400" dirty="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dirty="0" smtClean="0">
                <a:solidFill>
                  <a:schemeClr val="tx1"/>
                </a:solidFill>
                <a:ea typeface="標楷體" pitchFamily="65" charset="-120"/>
              </a:rPr>
              <a:t>要點五：</a:t>
            </a:r>
            <a:endParaRPr lang="zh-TW" altLang="en-US" sz="3600" dirty="0">
              <a:solidFill>
                <a:schemeClr val="tx1"/>
              </a:solidFill>
            </a:endParaRPr>
          </a:p>
        </p:txBody>
      </p:sp>
      <p:sp>
        <p:nvSpPr>
          <p:cNvPr id="3" name="內容版面配置區 2"/>
          <p:cNvSpPr>
            <a:spLocks noGrp="1"/>
          </p:cNvSpPr>
          <p:nvPr>
            <p:ph idx="1"/>
          </p:nvPr>
        </p:nvSpPr>
        <p:spPr/>
        <p:txBody>
          <a:bodyPr>
            <a:normAutofit/>
          </a:bodyPr>
          <a:lstStyle/>
          <a:p>
            <a:pPr marL="0" indent="0" algn="just">
              <a:buNone/>
            </a:pPr>
            <a:r>
              <a:rPr lang="zh-TW" altLang="en-US" sz="2800" dirty="0" smtClean="0">
                <a:latin typeface="標楷體" pitchFamily="65" charset="-120"/>
                <a:ea typeface="標楷體" pitchFamily="65" charset="-120"/>
              </a:rPr>
              <a:t>申請介聘教師登入介聘網站進行各項作業時，應自備可讀取健保卡之晶片讀卡機與本人最新健保卡，以確認使用者身分。 </a:t>
            </a:r>
            <a:endParaRPr lang="zh-TW" altLang="en-US" sz="2800" dirty="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852704"/>
          </a:xfrm>
        </p:spPr>
        <p:txBody>
          <a:bodyPr>
            <a:normAutofit/>
          </a:bodyPr>
          <a:lstStyle/>
          <a:p>
            <a:r>
              <a:rPr lang="zh-TW" altLang="en-US" sz="3600" dirty="0" smtClean="0">
                <a:solidFill>
                  <a:schemeClr val="tx1"/>
                </a:solidFill>
                <a:ea typeface="標楷體" pitchFamily="65" charset="-120"/>
              </a:rPr>
              <a:t>要點六：</a:t>
            </a:r>
            <a:endParaRPr lang="zh-TW" altLang="en-US" sz="3600" dirty="0"/>
          </a:p>
        </p:txBody>
      </p:sp>
      <p:sp>
        <p:nvSpPr>
          <p:cNvPr id="3" name="內容版面配置區 2"/>
          <p:cNvSpPr>
            <a:spLocks noGrp="1"/>
          </p:cNvSpPr>
          <p:nvPr>
            <p:ph idx="1"/>
          </p:nvPr>
        </p:nvSpPr>
        <p:spPr>
          <a:xfrm>
            <a:off x="457200" y="1700808"/>
            <a:ext cx="8229600" cy="4425355"/>
          </a:xfrm>
        </p:spPr>
        <p:txBody>
          <a:bodyPr>
            <a:normAutofit fontScale="77500" lnSpcReduction="20000"/>
          </a:bodyPr>
          <a:lstStyle/>
          <a:p>
            <a:pPr>
              <a:buNone/>
            </a:pPr>
            <a:r>
              <a:rPr lang="zh-TW" altLang="en-US" sz="2800" dirty="0" smtClean="0">
                <a:latin typeface="標楷體" pitchFamily="65" charset="-120"/>
                <a:ea typeface="標楷體" pitchFamily="65" charset="-120"/>
              </a:rPr>
              <a:t>現職教師應具下列資格，始得申請介聘： </a:t>
            </a:r>
          </a:p>
          <a:p>
            <a:pPr marL="628650" indent="-628650" algn="just">
              <a:lnSpc>
                <a:spcPct val="110000"/>
              </a:lnSpc>
              <a:buNone/>
            </a:pP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一</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符合「國民中小學校長主任教師甄選儲訓及介聘辦法」第十五條等相關規定，惟有下列情形之一者，不受實際服務滿六學期規定之限制：</a:t>
            </a:r>
            <a:endParaRPr lang="en-US" altLang="zh-TW" sz="2800" dirty="0" smtClean="0">
              <a:latin typeface="標楷體" pitchFamily="65" charset="-120"/>
              <a:ea typeface="標楷體" pitchFamily="65" charset="-120"/>
            </a:endParaRPr>
          </a:p>
          <a:p>
            <a:pPr marL="628650" indent="-628650" algn="just">
              <a:lnSpc>
                <a:spcPct val="110000"/>
              </a:lnSpc>
              <a:buNone/>
            </a:pPr>
            <a:r>
              <a:rPr lang="zh-TW" altLang="en-US" sz="2800" dirty="0" smtClean="0">
                <a:solidFill>
                  <a:srgbClr val="FF0000"/>
                </a:solidFill>
                <a:latin typeface="標楷體" pitchFamily="65" charset="-120"/>
                <a:ea typeface="標楷體" pitchFamily="65" charset="-120"/>
              </a:rPr>
              <a:t>     </a:t>
            </a:r>
            <a:r>
              <a:rPr lang="en-US" altLang="zh-TW" sz="2800" dirty="0" smtClean="0">
                <a:solidFill>
                  <a:srgbClr val="FF0000"/>
                </a:solidFill>
                <a:latin typeface="標楷體" pitchFamily="65" charset="-120"/>
                <a:ea typeface="標楷體" pitchFamily="65" charset="-120"/>
              </a:rPr>
              <a:t>1.</a:t>
            </a:r>
            <a:r>
              <a:rPr lang="zh-TW" altLang="en-US" sz="2800" dirty="0" smtClean="0">
                <a:solidFill>
                  <a:srgbClr val="FF0000"/>
                </a:solidFill>
                <a:latin typeface="標楷體" pitchFamily="65" charset="-120"/>
                <a:ea typeface="標楷體" pitchFamily="65" charset="-120"/>
              </a:rPr>
              <a:t>於現職學校實際服務期間，因重大傷病有醫療需要。</a:t>
            </a:r>
            <a:endParaRPr lang="en-US" altLang="zh-TW" sz="2800" dirty="0" smtClean="0">
              <a:solidFill>
                <a:srgbClr val="FF0000"/>
              </a:solidFill>
              <a:latin typeface="標楷體" pitchFamily="65" charset="-120"/>
              <a:ea typeface="標楷體" pitchFamily="65" charset="-120"/>
            </a:endParaRPr>
          </a:p>
          <a:p>
            <a:pPr marL="989013" indent="-989013" algn="just">
              <a:lnSpc>
                <a:spcPct val="110000"/>
              </a:lnSpc>
              <a:buNone/>
            </a:pPr>
            <a:r>
              <a:rPr lang="en-US" altLang="zh-TW" sz="2800" dirty="0" smtClean="0">
                <a:solidFill>
                  <a:srgbClr val="FF0000"/>
                </a:solidFill>
                <a:latin typeface="標楷體" pitchFamily="65" charset="-120"/>
                <a:ea typeface="標楷體" pitchFamily="65" charset="-120"/>
              </a:rPr>
              <a:t>     2.</a:t>
            </a:r>
            <a:r>
              <a:rPr lang="zh-TW" altLang="en-US" sz="2800" dirty="0" smtClean="0">
                <a:solidFill>
                  <a:srgbClr val="FF0000"/>
                </a:solidFill>
                <a:latin typeface="標楷體" pitchFamily="65" charset="-120"/>
                <a:ea typeface="標楷體" pitchFamily="65" charset="-120"/>
              </a:rPr>
              <a:t>於現職學校實際服務滿</a:t>
            </a:r>
            <a:r>
              <a:rPr lang="zh-TW" altLang="en-US" sz="2800" u="sng" dirty="0" smtClean="0">
                <a:solidFill>
                  <a:srgbClr val="FF0000"/>
                </a:solidFill>
                <a:latin typeface="標楷體" pitchFamily="65" charset="-120"/>
                <a:ea typeface="標楷體" pitchFamily="65" charset="-120"/>
              </a:rPr>
              <a:t>四</a:t>
            </a:r>
            <a:r>
              <a:rPr lang="zh-TW" altLang="en-US" sz="2800" dirty="0" smtClean="0">
                <a:solidFill>
                  <a:srgbClr val="FF0000"/>
                </a:solidFill>
                <a:latin typeface="標楷體" pitchFamily="65" charset="-120"/>
                <a:ea typeface="標楷體" pitchFamily="65" charset="-120"/>
              </a:rPr>
              <a:t>學期以上因結婚或生活不便，有具體事實並檢附佐證資料，經服務學校同意者，得申請介聘</a:t>
            </a:r>
            <a:r>
              <a:rPr lang="en-US" altLang="zh-TW" sz="2800" dirty="0" smtClean="0">
                <a:solidFill>
                  <a:srgbClr val="FF0000"/>
                </a:solidFill>
                <a:latin typeface="標楷體" pitchFamily="65" charset="-120"/>
                <a:ea typeface="標楷體" pitchFamily="65" charset="-120"/>
              </a:rPr>
              <a:t>(</a:t>
            </a:r>
            <a:r>
              <a:rPr lang="zh-TW" altLang="en-US" sz="2800" b="1" u="sng" dirty="0" smtClean="0">
                <a:solidFill>
                  <a:srgbClr val="FF0000"/>
                </a:solidFill>
                <a:latin typeface="標楷體" pitchFamily="65" charset="-120"/>
                <a:ea typeface="標楷體" pitchFamily="65" charset="-120"/>
              </a:rPr>
              <a:t>學校要出具同意的證明文件，如</a:t>
            </a:r>
            <a:r>
              <a:rPr lang="en-US" altLang="zh-TW" sz="2800" b="1" u="sng" dirty="0" smtClean="0">
                <a:solidFill>
                  <a:srgbClr val="FF0000"/>
                </a:solidFill>
                <a:latin typeface="標楷體" pitchFamily="65" charset="-120"/>
                <a:ea typeface="標楷體" pitchFamily="65" charset="-120"/>
              </a:rPr>
              <a:t>:</a:t>
            </a:r>
            <a:r>
              <a:rPr lang="zh-TW" altLang="en-US" sz="2800" b="1" u="sng" dirty="0" smtClean="0">
                <a:solidFill>
                  <a:srgbClr val="FF0000"/>
                </a:solidFill>
                <a:latin typeface="標楷體" pitchFamily="65" charset="-120"/>
                <a:ea typeface="標楷體" pitchFamily="65" charset="-120"/>
              </a:rPr>
              <a:t>校內簽准案或公文均可</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a:t>
            </a:r>
            <a:r>
              <a:rPr lang="zh-TW" altLang="en-US" sz="2800" dirty="0" smtClean="0">
                <a:latin typeface="標楷體" pitchFamily="65" charset="-120"/>
                <a:ea typeface="標楷體" pitchFamily="65" charset="-120"/>
              </a:rPr>
              <a:t>另申請留職停薪之教師，應經各該學校核准於介聘生效日期</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當年八月一日</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前回職復薪。 </a:t>
            </a:r>
          </a:p>
          <a:p>
            <a:pPr marL="628650" indent="-628650" algn="just">
              <a:buNone/>
            </a:pP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二</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申請介聘至國立大學或國立教育大學附設實驗小學，應具有一般地區教師資格。 </a:t>
            </a:r>
            <a:endParaRPr lang="zh-TW" altLang="en-US" sz="2800" dirty="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sz="3600" dirty="0" smtClean="0">
                <a:latin typeface="標楷體" pitchFamily="65" charset="-120"/>
                <a:ea typeface="標楷體" pitchFamily="65" charset="-120"/>
              </a:rPr>
              <a:t>國民中小學校長主任教師甄選儲訓及介聘辦法第</a:t>
            </a:r>
            <a:r>
              <a:rPr lang="zh-TW" altLang="en-US" sz="3600" dirty="0" smtClean="0">
                <a:latin typeface="標楷體" pitchFamily="65" charset="-120"/>
                <a:ea typeface="標楷體" pitchFamily="65" charset="-120"/>
              </a:rPr>
              <a:t>十一</a:t>
            </a:r>
            <a:r>
              <a:rPr lang="zh-TW" altLang="zh-TW" sz="3600" dirty="0" smtClean="0">
                <a:latin typeface="標楷體" pitchFamily="65" charset="-120"/>
                <a:ea typeface="標楷體" pitchFamily="65" charset="-120"/>
              </a:rPr>
              <a:t>條</a:t>
            </a:r>
            <a:r>
              <a:rPr lang="zh-TW" altLang="en-US" sz="3600" dirty="0" smtClean="0">
                <a:latin typeface="標楷體" pitchFamily="65" charset="-120"/>
                <a:ea typeface="標楷體" pitchFamily="65" charset="-120"/>
              </a:rPr>
              <a:t>第六項</a:t>
            </a:r>
            <a:endParaRPr lang="zh-TW" altLang="en-US" sz="3600" dirty="0"/>
          </a:p>
        </p:txBody>
      </p:sp>
      <p:sp>
        <p:nvSpPr>
          <p:cNvPr id="3" name="內容版面配置區 2"/>
          <p:cNvSpPr>
            <a:spLocks noGrp="1"/>
          </p:cNvSpPr>
          <p:nvPr>
            <p:ph idx="1"/>
          </p:nvPr>
        </p:nvSpPr>
        <p:spPr/>
        <p:txBody>
          <a:bodyPr>
            <a:normAutofit/>
          </a:bodyPr>
          <a:lstStyle/>
          <a:p>
            <a:pPr marL="0" indent="0">
              <a:buNone/>
            </a:pPr>
            <a:r>
              <a:rPr lang="zh-TW" altLang="en-US" sz="2400" dirty="0" smtClean="0">
                <a:latin typeface="標楷體" pitchFamily="65" charset="-120"/>
                <a:ea typeface="標楷體" pitchFamily="65" charset="-120"/>
              </a:rPr>
              <a:t>直轄市、縣（市）主管機關為協助其所屬原住民重點學校，聘任符合原住民族教育法第三十四條所定一定比率之原住民身分教師，得優先辦理原住民身分教師之介聘。</a:t>
            </a:r>
            <a:endParaRPr lang="zh-TW" altLang="en-US" sz="2400" dirty="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908720"/>
            <a:ext cx="8229600" cy="1296144"/>
          </a:xfrm>
        </p:spPr>
        <p:txBody>
          <a:bodyPr>
            <a:noAutofit/>
          </a:bodyPr>
          <a:lstStyle/>
          <a:p>
            <a:r>
              <a:rPr lang="zh-TW" altLang="zh-TW" sz="3600" dirty="0" smtClean="0">
                <a:latin typeface="標楷體" pitchFamily="65" charset="-120"/>
                <a:ea typeface="標楷體" pitchFamily="65" charset="-120"/>
              </a:rPr>
              <a:t>國民中小學校長主任教師甄選儲訓及介聘辦法第</a:t>
            </a:r>
            <a:r>
              <a:rPr lang="zh-TW" altLang="en-US" sz="3600" dirty="0" smtClean="0">
                <a:latin typeface="標楷體" pitchFamily="65" charset="-120"/>
                <a:ea typeface="標楷體" pitchFamily="65" charset="-120"/>
              </a:rPr>
              <a:t>十一</a:t>
            </a:r>
            <a:r>
              <a:rPr lang="zh-TW" altLang="zh-TW" sz="3600" dirty="0" smtClean="0">
                <a:latin typeface="標楷體" pitchFamily="65" charset="-120"/>
                <a:ea typeface="標楷體" pitchFamily="65" charset="-120"/>
              </a:rPr>
              <a:t>條</a:t>
            </a:r>
            <a:r>
              <a:rPr lang="zh-TW" altLang="en-US" sz="3600" dirty="0" smtClean="0">
                <a:latin typeface="標楷體" pitchFamily="65" charset="-120"/>
                <a:ea typeface="標楷體" pitchFamily="65" charset="-120"/>
              </a:rPr>
              <a:t>第六項：</a:t>
            </a:r>
            <a:endParaRPr lang="zh-TW" altLang="en-US" sz="3600" dirty="0">
              <a:latin typeface="標楷體" pitchFamily="65" charset="-120"/>
              <a:ea typeface="標楷體" pitchFamily="65" charset="-120"/>
            </a:endParaRPr>
          </a:p>
        </p:txBody>
      </p:sp>
      <p:sp>
        <p:nvSpPr>
          <p:cNvPr id="3" name="內容版面配置區 2"/>
          <p:cNvSpPr>
            <a:spLocks noGrp="1"/>
          </p:cNvSpPr>
          <p:nvPr>
            <p:ph idx="1"/>
          </p:nvPr>
        </p:nvSpPr>
        <p:spPr>
          <a:xfrm>
            <a:off x="457200" y="2492896"/>
            <a:ext cx="8507288" cy="3831704"/>
          </a:xfrm>
        </p:spPr>
        <p:txBody>
          <a:bodyPr>
            <a:normAutofit/>
          </a:bodyPr>
          <a:lstStyle/>
          <a:p>
            <a:pPr marL="273050" indent="-273050">
              <a:buNone/>
            </a:pPr>
            <a:r>
              <a:rPr lang="en-US" altLang="zh-TW" sz="2400" dirty="0" smtClean="0">
                <a:latin typeface="標楷體" pitchFamily="65" charset="-120"/>
                <a:ea typeface="標楷體" pitchFamily="65" charset="-120"/>
              </a:rPr>
              <a:t>1.</a:t>
            </a:r>
            <a:r>
              <a:rPr lang="zh-TW" altLang="en-US" sz="2400" dirty="0" smtClean="0">
                <a:latin typeface="標楷體" pitchFamily="65" charset="-120"/>
                <a:ea typeface="標楷體" pitchFamily="65" charset="-120"/>
              </a:rPr>
              <a:t>申請優先辦理具原住民身分之教師單調介聘作業，將會從</a:t>
            </a:r>
            <a:r>
              <a:rPr lang="zh-TW" altLang="en-US" sz="2400" b="1" dirty="0" smtClean="0">
                <a:solidFill>
                  <a:srgbClr val="FF0000"/>
                </a:solidFill>
                <a:latin typeface="標楷體" pitchFamily="65" charset="-120"/>
                <a:ea typeface="標楷體" pitchFamily="65" charset="-120"/>
              </a:rPr>
              <a:t>志願中的原民校優先辦理介聘</a:t>
            </a:r>
            <a:r>
              <a:rPr lang="zh-TW" altLang="en-US" sz="2400" dirty="0" smtClean="0">
                <a:latin typeface="標楷體" pitchFamily="65" charset="-120"/>
                <a:ea typeface="標楷體" pitchFamily="65" charset="-120"/>
              </a:rPr>
              <a:t>。</a:t>
            </a:r>
          </a:p>
          <a:p>
            <a:pPr>
              <a:buNone/>
            </a:pPr>
            <a:r>
              <a:rPr lang="en-US" altLang="zh-TW" sz="2400" dirty="0" smtClean="0">
                <a:latin typeface="標楷體" pitchFamily="65" charset="-120"/>
                <a:ea typeface="標楷體" pitchFamily="65" charset="-120"/>
              </a:rPr>
              <a:t>2.</a:t>
            </a:r>
            <a:r>
              <a:rPr lang="zh-TW" altLang="en-US" sz="2400" dirty="0" smtClean="0">
                <a:latin typeface="標楷體" pitchFamily="65" charset="-120"/>
                <a:ea typeface="標楷體" pitchFamily="65" charset="-120"/>
              </a:rPr>
              <a:t>如在原民調階段達成介聘成功至原民校後，將不得參與下一階段的介聘作業。</a:t>
            </a:r>
          </a:p>
          <a:p>
            <a:pPr>
              <a:buNone/>
            </a:pPr>
            <a:r>
              <a:rPr lang="en-US" altLang="zh-TW" sz="2400" dirty="0" smtClean="0">
                <a:latin typeface="標楷體" pitchFamily="65" charset="-120"/>
                <a:ea typeface="標楷體" pitchFamily="65" charset="-120"/>
              </a:rPr>
              <a:t>3.</a:t>
            </a:r>
            <a:r>
              <a:rPr lang="zh-TW" altLang="en-US" sz="2400" dirty="0" smtClean="0">
                <a:latin typeface="標楷體" pitchFamily="65" charset="-120"/>
                <a:ea typeface="標楷體" pitchFamily="65" charset="-120"/>
              </a:rPr>
              <a:t>原住民身分之教師單調介聘作業僅限國小、國中階段辦理。</a:t>
            </a:r>
          </a:p>
        </p:txBody>
      </p:sp>
    </p:spTree>
  </p:cSld>
  <p:clrMapOvr>
    <a:masterClrMapping/>
  </p:clrMapOvr>
  <p:transition>
    <p:cu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線">
  <a:themeElements>
    <a:clrScheme name="流線">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流線">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線">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3063</TotalTime>
  <Words>4564</Words>
  <Application>Microsoft Office PowerPoint</Application>
  <PresentationFormat>如螢幕大小 (4:3)</PresentationFormat>
  <Paragraphs>193</Paragraphs>
  <Slides>48</Slides>
  <Notes>0</Notes>
  <HiddenSlides>0</HiddenSlides>
  <MMClips>0</MMClips>
  <ScaleCrop>false</ScaleCrop>
  <HeadingPairs>
    <vt:vector size="4" baseType="variant">
      <vt:variant>
        <vt:lpstr>佈景主題</vt:lpstr>
      </vt:variant>
      <vt:variant>
        <vt:i4>1</vt:i4>
      </vt:variant>
      <vt:variant>
        <vt:lpstr>投影片標題</vt:lpstr>
      </vt:variant>
      <vt:variant>
        <vt:i4>48</vt:i4>
      </vt:variant>
    </vt:vector>
  </HeadingPairs>
  <TitlesOfParts>
    <vt:vector size="49" baseType="lpstr">
      <vt:lpstr>流線</vt:lpstr>
      <vt:lpstr>花蓮縣政府教育處  112年縣外介聘作業說明會</vt:lpstr>
      <vt:lpstr>投影片 2</vt:lpstr>
      <vt:lpstr>課程大綱</vt:lpstr>
      <vt:lpstr>法令依據</vt:lpstr>
      <vt:lpstr>要點二：</vt:lpstr>
      <vt:lpstr>要點五：</vt:lpstr>
      <vt:lpstr>要點六：</vt:lpstr>
      <vt:lpstr>國民中小學校長主任教師甄選儲訓及介聘辦法第十一條第六項</vt:lpstr>
      <vt:lpstr>國民中小學校長主任教師甄選儲訓及介聘辦法第十一條第六項：</vt:lpstr>
      <vt:lpstr>國民中小學校長主任教師甄選儲訓及介聘辦法第十一條第六項</vt:lpstr>
      <vt:lpstr>國民中小學校長主任教師甄選儲訓及介聘辦法第十三條</vt:lpstr>
      <vt:lpstr>國民中小學校長主任教師甄選儲訓及介聘辦法第十五條</vt:lpstr>
      <vt:lpstr>國民中小學校長主任教師甄選儲訓及介聘辦法第十五條</vt:lpstr>
      <vt:lpstr>國民中小學校長主任教師甄選儲訓及介聘辦法第十五條</vt:lpstr>
      <vt:lpstr>教師法第十六條：</vt:lpstr>
      <vt:lpstr>教師法第三十條：</vt:lpstr>
      <vt:lpstr>要點七：</vt:lpstr>
      <vt:lpstr>要點七：</vt:lpstr>
      <vt:lpstr>要點九：</vt:lpstr>
      <vt:lpstr>投影片 20</vt:lpstr>
      <vt:lpstr>投影片 21</vt:lpstr>
      <vt:lpstr>要點十：</vt:lpstr>
      <vt:lpstr>要點十三：</vt:lpstr>
      <vt:lpstr>要點十三：</vt:lpstr>
      <vt:lpstr>要點十四：</vt:lpstr>
      <vt:lpstr>要點十五：</vt:lpstr>
      <vt:lpstr>投影片 27</vt:lpstr>
      <vt:lpstr>要點十六：</vt:lpstr>
      <vt:lpstr>要點十七：</vt:lpstr>
      <vt:lpstr>實務作業</vt:lpstr>
      <vt:lpstr>重要期程</vt:lpstr>
      <vt:lpstr>重要期程</vt:lpstr>
      <vt:lpstr>重要期程</vt:lpstr>
      <vt:lpstr>重要期程</vt:lpstr>
      <vt:lpstr>重要期程</vt:lpstr>
      <vt:lpstr>重要期程</vt:lpstr>
      <vt:lpstr>積分審查</vt:lpstr>
      <vt:lpstr>積分審查</vt:lpstr>
      <vt:lpstr>年資積分</vt:lpstr>
      <vt:lpstr>積分審查</vt:lpstr>
      <vt:lpstr>積分審查</vt:lpstr>
      <vt:lpstr>積分審查</vt:lpstr>
      <vt:lpstr>積分審查</vt:lpstr>
      <vt:lpstr>積分審查</vt:lpstr>
      <vt:lpstr>積分審查</vt:lpstr>
      <vt:lpstr>注意事項</vt:lpstr>
      <vt:lpstr>投影片 47</vt:lpstr>
      <vt:lpstr>投影片 48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花蓮縣政府教育處  104年縣外介聘作業說明會</dc:title>
  <dc:creator>user</dc:creator>
  <cp:lastModifiedBy>Windows 使用者</cp:lastModifiedBy>
  <cp:revision>260</cp:revision>
  <dcterms:created xsi:type="dcterms:W3CDTF">2015-04-10T02:32:58Z</dcterms:created>
  <dcterms:modified xsi:type="dcterms:W3CDTF">2023-03-29T03:41:56Z</dcterms:modified>
</cp:coreProperties>
</file>