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92" r:id="rId2"/>
    <p:sldId id="293" r:id="rId3"/>
    <p:sldId id="290" r:id="rId4"/>
    <p:sldId id="291" r:id="rId5"/>
    <p:sldId id="294" r:id="rId6"/>
    <p:sldId id="257" r:id="rId7"/>
    <p:sldId id="295" r:id="rId8"/>
    <p:sldId id="297" r:id="rId9"/>
    <p:sldId id="283" r:id="rId10"/>
    <p:sldId id="289" r:id="rId11"/>
  </p:sldIdLst>
  <p:sldSz cx="6858000" cy="9144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3400" autoAdjust="0"/>
  </p:normalViewPr>
  <p:slideViewPr>
    <p:cSldViewPr>
      <p:cViewPr>
        <p:scale>
          <a:sx n="120" d="100"/>
          <a:sy n="120" d="100"/>
        </p:scale>
        <p:origin x="-810" y="134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71814B-3CB6-49CA-AFD7-C79116126608}" type="datetimeFigureOut">
              <a:rPr lang="zh-TW" altLang="en-US" smtClean="0"/>
              <a:pPr/>
              <a:t>2023/7/15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99F89-192F-400B-B486-60C4C0E7B11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67834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8D50E-487F-49A5-BA16-F74C7BDEBC00}" type="datetimeFigureOut">
              <a:rPr lang="zh-TW" altLang="en-US" smtClean="0"/>
              <a:pPr/>
              <a:t>2023/7/15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EE89-0FC6-4CD3-94E8-263D153C106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55724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8D50E-487F-49A5-BA16-F74C7BDEBC00}" type="datetimeFigureOut">
              <a:rPr lang="zh-TW" altLang="en-US" smtClean="0"/>
              <a:pPr/>
              <a:t>2023/7/15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EE89-0FC6-4CD3-94E8-263D153C106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880337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8D50E-487F-49A5-BA16-F74C7BDEBC00}" type="datetimeFigureOut">
              <a:rPr lang="zh-TW" altLang="en-US" smtClean="0"/>
              <a:pPr/>
              <a:t>2023/7/15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EE89-0FC6-4CD3-94E8-263D153C106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994306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8D50E-487F-49A5-BA16-F74C7BDEBC00}" type="datetimeFigureOut">
              <a:rPr lang="zh-TW" altLang="en-US" smtClean="0"/>
              <a:pPr/>
              <a:t>2023/7/15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EE89-0FC6-4CD3-94E8-263D153C106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270115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8D50E-487F-49A5-BA16-F74C7BDEBC00}" type="datetimeFigureOut">
              <a:rPr lang="zh-TW" altLang="en-US" smtClean="0"/>
              <a:pPr/>
              <a:t>2023/7/15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EE89-0FC6-4CD3-94E8-263D153C106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978666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8D50E-487F-49A5-BA16-F74C7BDEBC00}" type="datetimeFigureOut">
              <a:rPr lang="zh-TW" altLang="en-US" smtClean="0"/>
              <a:pPr/>
              <a:t>2023/7/15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EE89-0FC6-4CD3-94E8-263D153C106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4082032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8D50E-487F-49A5-BA16-F74C7BDEBC00}" type="datetimeFigureOut">
              <a:rPr lang="zh-TW" altLang="en-US" smtClean="0"/>
              <a:pPr/>
              <a:t>2023/7/15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EE89-0FC6-4CD3-94E8-263D153C106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28630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8D50E-487F-49A5-BA16-F74C7BDEBC00}" type="datetimeFigureOut">
              <a:rPr lang="zh-TW" altLang="en-US" smtClean="0"/>
              <a:pPr/>
              <a:t>2023/7/15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EE89-0FC6-4CD3-94E8-263D153C106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802714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8D50E-487F-49A5-BA16-F74C7BDEBC00}" type="datetimeFigureOut">
              <a:rPr lang="zh-TW" altLang="en-US" smtClean="0"/>
              <a:pPr/>
              <a:t>2023/7/15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EE89-0FC6-4CD3-94E8-263D153C106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4087586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8D50E-487F-49A5-BA16-F74C7BDEBC00}" type="datetimeFigureOut">
              <a:rPr lang="zh-TW" altLang="en-US" smtClean="0"/>
              <a:pPr/>
              <a:t>2023/7/15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EE89-0FC6-4CD3-94E8-263D153C106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566639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8D50E-487F-49A5-BA16-F74C7BDEBC00}" type="datetimeFigureOut">
              <a:rPr lang="zh-TW" altLang="en-US" smtClean="0"/>
              <a:pPr/>
              <a:t>2023/7/15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EE89-0FC6-4CD3-94E8-263D153C106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900298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8D50E-487F-49A5-BA16-F74C7BDEBC00}" type="datetimeFigureOut">
              <a:rPr lang="zh-TW" altLang="en-US" smtClean="0"/>
              <a:pPr/>
              <a:t>2023/7/15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1EE89-0FC6-4CD3-94E8-263D153C106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006743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56098816"/>
              </p:ext>
            </p:extLst>
          </p:nvPr>
        </p:nvGraphicFramePr>
        <p:xfrm>
          <a:off x="714356" y="642916"/>
          <a:ext cx="5286412" cy="7234562"/>
        </p:xfrm>
        <a:graphic>
          <a:graphicData uri="http://schemas.openxmlformats.org/drawingml/2006/table">
            <a:tbl>
              <a:tblPr/>
              <a:tblGrid>
                <a:gridCol w="964413"/>
                <a:gridCol w="964413"/>
                <a:gridCol w="1678793"/>
                <a:gridCol w="1678793"/>
              </a:tblGrid>
              <a:tr h="526221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112</a:t>
                      </a:r>
                      <a:r>
                        <a:rPr lang="zh-TW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年太平洋能高棒球節暨全國棒球錦標賽</a:t>
                      </a:r>
                      <a:endParaRPr lang="en-US" altLang="zh-TW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 fontAlgn="ctr"/>
                      <a:r>
                        <a:rPr lang="zh-TW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國小組賽程</a:t>
                      </a:r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總表</a:t>
                      </a:r>
                    </a:p>
                  </a:txBody>
                  <a:tcPr marL="8487" marR="8487" marT="84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3138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日期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時間</a:t>
                      </a: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latin typeface="標楷體" pitchFamily="65" charset="-120"/>
                          <a:ea typeface="標楷體" pitchFamily="65" charset="-120"/>
                        </a:rPr>
                        <a:t>場地</a:t>
                      </a:r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96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國福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國福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960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7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月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22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日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六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)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08:00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dirty="0" smtClean="0">
                          <a:latin typeface="標楷體" pitchFamily="65" charset="-120"/>
                          <a:ea typeface="標楷體" pitchFamily="65" charset="-120"/>
                        </a:rPr>
                        <a:t>G1</a:t>
                      </a:r>
                      <a:r>
                        <a:rPr lang="zh-TW" altLang="en-US" sz="1100" dirty="0" smtClean="0">
                          <a:latin typeface="標楷體" pitchFamily="65" charset="-120"/>
                          <a:ea typeface="標楷體" pitchFamily="65" charset="-120"/>
                        </a:rPr>
                        <a:t> 基隆東光</a:t>
                      </a:r>
                      <a:r>
                        <a:rPr lang="en-US" altLang="zh-TW" sz="1100" dirty="0" smtClean="0"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100" dirty="0" smtClean="0">
                          <a:latin typeface="標楷體" pitchFamily="65" charset="-120"/>
                          <a:ea typeface="標楷體" pitchFamily="65" charset="-120"/>
                        </a:rPr>
                        <a:t>臺中萬豐</a:t>
                      </a:r>
                      <a:endParaRPr lang="zh-TW" altLang="en-US" sz="1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dirty="0" smtClean="0">
                          <a:latin typeface="標楷體" pitchFamily="65" charset="-120"/>
                          <a:ea typeface="標楷體" pitchFamily="65" charset="-120"/>
                        </a:rPr>
                        <a:t>G2</a:t>
                      </a:r>
                      <a:r>
                        <a:rPr lang="zh-TW" altLang="en-US" sz="1100" dirty="0" smtClean="0">
                          <a:latin typeface="標楷體" pitchFamily="65" charset="-120"/>
                          <a:ea typeface="標楷體" pitchFamily="65" charset="-120"/>
                        </a:rPr>
                        <a:t> 花蓮中正</a:t>
                      </a:r>
                      <a:r>
                        <a:rPr lang="en-US" altLang="zh-TW" sz="1100" dirty="0" smtClean="0"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100" dirty="0" smtClean="0">
                          <a:latin typeface="標楷體" pitchFamily="65" charset="-120"/>
                          <a:ea typeface="標楷體" pitchFamily="65" charset="-120"/>
                        </a:rPr>
                        <a:t>桃園龍安</a:t>
                      </a:r>
                      <a:endParaRPr lang="zh-TW" altLang="en-US" sz="1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960"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09:30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G3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花蓮光復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宜蘭內城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G4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臺中忠孝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花蓮太瑞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960"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11:00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G5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花蓮新城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臺東大溪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G6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花蓮中原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臺北東園</a:t>
                      </a:r>
                      <a:endParaRPr lang="en-US" altLang="zh-TW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960"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12:30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G7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花蓮玉里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桃園楊心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G8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臺中上楓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花蓮水源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960"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14:00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G9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G1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-G2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G10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G3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-G4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207"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16:00</a:t>
                      </a: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開幕典禮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960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7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月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23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日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日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)</a:t>
                      </a: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　</a:t>
                      </a: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08:00</a:t>
                      </a: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dirty="0" smtClean="0">
                          <a:latin typeface="標楷體" pitchFamily="65" charset="-120"/>
                          <a:ea typeface="標楷體" pitchFamily="65" charset="-120"/>
                        </a:rPr>
                        <a:t>G11</a:t>
                      </a:r>
                      <a:r>
                        <a:rPr lang="zh-TW" altLang="en-US" sz="1100" dirty="0" smtClean="0">
                          <a:latin typeface="標楷體" pitchFamily="65" charset="-120"/>
                          <a:ea typeface="標楷體" pitchFamily="65" charset="-120"/>
                        </a:rPr>
                        <a:t> 臺東大溪</a:t>
                      </a:r>
                      <a:r>
                        <a:rPr lang="en-US" altLang="zh-TW" sz="1100" dirty="0" smtClean="0"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100" dirty="0" smtClean="0">
                          <a:latin typeface="標楷體" pitchFamily="65" charset="-120"/>
                          <a:ea typeface="標楷體" pitchFamily="65" charset="-120"/>
                        </a:rPr>
                        <a:t>南投新豐</a:t>
                      </a:r>
                      <a:endParaRPr lang="zh-TW" altLang="en-US" sz="1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dirty="0" smtClean="0">
                          <a:latin typeface="標楷體" pitchFamily="65" charset="-120"/>
                          <a:ea typeface="標楷體" pitchFamily="65" charset="-120"/>
                        </a:rPr>
                        <a:t>G12</a:t>
                      </a:r>
                      <a:r>
                        <a:rPr lang="zh-TW" altLang="en-US" sz="1100" dirty="0" smtClean="0">
                          <a:latin typeface="標楷體" pitchFamily="65" charset="-120"/>
                          <a:ea typeface="標楷體" pitchFamily="65" charset="-120"/>
                        </a:rPr>
                        <a:t> 臺北東園</a:t>
                      </a:r>
                      <a:r>
                        <a:rPr lang="en-US" altLang="zh-TW" sz="1100" dirty="0" smtClean="0"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100" dirty="0" smtClean="0">
                          <a:latin typeface="標楷體" pitchFamily="65" charset="-120"/>
                          <a:ea typeface="標楷體" pitchFamily="65" charset="-120"/>
                        </a:rPr>
                        <a:t>新北忠義</a:t>
                      </a:r>
                      <a:endParaRPr lang="zh-TW" altLang="en-US" sz="1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960"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09:30</a:t>
                      </a: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G13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桃園楊心</a:t>
                      </a: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-</a:t>
                      </a:r>
                      <a:r>
                        <a:rPr kumimoji="0" lang="zh-TW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南投千秋</a:t>
                      </a: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G14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花蓮水源</a:t>
                      </a: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-</a:t>
                      </a:r>
                      <a:r>
                        <a:rPr kumimoji="0" lang="zh-TW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宜蘭蓬萊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960"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11:00</a:t>
                      </a: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G15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G1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敗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-G2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敗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G16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G3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敗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-G4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敗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960"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12:30</a:t>
                      </a: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G17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南投新豐</a:t>
                      </a:r>
                      <a:r>
                        <a:rPr lang="en-US" altLang="zh-TW" sz="1100" dirty="0" smtClean="0"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100" dirty="0" smtClean="0">
                          <a:latin typeface="標楷體" pitchFamily="65" charset="-120"/>
                          <a:ea typeface="標楷體" pitchFamily="65" charset="-120"/>
                        </a:rPr>
                        <a:t>花蓮新城</a:t>
                      </a: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G18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新北忠義</a:t>
                      </a:r>
                      <a:r>
                        <a:rPr lang="en-US" altLang="zh-TW" sz="1100" dirty="0" smtClean="0"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100" dirty="0" smtClean="0">
                          <a:latin typeface="標楷體" pitchFamily="65" charset="-120"/>
                          <a:ea typeface="標楷體" pitchFamily="65" charset="-120"/>
                        </a:rPr>
                        <a:t>花蓮中原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960"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14:00</a:t>
                      </a: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G19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南投千秋</a:t>
                      </a:r>
                      <a:r>
                        <a:rPr lang="en-US" altLang="zh-TW" sz="1100" dirty="0" smtClean="0"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100" dirty="0" smtClean="0">
                          <a:latin typeface="標楷體" pitchFamily="65" charset="-120"/>
                          <a:ea typeface="標楷體" pitchFamily="65" charset="-120"/>
                        </a:rPr>
                        <a:t>花蓮玉里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G20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宜蘭蓬萊</a:t>
                      </a:r>
                      <a:r>
                        <a:rPr lang="en-US" altLang="zh-TW" sz="1100" dirty="0" smtClean="0"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100" dirty="0" smtClean="0">
                          <a:latin typeface="標楷體" pitchFamily="65" charset="-120"/>
                          <a:ea typeface="標楷體" pitchFamily="65" charset="-120"/>
                        </a:rPr>
                        <a:t>臺中上楓</a:t>
                      </a: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960"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15:30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G21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G9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敗</a:t>
                      </a:r>
                      <a:r>
                        <a:rPr lang="en-US" altLang="zh-TW" sz="1100" dirty="0" smtClean="0">
                          <a:latin typeface="標楷體" pitchFamily="65" charset="-120"/>
                          <a:ea typeface="標楷體" pitchFamily="65" charset="-120"/>
                        </a:rPr>
                        <a:t>-G15</a:t>
                      </a:r>
                      <a:r>
                        <a:rPr lang="zh-TW" altLang="en-US" sz="1100" dirty="0" smtClean="0"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G22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G10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敗</a:t>
                      </a:r>
                      <a:r>
                        <a:rPr lang="en-US" altLang="zh-TW" sz="1100" dirty="0" smtClean="0">
                          <a:latin typeface="標楷體" pitchFamily="65" charset="-120"/>
                          <a:ea typeface="標楷體" pitchFamily="65" charset="-120"/>
                        </a:rPr>
                        <a:t>-G16</a:t>
                      </a:r>
                      <a:r>
                        <a:rPr lang="zh-TW" altLang="en-US" sz="1100" dirty="0" smtClean="0"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96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7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月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24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日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一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)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08:00</a:t>
                      </a: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G23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-3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G24</a:t>
                      </a:r>
                      <a:r>
                        <a:rPr kumimoji="0" lang="zh-TW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 </a:t>
                      </a: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4</a:t>
                      </a: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-5</a:t>
                      </a:r>
                      <a:endParaRPr lang="zh-TW" altLang="en-US" sz="11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960"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10:00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G25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8</a:t>
                      </a: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-9</a:t>
                      </a:r>
                      <a:endParaRPr lang="zh-TW" altLang="en-US" sz="11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G26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10</a:t>
                      </a: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-11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960"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12:00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★</a:t>
                      </a: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G27</a:t>
                      </a:r>
                      <a:r>
                        <a:rPr kumimoji="0" lang="zh-TW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 </a:t>
                      </a: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</a:t>
                      </a: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-G21</a:t>
                      </a:r>
                      <a:r>
                        <a:rPr kumimoji="0" lang="zh-TW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勝</a:t>
                      </a:r>
                      <a:endParaRPr kumimoji="0" lang="en-US" altLang="zh-TW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★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G28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6-G22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  <a:endParaRPr lang="en-US" altLang="zh-TW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960"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14:00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★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G29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7-G23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★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G30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12-G24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960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7</a:t>
                      </a:r>
                      <a:r>
                        <a:rPr kumimoji="0" lang="zh-TW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月</a:t>
                      </a: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25</a:t>
                      </a:r>
                      <a:r>
                        <a:rPr kumimoji="0" lang="zh-TW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日</a:t>
                      </a: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(</a:t>
                      </a:r>
                      <a:r>
                        <a:rPr kumimoji="0" lang="zh-TW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二</a:t>
                      </a: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)</a:t>
                      </a:r>
                      <a:endParaRPr kumimoji="0" lang="zh-TW" alt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08:00</a:t>
                      </a: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★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G31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G25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-G26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9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10:00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★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G32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G27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-G28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9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12:00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★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G33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G29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敗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-G30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敗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9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14:00</a:t>
                      </a: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★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G34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G29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-G30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54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備註：</a:t>
                      </a:r>
                      <a:endParaRPr kumimoji="0" lang="en-US" altLang="zh-TW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zh-TW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每天除第一場比賽時間外，皆為參考時間，如前一場比賽提前結束，次場比賽皆會往前進行，時間以大會告知為主。</a:t>
                      </a:r>
                      <a:endParaRPr kumimoji="0" lang="en-US" altLang="zh-TW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G1-G22</a:t>
                      </a:r>
                      <a:r>
                        <a:rPr kumimoji="0" lang="zh-TW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限時</a:t>
                      </a: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90</a:t>
                      </a:r>
                      <a:r>
                        <a:rPr kumimoji="0" lang="zh-TW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分鐘，鈴響不開新局</a:t>
                      </a:r>
                      <a:endParaRPr kumimoji="0" lang="en-US" altLang="zh-TW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G23-G30</a:t>
                      </a:r>
                      <a:r>
                        <a:rPr kumimoji="0" lang="zh-TW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限時</a:t>
                      </a: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110</a:t>
                      </a:r>
                      <a:r>
                        <a:rPr kumimoji="0" lang="zh-TW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分鐘，鈴響不開新局。</a:t>
                      </a:r>
                      <a:endParaRPr kumimoji="0" lang="en-US" altLang="zh-TW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G31-G34</a:t>
                      </a:r>
                      <a:r>
                        <a:rPr kumimoji="0" lang="zh-TW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為轉播場次不限時，</a:t>
                      </a: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★G27-G34</a:t>
                      </a:r>
                      <a:r>
                        <a:rPr kumimoji="0" lang="zh-TW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擲銅板決定攻守。</a:t>
                      </a:r>
                      <a:endParaRPr kumimoji="0" lang="en-US" altLang="zh-TW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zh-TW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每場比賽以</a:t>
                      </a: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6</a:t>
                      </a:r>
                      <a:r>
                        <a:rPr kumimoji="0" lang="zh-TW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局為限，</a:t>
                      </a: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6</a:t>
                      </a:r>
                      <a:r>
                        <a:rPr kumimoji="0" lang="zh-TW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局結束或時間到未分出勝負，分組預賽可和局收場，淘汰賽則需採突破僵局制</a:t>
                      </a: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(</a:t>
                      </a:r>
                      <a:r>
                        <a:rPr kumimoji="0" lang="zh-TW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一、二壘有人無人出局</a:t>
                      </a: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)</a:t>
                      </a:r>
                      <a:r>
                        <a:rPr kumimoji="0" lang="zh-TW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，棒次則延續上一局結束棒次，以下類推。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25535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627162" y="179512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112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年花蓮太平洋能高棒球節暨全國棒球錦標賽</a:t>
            </a:r>
            <a:endParaRPr lang="en-US" altLang="zh-TW" sz="1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高中組競賽時間表</a:t>
            </a:r>
            <a:endParaRPr lang="zh-TW" altLang="en-US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06" name="表格 20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99531651"/>
              </p:ext>
            </p:extLst>
          </p:nvPr>
        </p:nvGraphicFramePr>
        <p:xfrm>
          <a:off x="428604" y="857223"/>
          <a:ext cx="6060237" cy="72355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4"/>
                <a:gridCol w="645885"/>
                <a:gridCol w="645885"/>
                <a:gridCol w="1889310"/>
                <a:gridCol w="890886"/>
                <a:gridCol w="571504"/>
                <a:gridCol w="845263"/>
              </a:tblGrid>
              <a:tr h="29561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日期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時間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場次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先守  比賽隊伍  先攻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場地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比數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備註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4879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月</a:t>
                      </a:r>
                      <a:endParaRPr kumimoji="0" lang="en-US" altLang="zh-TW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22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日</a:t>
                      </a:r>
                      <a:endParaRPr kumimoji="0" lang="en-US" altLang="zh-TW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六</a:t>
                      </a:r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  <a:endParaRPr kumimoji="0" lang="zh-TW" altLang="en-US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dirty="0" smtClean="0">
                          <a:latin typeface="標楷體" pitchFamily="65" charset="-120"/>
                          <a:ea typeface="標楷體" pitchFamily="65" charset="-120"/>
                        </a:rPr>
                        <a:t>0800</a:t>
                      </a:r>
                      <a:endParaRPr lang="zh-TW" altLang="en-US" sz="105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dirty="0" smtClean="0">
                          <a:latin typeface="標楷體" pitchFamily="65" charset="-120"/>
                          <a:ea typeface="標楷體" pitchFamily="65" charset="-120"/>
                        </a:rPr>
                        <a:t>G1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花蓮體中 </a:t>
                      </a:r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V.S</a:t>
                      </a: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秀峰高中</a:t>
                      </a:r>
                      <a:endParaRPr lang="zh-TW" altLang="en-US" sz="105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平和國中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05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5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48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dirty="0" smtClean="0">
                          <a:latin typeface="標楷體" pitchFamily="65" charset="-120"/>
                          <a:ea typeface="標楷體" pitchFamily="65" charset="-120"/>
                        </a:rPr>
                        <a:t>1000</a:t>
                      </a:r>
                      <a:endParaRPr lang="zh-TW" altLang="en-US" sz="105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dirty="0" smtClean="0">
                          <a:latin typeface="標楷體" pitchFamily="65" charset="-120"/>
                          <a:ea typeface="標楷體" pitchFamily="65" charset="-120"/>
                        </a:rPr>
                        <a:t>G2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四維高中 </a:t>
                      </a:r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V.S</a:t>
                      </a: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南港高工</a:t>
                      </a:r>
                      <a:endParaRPr lang="zh-TW" altLang="en-US" sz="105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5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平和國中</a:t>
                      </a:r>
                      <a:endParaRPr kumimoji="0" lang="zh-TW" altLang="en-US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05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5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48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dirty="0" smtClean="0">
                          <a:latin typeface="標楷體" pitchFamily="65" charset="-120"/>
                          <a:ea typeface="標楷體" pitchFamily="65" charset="-120"/>
                        </a:rPr>
                        <a:t>1200</a:t>
                      </a:r>
                      <a:endParaRPr lang="zh-TW" altLang="en-US" sz="105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dirty="0" smtClean="0">
                          <a:latin typeface="標楷體" pitchFamily="65" charset="-120"/>
                          <a:ea typeface="標楷體" pitchFamily="65" charset="-120"/>
                        </a:rPr>
                        <a:t>G3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屏東高中 </a:t>
                      </a:r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V.S</a:t>
                      </a: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中興高中</a:t>
                      </a:r>
                      <a:endParaRPr lang="zh-TW" altLang="en-US" sz="105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平和國中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05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5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487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dirty="0" smtClean="0">
                          <a:latin typeface="標楷體" pitchFamily="65" charset="-120"/>
                          <a:ea typeface="標楷體" pitchFamily="65" charset="-120"/>
                        </a:rPr>
                        <a:t>1400</a:t>
                      </a:r>
                      <a:endParaRPr lang="zh-TW" altLang="en-US" sz="105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dirty="0" smtClean="0">
                          <a:latin typeface="標楷體" pitchFamily="65" charset="-120"/>
                          <a:ea typeface="標楷體" pitchFamily="65" charset="-120"/>
                        </a:rPr>
                        <a:t>G4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稻江商職 </a:t>
                      </a:r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V.S</a:t>
                      </a: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玉里高中</a:t>
                      </a:r>
                      <a:endParaRPr lang="zh-TW" altLang="en-US" sz="105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平和國中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05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5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48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1600</a:t>
                      </a:r>
                      <a:endParaRPr lang="zh-TW" altLang="en-US" sz="105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zh-TW" altLang="en-US" sz="105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開幕典禮</a:t>
                      </a:r>
                      <a:endParaRPr lang="zh-TW" altLang="en-US" sz="105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05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44879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月</a:t>
                      </a:r>
                      <a:endParaRPr kumimoji="0" lang="en-US" altLang="zh-TW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23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日</a:t>
                      </a:r>
                      <a:endParaRPr kumimoji="0" lang="en-US" altLang="zh-TW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日</a:t>
                      </a:r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  <a:endParaRPr kumimoji="0" lang="zh-TW" altLang="en-US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dirty="0" smtClean="0">
                          <a:latin typeface="標楷體" pitchFamily="65" charset="-120"/>
                          <a:ea typeface="標楷體" pitchFamily="65" charset="-120"/>
                        </a:rPr>
                        <a:t>0800</a:t>
                      </a:r>
                      <a:endParaRPr lang="zh-TW" altLang="en-US" sz="105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dirty="0" smtClean="0">
                          <a:latin typeface="標楷體" pitchFamily="65" charset="-120"/>
                          <a:ea typeface="標楷體" pitchFamily="65" charset="-120"/>
                        </a:rPr>
                        <a:t>G5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G3</a:t>
                      </a: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敗 </a:t>
                      </a:r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V.S</a:t>
                      </a: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G4</a:t>
                      </a: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敗</a:t>
                      </a:r>
                      <a:endParaRPr lang="zh-TW" altLang="en-US" sz="105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縣立棒球場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05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5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48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dirty="0" smtClean="0">
                          <a:latin typeface="標楷體" pitchFamily="65" charset="-120"/>
                          <a:ea typeface="標楷體" pitchFamily="65" charset="-120"/>
                        </a:rPr>
                        <a:t>1000</a:t>
                      </a:r>
                      <a:endParaRPr lang="zh-TW" altLang="en-US" sz="105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G3</a:t>
                      </a: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勝 </a:t>
                      </a:r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V.S</a:t>
                      </a: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G4</a:t>
                      </a: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勝</a:t>
                      </a:r>
                      <a:endParaRPr lang="zh-TW" altLang="en-US" sz="105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5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縣立棒球場</a:t>
                      </a:r>
                      <a:endParaRPr kumimoji="0" lang="zh-TW" altLang="en-US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05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5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48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dirty="0" smtClean="0">
                          <a:latin typeface="標楷體" pitchFamily="65" charset="-120"/>
                          <a:ea typeface="標楷體" pitchFamily="65" charset="-120"/>
                        </a:rPr>
                        <a:t>1200</a:t>
                      </a:r>
                      <a:endParaRPr lang="zh-TW" altLang="en-US" sz="105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G1</a:t>
                      </a: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敗 </a:t>
                      </a:r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V.S</a:t>
                      </a: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G2</a:t>
                      </a: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敗</a:t>
                      </a:r>
                      <a:endParaRPr lang="zh-TW" altLang="en-US" sz="105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5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縣立棒球場</a:t>
                      </a:r>
                      <a:endParaRPr kumimoji="0" lang="zh-TW" altLang="en-US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05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5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48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dirty="0" smtClean="0">
                          <a:latin typeface="標楷體" pitchFamily="65" charset="-120"/>
                          <a:ea typeface="標楷體" pitchFamily="65" charset="-120"/>
                        </a:rPr>
                        <a:t>1400</a:t>
                      </a:r>
                      <a:endParaRPr lang="zh-TW" altLang="en-US" sz="105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G1</a:t>
                      </a: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勝 </a:t>
                      </a:r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V.S</a:t>
                      </a: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G2</a:t>
                      </a: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勝</a:t>
                      </a:r>
                      <a:endParaRPr lang="zh-TW" altLang="en-US" sz="105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縣立棒球場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05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5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76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7</a:t>
                      </a:r>
                      <a:r>
                        <a:rPr kumimoji="0" lang="zh-TW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月</a:t>
                      </a:r>
                      <a:endParaRPr kumimoji="0" lang="en-US" altLang="zh-TW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24</a:t>
                      </a:r>
                      <a:r>
                        <a:rPr kumimoji="0" lang="zh-TW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日</a:t>
                      </a:r>
                      <a:endParaRPr kumimoji="0" lang="en-US" altLang="zh-TW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kumimoji="0" lang="zh-TW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一</a:t>
                      </a:r>
                      <a:r>
                        <a:rPr kumimoji="0" lang="en-US" altLang="zh-TW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  <a:endParaRPr kumimoji="0" lang="zh-TW" alt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dirty="0" smtClean="0">
                          <a:latin typeface="標楷體" pitchFamily="65" charset="-120"/>
                          <a:ea typeface="標楷體" pitchFamily="65" charset="-120"/>
                        </a:rPr>
                        <a:t>1200</a:t>
                      </a:r>
                      <a:endParaRPr lang="zh-TW" altLang="en-US" sz="105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B2</a:t>
                      </a: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V.S</a:t>
                      </a: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A3</a:t>
                      </a:r>
                      <a:endParaRPr lang="zh-TW" altLang="en-US" sz="105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縣立棒球場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05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5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dirty="0" smtClean="0">
                          <a:latin typeface="標楷體" pitchFamily="65" charset="-120"/>
                          <a:ea typeface="標楷體" pitchFamily="65" charset="-120"/>
                        </a:rPr>
                        <a:t>1400</a:t>
                      </a:r>
                      <a:endParaRPr lang="zh-TW" altLang="en-US" sz="105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A2</a:t>
                      </a: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V.S</a:t>
                      </a: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B3</a:t>
                      </a:r>
                      <a:endParaRPr lang="zh-TW" altLang="en-US" sz="105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5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縣立棒球場</a:t>
                      </a:r>
                      <a:endParaRPr kumimoji="0" lang="zh-TW" altLang="en-US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05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5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76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7</a:t>
                      </a:r>
                      <a:r>
                        <a:rPr kumimoji="0" lang="zh-TW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月</a:t>
                      </a:r>
                      <a:endParaRPr kumimoji="0" lang="en-US" altLang="zh-TW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25</a:t>
                      </a:r>
                      <a:r>
                        <a:rPr kumimoji="0" lang="zh-TW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日</a:t>
                      </a:r>
                      <a:endParaRPr kumimoji="0" lang="en-US" altLang="zh-TW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kumimoji="0" lang="zh-TW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二</a:t>
                      </a:r>
                      <a:r>
                        <a:rPr kumimoji="0" lang="en-US" altLang="zh-TW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  <a:endParaRPr kumimoji="0" lang="zh-TW" alt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dirty="0" smtClean="0">
                          <a:latin typeface="標楷體" pitchFamily="65" charset="-120"/>
                          <a:ea typeface="標楷體" pitchFamily="65" charset="-120"/>
                        </a:rPr>
                        <a:t>1000</a:t>
                      </a:r>
                      <a:endParaRPr lang="zh-TW" altLang="en-US" sz="105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A1</a:t>
                      </a: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V.S</a:t>
                      </a: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G9</a:t>
                      </a: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勝</a:t>
                      </a:r>
                      <a:endParaRPr lang="zh-TW" altLang="en-US" sz="105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縣立棒球場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05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5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05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四強</a:t>
                      </a:r>
                      <a:endParaRPr lang="zh-TW" altLang="en-US" sz="105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dirty="0" smtClean="0">
                          <a:latin typeface="標楷體" pitchFamily="65" charset="-120"/>
                          <a:ea typeface="標楷體" pitchFamily="65" charset="-120"/>
                        </a:rPr>
                        <a:t>1200</a:t>
                      </a:r>
                      <a:endParaRPr lang="zh-TW" altLang="en-US" sz="105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5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B1</a:t>
                      </a: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V.S</a:t>
                      </a: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G10</a:t>
                      </a: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勝</a:t>
                      </a:r>
                      <a:endParaRPr lang="zh-TW" altLang="en-US" sz="105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縣立棒球場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05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5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05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四強</a:t>
                      </a:r>
                      <a:endParaRPr lang="zh-TW" altLang="en-US" sz="105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76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7</a:t>
                      </a:r>
                      <a:r>
                        <a:rPr kumimoji="0" lang="zh-TW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月</a:t>
                      </a:r>
                      <a:endParaRPr kumimoji="0" lang="en-US" altLang="zh-TW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26</a:t>
                      </a:r>
                      <a:r>
                        <a:rPr kumimoji="0" lang="zh-TW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日</a:t>
                      </a:r>
                      <a:endParaRPr kumimoji="0" lang="en-US" altLang="zh-TW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kumimoji="0" lang="zh-TW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三</a:t>
                      </a:r>
                      <a:r>
                        <a:rPr kumimoji="0" lang="en-US" altLang="zh-TW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  <a:endParaRPr kumimoji="0" lang="zh-TW" alt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dirty="0" smtClean="0">
                          <a:latin typeface="標楷體" pitchFamily="65" charset="-120"/>
                          <a:ea typeface="標楷體" pitchFamily="65" charset="-120"/>
                        </a:rPr>
                        <a:t>1015</a:t>
                      </a:r>
                      <a:endParaRPr lang="zh-TW" altLang="en-US" sz="105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◎</a:t>
                      </a:r>
                      <a:r>
                        <a:rPr lang="en-US" altLang="zh-TW" sz="105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G11</a:t>
                      </a: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敗 </a:t>
                      </a:r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V.S</a:t>
                      </a: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G12</a:t>
                      </a: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敗</a:t>
                      </a:r>
                      <a:endParaRPr lang="zh-TW" altLang="en-US" sz="105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縣立棒球場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05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5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5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季軍戰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dirty="0" smtClean="0">
                          <a:latin typeface="標楷體" pitchFamily="65" charset="-120"/>
                          <a:ea typeface="標楷體" pitchFamily="65" charset="-120"/>
                        </a:rPr>
                        <a:t>1445</a:t>
                      </a:r>
                      <a:endParaRPr lang="zh-TW" altLang="en-US" sz="105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◎</a:t>
                      </a:r>
                      <a:r>
                        <a:rPr lang="en-US" altLang="zh-TW" sz="105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G11</a:t>
                      </a: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勝 </a:t>
                      </a:r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V.S</a:t>
                      </a: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G12</a:t>
                      </a: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勝</a:t>
                      </a:r>
                      <a:endParaRPr lang="zh-TW" altLang="en-US" sz="105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縣立棒球場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05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5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05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冠軍戰</a:t>
                      </a:r>
                      <a:endParaRPr lang="zh-TW" altLang="en-US" sz="105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74434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備註：</a:t>
                      </a:r>
                      <a:endParaRPr kumimoji="0" lang="en-US" altLang="zh-TW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每天除第一場比賽時間外，皆為參考時間，如前一場比賽提前結束，次場比賽皆會往前進行，時間以大會告知為主。</a:t>
                      </a:r>
                      <a:endParaRPr kumimoji="0" lang="en-US" altLang="zh-TW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G1-G8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限時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110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分鐘，鈴響不開新局；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G9-G12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限時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120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分鐘鈴響不開新局，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G13-G14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轉播場次不限時</a:t>
                      </a:r>
                      <a:endParaRPr kumimoji="0" lang="en-US" altLang="zh-TW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G13-G14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擲銅板決定攻守。</a:t>
                      </a:r>
                      <a:endParaRPr kumimoji="0" lang="en-US" altLang="zh-TW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每場比賽以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7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局為限，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7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局結束或時間到未分出勝負，則採突破僵局制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(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一、二壘有人無人出局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)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，棒次則延續上一局結束棒次，以下類推。</a:t>
                      </a:r>
                      <a:endParaRPr kumimoji="0" lang="en-US" altLang="zh-TW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algn="ctr" fontAlgn="ctr"/>
                      <a:endParaRPr lang="zh-TW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05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40140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627162" y="179512"/>
            <a:ext cx="5544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112</a:t>
            </a:r>
            <a:r>
              <a:rPr lang="zh-TW" altLang="en-US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年太平洋能高棒球節暨全國棒球錦標賽</a:t>
            </a:r>
            <a:endParaRPr lang="en-US" altLang="zh-TW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國小組預賽賽程</a:t>
            </a:r>
            <a:r>
              <a:rPr lang="zh-TW" altLang="en-US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圖</a:t>
            </a:r>
          </a:p>
        </p:txBody>
      </p:sp>
      <p:sp>
        <p:nvSpPr>
          <p:cNvPr id="5" name="副標題 2"/>
          <p:cNvSpPr>
            <a:spLocks noGrp="1"/>
          </p:cNvSpPr>
          <p:nvPr>
            <p:ph type="subTitle" idx="1"/>
          </p:nvPr>
        </p:nvSpPr>
        <p:spPr>
          <a:xfrm>
            <a:off x="246094" y="899592"/>
            <a:ext cx="6072230" cy="390748"/>
          </a:xfrm>
        </p:spPr>
        <p:txBody>
          <a:bodyPr>
            <a:normAutofit/>
          </a:bodyPr>
          <a:lstStyle/>
          <a:p>
            <a:pPr algn="l"/>
            <a:r>
              <a:rPr lang="zh-TW" altLang="zh-TW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預賽：共</a:t>
            </a:r>
            <a:r>
              <a:rPr lang="en-US" altLang="zh-TW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20</a:t>
            </a:r>
            <a:r>
              <a:rPr lang="zh-TW" altLang="zh-TW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隊，分</a:t>
            </a:r>
            <a:r>
              <a:rPr lang="en-US" altLang="zh-TW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6</a:t>
            </a:r>
            <a:r>
              <a:rPr lang="zh-TW" altLang="zh-TW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組</a:t>
            </a:r>
            <a:r>
              <a:rPr lang="zh-TW" altLang="en-US" sz="1400" kern="100" dirty="0" smtClean="0">
                <a:solidFill>
                  <a:schemeClr val="tx1"/>
                </a:solidFill>
                <a:latin typeface="新細明體"/>
                <a:cs typeface="Times New Roman"/>
              </a:rPr>
              <a:t>，</a:t>
            </a:r>
            <a:r>
              <a:rPr lang="zh-TW" altLang="zh-TW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每組取</a:t>
            </a:r>
            <a:r>
              <a:rPr lang="zh-TW" altLang="en-US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兩</a:t>
            </a:r>
            <a:r>
              <a:rPr lang="zh-TW" altLang="zh-TW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名進入決賽</a:t>
            </a:r>
            <a:endParaRPr lang="zh-TW" altLang="zh-TW" sz="1400" kern="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/>
            </a:endParaRPr>
          </a:p>
        </p:txBody>
      </p:sp>
      <p:sp>
        <p:nvSpPr>
          <p:cNvPr id="152" name="等腰三角形 151"/>
          <p:cNvSpPr/>
          <p:nvPr/>
        </p:nvSpPr>
        <p:spPr>
          <a:xfrm>
            <a:off x="1478680" y="4562389"/>
            <a:ext cx="1152128" cy="864096"/>
          </a:xfrm>
          <a:prstGeom prst="triangl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0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" name="文字方塊 152"/>
          <p:cNvSpPr txBox="1"/>
          <p:nvPr/>
        </p:nvSpPr>
        <p:spPr>
          <a:xfrm>
            <a:off x="1780057" y="4219170"/>
            <a:ext cx="5715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花蓮</a:t>
            </a:r>
            <a:endParaRPr lang="en-US" altLang="zh-TW" sz="1000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新城</a:t>
            </a:r>
            <a:endParaRPr lang="en-US" altLang="zh-TW" sz="10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4" name="文字方塊 153"/>
          <p:cNvSpPr txBox="1"/>
          <p:nvPr/>
        </p:nvSpPr>
        <p:spPr>
          <a:xfrm>
            <a:off x="1062635" y="5248743"/>
            <a:ext cx="5715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大溪</a:t>
            </a:r>
            <a:endParaRPr lang="zh-TW" altLang="en-US" sz="1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5" name="文字方塊 154"/>
          <p:cNvSpPr txBox="1"/>
          <p:nvPr/>
        </p:nvSpPr>
        <p:spPr>
          <a:xfrm>
            <a:off x="2507055" y="5244563"/>
            <a:ext cx="5715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000" dirty="0">
                <a:latin typeface="標楷體" pitchFamily="65" charset="-120"/>
                <a:ea typeface="標楷體" pitchFamily="65" charset="-120"/>
              </a:rPr>
              <a:t>新豐</a:t>
            </a:r>
          </a:p>
        </p:txBody>
      </p:sp>
      <p:sp>
        <p:nvSpPr>
          <p:cNvPr id="156" name="文字方塊 155"/>
          <p:cNvSpPr txBox="1"/>
          <p:nvPr/>
        </p:nvSpPr>
        <p:spPr>
          <a:xfrm>
            <a:off x="1957187" y="4952688"/>
            <a:ext cx="2859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C</a:t>
            </a:r>
            <a:endParaRPr lang="zh-TW" altLang="en-US" sz="1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7" name="等腰三角形 156"/>
          <p:cNvSpPr/>
          <p:nvPr/>
        </p:nvSpPr>
        <p:spPr>
          <a:xfrm>
            <a:off x="4539311" y="4531086"/>
            <a:ext cx="1152128" cy="864096"/>
          </a:xfrm>
          <a:prstGeom prst="triangl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0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5" name="文字方塊 164"/>
          <p:cNvSpPr txBox="1"/>
          <p:nvPr/>
        </p:nvSpPr>
        <p:spPr>
          <a:xfrm>
            <a:off x="4827591" y="4182632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花蓮</a:t>
            </a:r>
            <a:endParaRPr lang="en-US" altLang="zh-TW" sz="1000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中原</a:t>
            </a:r>
            <a:endParaRPr lang="zh-TW" altLang="en-US" sz="1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6" name="文字方塊 165"/>
          <p:cNvSpPr txBox="1"/>
          <p:nvPr/>
        </p:nvSpPr>
        <p:spPr>
          <a:xfrm>
            <a:off x="4077147" y="5243275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臺北</a:t>
            </a:r>
            <a:endParaRPr lang="en-US" altLang="zh-TW" sz="1000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東</a:t>
            </a:r>
            <a:r>
              <a:rPr lang="zh-TW" altLang="en-US" sz="1000" dirty="0">
                <a:latin typeface="標楷體" pitchFamily="65" charset="-120"/>
                <a:ea typeface="標楷體" pitchFamily="65" charset="-120"/>
              </a:rPr>
              <a:t>園</a:t>
            </a:r>
          </a:p>
        </p:txBody>
      </p:sp>
      <p:sp>
        <p:nvSpPr>
          <p:cNvPr id="167" name="文字方塊 166"/>
          <p:cNvSpPr txBox="1"/>
          <p:nvPr/>
        </p:nvSpPr>
        <p:spPr>
          <a:xfrm>
            <a:off x="5557752" y="5206738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新北</a:t>
            </a:r>
            <a:endParaRPr lang="en-US" altLang="zh-TW" sz="1000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忠義</a:t>
            </a:r>
            <a:endParaRPr lang="zh-TW" altLang="en-US" sz="1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8" name="文字方塊 167"/>
          <p:cNvSpPr txBox="1"/>
          <p:nvPr/>
        </p:nvSpPr>
        <p:spPr>
          <a:xfrm>
            <a:off x="5017818" y="4921385"/>
            <a:ext cx="2859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D</a:t>
            </a:r>
            <a:endParaRPr lang="zh-TW" altLang="en-US" sz="1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41" name="文字方塊 240"/>
          <p:cNvSpPr txBox="1"/>
          <p:nvPr/>
        </p:nvSpPr>
        <p:spPr>
          <a:xfrm>
            <a:off x="1248308" y="4544864"/>
            <a:ext cx="5603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G5</a:t>
            </a:r>
          </a:p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7/22</a:t>
            </a:r>
          </a:p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1100</a:t>
            </a:r>
          </a:p>
          <a:p>
            <a:pPr algn="ctr"/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C</a:t>
            </a:r>
          </a:p>
        </p:txBody>
      </p:sp>
      <p:sp>
        <p:nvSpPr>
          <p:cNvPr id="242" name="文字方塊 241"/>
          <p:cNvSpPr txBox="1"/>
          <p:nvPr/>
        </p:nvSpPr>
        <p:spPr>
          <a:xfrm>
            <a:off x="4295721" y="4492237"/>
            <a:ext cx="603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G6</a:t>
            </a:r>
          </a:p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7/22</a:t>
            </a:r>
          </a:p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1100</a:t>
            </a:r>
          </a:p>
          <a:p>
            <a:pPr algn="ctr"/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D</a:t>
            </a:r>
          </a:p>
        </p:txBody>
      </p:sp>
      <p:sp>
        <p:nvSpPr>
          <p:cNvPr id="243" name="文字方塊 242"/>
          <p:cNvSpPr txBox="1"/>
          <p:nvPr/>
        </p:nvSpPr>
        <p:spPr>
          <a:xfrm>
            <a:off x="1430939" y="5441873"/>
            <a:ext cx="13176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G11</a:t>
            </a:r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7/23</a:t>
            </a:r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0800</a:t>
            </a:r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 國福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C</a:t>
            </a:r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 </a:t>
            </a:r>
            <a:endParaRPr lang="zh-TW" altLang="en-US" sz="9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44" name="文字方塊 243"/>
          <p:cNvSpPr txBox="1"/>
          <p:nvPr/>
        </p:nvSpPr>
        <p:spPr>
          <a:xfrm>
            <a:off x="4501963" y="5408798"/>
            <a:ext cx="12858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G12</a:t>
            </a:r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7/23</a:t>
            </a:r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0800</a:t>
            </a:r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 國福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D</a:t>
            </a:r>
            <a:endParaRPr lang="zh-TW" altLang="en-US" sz="9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45" name="文字方塊 244"/>
          <p:cNvSpPr txBox="1"/>
          <p:nvPr/>
        </p:nvSpPr>
        <p:spPr>
          <a:xfrm>
            <a:off x="2261179" y="4544985"/>
            <a:ext cx="582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G17</a:t>
            </a:r>
          </a:p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7/23</a:t>
            </a:r>
          </a:p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1230</a:t>
            </a:r>
          </a:p>
          <a:p>
            <a:pPr algn="ctr"/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C</a:t>
            </a:r>
            <a:endParaRPr lang="zh-TW" altLang="en-US" sz="1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46" name="文字方塊 245"/>
          <p:cNvSpPr txBox="1"/>
          <p:nvPr/>
        </p:nvSpPr>
        <p:spPr>
          <a:xfrm>
            <a:off x="5335487" y="4516090"/>
            <a:ext cx="539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G18</a:t>
            </a:r>
          </a:p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7/23</a:t>
            </a:r>
          </a:p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1230</a:t>
            </a:r>
          </a:p>
          <a:p>
            <a:pPr algn="ctr"/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D</a:t>
            </a:r>
            <a:endParaRPr lang="zh-TW" altLang="en-US" sz="1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47" name="等腰三角形 246"/>
          <p:cNvSpPr/>
          <p:nvPr/>
        </p:nvSpPr>
        <p:spPr>
          <a:xfrm>
            <a:off x="1534458" y="6889249"/>
            <a:ext cx="1152128" cy="864096"/>
          </a:xfrm>
          <a:prstGeom prst="triangl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0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48" name="文字方塊 247"/>
          <p:cNvSpPr txBox="1"/>
          <p:nvPr/>
        </p:nvSpPr>
        <p:spPr>
          <a:xfrm>
            <a:off x="1835714" y="6506033"/>
            <a:ext cx="5715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花蓮</a:t>
            </a:r>
            <a:endParaRPr lang="en-US" altLang="zh-TW" sz="1000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玉里</a:t>
            </a:r>
            <a:endParaRPr lang="en-US" altLang="zh-TW" sz="10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49" name="文字方塊 248"/>
          <p:cNvSpPr txBox="1"/>
          <p:nvPr/>
        </p:nvSpPr>
        <p:spPr>
          <a:xfrm>
            <a:off x="1102511" y="7591505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桃園</a:t>
            </a:r>
            <a:endParaRPr lang="en-US" altLang="zh-TW" sz="1000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楊心</a:t>
            </a:r>
            <a:endParaRPr lang="zh-TW" altLang="en-US" sz="1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50" name="文字方塊 249"/>
          <p:cNvSpPr txBox="1"/>
          <p:nvPr/>
        </p:nvSpPr>
        <p:spPr>
          <a:xfrm>
            <a:off x="2594637" y="7579374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南投</a:t>
            </a:r>
            <a:endParaRPr lang="en-US" altLang="zh-TW" sz="1000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千秋</a:t>
            </a:r>
            <a:endParaRPr lang="zh-TW" altLang="en-US" sz="1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51" name="文字方塊 250"/>
          <p:cNvSpPr txBox="1"/>
          <p:nvPr/>
        </p:nvSpPr>
        <p:spPr>
          <a:xfrm>
            <a:off x="2012965" y="7279548"/>
            <a:ext cx="2859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E</a:t>
            </a:r>
            <a:endParaRPr lang="zh-TW" altLang="en-US" sz="1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57" name="文字方塊 256"/>
          <p:cNvSpPr txBox="1"/>
          <p:nvPr/>
        </p:nvSpPr>
        <p:spPr>
          <a:xfrm>
            <a:off x="1288063" y="6911479"/>
            <a:ext cx="60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G7</a:t>
            </a:r>
          </a:p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7/22</a:t>
            </a:r>
          </a:p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1230</a:t>
            </a:r>
          </a:p>
          <a:p>
            <a:pPr algn="ctr"/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C</a:t>
            </a:r>
          </a:p>
        </p:txBody>
      </p:sp>
      <p:sp>
        <p:nvSpPr>
          <p:cNvPr id="259" name="文字方塊 258"/>
          <p:cNvSpPr txBox="1"/>
          <p:nvPr/>
        </p:nvSpPr>
        <p:spPr>
          <a:xfrm>
            <a:off x="1531139" y="7768733"/>
            <a:ext cx="12858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G13</a:t>
            </a:r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7/23</a:t>
            </a:r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0930</a:t>
            </a:r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 國福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C</a:t>
            </a:r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 </a:t>
            </a:r>
            <a:endParaRPr lang="zh-TW" altLang="en-US" sz="9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61" name="文字方塊 260"/>
          <p:cNvSpPr txBox="1"/>
          <p:nvPr/>
        </p:nvSpPr>
        <p:spPr>
          <a:xfrm>
            <a:off x="2288195" y="6895753"/>
            <a:ext cx="5982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G19</a:t>
            </a:r>
          </a:p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7/23</a:t>
            </a:r>
          </a:p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1400</a:t>
            </a:r>
          </a:p>
          <a:p>
            <a:pPr algn="ctr"/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C</a:t>
            </a:r>
            <a:endParaRPr lang="zh-TW" altLang="en-US" sz="1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98" name="等腰三角形 297"/>
          <p:cNvSpPr/>
          <p:nvPr/>
        </p:nvSpPr>
        <p:spPr>
          <a:xfrm>
            <a:off x="4692669" y="6877621"/>
            <a:ext cx="1152128" cy="864096"/>
          </a:xfrm>
          <a:prstGeom prst="triangl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0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99" name="文字方塊 298"/>
          <p:cNvSpPr txBox="1"/>
          <p:nvPr/>
        </p:nvSpPr>
        <p:spPr>
          <a:xfrm>
            <a:off x="4988779" y="6505193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臺中</a:t>
            </a:r>
            <a:endParaRPr lang="en-US" altLang="zh-TW" sz="1000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上楓</a:t>
            </a:r>
            <a:endParaRPr lang="zh-TW" altLang="en-US" sz="1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00" name="文字方塊 299"/>
          <p:cNvSpPr txBox="1"/>
          <p:nvPr/>
        </p:nvSpPr>
        <p:spPr>
          <a:xfrm>
            <a:off x="4242595" y="7571926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花蓮</a:t>
            </a:r>
            <a:endParaRPr lang="en-US" altLang="zh-TW" sz="1000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水源</a:t>
            </a:r>
            <a:endParaRPr lang="zh-TW" altLang="en-US" sz="1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01" name="文字方塊 300"/>
          <p:cNvSpPr txBox="1"/>
          <p:nvPr/>
        </p:nvSpPr>
        <p:spPr>
          <a:xfrm>
            <a:off x="5718819" y="7561103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宜蘭</a:t>
            </a:r>
            <a:endParaRPr lang="en-US" altLang="zh-TW" sz="1000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蓬萊</a:t>
            </a:r>
            <a:endParaRPr lang="zh-TW" altLang="en-US" sz="1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02" name="文字方塊 301"/>
          <p:cNvSpPr txBox="1"/>
          <p:nvPr/>
        </p:nvSpPr>
        <p:spPr>
          <a:xfrm>
            <a:off x="5171176" y="7267920"/>
            <a:ext cx="2859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F</a:t>
            </a:r>
            <a:endParaRPr lang="zh-TW" altLang="en-US" sz="1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03" name="文字方塊 302"/>
          <p:cNvSpPr txBox="1"/>
          <p:nvPr/>
        </p:nvSpPr>
        <p:spPr>
          <a:xfrm>
            <a:off x="4512445" y="6838772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G8</a:t>
            </a:r>
          </a:p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7/22</a:t>
            </a:r>
          </a:p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1230</a:t>
            </a:r>
          </a:p>
          <a:p>
            <a:pPr algn="ctr"/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D</a:t>
            </a:r>
          </a:p>
        </p:txBody>
      </p:sp>
      <p:sp>
        <p:nvSpPr>
          <p:cNvPr id="304" name="文字方塊 303"/>
          <p:cNvSpPr txBox="1"/>
          <p:nvPr/>
        </p:nvSpPr>
        <p:spPr>
          <a:xfrm>
            <a:off x="4655321" y="7755333"/>
            <a:ext cx="12858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G14</a:t>
            </a:r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7/23</a:t>
            </a:r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0930</a:t>
            </a:r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 國福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D</a:t>
            </a:r>
            <a:endParaRPr lang="zh-TW" altLang="en-US" sz="9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05" name="文字方塊 304"/>
          <p:cNvSpPr txBox="1"/>
          <p:nvPr/>
        </p:nvSpPr>
        <p:spPr>
          <a:xfrm>
            <a:off x="5441139" y="6838772"/>
            <a:ext cx="5556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G20</a:t>
            </a:r>
          </a:p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7/23</a:t>
            </a:r>
          </a:p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1400</a:t>
            </a:r>
          </a:p>
          <a:p>
            <a:pPr algn="ctr"/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D</a:t>
            </a:r>
            <a:endParaRPr lang="zh-TW" altLang="en-US" sz="1000" dirty="0">
              <a:latin typeface="標楷體" pitchFamily="65" charset="-120"/>
              <a:ea typeface="標楷體" pitchFamily="65" charset="-120"/>
            </a:endParaRPr>
          </a:p>
        </p:txBody>
      </p:sp>
      <p:cxnSp>
        <p:nvCxnSpPr>
          <p:cNvPr id="402" name="直線接點 401"/>
          <p:cNvCxnSpPr/>
          <p:nvPr/>
        </p:nvCxnSpPr>
        <p:spPr>
          <a:xfrm rot="5400000">
            <a:off x="1527534" y="2369173"/>
            <a:ext cx="2857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3" name="直線接點 402"/>
          <p:cNvCxnSpPr/>
          <p:nvPr/>
        </p:nvCxnSpPr>
        <p:spPr>
          <a:xfrm>
            <a:off x="1438552" y="2512049"/>
            <a:ext cx="4445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4" name="直線接點 403"/>
          <p:cNvCxnSpPr/>
          <p:nvPr/>
        </p:nvCxnSpPr>
        <p:spPr>
          <a:xfrm>
            <a:off x="905148" y="2223123"/>
            <a:ext cx="773118" cy="31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" name="直線接點 404"/>
          <p:cNvCxnSpPr/>
          <p:nvPr/>
        </p:nvCxnSpPr>
        <p:spPr>
          <a:xfrm rot="5400000">
            <a:off x="1224238" y="2723189"/>
            <a:ext cx="4286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6" name="直線接點 405"/>
          <p:cNvCxnSpPr/>
          <p:nvPr/>
        </p:nvCxnSpPr>
        <p:spPr>
          <a:xfrm rot="5400000">
            <a:off x="1671504" y="2723189"/>
            <a:ext cx="4286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" name="直線接點 406"/>
          <p:cNvCxnSpPr/>
          <p:nvPr/>
        </p:nvCxnSpPr>
        <p:spPr>
          <a:xfrm rot="5400000">
            <a:off x="2262470" y="2365999"/>
            <a:ext cx="2857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8" name="直線接點 407"/>
          <p:cNvCxnSpPr/>
          <p:nvPr/>
        </p:nvCxnSpPr>
        <p:spPr>
          <a:xfrm>
            <a:off x="2405346" y="2223123"/>
            <a:ext cx="773118" cy="31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9" name="直線接點 408"/>
          <p:cNvCxnSpPr/>
          <p:nvPr/>
        </p:nvCxnSpPr>
        <p:spPr>
          <a:xfrm>
            <a:off x="2171982" y="2508875"/>
            <a:ext cx="4445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" name="直線接點 409"/>
          <p:cNvCxnSpPr/>
          <p:nvPr/>
        </p:nvCxnSpPr>
        <p:spPr>
          <a:xfrm rot="5400000">
            <a:off x="1957668" y="2720015"/>
            <a:ext cx="4286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" name="直線接點 410"/>
          <p:cNvCxnSpPr/>
          <p:nvPr/>
        </p:nvCxnSpPr>
        <p:spPr>
          <a:xfrm rot="5400000">
            <a:off x="2398996" y="2720015"/>
            <a:ext cx="4286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2" name="文字方塊 411"/>
          <p:cNvSpPr txBox="1"/>
          <p:nvPr/>
        </p:nvSpPr>
        <p:spPr>
          <a:xfrm>
            <a:off x="978149" y="2175538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G9</a:t>
            </a:r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7/22</a:t>
            </a:r>
          </a:p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1400</a:t>
            </a:r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C</a:t>
            </a:r>
            <a:endParaRPr lang="zh-TW" altLang="en-US" sz="9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13" name="文字方塊 412"/>
          <p:cNvSpPr txBox="1"/>
          <p:nvPr/>
        </p:nvSpPr>
        <p:spPr>
          <a:xfrm>
            <a:off x="2549785" y="2223123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G21</a:t>
            </a:r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7/23</a:t>
            </a:r>
          </a:p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1530</a:t>
            </a:r>
          </a:p>
          <a:p>
            <a:pPr algn="ctr"/>
            <a:r>
              <a:rPr lang="zh-TW" altLang="en-US" sz="900" dirty="0"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900" dirty="0">
                <a:latin typeface="標楷體" pitchFamily="65" charset="-120"/>
                <a:ea typeface="標楷體" pitchFamily="65" charset="-120"/>
              </a:rPr>
              <a:t>C</a:t>
            </a:r>
            <a:endParaRPr lang="zh-TW" altLang="en-US" sz="900" dirty="0">
              <a:latin typeface="標楷體" pitchFamily="65" charset="-120"/>
              <a:ea typeface="標楷體" pitchFamily="65" charset="-120"/>
            </a:endParaRPr>
          </a:p>
        </p:txBody>
      </p:sp>
      <p:cxnSp>
        <p:nvCxnSpPr>
          <p:cNvPr id="414" name="直線接點 413"/>
          <p:cNvCxnSpPr/>
          <p:nvPr/>
        </p:nvCxnSpPr>
        <p:spPr>
          <a:xfrm rot="5400000">
            <a:off x="2831813" y="2584603"/>
            <a:ext cx="7143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5" name="直線接點 414"/>
          <p:cNvCxnSpPr/>
          <p:nvPr/>
        </p:nvCxnSpPr>
        <p:spPr>
          <a:xfrm rot="5400000">
            <a:off x="774934" y="2373950"/>
            <a:ext cx="2857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6" name="直線接點 415"/>
          <p:cNvCxnSpPr/>
          <p:nvPr/>
        </p:nvCxnSpPr>
        <p:spPr>
          <a:xfrm>
            <a:off x="684446" y="2516826"/>
            <a:ext cx="4445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7" name="直線接點 416"/>
          <p:cNvCxnSpPr/>
          <p:nvPr/>
        </p:nvCxnSpPr>
        <p:spPr>
          <a:xfrm rot="5400000">
            <a:off x="470132" y="2727966"/>
            <a:ext cx="4286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8" name="直線接點 417"/>
          <p:cNvCxnSpPr/>
          <p:nvPr/>
        </p:nvCxnSpPr>
        <p:spPr>
          <a:xfrm rot="5400000">
            <a:off x="911460" y="2727966"/>
            <a:ext cx="4286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9" name="文字方塊 418"/>
          <p:cNvSpPr txBox="1"/>
          <p:nvPr/>
        </p:nvSpPr>
        <p:spPr>
          <a:xfrm>
            <a:off x="644691" y="2461169"/>
            <a:ext cx="5318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G1</a:t>
            </a:r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7/22</a:t>
            </a:r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0800</a:t>
            </a:r>
          </a:p>
          <a:p>
            <a:pPr algn="ctr"/>
            <a:r>
              <a:rPr lang="zh-TW" altLang="en-US" sz="900" dirty="0"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900" dirty="0">
                <a:latin typeface="標楷體" pitchFamily="65" charset="-120"/>
                <a:ea typeface="標楷體" pitchFamily="65" charset="-120"/>
              </a:rPr>
              <a:t>C</a:t>
            </a:r>
            <a:endParaRPr lang="zh-TW" altLang="en-US" sz="9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20" name="文字方塊 419"/>
          <p:cNvSpPr txBox="1"/>
          <p:nvPr/>
        </p:nvSpPr>
        <p:spPr>
          <a:xfrm>
            <a:off x="1406777" y="2445388"/>
            <a:ext cx="5318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G2</a:t>
            </a:r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7/22</a:t>
            </a:r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0800</a:t>
            </a:r>
          </a:p>
          <a:p>
            <a:pPr algn="ctr"/>
            <a:r>
              <a:rPr lang="zh-TW" altLang="en-US" sz="900" dirty="0">
                <a:latin typeface="標楷體" pitchFamily="65" charset="-120"/>
                <a:ea typeface="標楷體" pitchFamily="65" charset="-120"/>
              </a:rPr>
              <a:t>國</a:t>
            </a:r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福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D</a:t>
            </a:r>
            <a:endParaRPr lang="zh-TW" altLang="en-US" sz="9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21" name="文字方塊 420"/>
          <p:cNvSpPr txBox="1"/>
          <p:nvPr/>
        </p:nvSpPr>
        <p:spPr>
          <a:xfrm>
            <a:off x="2137059" y="2461290"/>
            <a:ext cx="5318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G15</a:t>
            </a:r>
          </a:p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7/23</a:t>
            </a:r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1100</a:t>
            </a:r>
          </a:p>
          <a:p>
            <a:pPr algn="ctr"/>
            <a:r>
              <a:rPr lang="zh-TW" altLang="en-US" sz="900" dirty="0">
                <a:latin typeface="標楷體" pitchFamily="65" charset="-120"/>
                <a:ea typeface="標楷體" pitchFamily="65" charset="-120"/>
              </a:rPr>
              <a:t>國</a:t>
            </a:r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福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C</a:t>
            </a:r>
            <a:endParaRPr lang="zh-TW" altLang="en-US" sz="900" dirty="0">
              <a:latin typeface="標楷體" pitchFamily="65" charset="-120"/>
              <a:ea typeface="標楷體" pitchFamily="65" charset="-120"/>
            </a:endParaRPr>
          </a:p>
        </p:txBody>
      </p:sp>
      <p:cxnSp>
        <p:nvCxnSpPr>
          <p:cNvPr id="422" name="直線接點 421"/>
          <p:cNvCxnSpPr/>
          <p:nvPr/>
        </p:nvCxnSpPr>
        <p:spPr>
          <a:xfrm rot="5400000">
            <a:off x="1160659" y="2080247"/>
            <a:ext cx="2857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3" name="直線接點 422"/>
          <p:cNvCxnSpPr/>
          <p:nvPr/>
        </p:nvCxnSpPr>
        <p:spPr>
          <a:xfrm rot="5400000">
            <a:off x="2637125" y="2088198"/>
            <a:ext cx="2857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4" name="文字方塊 423"/>
          <p:cNvSpPr txBox="1"/>
          <p:nvPr/>
        </p:nvSpPr>
        <p:spPr>
          <a:xfrm>
            <a:off x="1906843" y="1937371"/>
            <a:ext cx="28598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300" dirty="0" smtClean="0">
                <a:latin typeface="標楷體" pitchFamily="65" charset="-120"/>
                <a:ea typeface="標楷體" pitchFamily="65" charset="-120"/>
              </a:rPr>
              <a:t>A</a:t>
            </a:r>
            <a:endParaRPr lang="zh-TW" altLang="en-US" sz="13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25" name="文字方塊 424"/>
          <p:cNvSpPr txBox="1"/>
          <p:nvPr/>
        </p:nvSpPr>
        <p:spPr>
          <a:xfrm>
            <a:off x="1128855" y="1730887"/>
            <a:ext cx="35719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300" dirty="0" smtClean="0">
                <a:latin typeface="標楷體" pitchFamily="65" charset="-120"/>
                <a:ea typeface="標楷體" pitchFamily="65" charset="-120"/>
              </a:rPr>
              <a:t>A1</a:t>
            </a:r>
            <a:endParaRPr lang="zh-TW" altLang="en-US" sz="13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26" name="文字方塊 425"/>
          <p:cNvSpPr txBox="1"/>
          <p:nvPr/>
        </p:nvSpPr>
        <p:spPr>
          <a:xfrm>
            <a:off x="2605321" y="1730887"/>
            <a:ext cx="35719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300" dirty="0" smtClean="0">
                <a:latin typeface="標楷體" pitchFamily="65" charset="-120"/>
                <a:ea typeface="標楷體" pitchFamily="65" charset="-120"/>
              </a:rPr>
              <a:t>A2</a:t>
            </a:r>
            <a:endParaRPr lang="zh-TW" altLang="en-US" sz="13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27" name="文字方塊 426"/>
          <p:cNvSpPr txBox="1"/>
          <p:nvPr/>
        </p:nvSpPr>
        <p:spPr>
          <a:xfrm>
            <a:off x="468238" y="2921602"/>
            <a:ext cx="4384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基隆</a:t>
            </a:r>
            <a:endParaRPr lang="en-US" altLang="zh-TW" sz="1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東光</a:t>
            </a:r>
            <a:endParaRPr lang="zh-TW" altLang="en-US" sz="1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28" name="文字方塊 427"/>
          <p:cNvSpPr txBox="1"/>
          <p:nvPr/>
        </p:nvSpPr>
        <p:spPr>
          <a:xfrm>
            <a:off x="898760" y="2921601"/>
            <a:ext cx="474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臺中萬豐</a:t>
            </a:r>
            <a:endParaRPr lang="zh-TW" altLang="en-US" sz="1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29" name="文字方塊 428"/>
          <p:cNvSpPr txBox="1"/>
          <p:nvPr/>
        </p:nvSpPr>
        <p:spPr>
          <a:xfrm>
            <a:off x="1190448" y="2929553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花蓮中正</a:t>
            </a:r>
            <a:endParaRPr lang="zh-TW" altLang="en-US" sz="1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30" name="文字方塊 429"/>
          <p:cNvSpPr txBox="1"/>
          <p:nvPr/>
        </p:nvSpPr>
        <p:spPr>
          <a:xfrm>
            <a:off x="1652774" y="2921601"/>
            <a:ext cx="5060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桃園龍安</a:t>
            </a:r>
            <a:endParaRPr lang="zh-TW" altLang="en-US" sz="1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31" name="文字方塊 430"/>
          <p:cNvSpPr txBox="1"/>
          <p:nvPr/>
        </p:nvSpPr>
        <p:spPr>
          <a:xfrm>
            <a:off x="2002134" y="2921602"/>
            <a:ext cx="3491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G1</a:t>
            </a:r>
            <a:r>
              <a:rPr lang="zh-TW" altLang="en-US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敗</a:t>
            </a:r>
            <a:endParaRPr lang="zh-TW" altLang="en-US" sz="1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32" name="文字方塊 431"/>
          <p:cNvSpPr txBox="1"/>
          <p:nvPr/>
        </p:nvSpPr>
        <p:spPr>
          <a:xfrm>
            <a:off x="2438592" y="2913650"/>
            <a:ext cx="3491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G2</a:t>
            </a:r>
            <a:r>
              <a:rPr lang="zh-TW" altLang="en-US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敗</a:t>
            </a:r>
            <a:endParaRPr lang="zh-TW" altLang="en-US" sz="1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33" name="文字方塊 432"/>
          <p:cNvSpPr txBox="1"/>
          <p:nvPr/>
        </p:nvSpPr>
        <p:spPr>
          <a:xfrm>
            <a:off x="3018168" y="2913650"/>
            <a:ext cx="3491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G9</a:t>
            </a:r>
            <a:r>
              <a:rPr lang="zh-TW" altLang="en-US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敗</a:t>
            </a:r>
            <a:endParaRPr lang="zh-TW" altLang="en-US" sz="1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434" name="直線接點 433"/>
          <p:cNvCxnSpPr/>
          <p:nvPr/>
        </p:nvCxnSpPr>
        <p:spPr>
          <a:xfrm rot="5400000">
            <a:off x="4699932" y="2343721"/>
            <a:ext cx="2857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5" name="直線接點 434"/>
          <p:cNvCxnSpPr/>
          <p:nvPr/>
        </p:nvCxnSpPr>
        <p:spPr>
          <a:xfrm>
            <a:off x="4610950" y="2486597"/>
            <a:ext cx="4445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6" name="直線接點 435"/>
          <p:cNvCxnSpPr/>
          <p:nvPr/>
        </p:nvCxnSpPr>
        <p:spPr>
          <a:xfrm>
            <a:off x="4077546" y="2197671"/>
            <a:ext cx="773118" cy="31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7" name="直線接點 436"/>
          <p:cNvCxnSpPr/>
          <p:nvPr/>
        </p:nvCxnSpPr>
        <p:spPr>
          <a:xfrm rot="5400000">
            <a:off x="4396636" y="2697737"/>
            <a:ext cx="4286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8" name="直線接點 437"/>
          <p:cNvCxnSpPr/>
          <p:nvPr/>
        </p:nvCxnSpPr>
        <p:spPr>
          <a:xfrm rot="5400000">
            <a:off x="4843902" y="2697737"/>
            <a:ext cx="4286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9" name="直線接點 438"/>
          <p:cNvCxnSpPr/>
          <p:nvPr/>
        </p:nvCxnSpPr>
        <p:spPr>
          <a:xfrm rot="5400000">
            <a:off x="5434868" y="2340547"/>
            <a:ext cx="2857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0" name="直線接點 439"/>
          <p:cNvCxnSpPr/>
          <p:nvPr/>
        </p:nvCxnSpPr>
        <p:spPr>
          <a:xfrm>
            <a:off x="5577744" y="2197671"/>
            <a:ext cx="773118" cy="31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1" name="直線接點 440"/>
          <p:cNvCxnSpPr/>
          <p:nvPr/>
        </p:nvCxnSpPr>
        <p:spPr>
          <a:xfrm>
            <a:off x="5344380" y="2483423"/>
            <a:ext cx="4445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直線接點 441"/>
          <p:cNvCxnSpPr/>
          <p:nvPr/>
        </p:nvCxnSpPr>
        <p:spPr>
          <a:xfrm rot="5400000">
            <a:off x="5130066" y="2694563"/>
            <a:ext cx="4286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3" name="直線接點 442"/>
          <p:cNvCxnSpPr/>
          <p:nvPr/>
        </p:nvCxnSpPr>
        <p:spPr>
          <a:xfrm rot="5400000">
            <a:off x="5571394" y="2694563"/>
            <a:ext cx="4286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4" name="文字方塊 443"/>
          <p:cNvSpPr txBox="1"/>
          <p:nvPr/>
        </p:nvSpPr>
        <p:spPr>
          <a:xfrm>
            <a:off x="4150547" y="215008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G10</a:t>
            </a:r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7/22</a:t>
            </a:r>
          </a:p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1400</a:t>
            </a:r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D</a:t>
            </a:r>
            <a:endParaRPr lang="zh-TW" altLang="en-US" sz="9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45" name="文字方塊 444"/>
          <p:cNvSpPr txBox="1"/>
          <p:nvPr/>
        </p:nvSpPr>
        <p:spPr>
          <a:xfrm>
            <a:off x="5722183" y="2197671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G22</a:t>
            </a:r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7/23</a:t>
            </a:r>
          </a:p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1530</a:t>
            </a:r>
          </a:p>
          <a:p>
            <a:pPr algn="ctr"/>
            <a:r>
              <a:rPr lang="zh-TW" altLang="en-US" sz="900" dirty="0">
                <a:latin typeface="標楷體" pitchFamily="65" charset="-120"/>
                <a:ea typeface="標楷體" pitchFamily="65" charset="-120"/>
              </a:rPr>
              <a:t>國</a:t>
            </a:r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福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D</a:t>
            </a:r>
            <a:endParaRPr lang="zh-TW" altLang="en-US" sz="900" dirty="0">
              <a:latin typeface="標楷體" pitchFamily="65" charset="-120"/>
              <a:ea typeface="標楷體" pitchFamily="65" charset="-120"/>
            </a:endParaRPr>
          </a:p>
        </p:txBody>
      </p:sp>
      <p:cxnSp>
        <p:nvCxnSpPr>
          <p:cNvPr id="446" name="直線接點 445"/>
          <p:cNvCxnSpPr/>
          <p:nvPr/>
        </p:nvCxnSpPr>
        <p:spPr>
          <a:xfrm rot="5400000">
            <a:off x="6004211" y="2559151"/>
            <a:ext cx="7143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7" name="直線接點 446"/>
          <p:cNvCxnSpPr/>
          <p:nvPr/>
        </p:nvCxnSpPr>
        <p:spPr>
          <a:xfrm rot="5400000">
            <a:off x="3947332" y="2348498"/>
            <a:ext cx="2857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直線接點 447"/>
          <p:cNvCxnSpPr/>
          <p:nvPr/>
        </p:nvCxnSpPr>
        <p:spPr>
          <a:xfrm>
            <a:off x="3856844" y="2491374"/>
            <a:ext cx="4445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9" name="直線接點 448"/>
          <p:cNvCxnSpPr/>
          <p:nvPr/>
        </p:nvCxnSpPr>
        <p:spPr>
          <a:xfrm rot="5400000">
            <a:off x="3642530" y="2702514"/>
            <a:ext cx="4286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0" name="直線接點 449"/>
          <p:cNvCxnSpPr/>
          <p:nvPr/>
        </p:nvCxnSpPr>
        <p:spPr>
          <a:xfrm rot="5400000">
            <a:off x="4083858" y="2702514"/>
            <a:ext cx="4286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1" name="文字方塊 450"/>
          <p:cNvSpPr txBox="1"/>
          <p:nvPr/>
        </p:nvSpPr>
        <p:spPr>
          <a:xfrm>
            <a:off x="3817089" y="2419815"/>
            <a:ext cx="5318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G3</a:t>
            </a:r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7/22</a:t>
            </a:r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0930</a:t>
            </a:r>
          </a:p>
          <a:p>
            <a:pPr algn="ctr"/>
            <a:r>
              <a:rPr lang="zh-TW" altLang="en-US" sz="900" dirty="0"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900" dirty="0">
                <a:latin typeface="標楷體" pitchFamily="65" charset="-120"/>
                <a:ea typeface="標楷體" pitchFamily="65" charset="-120"/>
              </a:rPr>
              <a:t>C</a:t>
            </a:r>
            <a:endParaRPr lang="zh-TW" altLang="en-US" sz="9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52" name="文字方塊 451"/>
          <p:cNvSpPr txBox="1"/>
          <p:nvPr/>
        </p:nvSpPr>
        <p:spPr>
          <a:xfrm>
            <a:off x="4579175" y="2427887"/>
            <a:ext cx="5318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G4</a:t>
            </a:r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7/22</a:t>
            </a:r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0930</a:t>
            </a:r>
          </a:p>
          <a:p>
            <a:pPr algn="ctr"/>
            <a:r>
              <a:rPr lang="zh-TW" altLang="en-US" sz="900" dirty="0">
                <a:latin typeface="標楷體" pitchFamily="65" charset="-120"/>
                <a:ea typeface="標楷體" pitchFamily="65" charset="-120"/>
              </a:rPr>
              <a:t>國</a:t>
            </a:r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福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D</a:t>
            </a:r>
            <a:endParaRPr lang="zh-TW" altLang="en-US" sz="9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53" name="文字方塊 452"/>
          <p:cNvSpPr txBox="1"/>
          <p:nvPr/>
        </p:nvSpPr>
        <p:spPr>
          <a:xfrm>
            <a:off x="5309457" y="2435838"/>
            <a:ext cx="5318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G16</a:t>
            </a:r>
          </a:p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7/23</a:t>
            </a:r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1100</a:t>
            </a:r>
          </a:p>
          <a:p>
            <a:pPr algn="ctr"/>
            <a:r>
              <a:rPr lang="zh-TW" altLang="en-US" sz="900" dirty="0">
                <a:latin typeface="標楷體" pitchFamily="65" charset="-120"/>
                <a:ea typeface="標楷體" pitchFamily="65" charset="-120"/>
              </a:rPr>
              <a:t>國</a:t>
            </a:r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福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D</a:t>
            </a:r>
            <a:endParaRPr lang="zh-TW" altLang="en-US" sz="900" dirty="0">
              <a:latin typeface="標楷體" pitchFamily="65" charset="-120"/>
              <a:ea typeface="標楷體" pitchFamily="65" charset="-120"/>
            </a:endParaRPr>
          </a:p>
        </p:txBody>
      </p:sp>
      <p:cxnSp>
        <p:nvCxnSpPr>
          <p:cNvPr id="454" name="直線接點 453"/>
          <p:cNvCxnSpPr/>
          <p:nvPr/>
        </p:nvCxnSpPr>
        <p:spPr>
          <a:xfrm rot="5400000">
            <a:off x="4333057" y="2054795"/>
            <a:ext cx="2857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5" name="直線接點 454"/>
          <p:cNvCxnSpPr/>
          <p:nvPr/>
        </p:nvCxnSpPr>
        <p:spPr>
          <a:xfrm rot="5400000">
            <a:off x="5809523" y="2062746"/>
            <a:ext cx="2857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6" name="文字方塊 455"/>
          <p:cNvSpPr txBox="1"/>
          <p:nvPr/>
        </p:nvSpPr>
        <p:spPr>
          <a:xfrm>
            <a:off x="5079241" y="1911919"/>
            <a:ext cx="28598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300" dirty="0" smtClean="0">
                <a:latin typeface="標楷體" pitchFamily="65" charset="-120"/>
                <a:ea typeface="標楷體" pitchFamily="65" charset="-120"/>
              </a:rPr>
              <a:t>B</a:t>
            </a:r>
            <a:endParaRPr lang="zh-TW" altLang="en-US" sz="13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57" name="文字方塊 456"/>
          <p:cNvSpPr txBox="1"/>
          <p:nvPr/>
        </p:nvSpPr>
        <p:spPr>
          <a:xfrm>
            <a:off x="4301253" y="1705435"/>
            <a:ext cx="35719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300" dirty="0" smtClean="0">
                <a:latin typeface="標楷體" pitchFamily="65" charset="-120"/>
                <a:ea typeface="標楷體" pitchFamily="65" charset="-120"/>
              </a:rPr>
              <a:t>B1</a:t>
            </a:r>
            <a:endParaRPr lang="zh-TW" altLang="en-US" sz="13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58" name="文字方塊 457"/>
          <p:cNvSpPr txBox="1"/>
          <p:nvPr/>
        </p:nvSpPr>
        <p:spPr>
          <a:xfrm>
            <a:off x="5777719" y="1705435"/>
            <a:ext cx="35719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300" dirty="0" smtClean="0">
                <a:latin typeface="標楷體" pitchFamily="65" charset="-120"/>
                <a:ea typeface="標楷體" pitchFamily="65" charset="-120"/>
              </a:rPr>
              <a:t>B2</a:t>
            </a:r>
            <a:endParaRPr lang="zh-TW" altLang="en-US" sz="13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59" name="文字方塊 458"/>
          <p:cNvSpPr txBox="1"/>
          <p:nvPr/>
        </p:nvSpPr>
        <p:spPr>
          <a:xfrm>
            <a:off x="3571755" y="2896150"/>
            <a:ext cx="467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花蓮光復</a:t>
            </a:r>
            <a:endParaRPr lang="zh-TW" altLang="en-US" sz="1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60" name="文字方塊 459"/>
          <p:cNvSpPr txBox="1"/>
          <p:nvPr/>
        </p:nvSpPr>
        <p:spPr>
          <a:xfrm>
            <a:off x="4126815" y="2896149"/>
            <a:ext cx="445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宜蘭內城</a:t>
            </a:r>
            <a:endParaRPr lang="zh-TW" altLang="en-US" sz="1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61" name="文字方塊 460"/>
          <p:cNvSpPr txBox="1"/>
          <p:nvPr/>
        </p:nvSpPr>
        <p:spPr>
          <a:xfrm>
            <a:off x="4372691" y="2904101"/>
            <a:ext cx="4927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臺中忠孝</a:t>
            </a:r>
            <a:endParaRPr lang="zh-TW" altLang="en-US" sz="1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62" name="文字方塊 461"/>
          <p:cNvSpPr txBox="1"/>
          <p:nvPr/>
        </p:nvSpPr>
        <p:spPr>
          <a:xfrm>
            <a:off x="4880829" y="2896149"/>
            <a:ext cx="4768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花蓮太瑞</a:t>
            </a:r>
            <a:endParaRPr lang="zh-TW" altLang="en-US" sz="1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63" name="文字方塊 462"/>
          <p:cNvSpPr txBox="1"/>
          <p:nvPr/>
        </p:nvSpPr>
        <p:spPr>
          <a:xfrm>
            <a:off x="5174532" y="2896150"/>
            <a:ext cx="3491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G3</a:t>
            </a:r>
            <a:r>
              <a:rPr lang="zh-TW" altLang="en-US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敗</a:t>
            </a:r>
            <a:endParaRPr lang="zh-TW" altLang="en-US" sz="1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64" name="文字方塊 463"/>
          <p:cNvSpPr txBox="1"/>
          <p:nvPr/>
        </p:nvSpPr>
        <p:spPr>
          <a:xfrm>
            <a:off x="5610990" y="2888198"/>
            <a:ext cx="3491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G4</a:t>
            </a:r>
            <a:r>
              <a:rPr lang="zh-TW" altLang="en-US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敗</a:t>
            </a:r>
            <a:endParaRPr lang="zh-TW" altLang="en-US" sz="1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65" name="文字方塊 464"/>
          <p:cNvSpPr txBox="1"/>
          <p:nvPr/>
        </p:nvSpPr>
        <p:spPr>
          <a:xfrm>
            <a:off x="6134909" y="2888198"/>
            <a:ext cx="4286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G10</a:t>
            </a:r>
            <a:r>
              <a:rPr lang="zh-TW" altLang="en-US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敗</a:t>
            </a:r>
            <a:endParaRPr lang="zh-TW" altLang="en-US" sz="1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5775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428604" y="179512"/>
            <a:ext cx="60722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112</a:t>
            </a:r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年花蓮太平洋能高棒球節暨全國棒球錦標賽</a:t>
            </a:r>
            <a:endParaRPr lang="en-US" altLang="zh-TW" sz="1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國小組預賽競賽時間表</a:t>
            </a:r>
            <a:endParaRPr lang="zh-TW" altLang="en-US" sz="1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06" name="表格 20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99531651"/>
              </p:ext>
            </p:extLst>
          </p:nvPr>
        </p:nvGraphicFramePr>
        <p:xfrm>
          <a:off x="428604" y="785786"/>
          <a:ext cx="6084000" cy="7114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5569"/>
                <a:gridCol w="505453"/>
                <a:gridCol w="577660"/>
                <a:gridCol w="1805189"/>
                <a:gridCol w="907148"/>
                <a:gridCol w="794283"/>
                <a:gridCol w="938698"/>
              </a:tblGrid>
              <a:tr h="252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日期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時間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場次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先守  比賽隊伍  先攻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比賽場地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比數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備註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4308">
                <a:tc rowSpan="1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月</a:t>
                      </a:r>
                      <a:endParaRPr kumimoji="0" lang="en-US" altLang="zh-TW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22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日</a:t>
                      </a:r>
                      <a:endParaRPr kumimoji="0" lang="en-US" altLang="zh-TW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六</a:t>
                      </a:r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  <a:endParaRPr kumimoji="0" lang="zh-TW" altLang="en-US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0800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G1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基隆東光</a:t>
                      </a: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臺中萬豐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C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478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0800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G2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花蓮中正</a:t>
                      </a: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桃園龍安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D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0930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G3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花蓮光復</a:t>
                      </a:r>
                      <a:r>
                        <a:rPr lang="en-US" altLang="zh-TW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宜蘭內城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C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0930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G4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花蓮中原</a:t>
                      </a:r>
                      <a:r>
                        <a:rPr lang="en-US" altLang="zh-TW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臺北東園</a:t>
                      </a:r>
                      <a:endParaRPr lang="zh-TW" altLang="en-US" sz="10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D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1100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G5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花蓮新城</a:t>
                      </a:r>
                      <a:r>
                        <a:rPr lang="en-US" altLang="zh-TW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臺東大溪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C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1100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G6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臺中忠孝</a:t>
                      </a:r>
                      <a:r>
                        <a:rPr lang="en-US" altLang="zh-TW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花蓮太瑞</a:t>
                      </a:r>
                      <a:endParaRPr lang="zh-TW" altLang="en-US" sz="10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D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1230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G7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花蓮玉里</a:t>
                      </a:r>
                      <a:r>
                        <a:rPr lang="en-US" altLang="zh-TW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桃園楊心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C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1230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G8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臺中上楓</a:t>
                      </a:r>
                      <a:r>
                        <a:rPr lang="en-US" altLang="zh-TW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花蓮水源</a:t>
                      </a:r>
                      <a:endParaRPr lang="zh-TW" altLang="en-US" sz="10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D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1400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G9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G1</a:t>
                      </a:r>
                      <a:r>
                        <a:rPr lang="zh-TW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  <a:r>
                        <a:rPr lang="en-US" altLang="zh-TW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-G2</a:t>
                      </a:r>
                      <a:r>
                        <a:rPr lang="zh-TW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  <a:endParaRPr lang="zh-TW" altLang="en-US" sz="10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C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1400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G10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G3</a:t>
                      </a:r>
                      <a:r>
                        <a:rPr lang="zh-TW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  <a:r>
                        <a:rPr lang="en-US" altLang="zh-TW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-G4</a:t>
                      </a:r>
                      <a:r>
                        <a:rPr lang="zh-TW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  <a:endParaRPr lang="en-US" altLang="zh-TW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D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          </a:t>
                      </a:r>
                      <a:r>
                        <a:rPr lang="en-US" altLang="zh-TW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16</a:t>
                      </a:r>
                      <a:r>
                        <a:rPr lang="zh-TW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：</a:t>
                      </a:r>
                      <a:r>
                        <a:rPr lang="en-US" altLang="zh-TW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00</a:t>
                      </a:r>
                      <a:r>
                        <a:rPr lang="zh-TW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         開幕典禮</a:t>
                      </a:r>
                      <a:endParaRPr lang="en-US" altLang="zh-TW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US" altLang="zh-TW" sz="10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zh-TW" altLang="en-US" sz="100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rowSpan="1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月</a:t>
                      </a:r>
                      <a:endParaRPr kumimoji="0" lang="en-US" altLang="zh-TW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23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日</a:t>
                      </a:r>
                      <a:endParaRPr kumimoji="0" lang="en-US" altLang="zh-TW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kumimoji="0" lang="zh-TW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日</a:t>
                      </a:r>
                      <a:r>
                        <a:rPr kumimoji="0" lang="en-US" altLang="zh-TW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  <a:endParaRPr kumimoji="0" lang="zh-TW" alt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0800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G11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臺東大溪</a:t>
                      </a: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南投新豐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C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0800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G12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臺北東園</a:t>
                      </a: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新北忠義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D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0930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G13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桃園楊心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-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南投千秋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C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0930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G14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花蓮水源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-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宜蘭蓬萊</a:t>
                      </a:r>
                      <a:endParaRPr lang="zh-TW" altLang="en-US" sz="10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D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1100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G15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G1</a:t>
                      </a:r>
                      <a:r>
                        <a:rPr lang="zh-TW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敗</a:t>
                      </a:r>
                      <a:r>
                        <a:rPr lang="en-US" altLang="zh-TW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-G2</a:t>
                      </a:r>
                      <a:r>
                        <a:rPr lang="zh-TW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敗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C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1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1100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G16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G3</a:t>
                      </a:r>
                      <a:r>
                        <a:rPr lang="zh-TW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敗</a:t>
                      </a:r>
                      <a:r>
                        <a:rPr lang="en-US" altLang="zh-TW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-G4</a:t>
                      </a:r>
                      <a:r>
                        <a:rPr lang="zh-TW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敗</a:t>
                      </a:r>
                      <a:endParaRPr lang="zh-TW" altLang="en-US" sz="10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D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1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1230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G17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南投新豐</a:t>
                      </a: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花蓮新城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C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1230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G18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新北忠義</a:t>
                      </a: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花蓮中原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D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1400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G19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南投千秋</a:t>
                      </a: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花蓮玉里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C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1400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G20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宜蘭蓬萊</a:t>
                      </a: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臺中上楓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D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1530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G21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G9</a:t>
                      </a:r>
                      <a:r>
                        <a:rPr lang="zh-TW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敗</a:t>
                      </a: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-G15</a:t>
                      </a: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C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1530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G22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G10</a:t>
                      </a:r>
                      <a:r>
                        <a:rPr lang="zh-TW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敗</a:t>
                      </a: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-G16</a:t>
                      </a: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D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55985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備註：</a:t>
                      </a:r>
                      <a:endParaRPr kumimoji="0" lang="en-US" altLang="zh-TW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每天除第一場比賽時間外，皆為參考時間，如前一場比賽提前結束，次場比賽皆會往前進行，時間以大會告知為主。</a:t>
                      </a:r>
                      <a:endParaRPr kumimoji="0" lang="en-US" altLang="zh-TW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G1-G22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限時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90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分鐘，鈴響不開新局</a:t>
                      </a:r>
                      <a:endParaRPr kumimoji="0" lang="en-US" altLang="zh-TW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每場比賽以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6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局為限，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6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局結束或時間到未分出勝負，分組預賽可和局收場，淘汰賽則需採突破僵局制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(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一、二壘有人無人出局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)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，棒次則延續上一局結束棒次，以下類推。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05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altLang="zh-TW" sz="105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05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000" dirty="0" smtClean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05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40140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428604" y="179512"/>
            <a:ext cx="60722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112</a:t>
            </a:r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年花蓮太平洋能高棒球節暨全國棒球錦標賽</a:t>
            </a:r>
            <a:endParaRPr lang="en-US" altLang="zh-TW" sz="1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國小組決賽競賽時間表</a:t>
            </a:r>
            <a:endParaRPr lang="zh-TW" altLang="en-US" sz="1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06" name="表格 20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99531651"/>
              </p:ext>
            </p:extLst>
          </p:nvPr>
        </p:nvGraphicFramePr>
        <p:xfrm>
          <a:off x="357166" y="3786182"/>
          <a:ext cx="60840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5569"/>
                <a:gridCol w="505453"/>
                <a:gridCol w="577660"/>
                <a:gridCol w="1805189"/>
                <a:gridCol w="907148"/>
                <a:gridCol w="794283"/>
                <a:gridCol w="938698"/>
              </a:tblGrid>
              <a:tr h="252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日期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時間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場次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先守  比賽隊伍  先攻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比賽場地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比數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備註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4308">
                <a:tc row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月</a:t>
                      </a:r>
                      <a:endParaRPr kumimoji="0" lang="en-US" altLang="zh-TW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24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日</a:t>
                      </a:r>
                      <a:endParaRPr kumimoji="0" lang="en-US" altLang="zh-TW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一</a:t>
                      </a:r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  <a:endParaRPr kumimoji="0" lang="zh-TW" altLang="en-US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0800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G23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2-3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C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478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0800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G24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4-5</a:t>
                      </a:r>
                      <a:endParaRPr lang="zh-TW" altLang="en-US" sz="10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D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1000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G25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8-9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C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1000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G26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10-11</a:t>
                      </a:r>
                      <a:endParaRPr lang="zh-TW" altLang="en-US" sz="10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D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1200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G27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1-G23</a:t>
                      </a:r>
                      <a:r>
                        <a:rPr lang="zh-TW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C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en-US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八強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1200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G28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6-G24</a:t>
                      </a:r>
                      <a:r>
                        <a:rPr lang="zh-TW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  <a:endParaRPr lang="zh-TW" altLang="en-US" sz="10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D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en-US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八強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1400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G29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7-G25</a:t>
                      </a:r>
                      <a:r>
                        <a:rPr lang="zh-TW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C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en-US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八強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1400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G30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12-G26</a:t>
                      </a:r>
                      <a:r>
                        <a:rPr lang="zh-TW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  <a:endParaRPr lang="en-US" altLang="zh-TW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D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八強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1460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月</a:t>
                      </a:r>
                      <a:endParaRPr kumimoji="0" lang="en-US" altLang="zh-TW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25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日</a:t>
                      </a:r>
                      <a:endParaRPr kumimoji="0" lang="en-US" altLang="zh-TW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kumimoji="0" lang="zh-TW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二</a:t>
                      </a:r>
                      <a:r>
                        <a:rPr kumimoji="0" lang="en-US" altLang="zh-TW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  <a:endParaRPr kumimoji="0" lang="zh-TW" alt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0800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G31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G27</a:t>
                      </a: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-G28</a:t>
                      </a: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C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en-US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四強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146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1000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G32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G29</a:t>
                      </a: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-G30</a:t>
                      </a: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C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en-US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四強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14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1200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G33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G31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敗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-G32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敗</a:t>
                      </a:r>
                      <a:endParaRPr kumimoji="0" lang="en-US" altLang="zh-TW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C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en-US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季軍戰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146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1400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G34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G31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勝 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V.S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G32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勝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C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en-US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冠軍戰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55985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備註：</a:t>
                      </a:r>
                      <a:endParaRPr kumimoji="0" lang="en-US" altLang="zh-TW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每天除第一場比賽時間外，皆為參考時間，如前一場比賽提前結束，次場比賽皆會往前進行，時間以大會告知為主。</a:t>
                      </a:r>
                      <a:endParaRPr kumimoji="0" lang="en-US" altLang="zh-TW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G23-G30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限時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110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分鐘，鈴響不開新局。</a:t>
                      </a:r>
                      <a:endParaRPr kumimoji="0" lang="en-US" altLang="zh-TW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G31-G34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為轉播場次不限時，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★G27-G34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擲銅板決定攻守。</a:t>
                      </a:r>
                      <a:endParaRPr kumimoji="0" lang="en-US" altLang="zh-TW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每場比賽以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6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局為限，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6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局結束或時間到未分出勝負，分組預賽可和局收場，淘汰賽則需採突破僵局制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(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一、二壘有人無人出局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)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，棒次則延續上一局結束棒次，以下類推。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05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altLang="zh-TW" sz="105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05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000" dirty="0" smtClean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05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5" name="直線接點 4"/>
          <p:cNvCxnSpPr/>
          <p:nvPr/>
        </p:nvCxnSpPr>
        <p:spPr>
          <a:xfrm>
            <a:off x="1127780" y="2064935"/>
            <a:ext cx="15404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接點 5"/>
          <p:cNvCxnSpPr/>
          <p:nvPr/>
        </p:nvCxnSpPr>
        <p:spPr>
          <a:xfrm>
            <a:off x="1936090" y="1773677"/>
            <a:ext cx="297153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>
            <a:off x="2264889" y="2079710"/>
            <a:ext cx="0" cy="21662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接點 7"/>
          <p:cNvCxnSpPr/>
          <p:nvPr/>
        </p:nvCxnSpPr>
        <p:spPr>
          <a:xfrm>
            <a:off x="4624608" y="2079007"/>
            <a:ext cx="0" cy="21662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字方塊 8"/>
          <p:cNvSpPr txBox="1"/>
          <p:nvPr/>
        </p:nvSpPr>
        <p:spPr>
          <a:xfrm>
            <a:off x="2764486" y="1773677"/>
            <a:ext cx="14576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G34</a:t>
            </a:r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7/25</a:t>
            </a:r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1400</a:t>
            </a:r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 國福</a:t>
            </a:r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C</a:t>
            </a:r>
            <a:endParaRPr lang="zh-TW" altLang="en-US" sz="1000" dirty="0">
              <a:latin typeface="標楷體" pitchFamily="65" charset="-120"/>
              <a:ea typeface="標楷體" pitchFamily="65" charset="-120"/>
            </a:endParaRPr>
          </a:p>
        </p:txBody>
      </p:sp>
      <p:cxnSp>
        <p:nvCxnSpPr>
          <p:cNvPr id="10" name="直線接點 9"/>
          <p:cNvCxnSpPr/>
          <p:nvPr/>
        </p:nvCxnSpPr>
        <p:spPr>
          <a:xfrm rot="5400000">
            <a:off x="4769865" y="1914755"/>
            <a:ext cx="2857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/>
        </p:nvCxnSpPr>
        <p:spPr>
          <a:xfrm rot="5400000">
            <a:off x="1788208" y="1914755"/>
            <a:ext cx="2857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/>
          <p:nvPr/>
        </p:nvCxnSpPr>
        <p:spPr>
          <a:xfrm rot="5400000">
            <a:off x="3335991" y="1629003"/>
            <a:ext cx="2857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 rot="5400000">
            <a:off x="1386609" y="2634107"/>
            <a:ext cx="2857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/>
          <p:nvPr/>
        </p:nvCxnSpPr>
        <p:spPr>
          <a:xfrm>
            <a:off x="1297627" y="2776983"/>
            <a:ext cx="4445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/>
          <p:nvPr/>
        </p:nvCxnSpPr>
        <p:spPr>
          <a:xfrm>
            <a:off x="764223" y="2488057"/>
            <a:ext cx="773118" cy="31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接點 15"/>
          <p:cNvCxnSpPr/>
          <p:nvPr/>
        </p:nvCxnSpPr>
        <p:spPr>
          <a:xfrm>
            <a:off x="2312047" y="2284884"/>
            <a:ext cx="2286016" cy="1425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 rot="5400000">
            <a:off x="919799" y="2281419"/>
            <a:ext cx="4286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接點 17"/>
          <p:cNvCxnSpPr/>
          <p:nvPr/>
        </p:nvCxnSpPr>
        <p:spPr>
          <a:xfrm rot="5400000">
            <a:off x="2453335" y="2273743"/>
            <a:ext cx="4286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/>
          <p:cNvCxnSpPr/>
          <p:nvPr/>
        </p:nvCxnSpPr>
        <p:spPr>
          <a:xfrm rot="5400000">
            <a:off x="1083313" y="2988123"/>
            <a:ext cx="4286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接點 19"/>
          <p:cNvCxnSpPr/>
          <p:nvPr/>
        </p:nvCxnSpPr>
        <p:spPr>
          <a:xfrm rot="5400000">
            <a:off x="1530579" y="2988123"/>
            <a:ext cx="4286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/>
          <p:cNvCxnSpPr/>
          <p:nvPr/>
        </p:nvCxnSpPr>
        <p:spPr>
          <a:xfrm rot="5400000">
            <a:off x="2121545" y="2630933"/>
            <a:ext cx="2857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接點 21"/>
          <p:cNvCxnSpPr/>
          <p:nvPr/>
        </p:nvCxnSpPr>
        <p:spPr>
          <a:xfrm>
            <a:off x="2264421" y="2488057"/>
            <a:ext cx="773118" cy="31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/>
          <p:cNvCxnSpPr/>
          <p:nvPr/>
        </p:nvCxnSpPr>
        <p:spPr>
          <a:xfrm>
            <a:off x="2031057" y="2773809"/>
            <a:ext cx="4445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接點 23"/>
          <p:cNvCxnSpPr/>
          <p:nvPr/>
        </p:nvCxnSpPr>
        <p:spPr>
          <a:xfrm rot="5400000">
            <a:off x="1816743" y="2984949"/>
            <a:ext cx="4286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/>
          <p:cNvCxnSpPr/>
          <p:nvPr/>
        </p:nvCxnSpPr>
        <p:spPr>
          <a:xfrm rot="5400000">
            <a:off x="2258071" y="2984949"/>
            <a:ext cx="4286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/>
          <p:cNvCxnSpPr/>
          <p:nvPr/>
        </p:nvCxnSpPr>
        <p:spPr>
          <a:xfrm>
            <a:off x="4135782" y="2064935"/>
            <a:ext cx="15404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/>
          <p:cNvCxnSpPr/>
          <p:nvPr/>
        </p:nvCxnSpPr>
        <p:spPr>
          <a:xfrm rot="5400000">
            <a:off x="4394611" y="2634107"/>
            <a:ext cx="2857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/>
          <p:cNvCxnSpPr/>
          <p:nvPr/>
        </p:nvCxnSpPr>
        <p:spPr>
          <a:xfrm>
            <a:off x="4305629" y="2776983"/>
            <a:ext cx="4445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接點 28"/>
          <p:cNvCxnSpPr/>
          <p:nvPr/>
        </p:nvCxnSpPr>
        <p:spPr>
          <a:xfrm>
            <a:off x="3772225" y="2488057"/>
            <a:ext cx="773118" cy="31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接點 29"/>
          <p:cNvCxnSpPr/>
          <p:nvPr/>
        </p:nvCxnSpPr>
        <p:spPr>
          <a:xfrm rot="5400000">
            <a:off x="3927801" y="2281419"/>
            <a:ext cx="4286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接點 30"/>
          <p:cNvCxnSpPr/>
          <p:nvPr/>
        </p:nvCxnSpPr>
        <p:spPr>
          <a:xfrm rot="5400000">
            <a:off x="5461337" y="2273743"/>
            <a:ext cx="4286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接點 31"/>
          <p:cNvCxnSpPr/>
          <p:nvPr/>
        </p:nvCxnSpPr>
        <p:spPr>
          <a:xfrm rot="5400000">
            <a:off x="4091315" y="2988123"/>
            <a:ext cx="4286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接點 32"/>
          <p:cNvCxnSpPr/>
          <p:nvPr/>
        </p:nvCxnSpPr>
        <p:spPr>
          <a:xfrm rot="5400000">
            <a:off x="4532643" y="2988123"/>
            <a:ext cx="4286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接點 33"/>
          <p:cNvCxnSpPr/>
          <p:nvPr/>
        </p:nvCxnSpPr>
        <p:spPr>
          <a:xfrm rot="5400000">
            <a:off x="5129547" y="2630933"/>
            <a:ext cx="2857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接點 34"/>
          <p:cNvCxnSpPr/>
          <p:nvPr/>
        </p:nvCxnSpPr>
        <p:spPr>
          <a:xfrm>
            <a:off x="5272423" y="2488057"/>
            <a:ext cx="773118" cy="31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接點 35"/>
          <p:cNvCxnSpPr/>
          <p:nvPr/>
        </p:nvCxnSpPr>
        <p:spPr>
          <a:xfrm>
            <a:off x="5039059" y="2773809"/>
            <a:ext cx="4445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接點 36"/>
          <p:cNvCxnSpPr/>
          <p:nvPr/>
        </p:nvCxnSpPr>
        <p:spPr>
          <a:xfrm rot="5400000">
            <a:off x="4824745" y="2984949"/>
            <a:ext cx="4286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接點 37"/>
          <p:cNvCxnSpPr/>
          <p:nvPr/>
        </p:nvCxnSpPr>
        <p:spPr>
          <a:xfrm rot="5400000">
            <a:off x="5260135" y="2984949"/>
            <a:ext cx="4286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文字方塊 38"/>
          <p:cNvSpPr txBox="1"/>
          <p:nvPr/>
        </p:nvSpPr>
        <p:spPr>
          <a:xfrm>
            <a:off x="571480" y="3206969"/>
            <a:ext cx="428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0" name="文字方塊 39"/>
          <p:cNvSpPr txBox="1"/>
          <p:nvPr/>
        </p:nvSpPr>
        <p:spPr>
          <a:xfrm>
            <a:off x="1150272" y="3202438"/>
            <a:ext cx="35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1" name="文字方塊 40"/>
          <p:cNvSpPr txBox="1"/>
          <p:nvPr/>
        </p:nvSpPr>
        <p:spPr>
          <a:xfrm>
            <a:off x="1578900" y="3202437"/>
            <a:ext cx="35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2" name="文字方塊 41"/>
          <p:cNvSpPr txBox="1"/>
          <p:nvPr/>
        </p:nvSpPr>
        <p:spPr>
          <a:xfrm>
            <a:off x="1864652" y="3202438"/>
            <a:ext cx="428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3" name="文字方塊 42"/>
          <p:cNvSpPr txBox="1"/>
          <p:nvPr/>
        </p:nvSpPr>
        <p:spPr>
          <a:xfrm>
            <a:off x="2293280" y="3202437"/>
            <a:ext cx="428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4" name="文字方塊 43"/>
          <p:cNvSpPr txBox="1"/>
          <p:nvPr/>
        </p:nvSpPr>
        <p:spPr>
          <a:xfrm>
            <a:off x="2928934" y="3206969"/>
            <a:ext cx="35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5" name="文字方塊 44"/>
          <p:cNvSpPr txBox="1"/>
          <p:nvPr/>
        </p:nvSpPr>
        <p:spPr>
          <a:xfrm>
            <a:off x="3571755" y="3206969"/>
            <a:ext cx="428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6" name="文字方塊 45"/>
          <p:cNvSpPr txBox="1"/>
          <p:nvPr/>
        </p:nvSpPr>
        <p:spPr>
          <a:xfrm>
            <a:off x="4150668" y="3202438"/>
            <a:ext cx="35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8</a:t>
            </a:r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7" name="文字方塊 46"/>
          <p:cNvSpPr txBox="1"/>
          <p:nvPr/>
        </p:nvSpPr>
        <p:spPr>
          <a:xfrm>
            <a:off x="4579296" y="3202437"/>
            <a:ext cx="35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</a:t>
            </a:r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8" name="文字方塊 47"/>
          <p:cNvSpPr txBox="1"/>
          <p:nvPr/>
        </p:nvSpPr>
        <p:spPr>
          <a:xfrm>
            <a:off x="4865048" y="3202438"/>
            <a:ext cx="428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9" name="文字方塊 48"/>
          <p:cNvSpPr txBox="1"/>
          <p:nvPr/>
        </p:nvSpPr>
        <p:spPr>
          <a:xfrm>
            <a:off x="5293676" y="3202437"/>
            <a:ext cx="428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0" name="文字方塊 49"/>
          <p:cNvSpPr txBox="1"/>
          <p:nvPr/>
        </p:nvSpPr>
        <p:spPr>
          <a:xfrm>
            <a:off x="5889696" y="3206969"/>
            <a:ext cx="35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1" name="文字方塊 50"/>
          <p:cNvSpPr txBox="1"/>
          <p:nvPr/>
        </p:nvSpPr>
        <p:spPr>
          <a:xfrm>
            <a:off x="1293148" y="2773809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G23</a:t>
            </a:r>
          </a:p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7/24</a:t>
            </a:r>
          </a:p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0800</a:t>
            </a:r>
          </a:p>
          <a:p>
            <a:pPr algn="ctr"/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C</a:t>
            </a:r>
            <a:endParaRPr lang="zh-TW" altLang="en-US" sz="9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2" name="文字方塊 51"/>
          <p:cNvSpPr txBox="1"/>
          <p:nvPr/>
        </p:nvSpPr>
        <p:spPr>
          <a:xfrm>
            <a:off x="2007528" y="2773809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G24</a:t>
            </a:r>
          </a:p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7/24</a:t>
            </a:r>
          </a:p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0800</a:t>
            </a:r>
          </a:p>
          <a:p>
            <a:pPr algn="ctr"/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D</a:t>
            </a:r>
            <a:endParaRPr lang="zh-TW" altLang="en-US" sz="9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3" name="文字方塊 52"/>
          <p:cNvSpPr txBox="1"/>
          <p:nvPr/>
        </p:nvSpPr>
        <p:spPr>
          <a:xfrm>
            <a:off x="4293544" y="2773809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G25</a:t>
            </a:r>
          </a:p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7/24</a:t>
            </a:r>
          </a:p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1000</a:t>
            </a:r>
          </a:p>
          <a:p>
            <a:pPr algn="ctr"/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C</a:t>
            </a:r>
            <a:endParaRPr lang="zh-TW" altLang="en-US" sz="9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4" name="文字方塊 53"/>
          <p:cNvSpPr txBox="1"/>
          <p:nvPr/>
        </p:nvSpPr>
        <p:spPr>
          <a:xfrm>
            <a:off x="5007924" y="2773809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G26</a:t>
            </a:r>
          </a:p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7/24</a:t>
            </a:r>
          </a:p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1000</a:t>
            </a:r>
          </a:p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B</a:t>
            </a:r>
            <a:endParaRPr lang="zh-TW" altLang="en-US" sz="9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5" name="文字方塊 54"/>
          <p:cNvSpPr txBox="1"/>
          <p:nvPr/>
        </p:nvSpPr>
        <p:spPr>
          <a:xfrm>
            <a:off x="878168" y="2488057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G27</a:t>
            </a:r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7/24</a:t>
            </a:r>
          </a:p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1200</a:t>
            </a:r>
          </a:p>
          <a:p>
            <a:pPr algn="ctr"/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C</a:t>
            </a:r>
            <a:endParaRPr lang="zh-TW" altLang="en-US" sz="9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6" name="文字方塊 55"/>
          <p:cNvSpPr txBox="1"/>
          <p:nvPr/>
        </p:nvSpPr>
        <p:spPr>
          <a:xfrm>
            <a:off x="2408860" y="2488057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G28</a:t>
            </a:r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7/24</a:t>
            </a:r>
          </a:p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1200</a:t>
            </a:r>
          </a:p>
          <a:p>
            <a:pPr algn="ctr"/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D</a:t>
            </a:r>
            <a:endParaRPr lang="zh-TW" altLang="en-US" sz="9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7" name="文字方塊 56"/>
          <p:cNvSpPr txBox="1"/>
          <p:nvPr/>
        </p:nvSpPr>
        <p:spPr>
          <a:xfrm>
            <a:off x="3909058" y="2488057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G29</a:t>
            </a:r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7/24</a:t>
            </a:r>
          </a:p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14000</a:t>
            </a:r>
          </a:p>
          <a:p>
            <a:pPr algn="ctr"/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C</a:t>
            </a:r>
            <a:endParaRPr lang="zh-TW" altLang="en-US" sz="9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8" name="文字方塊 57"/>
          <p:cNvSpPr txBox="1"/>
          <p:nvPr/>
        </p:nvSpPr>
        <p:spPr>
          <a:xfrm>
            <a:off x="5409256" y="2488057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G30</a:t>
            </a:r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7/24</a:t>
            </a:r>
          </a:p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1400</a:t>
            </a:r>
          </a:p>
          <a:p>
            <a:pPr algn="ctr"/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D</a:t>
            </a:r>
            <a:endParaRPr lang="zh-TW" altLang="en-US" sz="9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9" name="文字方塊 58"/>
          <p:cNvSpPr txBox="1"/>
          <p:nvPr/>
        </p:nvSpPr>
        <p:spPr>
          <a:xfrm>
            <a:off x="1677634" y="2059429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G31</a:t>
            </a:r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7/25</a:t>
            </a:r>
          </a:p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0800</a:t>
            </a:r>
          </a:p>
          <a:p>
            <a:pPr algn="ctr"/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C</a:t>
            </a:r>
            <a:endParaRPr lang="zh-TW" altLang="en-US" sz="9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0" name="文字方塊 59"/>
          <p:cNvSpPr txBox="1"/>
          <p:nvPr/>
        </p:nvSpPr>
        <p:spPr>
          <a:xfrm>
            <a:off x="4650734" y="2059429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G32</a:t>
            </a:r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7/25</a:t>
            </a:r>
          </a:p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1000</a:t>
            </a:r>
          </a:p>
          <a:p>
            <a:pPr algn="ctr"/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C</a:t>
            </a:r>
            <a:endParaRPr lang="zh-TW" altLang="en-US" sz="9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1" name="文字方塊 60"/>
          <p:cNvSpPr txBox="1"/>
          <p:nvPr/>
        </p:nvSpPr>
        <p:spPr>
          <a:xfrm>
            <a:off x="3149476" y="1133084"/>
            <a:ext cx="6429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冠軍</a:t>
            </a:r>
            <a:endParaRPr lang="zh-TW" altLang="en-US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2" name="文字方塊 61"/>
          <p:cNvSpPr txBox="1"/>
          <p:nvPr/>
        </p:nvSpPr>
        <p:spPr>
          <a:xfrm>
            <a:off x="2760635" y="2249512"/>
            <a:ext cx="14576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G33</a:t>
            </a:r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7/25</a:t>
            </a:r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1200</a:t>
            </a:r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 國福</a:t>
            </a:r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C</a:t>
            </a:r>
            <a:endParaRPr lang="zh-TW" altLang="en-US" sz="1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3" name="副標題 2"/>
          <p:cNvSpPr txBox="1">
            <a:spLocks/>
          </p:cNvSpPr>
          <p:nvPr/>
        </p:nvSpPr>
        <p:spPr>
          <a:xfrm>
            <a:off x="214290" y="778077"/>
            <a:ext cx="6072230" cy="70647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en-US" sz="22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決</a:t>
            </a:r>
            <a:r>
              <a:rPr lang="zh-TW" altLang="zh-TW" sz="22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賽：共</a:t>
            </a:r>
            <a:r>
              <a:rPr lang="en-US" altLang="zh-TW" sz="22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12</a:t>
            </a:r>
            <a:r>
              <a:rPr lang="zh-TW" altLang="zh-TW" sz="22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隊，取</a:t>
            </a:r>
            <a:r>
              <a:rPr lang="zh-TW" altLang="en-US" sz="22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三</a:t>
            </a:r>
            <a:r>
              <a:rPr lang="zh-TW" altLang="zh-TW" sz="22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名</a:t>
            </a:r>
            <a:endParaRPr lang="en-US" altLang="zh-TW" sz="2200" kern="1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/>
            </a:endParaRPr>
          </a:p>
          <a:p>
            <a:pPr algn="l"/>
            <a:r>
              <a:rPr lang="zh-TW" altLang="en-US" sz="1600" kern="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各組排名確定後，即可到 </a:t>
            </a:r>
            <a:r>
              <a:rPr lang="en-US" altLang="zh-TW" sz="1600" kern="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C</a:t>
            </a:r>
            <a:r>
              <a:rPr lang="zh-TW" altLang="en-US" sz="1600" kern="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 場地進行抽籤</a:t>
            </a:r>
            <a:endParaRPr lang="en-US" altLang="zh-TW" sz="1600" kern="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/>
            </a:endParaRPr>
          </a:p>
          <a:p>
            <a:pPr lvl="0" algn="l">
              <a:spcBef>
                <a:spcPts val="0"/>
              </a:spcBef>
            </a:pPr>
            <a:r>
              <a:rPr lang="zh-TW" altLang="en-US" sz="1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分組 </a:t>
            </a:r>
            <a:r>
              <a:rPr lang="en-US" altLang="zh-TW" sz="1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1</a:t>
            </a:r>
            <a:r>
              <a:rPr lang="zh-TW" altLang="en-US" sz="1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 </a:t>
            </a:r>
            <a:r>
              <a:rPr lang="zh-TW" altLang="en-US" sz="1400" kern="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抽 </a:t>
            </a:r>
            <a:r>
              <a:rPr lang="en-US" altLang="zh-TW" sz="1400" kern="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1</a:t>
            </a:r>
            <a:r>
              <a:rPr lang="zh-TW" altLang="en-US" sz="1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、</a:t>
            </a:r>
            <a:r>
              <a:rPr lang="en-US" altLang="zh-TW" sz="1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3</a:t>
            </a:r>
            <a:r>
              <a:rPr lang="zh-TW" altLang="en-US" sz="1400" kern="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、</a:t>
            </a:r>
            <a:r>
              <a:rPr lang="en-US" altLang="zh-TW" sz="1400" kern="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6</a:t>
            </a:r>
            <a:r>
              <a:rPr lang="zh-TW" altLang="en-US" sz="1400" kern="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、</a:t>
            </a:r>
            <a:r>
              <a:rPr lang="en-US" altLang="zh-TW" sz="1400" kern="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7</a:t>
            </a:r>
            <a:r>
              <a:rPr lang="zh-TW" altLang="en-US" sz="1400" kern="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、</a:t>
            </a:r>
            <a:r>
              <a:rPr lang="en-US" altLang="zh-TW" sz="1400" kern="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10</a:t>
            </a:r>
            <a:r>
              <a:rPr lang="zh-TW" altLang="en-US" sz="1400" kern="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、</a:t>
            </a:r>
            <a:r>
              <a:rPr lang="en-US" altLang="zh-TW" sz="1400" kern="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12</a:t>
            </a:r>
            <a:endParaRPr lang="en-US" altLang="zh-TW" sz="1400" kern="1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/>
            </a:endParaRPr>
          </a:p>
          <a:p>
            <a:pPr lvl="0" algn="l">
              <a:spcBef>
                <a:spcPts val="0"/>
              </a:spcBef>
            </a:pPr>
            <a:r>
              <a:rPr lang="zh-TW" altLang="en-US" sz="1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分組 </a:t>
            </a:r>
            <a:r>
              <a:rPr lang="en-US" altLang="zh-TW" sz="1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2</a:t>
            </a:r>
            <a:r>
              <a:rPr lang="zh-TW" altLang="en-US" sz="1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 </a:t>
            </a:r>
            <a:r>
              <a:rPr lang="zh-TW" altLang="en-US" sz="1400" kern="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抽 </a:t>
            </a:r>
            <a:r>
              <a:rPr lang="en-US" altLang="zh-TW" sz="1400" kern="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2</a:t>
            </a:r>
            <a:r>
              <a:rPr lang="zh-TW" altLang="en-US" sz="1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、</a:t>
            </a:r>
            <a:r>
              <a:rPr lang="en-US" altLang="zh-TW" sz="1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4</a:t>
            </a:r>
            <a:r>
              <a:rPr lang="zh-TW" altLang="en-US" sz="1400" kern="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、</a:t>
            </a:r>
            <a:r>
              <a:rPr lang="en-US" altLang="zh-TW" sz="1400" kern="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5</a:t>
            </a:r>
            <a:r>
              <a:rPr lang="zh-TW" altLang="en-US" sz="1400" kern="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、</a:t>
            </a:r>
            <a:r>
              <a:rPr lang="en-US" altLang="zh-TW" sz="1400" kern="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8</a:t>
            </a:r>
            <a:r>
              <a:rPr lang="zh-TW" altLang="en-US" sz="1400" kern="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、</a:t>
            </a:r>
            <a:r>
              <a:rPr lang="en-US" altLang="zh-TW" sz="1400" kern="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9</a:t>
            </a:r>
            <a:r>
              <a:rPr lang="zh-TW" altLang="en-US" sz="1400" kern="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、</a:t>
            </a:r>
            <a:r>
              <a:rPr lang="en-US" altLang="zh-TW" sz="1400" kern="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11</a:t>
            </a:r>
            <a:endParaRPr lang="en-US" altLang="zh-TW" sz="1400" kern="1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/>
            </a:endParaRPr>
          </a:p>
          <a:p>
            <a:pPr algn="l"/>
            <a:endParaRPr lang="zh-TW" altLang="en-US" sz="14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64" name="直線接點 63"/>
          <p:cNvCxnSpPr/>
          <p:nvPr/>
        </p:nvCxnSpPr>
        <p:spPr>
          <a:xfrm rot="5400000">
            <a:off x="396800" y="2849537"/>
            <a:ext cx="7143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接點 64"/>
          <p:cNvCxnSpPr/>
          <p:nvPr/>
        </p:nvCxnSpPr>
        <p:spPr>
          <a:xfrm rot="5400000">
            <a:off x="2690888" y="2849537"/>
            <a:ext cx="7143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接點 65"/>
          <p:cNvCxnSpPr/>
          <p:nvPr/>
        </p:nvCxnSpPr>
        <p:spPr>
          <a:xfrm rot="5400000">
            <a:off x="3413098" y="2849537"/>
            <a:ext cx="7143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接點 66"/>
          <p:cNvCxnSpPr/>
          <p:nvPr/>
        </p:nvCxnSpPr>
        <p:spPr>
          <a:xfrm rot="5400000">
            <a:off x="5691163" y="2849658"/>
            <a:ext cx="7143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40140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20879298"/>
              </p:ext>
            </p:extLst>
          </p:nvPr>
        </p:nvGraphicFramePr>
        <p:xfrm>
          <a:off x="500041" y="642916"/>
          <a:ext cx="5786479" cy="7562522"/>
        </p:xfrm>
        <a:graphic>
          <a:graphicData uri="http://schemas.openxmlformats.org/drawingml/2006/table">
            <a:tbl>
              <a:tblPr/>
              <a:tblGrid>
                <a:gridCol w="1055642"/>
                <a:gridCol w="899251"/>
                <a:gridCol w="1381456"/>
                <a:gridCol w="1225065"/>
                <a:gridCol w="1225065"/>
              </a:tblGrid>
              <a:tr h="52622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112</a:t>
                      </a:r>
                      <a:r>
                        <a:rPr lang="zh-TW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年花蓮太平洋能高棒球節暨全國棒球錦標賽</a:t>
                      </a:r>
                      <a:endParaRPr lang="en-US" altLang="zh-TW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 fontAlgn="ctr"/>
                      <a:r>
                        <a:rPr lang="zh-TW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國中組賽程</a:t>
                      </a:r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總表</a:t>
                      </a:r>
                    </a:p>
                  </a:txBody>
                  <a:tcPr marL="8487" marR="8487" marT="84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3138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日期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時間</a:t>
                      </a: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latin typeface="標楷體" pitchFamily="65" charset="-120"/>
                          <a:ea typeface="標楷體" pitchFamily="65" charset="-120"/>
                        </a:rPr>
                        <a:t>場地</a:t>
                      </a:r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1296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棒球場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國福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國福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799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7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月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22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日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六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)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08:00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zh-TW" altLang="en-US" sz="1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dirty="0" smtClean="0">
                          <a:latin typeface="標楷體" pitchFamily="65" charset="-120"/>
                          <a:ea typeface="標楷體" pitchFamily="65" charset="-120"/>
                        </a:rPr>
                        <a:t>臺北長安</a:t>
                      </a:r>
                      <a:r>
                        <a:rPr lang="en-US" altLang="zh-TW" sz="1100" dirty="0" smtClean="0"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100" dirty="0" smtClean="0">
                          <a:latin typeface="標楷體" pitchFamily="65" charset="-120"/>
                          <a:ea typeface="標楷體" pitchFamily="65" charset="-120"/>
                        </a:rPr>
                        <a:t>花蓮瑞穗</a:t>
                      </a:r>
                      <a:endParaRPr lang="zh-TW" altLang="en-US" sz="1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100" dirty="0" smtClean="0">
                          <a:latin typeface="標楷體" pitchFamily="65" charset="-120"/>
                          <a:ea typeface="標楷體" pitchFamily="65" charset="-120"/>
                        </a:rPr>
                        <a:t>臺北北投</a:t>
                      </a:r>
                      <a:r>
                        <a:rPr lang="en-US" altLang="zh-TW" sz="1100" dirty="0" smtClean="0"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100" dirty="0" smtClean="0">
                          <a:latin typeface="標楷體" pitchFamily="65" charset="-120"/>
                          <a:ea typeface="標楷體" pitchFamily="65" charset="-120"/>
                        </a:rPr>
                        <a:t>臺南安順</a:t>
                      </a:r>
                      <a:endParaRPr lang="zh-TW" altLang="en-US" sz="1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799"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09:50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sz="1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dirty="0" smtClean="0">
                          <a:latin typeface="標楷體" pitchFamily="65" charset="-120"/>
                          <a:ea typeface="標楷體" pitchFamily="65" charset="-120"/>
                        </a:rPr>
                        <a:t>臺北興福</a:t>
                      </a:r>
                      <a:r>
                        <a:rPr lang="en-US" altLang="zh-TW" sz="1100" dirty="0" smtClean="0"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100" dirty="0" smtClean="0">
                          <a:latin typeface="標楷體" pitchFamily="65" charset="-120"/>
                          <a:ea typeface="標楷體" pitchFamily="65" charset="-120"/>
                        </a:rPr>
                        <a:t>南投三光</a:t>
                      </a:r>
                      <a:endParaRPr lang="zh-TW" altLang="en-US" sz="1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臺北大理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臺東桃源</a:t>
                      </a:r>
                      <a:endParaRPr lang="zh-TW" altLang="en-US" sz="1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799"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11:40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sz="1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臺北重慶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花蓮平和</a:t>
                      </a:r>
                      <a:endParaRPr lang="zh-TW" altLang="en-US" sz="11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花蓮光復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臺南建興</a:t>
                      </a:r>
                      <a:endParaRPr lang="zh-TW" altLang="en-US" sz="11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487" marR="8487" marT="848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79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13:30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sz="1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花蓮瑞穗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宜蘭內城</a:t>
                      </a:r>
                      <a:endParaRPr lang="zh-TW" altLang="en-US" sz="11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臺南安順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臺東泰源</a:t>
                      </a:r>
                      <a:endParaRPr lang="zh-TW" altLang="en-US" sz="11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487" marR="8487" marT="848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79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15:20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sz="1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花蓮化仁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彰化永靖</a:t>
                      </a:r>
                      <a:endParaRPr lang="zh-TW" altLang="en-US" sz="11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花蓮三民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臺東新生</a:t>
                      </a:r>
                      <a:endParaRPr lang="en-US" altLang="zh-TW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885"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16:00</a:t>
                      </a: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開幕典禮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1296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7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月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23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日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日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)</a:t>
                      </a: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　</a:t>
                      </a: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08:00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zh-TW" altLang="en-US" sz="1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100" dirty="0" smtClean="0">
                          <a:latin typeface="標楷體" pitchFamily="65" charset="-120"/>
                          <a:ea typeface="標楷體" pitchFamily="65" charset="-120"/>
                        </a:rPr>
                        <a:t>花蓮平和</a:t>
                      </a:r>
                      <a:r>
                        <a:rPr lang="en-US" altLang="zh-TW" sz="1100" dirty="0" smtClean="0"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100" dirty="0" smtClean="0">
                          <a:latin typeface="標楷體" pitchFamily="65" charset="-120"/>
                          <a:ea typeface="標楷體" pitchFamily="65" charset="-120"/>
                        </a:rPr>
                        <a:t>新北福營</a:t>
                      </a:r>
                      <a:endParaRPr lang="zh-TW" altLang="en-US" sz="1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100" dirty="0" smtClean="0">
                          <a:latin typeface="標楷體" pitchFamily="65" charset="-120"/>
                          <a:ea typeface="標楷體" pitchFamily="65" charset="-120"/>
                        </a:rPr>
                        <a:t>臺南建興</a:t>
                      </a:r>
                      <a:r>
                        <a:rPr lang="en-US" altLang="zh-TW" sz="1100" dirty="0" smtClean="0"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100" dirty="0" smtClean="0">
                          <a:latin typeface="標楷體" pitchFamily="65" charset="-120"/>
                          <a:ea typeface="標楷體" pitchFamily="65" charset="-120"/>
                        </a:rPr>
                        <a:t>新北尖山</a:t>
                      </a:r>
                      <a:endParaRPr lang="zh-TW" altLang="en-US" sz="1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960"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09:50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zh-TW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彰化永靖</a:t>
                      </a: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-</a:t>
                      </a:r>
                      <a:r>
                        <a:rPr kumimoji="0" lang="zh-TW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臺中大雅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zh-TW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臺東新生</a:t>
                      </a: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-</a:t>
                      </a:r>
                      <a:r>
                        <a:rPr kumimoji="0" lang="zh-TW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新竹成德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960"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11:40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dirty="0" smtClean="0">
                          <a:latin typeface="標楷體" pitchFamily="65" charset="-120"/>
                          <a:ea typeface="標楷體" pitchFamily="65" charset="-120"/>
                        </a:rPr>
                        <a:t>南投三光</a:t>
                      </a:r>
                      <a:r>
                        <a:rPr lang="en-US" altLang="zh-TW" sz="1100" dirty="0" smtClean="0"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100" dirty="0" smtClean="0">
                          <a:latin typeface="標楷體" pitchFamily="65" charset="-120"/>
                          <a:ea typeface="標楷體" pitchFamily="65" charset="-120"/>
                        </a:rPr>
                        <a:t>宜蘭三星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dirty="0" smtClean="0">
                          <a:latin typeface="標楷體" pitchFamily="65" charset="-120"/>
                          <a:ea typeface="標楷體" pitchFamily="65" charset="-120"/>
                        </a:rPr>
                        <a:t>臺東桃源</a:t>
                      </a:r>
                      <a:r>
                        <a:rPr lang="en-US" altLang="zh-TW" sz="1100" dirty="0" smtClean="0"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100" dirty="0" smtClean="0">
                          <a:latin typeface="標楷體" pitchFamily="65" charset="-120"/>
                          <a:ea typeface="標楷體" pitchFamily="65" charset="-120"/>
                        </a:rPr>
                        <a:t>苗栗苗栗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960"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13:30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1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dirty="0" smtClean="0">
                          <a:latin typeface="標楷體" pitchFamily="65" charset="-120"/>
                          <a:ea typeface="標楷體" pitchFamily="65" charset="-120"/>
                        </a:rPr>
                        <a:t>宜蘭內城</a:t>
                      </a:r>
                      <a:r>
                        <a:rPr lang="en-US" altLang="zh-TW" sz="1100" dirty="0" smtClean="0"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100" dirty="0" smtClean="0">
                          <a:latin typeface="標楷體" pitchFamily="65" charset="-120"/>
                          <a:ea typeface="標楷體" pitchFamily="65" charset="-120"/>
                        </a:rPr>
                        <a:t>臺北長安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dirty="0" smtClean="0">
                          <a:latin typeface="標楷體" pitchFamily="65" charset="-120"/>
                          <a:ea typeface="標楷體" pitchFamily="65" charset="-120"/>
                        </a:rPr>
                        <a:t>新北尖山</a:t>
                      </a:r>
                      <a:r>
                        <a:rPr lang="en-US" altLang="zh-TW" sz="1100" dirty="0" smtClean="0"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100" dirty="0" smtClean="0">
                          <a:latin typeface="標楷體" pitchFamily="65" charset="-120"/>
                          <a:ea typeface="標楷體" pitchFamily="65" charset="-120"/>
                        </a:rPr>
                        <a:t>花蓮光復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960"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15:20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dirty="0" smtClean="0">
                          <a:latin typeface="標楷體" pitchFamily="65" charset="-120"/>
                          <a:ea typeface="標楷體" pitchFamily="65" charset="-120"/>
                        </a:rPr>
                        <a:t>宜蘭三星</a:t>
                      </a:r>
                      <a:r>
                        <a:rPr lang="en-US" altLang="zh-TW" sz="1100" dirty="0" smtClean="0"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100" dirty="0" smtClean="0">
                          <a:latin typeface="標楷體" pitchFamily="65" charset="-120"/>
                          <a:ea typeface="標楷體" pitchFamily="65" charset="-120"/>
                        </a:rPr>
                        <a:t>新北興福</a:t>
                      </a: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dirty="0" smtClean="0">
                          <a:latin typeface="標楷體" pitchFamily="65" charset="-120"/>
                          <a:ea typeface="標楷體" pitchFamily="65" charset="-120"/>
                        </a:rPr>
                        <a:t>臺東泰源</a:t>
                      </a:r>
                      <a:r>
                        <a:rPr lang="en-US" altLang="zh-TW" sz="1100" dirty="0" smtClean="0"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100" dirty="0" smtClean="0">
                          <a:latin typeface="標楷體" pitchFamily="65" charset="-120"/>
                          <a:ea typeface="標楷體" pitchFamily="65" charset="-120"/>
                        </a:rPr>
                        <a:t>臺北北投</a:t>
                      </a:r>
                    </a:p>
                  </a:txBody>
                  <a:tcPr marL="8487" marR="8487" marT="848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96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7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月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24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日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一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)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08:00</a:t>
                      </a: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dirty="0" smtClean="0">
                          <a:latin typeface="標楷體" pitchFamily="65" charset="-120"/>
                          <a:ea typeface="標楷體" pitchFamily="65" charset="-120"/>
                        </a:rPr>
                        <a:t>新北福營</a:t>
                      </a:r>
                      <a:r>
                        <a:rPr lang="en-US" altLang="zh-TW" sz="1100" dirty="0" smtClean="0"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100" dirty="0" smtClean="0">
                          <a:latin typeface="標楷體" pitchFamily="65" charset="-120"/>
                          <a:ea typeface="標楷體" pitchFamily="65" charset="-120"/>
                        </a:rPr>
                        <a:t>臺北重慶</a:t>
                      </a: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臺中大雅</a:t>
                      </a: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-</a:t>
                      </a:r>
                      <a:r>
                        <a:rPr kumimoji="0" lang="zh-TW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花蓮化仁</a:t>
                      </a:r>
                      <a:endParaRPr lang="zh-TW" altLang="en-US" sz="11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dirty="0" smtClean="0">
                          <a:latin typeface="標楷體" pitchFamily="65" charset="-120"/>
                          <a:ea typeface="標楷體" pitchFamily="65" charset="-120"/>
                        </a:rPr>
                        <a:t>苗栗苗栗</a:t>
                      </a:r>
                      <a:r>
                        <a:rPr lang="en-US" altLang="zh-TW" sz="1100" dirty="0" smtClean="0"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100" dirty="0" smtClean="0">
                          <a:latin typeface="標楷體" pitchFamily="65" charset="-120"/>
                          <a:ea typeface="標楷體" pitchFamily="65" charset="-120"/>
                        </a:rPr>
                        <a:t>臺北大理</a:t>
                      </a:r>
                    </a:p>
                  </a:txBody>
                  <a:tcPr marL="8487" marR="8487" marT="848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960"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09:50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新竹成德</a:t>
                      </a: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-</a:t>
                      </a:r>
                      <a:r>
                        <a:rPr kumimoji="0" lang="zh-TW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花蓮三民</a:t>
                      </a:r>
                      <a:endParaRPr lang="en-US" altLang="zh-TW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★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G25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A1</a:t>
                      </a: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-B2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★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G26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A2</a:t>
                      </a: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-B1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960"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11:50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1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★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G29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C1-D2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★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G30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C2-D1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960"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13:50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★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G27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E1-F2</a:t>
                      </a: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★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G28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E2-F1</a:t>
                      </a:r>
                    </a:p>
                  </a:txBody>
                  <a:tcPr marL="8487" marR="8487" marT="848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960"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15:50</a:t>
                      </a: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★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G31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G1-H2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★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G32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G2-H1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416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7</a:t>
                      </a:r>
                      <a:r>
                        <a:rPr kumimoji="0" lang="zh-TW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月</a:t>
                      </a: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25</a:t>
                      </a:r>
                      <a:r>
                        <a:rPr kumimoji="0" lang="zh-TW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日</a:t>
                      </a: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(</a:t>
                      </a:r>
                      <a:r>
                        <a:rPr kumimoji="0" lang="zh-TW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二</a:t>
                      </a: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)</a:t>
                      </a:r>
                      <a:endParaRPr kumimoji="0" lang="zh-TW" alt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08:00</a:t>
                      </a: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zh-TW" altLang="en-US" sz="1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★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G33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G25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-G29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★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G34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G27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-G31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9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10:00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sz="1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★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G35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G26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-G30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★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G36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G28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-G32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9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12:00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sz="1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★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G37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G33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-G34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2129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14:00</a:t>
                      </a: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sz="1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★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G38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G35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-G36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96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7</a:t>
                      </a:r>
                      <a:r>
                        <a:rPr kumimoji="0" lang="zh-TW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月</a:t>
                      </a: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26</a:t>
                      </a:r>
                      <a:r>
                        <a:rPr kumimoji="0" lang="zh-TW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日</a:t>
                      </a: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(</a:t>
                      </a:r>
                      <a:r>
                        <a:rPr kumimoji="0" lang="zh-TW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三</a:t>
                      </a: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)</a:t>
                      </a:r>
                      <a:endParaRPr kumimoji="0" lang="zh-TW" alt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08:00</a:t>
                      </a: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★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G39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G37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敗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-G38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敗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zh-TW" altLang="en-US" sz="1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2129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12:30</a:t>
                      </a: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★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G40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G37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-G38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 sz="1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547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備註：</a:t>
                      </a:r>
                      <a:endParaRPr kumimoji="0" lang="en-US" altLang="zh-TW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zh-TW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每天除第一場比賽時間外，皆為參考時間，如前一場比賽提前結束，次場比賽皆會往前進行，時間以大會告知為主。</a:t>
                      </a:r>
                      <a:endParaRPr kumimoji="0" lang="en-US" altLang="zh-TW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G1-G24</a:t>
                      </a:r>
                      <a:r>
                        <a:rPr kumimoji="0" lang="zh-TW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限時</a:t>
                      </a: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100</a:t>
                      </a:r>
                      <a:r>
                        <a:rPr kumimoji="0" lang="zh-TW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分鐘，鈴響不開新局</a:t>
                      </a:r>
                      <a:endParaRPr kumimoji="0" lang="en-US" altLang="zh-TW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G25-G32</a:t>
                      </a:r>
                      <a:r>
                        <a:rPr kumimoji="0" lang="zh-TW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限時</a:t>
                      </a: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110</a:t>
                      </a:r>
                      <a:r>
                        <a:rPr kumimoji="0" lang="zh-TW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分鐘，鈴響不開新局。</a:t>
                      </a:r>
                      <a:endParaRPr kumimoji="0" lang="en-US" altLang="zh-TW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G33-G36</a:t>
                      </a:r>
                      <a:r>
                        <a:rPr kumimoji="0" lang="zh-TW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限時</a:t>
                      </a: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120</a:t>
                      </a:r>
                      <a:r>
                        <a:rPr kumimoji="0" lang="zh-TW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分鐘，鈴響不開新局。</a:t>
                      </a:r>
                      <a:endParaRPr kumimoji="0" lang="en-US" altLang="zh-TW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G37-G40</a:t>
                      </a:r>
                      <a:r>
                        <a:rPr kumimoji="0" lang="zh-TW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不限時，</a:t>
                      </a: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★G25-G32</a:t>
                      </a:r>
                      <a:r>
                        <a:rPr kumimoji="0" lang="zh-TW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擲銅板決定攻守。</a:t>
                      </a:r>
                      <a:endParaRPr kumimoji="0" lang="en-US" altLang="zh-TW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zh-TW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每場比賽以</a:t>
                      </a: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7</a:t>
                      </a:r>
                      <a:r>
                        <a:rPr kumimoji="0" lang="zh-TW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局為限，</a:t>
                      </a: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7</a:t>
                      </a:r>
                      <a:r>
                        <a:rPr kumimoji="0" lang="zh-TW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局結束或時間到未分出勝負，分組預賽可和局收場，淘汰賽則需採突破僵局制</a:t>
                      </a: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(</a:t>
                      </a:r>
                      <a:r>
                        <a:rPr kumimoji="0" lang="zh-TW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一、二壘有人無人出局</a:t>
                      </a: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)</a:t>
                      </a:r>
                      <a:r>
                        <a:rPr kumimoji="0" lang="zh-TW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，棒次則延續上一局結束棒次，以下類推。</a:t>
                      </a:r>
                      <a:endParaRPr kumimoji="0" lang="en-US" altLang="zh-TW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algn="ctr" fontAlgn="ctr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8487" marR="8487" marT="8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25535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627162" y="179512"/>
            <a:ext cx="5544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112</a:t>
            </a:r>
            <a:r>
              <a:rPr lang="zh-TW" altLang="en-US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年太平洋能高棒球節暨全國棒球錦標賽</a:t>
            </a:r>
            <a:endParaRPr lang="en-US" altLang="zh-TW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國中組賽程</a:t>
            </a:r>
            <a:r>
              <a:rPr lang="zh-TW" altLang="en-US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圖</a:t>
            </a:r>
          </a:p>
        </p:txBody>
      </p:sp>
      <p:sp>
        <p:nvSpPr>
          <p:cNvPr id="5" name="副標題 2"/>
          <p:cNvSpPr>
            <a:spLocks noGrp="1"/>
          </p:cNvSpPr>
          <p:nvPr>
            <p:ph type="subTitle" idx="1"/>
          </p:nvPr>
        </p:nvSpPr>
        <p:spPr>
          <a:xfrm>
            <a:off x="246514" y="895104"/>
            <a:ext cx="6072230" cy="548134"/>
          </a:xfrm>
        </p:spPr>
        <p:txBody>
          <a:bodyPr>
            <a:normAutofit/>
          </a:bodyPr>
          <a:lstStyle/>
          <a:p>
            <a:pPr algn="l"/>
            <a:r>
              <a:rPr lang="zh-TW" altLang="zh-TW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預賽：共</a:t>
            </a:r>
            <a:r>
              <a:rPr lang="en-US" altLang="zh-TW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24</a:t>
            </a:r>
            <a:r>
              <a:rPr lang="zh-TW" altLang="zh-TW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隊，分</a:t>
            </a:r>
            <a:r>
              <a:rPr lang="en-US" altLang="zh-TW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8</a:t>
            </a:r>
            <a:r>
              <a:rPr lang="zh-TW" altLang="zh-TW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組</a:t>
            </a:r>
            <a:r>
              <a:rPr lang="zh-TW" altLang="en-US" sz="1400" kern="100" dirty="0" smtClean="0">
                <a:solidFill>
                  <a:schemeClr val="tx1"/>
                </a:solidFill>
                <a:latin typeface="新細明體"/>
                <a:cs typeface="Times New Roman"/>
              </a:rPr>
              <a:t>，</a:t>
            </a:r>
            <a:r>
              <a:rPr lang="zh-TW" altLang="zh-TW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每組取</a:t>
            </a:r>
            <a:r>
              <a:rPr lang="zh-TW" altLang="en-US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兩</a:t>
            </a:r>
            <a:r>
              <a:rPr lang="zh-TW" altLang="zh-TW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名進入決賽</a:t>
            </a:r>
            <a:endParaRPr lang="zh-TW" altLang="en-US" sz="14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>
              <a:spcAft>
                <a:spcPts val="0"/>
              </a:spcAft>
            </a:pPr>
            <a:endParaRPr lang="zh-TW" altLang="zh-TW" sz="1400" kern="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/>
            </a:endParaRPr>
          </a:p>
        </p:txBody>
      </p:sp>
      <p:sp>
        <p:nvSpPr>
          <p:cNvPr id="61" name="等腰三角形 60"/>
          <p:cNvSpPr/>
          <p:nvPr/>
        </p:nvSpPr>
        <p:spPr>
          <a:xfrm>
            <a:off x="1709372" y="1978002"/>
            <a:ext cx="1152128" cy="864096"/>
          </a:xfrm>
          <a:prstGeom prst="triangl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1" name="文字方塊 70"/>
          <p:cNvSpPr txBox="1"/>
          <p:nvPr/>
        </p:nvSpPr>
        <p:spPr>
          <a:xfrm>
            <a:off x="2034481" y="1542972"/>
            <a:ext cx="57150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300" dirty="0" smtClean="0">
                <a:latin typeface="標楷體" pitchFamily="65" charset="-120"/>
                <a:ea typeface="標楷體" pitchFamily="65" charset="-120"/>
              </a:rPr>
              <a:t>長安</a:t>
            </a:r>
            <a:endParaRPr lang="en-US" altLang="zh-TW" sz="13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2" name="文字方塊 71"/>
          <p:cNvSpPr txBox="1"/>
          <p:nvPr/>
        </p:nvSpPr>
        <p:spPr>
          <a:xfrm>
            <a:off x="1277425" y="2632552"/>
            <a:ext cx="57150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300" dirty="0" smtClean="0">
                <a:latin typeface="標楷體" pitchFamily="65" charset="-120"/>
                <a:ea typeface="標楷體" pitchFamily="65" charset="-120"/>
              </a:rPr>
              <a:t>瑞穗</a:t>
            </a:r>
            <a:endParaRPr lang="zh-TW" altLang="en-US" sz="13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5" name="文字方塊 84"/>
          <p:cNvSpPr txBox="1"/>
          <p:nvPr/>
        </p:nvSpPr>
        <p:spPr>
          <a:xfrm>
            <a:off x="2801355" y="2620421"/>
            <a:ext cx="57150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300" dirty="0" smtClean="0">
                <a:latin typeface="標楷體" pitchFamily="65" charset="-120"/>
                <a:ea typeface="標楷體" pitchFamily="65" charset="-120"/>
              </a:rPr>
              <a:t>內城</a:t>
            </a:r>
            <a:endParaRPr lang="zh-TW" altLang="en-US" sz="13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6" name="文字方塊 85"/>
          <p:cNvSpPr txBox="1"/>
          <p:nvPr/>
        </p:nvSpPr>
        <p:spPr>
          <a:xfrm>
            <a:off x="2187879" y="2368301"/>
            <a:ext cx="28598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300" dirty="0" smtClean="0">
                <a:latin typeface="標楷體" pitchFamily="65" charset="-120"/>
                <a:ea typeface="標楷體" pitchFamily="65" charset="-120"/>
              </a:rPr>
              <a:t>A</a:t>
            </a:r>
            <a:endParaRPr lang="zh-TW" altLang="en-US" sz="13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7" name="等腰三角形 86"/>
          <p:cNvSpPr/>
          <p:nvPr/>
        </p:nvSpPr>
        <p:spPr>
          <a:xfrm>
            <a:off x="4522621" y="1967643"/>
            <a:ext cx="1152128" cy="864096"/>
          </a:xfrm>
          <a:prstGeom prst="triangl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8" name="文字方塊 87"/>
          <p:cNvSpPr txBox="1"/>
          <p:nvPr/>
        </p:nvSpPr>
        <p:spPr>
          <a:xfrm>
            <a:off x="4837554" y="1535021"/>
            <a:ext cx="57150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300" dirty="0" smtClean="0">
                <a:latin typeface="標楷體" pitchFamily="65" charset="-120"/>
                <a:ea typeface="標楷體" pitchFamily="65" charset="-120"/>
              </a:rPr>
              <a:t>北投</a:t>
            </a:r>
            <a:endParaRPr lang="zh-TW" altLang="en-US" sz="13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0" name="文字方塊 89"/>
          <p:cNvSpPr txBox="1"/>
          <p:nvPr/>
        </p:nvSpPr>
        <p:spPr>
          <a:xfrm>
            <a:off x="4072547" y="2606291"/>
            <a:ext cx="57150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300" dirty="0" smtClean="0">
                <a:latin typeface="標楷體" pitchFamily="65" charset="-120"/>
                <a:ea typeface="標楷體" pitchFamily="65" charset="-120"/>
              </a:rPr>
              <a:t>安順</a:t>
            </a:r>
            <a:endParaRPr lang="zh-TW" altLang="en-US" sz="13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1" name="文字方塊 90"/>
          <p:cNvSpPr txBox="1"/>
          <p:nvPr/>
        </p:nvSpPr>
        <p:spPr>
          <a:xfrm>
            <a:off x="5612379" y="2595468"/>
            <a:ext cx="57150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300" dirty="0" smtClean="0">
                <a:latin typeface="標楷體" pitchFamily="65" charset="-120"/>
                <a:ea typeface="標楷體" pitchFamily="65" charset="-120"/>
              </a:rPr>
              <a:t>泰源</a:t>
            </a:r>
            <a:endParaRPr lang="zh-TW" altLang="en-US" sz="13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2" name="文字方塊 91"/>
          <p:cNvSpPr txBox="1"/>
          <p:nvPr/>
        </p:nvSpPr>
        <p:spPr>
          <a:xfrm>
            <a:off x="5001128" y="2357942"/>
            <a:ext cx="28598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300" dirty="0" smtClean="0">
                <a:latin typeface="標楷體" pitchFamily="65" charset="-120"/>
                <a:ea typeface="標楷體" pitchFamily="65" charset="-120"/>
              </a:rPr>
              <a:t>B</a:t>
            </a:r>
            <a:endParaRPr lang="zh-TW" altLang="en-US" sz="13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3" name="等腰三角形 92"/>
          <p:cNvSpPr/>
          <p:nvPr/>
        </p:nvSpPr>
        <p:spPr>
          <a:xfrm>
            <a:off x="1429350" y="3737459"/>
            <a:ext cx="1152128" cy="864096"/>
          </a:xfrm>
          <a:prstGeom prst="triangl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4" name="文字方塊 93"/>
          <p:cNvSpPr txBox="1"/>
          <p:nvPr/>
        </p:nvSpPr>
        <p:spPr>
          <a:xfrm>
            <a:off x="1753759" y="3293237"/>
            <a:ext cx="57150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300" dirty="0" smtClean="0">
                <a:latin typeface="標楷體" pitchFamily="65" charset="-120"/>
                <a:ea typeface="標楷體" pitchFamily="65" charset="-120"/>
              </a:rPr>
              <a:t>興福</a:t>
            </a:r>
            <a:endParaRPr lang="zh-TW" altLang="en-US" sz="13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5" name="文字方塊 94"/>
          <p:cNvSpPr txBox="1"/>
          <p:nvPr/>
        </p:nvSpPr>
        <p:spPr>
          <a:xfrm>
            <a:off x="980922" y="4385367"/>
            <a:ext cx="566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200" dirty="0" smtClean="0">
                <a:latin typeface="標楷體" pitchFamily="65" charset="-120"/>
                <a:ea typeface="標楷體" pitchFamily="65" charset="-120"/>
              </a:rPr>
              <a:t>三光</a:t>
            </a:r>
            <a:endParaRPr lang="zh-TW" altLang="en-US" sz="12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6" name="文字方塊 95"/>
          <p:cNvSpPr txBox="1"/>
          <p:nvPr/>
        </p:nvSpPr>
        <p:spPr>
          <a:xfrm>
            <a:off x="2512682" y="4369465"/>
            <a:ext cx="57150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300" dirty="0" smtClean="0">
                <a:latin typeface="標楷體" pitchFamily="65" charset="-120"/>
                <a:ea typeface="標楷體" pitchFamily="65" charset="-120"/>
              </a:rPr>
              <a:t>三星</a:t>
            </a:r>
            <a:endParaRPr lang="zh-TW" altLang="en-US" sz="13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7" name="文字方塊 96"/>
          <p:cNvSpPr txBox="1"/>
          <p:nvPr/>
        </p:nvSpPr>
        <p:spPr>
          <a:xfrm>
            <a:off x="1907857" y="4127758"/>
            <a:ext cx="28598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300" dirty="0" smtClean="0">
                <a:latin typeface="標楷體" pitchFamily="65" charset="-120"/>
                <a:ea typeface="標楷體" pitchFamily="65" charset="-120"/>
              </a:rPr>
              <a:t>C</a:t>
            </a:r>
            <a:endParaRPr lang="zh-TW" altLang="en-US" sz="13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8" name="等腰三角形 97"/>
          <p:cNvSpPr/>
          <p:nvPr/>
        </p:nvSpPr>
        <p:spPr>
          <a:xfrm>
            <a:off x="4379555" y="3717852"/>
            <a:ext cx="1152128" cy="864096"/>
          </a:xfrm>
          <a:prstGeom prst="triangl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9" name="文字方塊 98"/>
          <p:cNvSpPr txBox="1"/>
          <p:nvPr/>
        </p:nvSpPr>
        <p:spPr>
          <a:xfrm>
            <a:off x="4709502" y="3287368"/>
            <a:ext cx="57150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300" dirty="0" smtClean="0">
                <a:latin typeface="標楷體" pitchFamily="65" charset="-120"/>
                <a:ea typeface="標楷體" pitchFamily="65" charset="-120"/>
              </a:rPr>
              <a:t>大理</a:t>
            </a:r>
            <a:endParaRPr lang="zh-TW" altLang="en-US" sz="13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0" name="文字方塊 99"/>
          <p:cNvSpPr txBox="1"/>
          <p:nvPr/>
        </p:nvSpPr>
        <p:spPr>
          <a:xfrm>
            <a:off x="3945694" y="4357565"/>
            <a:ext cx="55322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300" dirty="0" smtClean="0">
                <a:latin typeface="標楷體" pitchFamily="65" charset="-120"/>
                <a:ea typeface="標楷體" pitchFamily="65" charset="-120"/>
              </a:rPr>
              <a:t>桃源</a:t>
            </a:r>
            <a:endParaRPr lang="zh-TW" altLang="en-US" sz="13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1" name="文字方塊 100"/>
          <p:cNvSpPr txBox="1"/>
          <p:nvPr/>
        </p:nvSpPr>
        <p:spPr>
          <a:xfrm>
            <a:off x="5453722" y="4357686"/>
            <a:ext cx="5294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300" dirty="0" smtClean="0">
                <a:latin typeface="標楷體" pitchFamily="65" charset="-120"/>
                <a:ea typeface="標楷體" pitchFamily="65" charset="-120"/>
              </a:rPr>
              <a:t>苗栗</a:t>
            </a:r>
            <a:endParaRPr lang="zh-TW" altLang="en-US" sz="13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2" name="文字方塊 101"/>
          <p:cNvSpPr txBox="1"/>
          <p:nvPr/>
        </p:nvSpPr>
        <p:spPr>
          <a:xfrm>
            <a:off x="4858062" y="4108151"/>
            <a:ext cx="28598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300" dirty="0" smtClean="0">
                <a:latin typeface="標楷體" pitchFamily="65" charset="-120"/>
                <a:ea typeface="標楷體" pitchFamily="65" charset="-120"/>
              </a:rPr>
              <a:t>D</a:t>
            </a:r>
            <a:endParaRPr lang="zh-TW" altLang="en-US" sz="13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3" name="等腰三角形 102"/>
          <p:cNvSpPr/>
          <p:nvPr/>
        </p:nvSpPr>
        <p:spPr>
          <a:xfrm>
            <a:off x="1655033" y="5374420"/>
            <a:ext cx="1152128" cy="864096"/>
          </a:xfrm>
          <a:prstGeom prst="triangl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4" name="文字方塊 103"/>
          <p:cNvSpPr txBox="1"/>
          <p:nvPr/>
        </p:nvSpPr>
        <p:spPr>
          <a:xfrm>
            <a:off x="1966853" y="4946344"/>
            <a:ext cx="53390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300" dirty="0" smtClean="0">
                <a:latin typeface="標楷體" pitchFamily="65" charset="-120"/>
                <a:ea typeface="標楷體" pitchFamily="65" charset="-120"/>
              </a:rPr>
              <a:t>重慶</a:t>
            </a:r>
            <a:endParaRPr lang="zh-TW" altLang="en-US" sz="13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5" name="文字方塊 104"/>
          <p:cNvSpPr txBox="1"/>
          <p:nvPr/>
        </p:nvSpPr>
        <p:spPr>
          <a:xfrm>
            <a:off x="1242679" y="6008590"/>
            <a:ext cx="51919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300" dirty="0" smtClean="0">
                <a:latin typeface="標楷體" pitchFamily="65" charset="-120"/>
                <a:ea typeface="標楷體" pitchFamily="65" charset="-120"/>
              </a:rPr>
              <a:t>平和</a:t>
            </a:r>
            <a:endParaRPr lang="zh-TW" altLang="en-US" sz="13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6" name="文字方塊 105"/>
          <p:cNvSpPr txBox="1"/>
          <p:nvPr/>
        </p:nvSpPr>
        <p:spPr>
          <a:xfrm>
            <a:off x="2742877" y="6016839"/>
            <a:ext cx="56342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300" dirty="0" smtClean="0">
                <a:latin typeface="標楷體" pitchFamily="65" charset="-120"/>
                <a:ea typeface="標楷體" pitchFamily="65" charset="-120"/>
              </a:rPr>
              <a:t>福營</a:t>
            </a:r>
            <a:endParaRPr lang="zh-TW" altLang="en-US" sz="13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7" name="文字方塊 106"/>
          <p:cNvSpPr txBox="1"/>
          <p:nvPr/>
        </p:nvSpPr>
        <p:spPr>
          <a:xfrm>
            <a:off x="2133540" y="5764719"/>
            <a:ext cx="28598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300" dirty="0" smtClean="0">
                <a:latin typeface="標楷體" pitchFamily="65" charset="-120"/>
                <a:ea typeface="標楷體" pitchFamily="65" charset="-120"/>
              </a:rPr>
              <a:t>E</a:t>
            </a:r>
            <a:endParaRPr lang="zh-TW" altLang="en-US" sz="13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8" name="等腰三角形 107"/>
          <p:cNvSpPr/>
          <p:nvPr/>
        </p:nvSpPr>
        <p:spPr>
          <a:xfrm>
            <a:off x="4408875" y="5362288"/>
            <a:ext cx="1152128" cy="864096"/>
          </a:xfrm>
          <a:prstGeom prst="triangl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9" name="文字方塊 108"/>
          <p:cNvSpPr txBox="1"/>
          <p:nvPr/>
        </p:nvSpPr>
        <p:spPr>
          <a:xfrm>
            <a:off x="4723319" y="4939129"/>
            <a:ext cx="51887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300" dirty="0" smtClean="0">
                <a:latin typeface="標楷體" pitchFamily="65" charset="-120"/>
                <a:ea typeface="標楷體" pitchFamily="65" charset="-120"/>
              </a:rPr>
              <a:t>光復</a:t>
            </a:r>
            <a:endParaRPr lang="zh-TW" altLang="en-US" sz="13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0" name="文字方塊 109"/>
          <p:cNvSpPr txBox="1"/>
          <p:nvPr/>
        </p:nvSpPr>
        <p:spPr>
          <a:xfrm>
            <a:off x="3990095" y="6024492"/>
            <a:ext cx="54456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300" dirty="0" smtClean="0">
                <a:latin typeface="標楷體" pitchFamily="65" charset="-120"/>
                <a:ea typeface="標楷體" pitchFamily="65" charset="-120"/>
              </a:rPr>
              <a:t>建興</a:t>
            </a:r>
            <a:endParaRPr lang="zh-TW" altLang="en-US" sz="13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1" name="文字方塊 110"/>
          <p:cNvSpPr txBox="1"/>
          <p:nvPr/>
        </p:nvSpPr>
        <p:spPr>
          <a:xfrm>
            <a:off x="5498244" y="5996756"/>
            <a:ext cx="53805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300" dirty="0" smtClean="0">
                <a:latin typeface="標楷體" pitchFamily="65" charset="-120"/>
                <a:ea typeface="標楷體" pitchFamily="65" charset="-120"/>
              </a:rPr>
              <a:t>尖山</a:t>
            </a:r>
            <a:endParaRPr lang="zh-TW" altLang="en-US" sz="13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2" name="文字方塊 111"/>
          <p:cNvSpPr txBox="1"/>
          <p:nvPr/>
        </p:nvSpPr>
        <p:spPr>
          <a:xfrm>
            <a:off x="4887382" y="5752587"/>
            <a:ext cx="28598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300" dirty="0" smtClean="0">
                <a:latin typeface="標楷體" pitchFamily="65" charset="-120"/>
                <a:ea typeface="標楷體" pitchFamily="65" charset="-120"/>
              </a:rPr>
              <a:t>F</a:t>
            </a:r>
            <a:endParaRPr lang="zh-TW" altLang="en-US" sz="13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3" name="等腰三角形 112"/>
          <p:cNvSpPr/>
          <p:nvPr/>
        </p:nvSpPr>
        <p:spPr>
          <a:xfrm>
            <a:off x="1470122" y="7069561"/>
            <a:ext cx="1152128" cy="864096"/>
          </a:xfrm>
          <a:prstGeom prst="triangl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4" name="文字方塊 113"/>
          <p:cNvSpPr txBox="1"/>
          <p:nvPr/>
        </p:nvSpPr>
        <p:spPr>
          <a:xfrm>
            <a:off x="1790917" y="6637426"/>
            <a:ext cx="57150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300" dirty="0" smtClean="0">
                <a:latin typeface="標楷體" pitchFamily="65" charset="-120"/>
                <a:ea typeface="標楷體" pitchFamily="65" charset="-120"/>
              </a:rPr>
              <a:t>化仁</a:t>
            </a:r>
            <a:endParaRPr lang="zh-TW" altLang="en-US" sz="13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5" name="文字方塊 114"/>
          <p:cNvSpPr txBox="1"/>
          <p:nvPr/>
        </p:nvSpPr>
        <p:spPr>
          <a:xfrm>
            <a:off x="1034936" y="7707146"/>
            <a:ext cx="51422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300" dirty="0" smtClean="0">
                <a:latin typeface="標楷體" pitchFamily="65" charset="-120"/>
                <a:ea typeface="標楷體" pitchFamily="65" charset="-120"/>
              </a:rPr>
              <a:t>永靖</a:t>
            </a:r>
            <a:endParaRPr lang="zh-TW" altLang="en-US" sz="13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6" name="文字方塊 115"/>
          <p:cNvSpPr txBox="1"/>
          <p:nvPr/>
        </p:nvSpPr>
        <p:spPr>
          <a:xfrm>
            <a:off x="2537101" y="7699195"/>
            <a:ext cx="56839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300" dirty="0" smtClean="0">
                <a:latin typeface="標楷體" pitchFamily="65" charset="-120"/>
                <a:ea typeface="標楷體" pitchFamily="65" charset="-120"/>
              </a:rPr>
              <a:t>大雅</a:t>
            </a:r>
            <a:endParaRPr lang="zh-TW" altLang="en-US" sz="13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7" name="文字方塊 116"/>
          <p:cNvSpPr txBox="1"/>
          <p:nvPr/>
        </p:nvSpPr>
        <p:spPr>
          <a:xfrm>
            <a:off x="1948629" y="7459860"/>
            <a:ext cx="28598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300" dirty="0" smtClean="0">
                <a:latin typeface="標楷體" pitchFamily="65" charset="-120"/>
                <a:ea typeface="標楷體" pitchFamily="65" charset="-120"/>
              </a:rPr>
              <a:t>G</a:t>
            </a:r>
            <a:endParaRPr lang="zh-TW" altLang="en-US" sz="13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8" name="等腰三角形 117"/>
          <p:cNvSpPr/>
          <p:nvPr/>
        </p:nvSpPr>
        <p:spPr>
          <a:xfrm>
            <a:off x="4394201" y="7019689"/>
            <a:ext cx="1152128" cy="864096"/>
          </a:xfrm>
          <a:prstGeom prst="triangl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9" name="文字方塊 118"/>
          <p:cNvSpPr txBox="1"/>
          <p:nvPr/>
        </p:nvSpPr>
        <p:spPr>
          <a:xfrm>
            <a:off x="4699587" y="6607214"/>
            <a:ext cx="57150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300" dirty="0" smtClean="0">
                <a:latin typeface="標楷體" pitchFamily="65" charset="-120"/>
                <a:ea typeface="標楷體" pitchFamily="65" charset="-120"/>
              </a:rPr>
              <a:t>三民</a:t>
            </a:r>
            <a:endParaRPr lang="zh-TW" altLang="en-US" sz="13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0" name="文字方塊 119"/>
          <p:cNvSpPr txBox="1"/>
          <p:nvPr/>
        </p:nvSpPr>
        <p:spPr>
          <a:xfrm>
            <a:off x="3903221" y="7659682"/>
            <a:ext cx="64294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300" dirty="0">
                <a:latin typeface="標楷體" pitchFamily="65" charset="-120"/>
                <a:ea typeface="標楷體" pitchFamily="65" charset="-120"/>
              </a:rPr>
              <a:t>新生</a:t>
            </a:r>
          </a:p>
        </p:txBody>
      </p:sp>
      <p:sp>
        <p:nvSpPr>
          <p:cNvPr id="121" name="文字方塊 120"/>
          <p:cNvSpPr txBox="1"/>
          <p:nvPr/>
        </p:nvSpPr>
        <p:spPr>
          <a:xfrm>
            <a:off x="5466785" y="7654157"/>
            <a:ext cx="53098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300" dirty="0" smtClean="0">
                <a:latin typeface="標楷體" pitchFamily="65" charset="-120"/>
                <a:ea typeface="標楷體" pitchFamily="65" charset="-120"/>
              </a:rPr>
              <a:t>成德</a:t>
            </a:r>
            <a:endParaRPr lang="zh-TW" altLang="en-US" sz="13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2" name="文字方塊 121"/>
          <p:cNvSpPr txBox="1"/>
          <p:nvPr/>
        </p:nvSpPr>
        <p:spPr>
          <a:xfrm>
            <a:off x="4872708" y="7409988"/>
            <a:ext cx="28598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300" dirty="0" smtClean="0">
                <a:latin typeface="標楷體" pitchFamily="65" charset="-120"/>
                <a:ea typeface="標楷體" pitchFamily="65" charset="-120"/>
              </a:rPr>
              <a:t>H</a:t>
            </a:r>
            <a:endParaRPr lang="zh-TW" altLang="en-US" sz="13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3" name="文字方塊 122"/>
          <p:cNvSpPr txBox="1"/>
          <p:nvPr/>
        </p:nvSpPr>
        <p:spPr>
          <a:xfrm>
            <a:off x="1542366" y="1939917"/>
            <a:ext cx="5923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G1</a:t>
            </a:r>
          </a:p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7/22</a:t>
            </a:r>
          </a:p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0800</a:t>
            </a:r>
          </a:p>
          <a:p>
            <a:pPr algn="ctr"/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A</a:t>
            </a:r>
          </a:p>
        </p:txBody>
      </p:sp>
      <p:sp>
        <p:nvSpPr>
          <p:cNvPr id="124" name="文字方塊 123"/>
          <p:cNvSpPr txBox="1"/>
          <p:nvPr/>
        </p:nvSpPr>
        <p:spPr>
          <a:xfrm>
            <a:off x="4321586" y="1928794"/>
            <a:ext cx="5923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G2</a:t>
            </a:r>
          </a:p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7/22</a:t>
            </a:r>
          </a:p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0800</a:t>
            </a:r>
          </a:p>
          <a:p>
            <a:pPr algn="ctr"/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B</a:t>
            </a:r>
          </a:p>
        </p:txBody>
      </p:sp>
      <p:sp>
        <p:nvSpPr>
          <p:cNvPr id="125" name="文字方塊 124"/>
          <p:cNvSpPr txBox="1"/>
          <p:nvPr/>
        </p:nvSpPr>
        <p:spPr>
          <a:xfrm>
            <a:off x="1274504" y="3710742"/>
            <a:ext cx="5160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G3</a:t>
            </a:r>
          </a:p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7/22</a:t>
            </a:r>
          </a:p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0950</a:t>
            </a:r>
          </a:p>
          <a:p>
            <a:pPr algn="ctr"/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A</a:t>
            </a:r>
            <a:endParaRPr lang="zh-TW" altLang="en-US" sz="1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6" name="文字方塊 125"/>
          <p:cNvSpPr txBox="1"/>
          <p:nvPr/>
        </p:nvSpPr>
        <p:spPr>
          <a:xfrm>
            <a:off x="4202584" y="3690891"/>
            <a:ext cx="584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G4</a:t>
            </a:r>
          </a:p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7/22</a:t>
            </a:r>
          </a:p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0950</a:t>
            </a:r>
          </a:p>
          <a:p>
            <a:pPr algn="ctr"/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B</a:t>
            </a:r>
            <a:endParaRPr lang="zh-TW" altLang="en-US" sz="1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7" name="文字方塊 126"/>
          <p:cNvSpPr txBox="1"/>
          <p:nvPr/>
        </p:nvSpPr>
        <p:spPr>
          <a:xfrm>
            <a:off x="1444033" y="5357818"/>
            <a:ext cx="584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G5</a:t>
            </a:r>
          </a:p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7/22</a:t>
            </a:r>
          </a:p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1140</a:t>
            </a:r>
          </a:p>
          <a:p>
            <a:pPr algn="ctr"/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A</a:t>
            </a:r>
            <a:endParaRPr lang="zh-TW" altLang="en-US" sz="1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8" name="文字方塊 127"/>
          <p:cNvSpPr txBox="1"/>
          <p:nvPr/>
        </p:nvSpPr>
        <p:spPr>
          <a:xfrm>
            <a:off x="4223253" y="5367757"/>
            <a:ext cx="584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G6</a:t>
            </a:r>
          </a:p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7/22</a:t>
            </a:r>
          </a:p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1140</a:t>
            </a:r>
          </a:p>
          <a:p>
            <a:pPr algn="ctr"/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B</a:t>
            </a:r>
            <a:endParaRPr lang="zh-TW" altLang="en-US" sz="1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9" name="文字方塊 128"/>
          <p:cNvSpPr txBox="1"/>
          <p:nvPr/>
        </p:nvSpPr>
        <p:spPr>
          <a:xfrm>
            <a:off x="1338557" y="7024570"/>
            <a:ext cx="5160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G9</a:t>
            </a:r>
          </a:p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7/22</a:t>
            </a:r>
          </a:p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1520</a:t>
            </a:r>
          </a:p>
          <a:p>
            <a:pPr algn="ctr"/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A</a:t>
            </a:r>
            <a:endParaRPr lang="zh-TW" altLang="en-US" sz="1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0" name="文字方塊 129"/>
          <p:cNvSpPr txBox="1"/>
          <p:nvPr/>
        </p:nvSpPr>
        <p:spPr>
          <a:xfrm>
            <a:off x="4199521" y="6985057"/>
            <a:ext cx="5291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G10</a:t>
            </a:r>
          </a:p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7/22</a:t>
            </a:r>
          </a:p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1520</a:t>
            </a:r>
          </a:p>
          <a:p>
            <a:pPr algn="ctr"/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B</a:t>
            </a:r>
            <a:endParaRPr lang="zh-TW" altLang="en-US" sz="1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1" name="文字方塊 130"/>
          <p:cNvSpPr txBox="1"/>
          <p:nvPr/>
        </p:nvSpPr>
        <p:spPr>
          <a:xfrm>
            <a:off x="1613804" y="2857486"/>
            <a:ext cx="1378133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950" dirty="0" smtClean="0">
                <a:latin typeface="標楷體" pitchFamily="65" charset="-120"/>
                <a:ea typeface="標楷體" pitchFamily="65" charset="-120"/>
              </a:rPr>
              <a:t>G7</a:t>
            </a:r>
            <a:r>
              <a:rPr lang="zh-TW" altLang="en-US" sz="95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950" dirty="0" smtClean="0">
                <a:latin typeface="標楷體" pitchFamily="65" charset="-120"/>
                <a:ea typeface="標楷體" pitchFamily="65" charset="-120"/>
              </a:rPr>
              <a:t>7/22</a:t>
            </a:r>
            <a:r>
              <a:rPr lang="zh-TW" altLang="en-US" sz="95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950" dirty="0" smtClean="0">
                <a:latin typeface="標楷體" pitchFamily="65" charset="-120"/>
                <a:ea typeface="標楷體" pitchFamily="65" charset="-120"/>
              </a:rPr>
              <a:t>1330</a:t>
            </a:r>
            <a:r>
              <a:rPr lang="zh-TW" altLang="en-US" sz="950" dirty="0" smtClean="0">
                <a:latin typeface="標楷體" pitchFamily="65" charset="-120"/>
                <a:ea typeface="標楷體" pitchFamily="65" charset="-120"/>
              </a:rPr>
              <a:t> 國福</a:t>
            </a:r>
            <a:r>
              <a:rPr lang="en-US" altLang="zh-TW" sz="950" dirty="0" smtClean="0">
                <a:latin typeface="標楷體" pitchFamily="65" charset="-120"/>
                <a:ea typeface="標楷體" pitchFamily="65" charset="-120"/>
              </a:rPr>
              <a:t>A</a:t>
            </a:r>
            <a:r>
              <a:rPr lang="zh-TW" altLang="en-US" sz="950" dirty="0" smtClean="0">
                <a:latin typeface="標楷體" pitchFamily="65" charset="-120"/>
                <a:ea typeface="標楷體" pitchFamily="65" charset="-120"/>
              </a:rPr>
              <a:t> </a:t>
            </a:r>
            <a:endParaRPr lang="zh-TW" altLang="en-US" sz="95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2" name="文字方塊 131"/>
          <p:cNvSpPr txBox="1"/>
          <p:nvPr/>
        </p:nvSpPr>
        <p:spPr>
          <a:xfrm>
            <a:off x="4445517" y="2829453"/>
            <a:ext cx="1336511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950" dirty="0" smtClean="0">
                <a:latin typeface="標楷體" pitchFamily="65" charset="-120"/>
                <a:ea typeface="標楷體" pitchFamily="65" charset="-120"/>
              </a:rPr>
              <a:t>G8</a:t>
            </a:r>
            <a:r>
              <a:rPr lang="zh-TW" altLang="en-US" sz="95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950" dirty="0" smtClean="0">
                <a:latin typeface="標楷體" pitchFamily="65" charset="-120"/>
                <a:ea typeface="標楷體" pitchFamily="65" charset="-120"/>
              </a:rPr>
              <a:t>7/22</a:t>
            </a:r>
            <a:r>
              <a:rPr lang="zh-TW" altLang="en-US" sz="95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950" dirty="0" smtClean="0">
                <a:latin typeface="標楷體" pitchFamily="65" charset="-120"/>
                <a:ea typeface="標楷體" pitchFamily="65" charset="-120"/>
              </a:rPr>
              <a:t>1330</a:t>
            </a:r>
            <a:r>
              <a:rPr lang="zh-TW" altLang="en-US" sz="950" dirty="0" smtClean="0">
                <a:latin typeface="標楷體" pitchFamily="65" charset="-120"/>
                <a:ea typeface="標楷體" pitchFamily="65" charset="-120"/>
              </a:rPr>
              <a:t> 國福</a:t>
            </a:r>
            <a:r>
              <a:rPr lang="en-US" altLang="zh-TW" sz="950" dirty="0" smtClean="0">
                <a:latin typeface="標楷體" pitchFamily="65" charset="-120"/>
                <a:ea typeface="標楷體" pitchFamily="65" charset="-120"/>
              </a:rPr>
              <a:t>B</a:t>
            </a:r>
            <a:endParaRPr lang="zh-TW" altLang="en-US" sz="95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3" name="文字方塊 132"/>
          <p:cNvSpPr txBox="1"/>
          <p:nvPr/>
        </p:nvSpPr>
        <p:spPr>
          <a:xfrm>
            <a:off x="1348863" y="4572000"/>
            <a:ext cx="1357322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950" dirty="0" smtClean="0">
                <a:latin typeface="標楷體" pitchFamily="65" charset="-120"/>
                <a:ea typeface="標楷體" pitchFamily="65" charset="-120"/>
              </a:rPr>
              <a:t>G15</a:t>
            </a:r>
            <a:r>
              <a:rPr lang="zh-TW" altLang="en-US" sz="95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950" dirty="0" smtClean="0">
                <a:latin typeface="標楷體" pitchFamily="65" charset="-120"/>
                <a:ea typeface="標楷體" pitchFamily="65" charset="-120"/>
              </a:rPr>
              <a:t>7/23</a:t>
            </a:r>
            <a:r>
              <a:rPr lang="zh-TW" altLang="en-US" sz="95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950" dirty="0" smtClean="0">
                <a:latin typeface="標楷體" pitchFamily="65" charset="-120"/>
                <a:ea typeface="標楷體" pitchFamily="65" charset="-120"/>
              </a:rPr>
              <a:t>1140</a:t>
            </a:r>
            <a:r>
              <a:rPr lang="zh-TW" altLang="en-US" sz="950" dirty="0" smtClean="0">
                <a:latin typeface="標楷體" pitchFamily="65" charset="-120"/>
                <a:ea typeface="標楷體" pitchFamily="65" charset="-120"/>
              </a:rPr>
              <a:t> 國福</a:t>
            </a:r>
            <a:r>
              <a:rPr lang="en-US" altLang="zh-TW" sz="950" dirty="0" smtClean="0">
                <a:latin typeface="標楷體" pitchFamily="65" charset="-120"/>
                <a:ea typeface="標楷體" pitchFamily="65" charset="-120"/>
              </a:rPr>
              <a:t>A</a:t>
            </a:r>
            <a:endParaRPr lang="zh-TW" altLang="en-US" sz="95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4" name="文字方塊 133"/>
          <p:cNvSpPr txBox="1"/>
          <p:nvPr/>
        </p:nvSpPr>
        <p:spPr>
          <a:xfrm>
            <a:off x="2491870" y="1928794"/>
            <a:ext cx="5506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G17</a:t>
            </a:r>
          </a:p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7/23</a:t>
            </a:r>
          </a:p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1330</a:t>
            </a:r>
          </a:p>
          <a:p>
            <a:pPr algn="ctr"/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A</a:t>
            </a:r>
            <a:endParaRPr lang="zh-TW" altLang="en-US" sz="1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5" name="文字方塊 134"/>
          <p:cNvSpPr txBox="1"/>
          <p:nvPr/>
        </p:nvSpPr>
        <p:spPr>
          <a:xfrm>
            <a:off x="5271091" y="1928794"/>
            <a:ext cx="5506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000" dirty="0" err="1" smtClean="0">
                <a:latin typeface="標楷體" pitchFamily="65" charset="-120"/>
                <a:ea typeface="標楷體" pitchFamily="65" charset="-120"/>
              </a:rPr>
              <a:t>G20</a:t>
            </a:r>
            <a:endParaRPr lang="en-US" altLang="zh-TW" sz="1000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7/23</a:t>
            </a:r>
          </a:p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1520</a:t>
            </a:r>
          </a:p>
          <a:p>
            <a:pPr algn="ctr"/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B</a:t>
            </a:r>
            <a:endParaRPr lang="zh-TW" altLang="en-US" sz="1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6" name="文字方塊 135"/>
          <p:cNvSpPr txBox="1"/>
          <p:nvPr/>
        </p:nvSpPr>
        <p:spPr>
          <a:xfrm>
            <a:off x="2203198" y="3710742"/>
            <a:ext cx="5094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000" dirty="0" err="1" smtClean="0">
                <a:latin typeface="標楷體" pitchFamily="65" charset="-120"/>
                <a:ea typeface="標楷體" pitchFamily="65" charset="-120"/>
              </a:rPr>
              <a:t>G19</a:t>
            </a:r>
            <a:endParaRPr lang="en-US" altLang="zh-TW" sz="1000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7/23</a:t>
            </a:r>
          </a:p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1520</a:t>
            </a:r>
          </a:p>
          <a:p>
            <a:pPr algn="ctr"/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A</a:t>
            </a:r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 </a:t>
            </a:r>
            <a:endParaRPr lang="zh-TW" altLang="en-US" sz="1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7" name="文字方塊 136"/>
          <p:cNvSpPr txBox="1"/>
          <p:nvPr/>
        </p:nvSpPr>
        <p:spPr>
          <a:xfrm>
            <a:off x="1404399" y="7934059"/>
            <a:ext cx="1347016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950" dirty="0" smtClean="0">
                <a:latin typeface="標楷體" pitchFamily="65" charset="-120"/>
                <a:ea typeface="標楷體" pitchFamily="65" charset="-120"/>
              </a:rPr>
              <a:t>G13</a:t>
            </a:r>
            <a:r>
              <a:rPr lang="zh-TW" altLang="en-US" sz="95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950" dirty="0" smtClean="0">
                <a:latin typeface="標楷體" pitchFamily="65" charset="-120"/>
                <a:ea typeface="標楷體" pitchFamily="65" charset="-120"/>
              </a:rPr>
              <a:t>7/23</a:t>
            </a:r>
            <a:r>
              <a:rPr lang="zh-TW" altLang="en-US" sz="95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950" dirty="0" smtClean="0">
                <a:latin typeface="標楷體" pitchFamily="65" charset="-120"/>
                <a:ea typeface="標楷體" pitchFamily="65" charset="-120"/>
              </a:rPr>
              <a:t>0950</a:t>
            </a:r>
            <a:r>
              <a:rPr lang="zh-TW" altLang="en-US" sz="950" dirty="0" smtClean="0">
                <a:latin typeface="標楷體" pitchFamily="65" charset="-120"/>
                <a:ea typeface="標楷體" pitchFamily="65" charset="-120"/>
              </a:rPr>
              <a:t> 國福</a:t>
            </a:r>
            <a:r>
              <a:rPr lang="en-US" altLang="zh-TW" sz="950" dirty="0" smtClean="0">
                <a:latin typeface="標楷體" pitchFamily="65" charset="-120"/>
                <a:ea typeface="標楷體" pitchFamily="65" charset="-120"/>
              </a:rPr>
              <a:t>A</a:t>
            </a:r>
            <a:endParaRPr lang="zh-TW" altLang="en-US" sz="95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8" name="文字方塊 137"/>
          <p:cNvSpPr txBox="1"/>
          <p:nvPr/>
        </p:nvSpPr>
        <p:spPr>
          <a:xfrm>
            <a:off x="4323777" y="7884187"/>
            <a:ext cx="13920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950" dirty="0" smtClean="0">
                <a:latin typeface="標楷體" pitchFamily="65" charset="-120"/>
                <a:ea typeface="標楷體" pitchFamily="65" charset="-120"/>
              </a:rPr>
              <a:t>G14</a:t>
            </a:r>
            <a:r>
              <a:rPr lang="zh-TW" altLang="en-US" sz="95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950" dirty="0" smtClean="0">
                <a:latin typeface="標楷體" pitchFamily="65" charset="-120"/>
                <a:ea typeface="標楷體" pitchFamily="65" charset="-120"/>
              </a:rPr>
              <a:t>7/23</a:t>
            </a:r>
            <a:r>
              <a:rPr lang="zh-TW" altLang="en-US" sz="95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950" dirty="0" smtClean="0">
                <a:latin typeface="標楷體" pitchFamily="65" charset="-120"/>
                <a:ea typeface="標楷體" pitchFamily="65" charset="-120"/>
              </a:rPr>
              <a:t>0950</a:t>
            </a:r>
            <a:r>
              <a:rPr lang="zh-TW" altLang="en-US" sz="950" dirty="0" smtClean="0">
                <a:latin typeface="標楷體" pitchFamily="65" charset="-120"/>
                <a:ea typeface="標楷體" pitchFamily="65" charset="-120"/>
              </a:rPr>
              <a:t> 國福</a:t>
            </a:r>
            <a:r>
              <a:rPr lang="en-US" altLang="zh-TW" sz="950" dirty="0" smtClean="0">
                <a:latin typeface="標楷體" pitchFamily="65" charset="-120"/>
                <a:ea typeface="標楷體" pitchFamily="65" charset="-120"/>
              </a:rPr>
              <a:t>B</a:t>
            </a:r>
            <a:endParaRPr lang="zh-TW" altLang="en-US" sz="95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9" name="文字方塊 138"/>
          <p:cNvSpPr txBox="1"/>
          <p:nvPr/>
        </p:nvSpPr>
        <p:spPr>
          <a:xfrm>
            <a:off x="4304752" y="4551836"/>
            <a:ext cx="14287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950" dirty="0" smtClean="0">
                <a:latin typeface="標楷體" pitchFamily="65" charset="-120"/>
                <a:ea typeface="標楷體" pitchFamily="65" charset="-120"/>
              </a:rPr>
              <a:t>G16</a:t>
            </a:r>
            <a:r>
              <a:rPr lang="zh-TW" altLang="en-US" sz="95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950" dirty="0" smtClean="0">
                <a:latin typeface="標楷體" pitchFamily="65" charset="-120"/>
                <a:ea typeface="標楷體" pitchFamily="65" charset="-120"/>
              </a:rPr>
              <a:t>7/23</a:t>
            </a:r>
            <a:r>
              <a:rPr lang="zh-TW" altLang="en-US" sz="95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950" dirty="0" smtClean="0">
                <a:latin typeface="標楷體" pitchFamily="65" charset="-120"/>
                <a:ea typeface="標楷體" pitchFamily="65" charset="-120"/>
              </a:rPr>
              <a:t>1140</a:t>
            </a:r>
            <a:r>
              <a:rPr lang="zh-TW" altLang="en-US" sz="950" dirty="0" smtClean="0">
                <a:latin typeface="標楷體" pitchFamily="65" charset="-120"/>
                <a:ea typeface="標楷體" pitchFamily="65" charset="-120"/>
              </a:rPr>
              <a:t> 國福</a:t>
            </a:r>
            <a:r>
              <a:rPr lang="en-US" altLang="zh-TW" sz="950" dirty="0" smtClean="0">
                <a:latin typeface="標楷體" pitchFamily="65" charset="-120"/>
                <a:ea typeface="標楷體" pitchFamily="65" charset="-120"/>
              </a:rPr>
              <a:t>B</a:t>
            </a:r>
            <a:endParaRPr lang="zh-TW" altLang="en-US" sz="95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0" name="文字方塊 139"/>
          <p:cNvSpPr txBox="1"/>
          <p:nvPr/>
        </p:nvSpPr>
        <p:spPr>
          <a:xfrm>
            <a:off x="1599869" y="6236743"/>
            <a:ext cx="1357322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950" dirty="0" smtClean="0">
                <a:latin typeface="標楷體" pitchFamily="65" charset="-120"/>
                <a:ea typeface="標楷體" pitchFamily="65" charset="-120"/>
              </a:rPr>
              <a:t>G11</a:t>
            </a:r>
            <a:r>
              <a:rPr lang="zh-TW" altLang="en-US" sz="95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950" dirty="0" smtClean="0">
                <a:latin typeface="標楷體" pitchFamily="65" charset="-120"/>
                <a:ea typeface="標楷體" pitchFamily="65" charset="-120"/>
              </a:rPr>
              <a:t>7/23</a:t>
            </a:r>
            <a:r>
              <a:rPr lang="zh-TW" altLang="en-US" sz="95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950" dirty="0" smtClean="0">
                <a:latin typeface="標楷體" pitchFamily="65" charset="-120"/>
                <a:ea typeface="標楷體" pitchFamily="65" charset="-120"/>
              </a:rPr>
              <a:t>0800</a:t>
            </a:r>
            <a:r>
              <a:rPr lang="zh-TW" altLang="en-US" sz="950" dirty="0" smtClean="0">
                <a:latin typeface="標楷體" pitchFamily="65" charset="-120"/>
                <a:ea typeface="標楷體" pitchFamily="65" charset="-120"/>
              </a:rPr>
              <a:t> 國福</a:t>
            </a:r>
            <a:r>
              <a:rPr lang="en-US" altLang="zh-TW" sz="950" dirty="0" smtClean="0">
                <a:latin typeface="標楷體" pitchFamily="65" charset="-120"/>
                <a:ea typeface="標楷體" pitchFamily="65" charset="-120"/>
              </a:rPr>
              <a:t>A</a:t>
            </a:r>
            <a:endParaRPr lang="zh-TW" altLang="en-US" sz="95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1" name="文字方塊 140"/>
          <p:cNvSpPr txBox="1"/>
          <p:nvPr/>
        </p:nvSpPr>
        <p:spPr>
          <a:xfrm>
            <a:off x="4342397" y="6215074"/>
            <a:ext cx="12858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G12</a:t>
            </a:r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7/23</a:t>
            </a:r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0800</a:t>
            </a:r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 國福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B</a:t>
            </a:r>
            <a:endParaRPr lang="zh-TW" altLang="en-US" sz="9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2" name="文字方塊 141"/>
          <p:cNvSpPr txBox="1"/>
          <p:nvPr/>
        </p:nvSpPr>
        <p:spPr>
          <a:xfrm>
            <a:off x="5215676" y="3690891"/>
            <a:ext cx="558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G23</a:t>
            </a:r>
          </a:p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7/24</a:t>
            </a:r>
          </a:p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0800</a:t>
            </a:r>
          </a:p>
          <a:p>
            <a:pPr algn="ctr"/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B</a:t>
            </a:r>
            <a:endParaRPr lang="zh-TW" altLang="en-US" sz="1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3" name="文字方塊 142"/>
          <p:cNvSpPr txBox="1"/>
          <p:nvPr/>
        </p:nvSpPr>
        <p:spPr>
          <a:xfrm>
            <a:off x="2457125" y="5357818"/>
            <a:ext cx="55854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000" dirty="0" err="1" smtClean="0">
                <a:latin typeface="標楷體" pitchFamily="65" charset="-120"/>
                <a:ea typeface="標楷體" pitchFamily="65" charset="-120"/>
              </a:rPr>
              <a:t>G21</a:t>
            </a:r>
            <a:endParaRPr lang="en-US" altLang="zh-TW" sz="1000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7/24</a:t>
            </a:r>
          </a:p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0800</a:t>
            </a:r>
          </a:p>
          <a:p>
            <a:pPr algn="ctr"/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棒球場</a:t>
            </a:r>
            <a:endParaRPr lang="zh-TW" altLang="en-US" sz="9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4" name="文字方塊 143"/>
          <p:cNvSpPr txBox="1"/>
          <p:nvPr/>
        </p:nvSpPr>
        <p:spPr>
          <a:xfrm>
            <a:off x="5175800" y="5359685"/>
            <a:ext cx="55854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50" dirty="0" smtClean="0">
                <a:latin typeface="標楷體" pitchFamily="65" charset="-120"/>
                <a:ea typeface="標楷體" pitchFamily="65" charset="-120"/>
              </a:rPr>
              <a:t>G18</a:t>
            </a:r>
          </a:p>
          <a:p>
            <a:pPr algn="ctr"/>
            <a:r>
              <a:rPr lang="en-US" altLang="zh-TW" sz="950" dirty="0" smtClean="0">
                <a:latin typeface="標楷體" pitchFamily="65" charset="-120"/>
                <a:ea typeface="標楷體" pitchFamily="65" charset="-120"/>
              </a:rPr>
              <a:t>7/23</a:t>
            </a:r>
          </a:p>
          <a:p>
            <a:pPr algn="ctr"/>
            <a:r>
              <a:rPr lang="en-US" altLang="zh-TW" sz="950" dirty="0" smtClean="0">
                <a:latin typeface="標楷體" pitchFamily="65" charset="-120"/>
                <a:ea typeface="標楷體" pitchFamily="65" charset="-120"/>
              </a:rPr>
              <a:t>1330</a:t>
            </a:r>
          </a:p>
          <a:p>
            <a:pPr algn="ctr"/>
            <a:r>
              <a:rPr lang="zh-TW" altLang="en-US" sz="950" dirty="0" smtClean="0"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950" dirty="0" smtClean="0">
                <a:latin typeface="標楷體" pitchFamily="65" charset="-120"/>
                <a:ea typeface="標楷體" pitchFamily="65" charset="-120"/>
              </a:rPr>
              <a:t>B</a:t>
            </a:r>
            <a:endParaRPr lang="zh-TW" altLang="en-US" sz="95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5" name="文字方塊 144"/>
          <p:cNvSpPr txBox="1"/>
          <p:nvPr/>
        </p:nvSpPr>
        <p:spPr>
          <a:xfrm>
            <a:off x="2267251" y="7024570"/>
            <a:ext cx="58181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50" dirty="0" smtClean="0">
                <a:latin typeface="標楷體" pitchFamily="65" charset="-120"/>
                <a:ea typeface="標楷體" pitchFamily="65" charset="-120"/>
              </a:rPr>
              <a:t>G22</a:t>
            </a:r>
          </a:p>
          <a:p>
            <a:pPr algn="ctr"/>
            <a:r>
              <a:rPr lang="en-US" altLang="zh-TW" sz="950" dirty="0" smtClean="0">
                <a:latin typeface="標楷體" pitchFamily="65" charset="-120"/>
                <a:ea typeface="標楷體" pitchFamily="65" charset="-120"/>
              </a:rPr>
              <a:t>7/24</a:t>
            </a:r>
          </a:p>
          <a:p>
            <a:pPr algn="ctr"/>
            <a:r>
              <a:rPr lang="en-US" altLang="zh-TW" sz="950" dirty="0" smtClean="0">
                <a:latin typeface="標楷體" pitchFamily="65" charset="-120"/>
                <a:ea typeface="標楷體" pitchFamily="65" charset="-120"/>
              </a:rPr>
              <a:t>0800</a:t>
            </a:r>
          </a:p>
          <a:p>
            <a:pPr algn="ctr"/>
            <a:r>
              <a:rPr lang="zh-TW" altLang="en-US" sz="950" dirty="0" smtClean="0"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950" dirty="0" smtClean="0">
                <a:latin typeface="標楷體" pitchFamily="65" charset="-120"/>
                <a:ea typeface="標楷體" pitchFamily="65" charset="-120"/>
              </a:rPr>
              <a:t>A</a:t>
            </a:r>
            <a:endParaRPr lang="zh-TW" altLang="en-US" sz="95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6" name="文字方塊 145"/>
          <p:cNvSpPr txBox="1"/>
          <p:nvPr/>
        </p:nvSpPr>
        <p:spPr>
          <a:xfrm>
            <a:off x="5157301" y="6985057"/>
            <a:ext cx="542418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G24</a:t>
            </a:r>
          </a:p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7/24</a:t>
            </a:r>
          </a:p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0950</a:t>
            </a:r>
          </a:p>
          <a:p>
            <a:pPr algn="ctr"/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棒球場</a:t>
            </a:r>
            <a:endParaRPr lang="zh-TW" altLang="en-US" sz="9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2202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428604" y="179512"/>
            <a:ext cx="60722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112</a:t>
            </a:r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年花蓮太平洋能高棒球節暨全國棒球錦標賽</a:t>
            </a:r>
            <a:endParaRPr lang="en-US" altLang="zh-TW" sz="1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國中組預賽競賽時間表</a:t>
            </a:r>
            <a:endParaRPr lang="zh-TW" altLang="en-US" sz="1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06" name="表格 20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99531651"/>
              </p:ext>
            </p:extLst>
          </p:nvPr>
        </p:nvGraphicFramePr>
        <p:xfrm>
          <a:off x="428604" y="785786"/>
          <a:ext cx="6084000" cy="763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5569"/>
                <a:gridCol w="505453"/>
                <a:gridCol w="577660"/>
                <a:gridCol w="1805189"/>
                <a:gridCol w="907148"/>
                <a:gridCol w="794283"/>
                <a:gridCol w="938698"/>
              </a:tblGrid>
              <a:tr h="252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日期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時間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場次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先守  比賽隊伍  先攻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比賽場地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比數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備註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4308">
                <a:tc rowSpan="1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月</a:t>
                      </a:r>
                      <a:endParaRPr kumimoji="0" lang="en-US" altLang="zh-TW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22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日</a:t>
                      </a:r>
                      <a:endParaRPr kumimoji="0" lang="en-US" altLang="zh-TW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六</a:t>
                      </a:r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  <a:endParaRPr kumimoji="0" lang="zh-TW" altLang="en-US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0800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G1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臺北長安</a:t>
                      </a: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花蓮瑞穗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A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478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0800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G2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臺北北投</a:t>
                      </a: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臺南安順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B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0950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G3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臺北興福</a:t>
                      </a:r>
                      <a:r>
                        <a:rPr lang="en-US" altLang="zh-TW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南投三光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A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0950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G4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臺北大理</a:t>
                      </a:r>
                      <a:r>
                        <a:rPr lang="en-US" altLang="zh-TW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臺東桃源</a:t>
                      </a:r>
                      <a:endParaRPr lang="zh-TW" altLang="en-US" sz="10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B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1140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G5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臺北重慶</a:t>
                      </a:r>
                      <a:r>
                        <a:rPr lang="en-US" altLang="zh-TW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花蓮平和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A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1140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G6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花蓮光復</a:t>
                      </a:r>
                      <a:r>
                        <a:rPr lang="en-US" altLang="zh-TW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臺南建興</a:t>
                      </a:r>
                      <a:endParaRPr lang="zh-TW" altLang="en-US" sz="10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B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1330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G7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花蓮瑞穗</a:t>
                      </a:r>
                      <a:r>
                        <a:rPr lang="en-US" altLang="zh-TW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宜蘭內城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A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1330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G8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臺南安順</a:t>
                      </a:r>
                      <a:r>
                        <a:rPr lang="en-US" altLang="zh-TW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臺東泰源</a:t>
                      </a:r>
                      <a:endParaRPr lang="zh-TW" altLang="en-US" sz="10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B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1520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G9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花蓮化仁</a:t>
                      </a:r>
                      <a:r>
                        <a:rPr lang="en-US" altLang="zh-TW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彰化永靖</a:t>
                      </a:r>
                      <a:endParaRPr lang="zh-TW" altLang="en-US" sz="10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A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1520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G10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花蓮三民</a:t>
                      </a:r>
                      <a:r>
                        <a:rPr lang="en-US" altLang="zh-TW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臺東新生</a:t>
                      </a:r>
                      <a:endParaRPr lang="en-US" altLang="zh-TW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B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           </a:t>
                      </a:r>
                      <a:r>
                        <a:rPr lang="en-US" altLang="zh-TW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16</a:t>
                      </a:r>
                      <a:r>
                        <a:rPr lang="zh-TW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：</a:t>
                      </a:r>
                      <a:r>
                        <a:rPr lang="en-US" altLang="zh-TW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00</a:t>
                      </a:r>
                      <a:r>
                        <a:rPr lang="zh-TW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         開幕典禮</a:t>
                      </a:r>
                      <a:endParaRPr lang="en-US" altLang="zh-TW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US" altLang="zh-TW" sz="10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zh-TW" altLang="en-US" sz="100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rowSpan="10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月</a:t>
                      </a:r>
                      <a:endParaRPr kumimoji="0" lang="en-US" altLang="zh-TW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23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日</a:t>
                      </a:r>
                      <a:endParaRPr kumimoji="0" lang="en-US" altLang="zh-TW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kumimoji="0" lang="zh-TW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日</a:t>
                      </a:r>
                      <a:r>
                        <a:rPr kumimoji="0" lang="en-US" altLang="zh-TW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  <a:endParaRPr kumimoji="0" lang="zh-TW" alt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0800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G11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花蓮平和</a:t>
                      </a: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新北福營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A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0800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G12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臺南建興</a:t>
                      </a: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新北尖山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B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0950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G13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彰化永靖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-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臺中大雅</a:t>
                      </a:r>
                      <a:endParaRPr lang="en-US" altLang="zh-TW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A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0950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G14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臺東新生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-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新竹成德</a:t>
                      </a:r>
                      <a:endParaRPr lang="en-US" altLang="zh-TW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B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1140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G15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南投三光</a:t>
                      </a: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宜蘭三星</a:t>
                      </a:r>
                      <a:endParaRPr lang="en-US" altLang="zh-TW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A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1140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G16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臺東桃源</a:t>
                      </a: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苗栗苗栗</a:t>
                      </a:r>
                      <a:endParaRPr lang="en-US" altLang="zh-TW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B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1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1330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G17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宜蘭內城</a:t>
                      </a: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臺北長安</a:t>
                      </a:r>
                      <a:endParaRPr lang="en-US" altLang="zh-TW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A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1330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G18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新北尖山</a:t>
                      </a: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花蓮光復</a:t>
                      </a:r>
                      <a:endParaRPr lang="en-US" altLang="zh-TW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B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1520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G19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宜蘭三星</a:t>
                      </a: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新北興福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A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1520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G20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臺東泰源</a:t>
                      </a: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臺北北投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B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月</a:t>
                      </a:r>
                      <a:endParaRPr kumimoji="0" lang="en-US" altLang="zh-TW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24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日</a:t>
                      </a:r>
                      <a:endParaRPr kumimoji="0" lang="en-US" altLang="zh-TW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kumimoji="0" lang="zh-TW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一</a:t>
                      </a:r>
                      <a:r>
                        <a:rPr kumimoji="0" lang="en-US" altLang="zh-TW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  <a:endParaRPr kumimoji="0" lang="zh-TW" alt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0800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G21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新北福營</a:t>
                      </a: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臺北重慶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棒球場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0800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G22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臺中大雅</a:t>
                      </a: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花蓮化仁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A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0800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G23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苗栗苗栗</a:t>
                      </a: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臺北大理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B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1000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G24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新竹成德</a:t>
                      </a: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花蓮三民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棒球場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55985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備註：</a:t>
                      </a:r>
                      <a:endParaRPr kumimoji="0" lang="en-US" altLang="zh-TW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每天除第一場比賽時間外，皆為參考時間，如前一場比賽提前結束，次場比賽皆會往前進行，時間以大會告知為主。</a:t>
                      </a:r>
                      <a:endParaRPr kumimoji="0" lang="en-US" altLang="zh-TW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G1-G24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限時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100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分鐘，鈴響不開新局</a:t>
                      </a:r>
                      <a:endParaRPr kumimoji="0" lang="en-US" altLang="zh-TW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每場比賽以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7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局為限，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7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局結束或時間到未分出勝負，分組預賽可和局收場，淘汰賽則需採突破僵局制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(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一、二壘有人無人出局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)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，棒次則延續上一局結束棒次，以下類推。</a:t>
                      </a:r>
                      <a:endParaRPr kumimoji="0" lang="en-US" altLang="zh-TW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algn="ctr" fontAlgn="ctr"/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05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altLang="zh-TW" sz="105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05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000" dirty="0" smtClean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05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40140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428604" y="179512"/>
            <a:ext cx="60722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112</a:t>
            </a:r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年花蓮太平洋能高棒球節暨全國棒球錦標賽</a:t>
            </a:r>
            <a:endParaRPr lang="en-US" altLang="zh-TW" sz="1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國中組決賽競賽時間表</a:t>
            </a:r>
            <a:endParaRPr lang="zh-TW" altLang="en-US" sz="1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06" name="表格 20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99531651"/>
              </p:ext>
            </p:extLst>
          </p:nvPr>
        </p:nvGraphicFramePr>
        <p:xfrm>
          <a:off x="357166" y="3322320"/>
          <a:ext cx="6084000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5569"/>
                <a:gridCol w="505453"/>
                <a:gridCol w="577660"/>
                <a:gridCol w="1805189"/>
                <a:gridCol w="907148"/>
                <a:gridCol w="794283"/>
                <a:gridCol w="938698"/>
              </a:tblGrid>
              <a:tr h="252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日期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時間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場次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先守  比賽隊伍  先攻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比賽場地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比數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備註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4308">
                <a:tc row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月</a:t>
                      </a:r>
                      <a:endParaRPr kumimoji="0" lang="en-US" altLang="zh-TW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24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日</a:t>
                      </a:r>
                      <a:endParaRPr kumimoji="0" lang="en-US" altLang="zh-TW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kumimoji="0" lang="zh-TW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一</a:t>
                      </a:r>
                      <a:r>
                        <a:rPr kumimoji="0" lang="en-US" altLang="zh-TW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  <a:endParaRPr kumimoji="0" lang="zh-TW" altLang="en-US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0950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G25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A1-B2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A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478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0950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G26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B1-A2</a:t>
                      </a:r>
                      <a:endParaRPr lang="zh-TW" altLang="en-US" sz="10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B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1150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G27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C1-D2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A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1150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G28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D1-C2</a:t>
                      </a:r>
                      <a:endParaRPr lang="zh-TW" altLang="en-US" sz="10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B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487" marR="8487" marT="848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1350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G29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E1-F2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A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1350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G30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F1-E2</a:t>
                      </a:r>
                      <a:endParaRPr lang="zh-TW" altLang="en-US" sz="10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B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1550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G31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G1-H2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A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1550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G32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H1-G2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B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1460"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月</a:t>
                      </a:r>
                      <a:endParaRPr kumimoji="0" lang="en-US" altLang="zh-TW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25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日</a:t>
                      </a:r>
                      <a:endParaRPr kumimoji="0" lang="en-US" altLang="zh-TW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kumimoji="0" lang="zh-TW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二</a:t>
                      </a:r>
                      <a:r>
                        <a:rPr kumimoji="0" lang="en-US" altLang="zh-TW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  <a:endParaRPr kumimoji="0" lang="zh-TW" alt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0800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G33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G25</a:t>
                      </a: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-G27</a:t>
                      </a: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A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en-US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八強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146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0800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G34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G29</a:t>
                      </a: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-G31</a:t>
                      </a: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B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en-US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八強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14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1000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G35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G26</a:t>
                      </a: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-G28</a:t>
                      </a: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A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en-US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八強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146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1000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G36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G30</a:t>
                      </a: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-G32</a:t>
                      </a: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B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八強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146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1200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G37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G33</a:t>
                      </a: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-G34</a:t>
                      </a: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A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en-US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四強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146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1400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G38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G35</a:t>
                      </a: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-G36</a:t>
                      </a: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國福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A</a:t>
                      </a: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en-US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四強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146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7/26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kumimoji="0" lang="zh-TW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三</a:t>
                      </a:r>
                      <a:r>
                        <a:rPr kumimoji="0" lang="en-US" altLang="zh-TW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  <a:endParaRPr kumimoji="0" lang="zh-TW" alt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0800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G39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G37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敗 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V.S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G38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敗</a:t>
                      </a:r>
                      <a:endParaRPr lang="zh-TW" altLang="en-US" sz="10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棒球場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季軍戰</a:t>
                      </a: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轉播</a:t>
                      </a: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altLang="en-US" sz="10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146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1230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G40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G37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勝 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V.S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G38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勝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棒球場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zh-TW" sz="1000" kern="1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en-US" sz="100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en-US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冠軍戰</a:t>
                      </a: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轉播</a:t>
                      </a:r>
                      <a:r>
                        <a:rPr lang="en-US" altLang="zh-TW" sz="1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altLang="en-US" sz="1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55985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備註：</a:t>
                      </a:r>
                      <a:endParaRPr kumimoji="0" lang="en-US" altLang="zh-TW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每天除第一場比賽時間外，皆為參考時間，如前一場比賽提前結束，次場比賽皆會往前進行，時間以大會告知為主。</a:t>
                      </a:r>
                      <a:endParaRPr kumimoji="0" lang="en-US" altLang="zh-TW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G25-G32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限時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110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分鐘，鈴響不開新局。</a:t>
                      </a:r>
                      <a:endParaRPr kumimoji="0" lang="en-US" altLang="zh-TW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G33-G36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限時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120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分鐘，鈴響不開新局。</a:t>
                      </a:r>
                      <a:endParaRPr kumimoji="0" lang="en-US" altLang="zh-TW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G37-G40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不限時，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★G33-G40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擲銅板決定攻守。</a:t>
                      </a:r>
                      <a:endParaRPr kumimoji="0" lang="en-US" altLang="zh-TW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每場比賽以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7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局為限，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7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局結束或時間到未分出勝負，分組預賽可和局收場，淘汰賽則需採突破僵局制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(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一、二壘有人無人出局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)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，棒次則延續上一局結束棒次，以下類推。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05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altLang="zh-TW" sz="105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05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000" dirty="0" smtClean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05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8" name="文字方塊 67"/>
          <p:cNvSpPr txBox="1"/>
          <p:nvPr/>
        </p:nvSpPr>
        <p:spPr>
          <a:xfrm>
            <a:off x="387944" y="2876689"/>
            <a:ext cx="428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A1</a:t>
            </a:r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69" name="直線接點 68"/>
          <p:cNvCxnSpPr/>
          <p:nvPr/>
        </p:nvCxnSpPr>
        <p:spPr>
          <a:xfrm>
            <a:off x="1151270" y="1739186"/>
            <a:ext cx="15404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接點 69"/>
          <p:cNvCxnSpPr/>
          <p:nvPr/>
        </p:nvCxnSpPr>
        <p:spPr>
          <a:xfrm>
            <a:off x="1959580" y="1447928"/>
            <a:ext cx="297153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接點 70"/>
          <p:cNvCxnSpPr/>
          <p:nvPr/>
        </p:nvCxnSpPr>
        <p:spPr>
          <a:xfrm>
            <a:off x="2288379" y="1753961"/>
            <a:ext cx="0" cy="21662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接點 71"/>
          <p:cNvCxnSpPr/>
          <p:nvPr/>
        </p:nvCxnSpPr>
        <p:spPr>
          <a:xfrm>
            <a:off x="4648098" y="1753258"/>
            <a:ext cx="0" cy="21662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文字方塊 72"/>
          <p:cNvSpPr txBox="1"/>
          <p:nvPr/>
        </p:nvSpPr>
        <p:spPr>
          <a:xfrm>
            <a:off x="2787976" y="1447928"/>
            <a:ext cx="14576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G40</a:t>
            </a:r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7/26</a:t>
            </a:r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1230</a:t>
            </a:r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 棒球場</a:t>
            </a:r>
            <a:endParaRPr lang="zh-TW" altLang="en-US" sz="1000" dirty="0">
              <a:latin typeface="標楷體" pitchFamily="65" charset="-120"/>
              <a:ea typeface="標楷體" pitchFamily="65" charset="-120"/>
            </a:endParaRPr>
          </a:p>
        </p:txBody>
      </p:sp>
      <p:cxnSp>
        <p:nvCxnSpPr>
          <p:cNvPr id="74" name="直線接點 73"/>
          <p:cNvCxnSpPr/>
          <p:nvPr/>
        </p:nvCxnSpPr>
        <p:spPr>
          <a:xfrm rot="5400000">
            <a:off x="4793355" y="1589006"/>
            <a:ext cx="2857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接點 74"/>
          <p:cNvCxnSpPr/>
          <p:nvPr/>
        </p:nvCxnSpPr>
        <p:spPr>
          <a:xfrm rot="5400000">
            <a:off x="1811698" y="1589006"/>
            <a:ext cx="2857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接點 75"/>
          <p:cNvCxnSpPr/>
          <p:nvPr/>
        </p:nvCxnSpPr>
        <p:spPr>
          <a:xfrm rot="5400000">
            <a:off x="3359481" y="1303254"/>
            <a:ext cx="2857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接點 76"/>
          <p:cNvCxnSpPr/>
          <p:nvPr/>
        </p:nvCxnSpPr>
        <p:spPr>
          <a:xfrm rot="5400000">
            <a:off x="1410099" y="2308358"/>
            <a:ext cx="2857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接點 77"/>
          <p:cNvCxnSpPr/>
          <p:nvPr/>
        </p:nvCxnSpPr>
        <p:spPr>
          <a:xfrm rot="5400000">
            <a:off x="644837" y="2305184"/>
            <a:ext cx="2857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接點 78"/>
          <p:cNvCxnSpPr/>
          <p:nvPr/>
        </p:nvCxnSpPr>
        <p:spPr>
          <a:xfrm>
            <a:off x="1321117" y="2451234"/>
            <a:ext cx="4445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接點 79"/>
          <p:cNvCxnSpPr/>
          <p:nvPr/>
        </p:nvCxnSpPr>
        <p:spPr>
          <a:xfrm>
            <a:off x="787713" y="2162308"/>
            <a:ext cx="773118" cy="31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接點 80"/>
          <p:cNvCxnSpPr/>
          <p:nvPr/>
        </p:nvCxnSpPr>
        <p:spPr>
          <a:xfrm>
            <a:off x="554349" y="2448060"/>
            <a:ext cx="4445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接點 81"/>
          <p:cNvCxnSpPr/>
          <p:nvPr/>
        </p:nvCxnSpPr>
        <p:spPr>
          <a:xfrm>
            <a:off x="2335537" y="1959135"/>
            <a:ext cx="2286016" cy="1425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接點 82"/>
          <p:cNvCxnSpPr/>
          <p:nvPr/>
        </p:nvCxnSpPr>
        <p:spPr>
          <a:xfrm rot="5400000">
            <a:off x="943289" y="1955670"/>
            <a:ext cx="4286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接點 83"/>
          <p:cNvCxnSpPr/>
          <p:nvPr/>
        </p:nvCxnSpPr>
        <p:spPr>
          <a:xfrm rot="5400000">
            <a:off x="2476825" y="1947994"/>
            <a:ext cx="4286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接點 84"/>
          <p:cNvCxnSpPr/>
          <p:nvPr/>
        </p:nvCxnSpPr>
        <p:spPr>
          <a:xfrm rot="5400000">
            <a:off x="340035" y="2659200"/>
            <a:ext cx="4286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接點 85"/>
          <p:cNvCxnSpPr/>
          <p:nvPr/>
        </p:nvCxnSpPr>
        <p:spPr>
          <a:xfrm rot="5400000">
            <a:off x="781363" y="2659200"/>
            <a:ext cx="4286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接點 86"/>
          <p:cNvCxnSpPr/>
          <p:nvPr/>
        </p:nvCxnSpPr>
        <p:spPr>
          <a:xfrm rot="5400000">
            <a:off x="1106803" y="2662374"/>
            <a:ext cx="4286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接點 87"/>
          <p:cNvCxnSpPr/>
          <p:nvPr/>
        </p:nvCxnSpPr>
        <p:spPr>
          <a:xfrm rot="5400000">
            <a:off x="1554069" y="2662374"/>
            <a:ext cx="4286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接點 88"/>
          <p:cNvCxnSpPr/>
          <p:nvPr/>
        </p:nvCxnSpPr>
        <p:spPr>
          <a:xfrm rot="5400000">
            <a:off x="2917121" y="2308358"/>
            <a:ext cx="2857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接點 89"/>
          <p:cNvCxnSpPr/>
          <p:nvPr/>
        </p:nvCxnSpPr>
        <p:spPr>
          <a:xfrm rot="5400000">
            <a:off x="2145035" y="2305184"/>
            <a:ext cx="2857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接點 90"/>
          <p:cNvCxnSpPr/>
          <p:nvPr/>
        </p:nvCxnSpPr>
        <p:spPr>
          <a:xfrm>
            <a:off x="2828139" y="2451234"/>
            <a:ext cx="4445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接點 91"/>
          <p:cNvCxnSpPr/>
          <p:nvPr/>
        </p:nvCxnSpPr>
        <p:spPr>
          <a:xfrm>
            <a:off x="2287911" y="2162308"/>
            <a:ext cx="773118" cy="31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接點 92"/>
          <p:cNvCxnSpPr/>
          <p:nvPr/>
        </p:nvCxnSpPr>
        <p:spPr>
          <a:xfrm>
            <a:off x="2054547" y="2448060"/>
            <a:ext cx="4445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接點 93"/>
          <p:cNvCxnSpPr/>
          <p:nvPr/>
        </p:nvCxnSpPr>
        <p:spPr>
          <a:xfrm rot="5400000">
            <a:off x="1840233" y="2659200"/>
            <a:ext cx="4286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接點 94"/>
          <p:cNvCxnSpPr/>
          <p:nvPr/>
        </p:nvCxnSpPr>
        <p:spPr>
          <a:xfrm rot="5400000">
            <a:off x="2281561" y="2659200"/>
            <a:ext cx="4286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接點 95"/>
          <p:cNvCxnSpPr/>
          <p:nvPr/>
        </p:nvCxnSpPr>
        <p:spPr>
          <a:xfrm rot="5400000">
            <a:off x="2613825" y="2662374"/>
            <a:ext cx="4286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接點 96"/>
          <p:cNvCxnSpPr/>
          <p:nvPr/>
        </p:nvCxnSpPr>
        <p:spPr>
          <a:xfrm rot="5400000">
            <a:off x="3055153" y="2662374"/>
            <a:ext cx="4286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接點 97"/>
          <p:cNvCxnSpPr/>
          <p:nvPr/>
        </p:nvCxnSpPr>
        <p:spPr>
          <a:xfrm>
            <a:off x="4159272" y="1739186"/>
            <a:ext cx="15404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接點 98"/>
          <p:cNvCxnSpPr/>
          <p:nvPr/>
        </p:nvCxnSpPr>
        <p:spPr>
          <a:xfrm rot="5400000">
            <a:off x="4418101" y="2308358"/>
            <a:ext cx="2857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接點 99"/>
          <p:cNvCxnSpPr/>
          <p:nvPr/>
        </p:nvCxnSpPr>
        <p:spPr>
          <a:xfrm rot="5400000">
            <a:off x="3652839" y="2305184"/>
            <a:ext cx="2857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接點 100"/>
          <p:cNvCxnSpPr/>
          <p:nvPr/>
        </p:nvCxnSpPr>
        <p:spPr>
          <a:xfrm>
            <a:off x="4329119" y="2451234"/>
            <a:ext cx="4445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接點 101"/>
          <p:cNvCxnSpPr/>
          <p:nvPr/>
        </p:nvCxnSpPr>
        <p:spPr>
          <a:xfrm>
            <a:off x="3795715" y="2162308"/>
            <a:ext cx="773118" cy="31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接點 102"/>
          <p:cNvCxnSpPr/>
          <p:nvPr/>
        </p:nvCxnSpPr>
        <p:spPr>
          <a:xfrm>
            <a:off x="3562351" y="2448060"/>
            <a:ext cx="4445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線接點 103"/>
          <p:cNvCxnSpPr/>
          <p:nvPr/>
        </p:nvCxnSpPr>
        <p:spPr>
          <a:xfrm rot="5400000">
            <a:off x="3951291" y="1955670"/>
            <a:ext cx="4286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接點 104"/>
          <p:cNvCxnSpPr/>
          <p:nvPr/>
        </p:nvCxnSpPr>
        <p:spPr>
          <a:xfrm rot="5400000">
            <a:off x="5484827" y="1947994"/>
            <a:ext cx="4286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接點 105"/>
          <p:cNvCxnSpPr/>
          <p:nvPr/>
        </p:nvCxnSpPr>
        <p:spPr>
          <a:xfrm rot="5400000">
            <a:off x="3348037" y="2659200"/>
            <a:ext cx="4286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接點 106"/>
          <p:cNvCxnSpPr/>
          <p:nvPr/>
        </p:nvCxnSpPr>
        <p:spPr>
          <a:xfrm rot="5400000">
            <a:off x="3789365" y="2659200"/>
            <a:ext cx="4286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線接點 107"/>
          <p:cNvCxnSpPr/>
          <p:nvPr/>
        </p:nvCxnSpPr>
        <p:spPr>
          <a:xfrm rot="5400000">
            <a:off x="4114805" y="2662374"/>
            <a:ext cx="4286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接點 108"/>
          <p:cNvCxnSpPr/>
          <p:nvPr/>
        </p:nvCxnSpPr>
        <p:spPr>
          <a:xfrm rot="5400000">
            <a:off x="4556133" y="2662374"/>
            <a:ext cx="4286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接點 109"/>
          <p:cNvCxnSpPr/>
          <p:nvPr/>
        </p:nvCxnSpPr>
        <p:spPr>
          <a:xfrm rot="5400000">
            <a:off x="5930525" y="2308358"/>
            <a:ext cx="2857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直線接點 110"/>
          <p:cNvCxnSpPr/>
          <p:nvPr/>
        </p:nvCxnSpPr>
        <p:spPr>
          <a:xfrm rot="5400000">
            <a:off x="5153037" y="2305184"/>
            <a:ext cx="2857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接點 111"/>
          <p:cNvCxnSpPr/>
          <p:nvPr/>
        </p:nvCxnSpPr>
        <p:spPr>
          <a:xfrm>
            <a:off x="5841543" y="2451234"/>
            <a:ext cx="4445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線接點 112"/>
          <p:cNvCxnSpPr/>
          <p:nvPr/>
        </p:nvCxnSpPr>
        <p:spPr>
          <a:xfrm>
            <a:off x="5295913" y="2162308"/>
            <a:ext cx="773118" cy="31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線接點 113"/>
          <p:cNvCxnSpPr/>
          <p:nvPr/>
        </p:nvCxnSpPr>
        <p:spPr>
          <a:xfrm>
            <a:off x="5062549" y="2448060"/>
            <a:ext cx="4445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線接點 114"/>
          <p:cNvCxnSpPr/>
          <p:nvPr/>
        </p:nvCxnSpPr>
        <p:spPr>
          <a:xfrm rot="5400000">
            <a:off x="4848235" y="2659200"/>
            <a:ext cx="4286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線接點 115"/>
          <p:cNvCxnSpPr/>
          <p:nvPr/>
        </p:nvCxnSpPr>
        <p:spPr>
          <a:xfrm rot="5400000">
            <a:off x="5283625" y="2659200"/>
            <a:ext cx="4286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直線接點 116"/>
          <p:cNvCxnSpPr/>
          <p:nvPr/>
        </p:nvCxnSpPr>
        <p:spPr>
          <a:xfrm rot="5400000">
            <a:off x="5627229" y="2662374"/>
            <a:ext cx="4286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直線接點 117"/>
          <p:cNvCxnSpPr/>
          <p:nvPr/>
        </p:nvCxnSpPr>
        <p:spPr>
          <a:xfrm rot="5400000">
            <a:off x="6068557" y="2662374"/>
            <a:ext cx="4286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文字方塊 118"/>
          <p:cNvSpPr txBox="1"/>
          <p:nvPr/>
        </p:nvSpPr>
        <p:spPr>
          <a:xfrm>
            <a:off x="816572" y="2876688"/>
            <a:ext cx="428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B2</a:t>
            </a:r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0" name="文字方塊 119"/>
          <p:cNvSpPr txBox="1"/>
          <p:nvPr/>
        </p:nvSpPr>
        <p:spPr>
          <a:xfrm>
            <a:off x="1173762" y="2876689"/>
            <a:ext cx="35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C1</a:t>
            </a:r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1" name="文字方塊 120"/>
          <p:cNvSpPr txBox="1"/>
          <p:nvPr/>
        </p:nvSpPr>
        <p:spPr>
          <a:xfrm>
            <a:off x="1602390" y="2876688"/>
            <a:ext cx="35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D2</a:t>
            </a:r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2" name="文字方塊 121"/>
          <p:cNvSpPr txBox="1"/>
          <p:nvPr/>
        </p:nvSpPr>
        <p:spPr>
          <a:xfrm>
            <a:off x="1888142" y="2876689"/>
            <a:ext cx="428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E1</a:t>
            </a:r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3" name="文字方塊 122"/>
          <p:cNvSpPr txBox="1"/>
          <p:nvPr/>
        </p:nvSpPr>
        <p:spPr>
          <a:xfrm>
            <a:off x="2316770" y="2876688"/>
            <a:ext cx="428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F2</a:t>
            </a:r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4" name="文字方塊 123"/>
          <p:cNvSpPr txBox="1"/>
          <p:nvPr/>
        </p:nvSpPr>
        <p:spPr>
          <a:xfrm>
            <a:off x="2680784" y="2876689"/>
            <a:ext cx="35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G1</a:t>
            </a:r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5" name="文字方塊 124"/>
          <p:cNvSpPr txBox="1"/>
          <p:nvPr/>
        </p:nvSpPr>
        <p:spPr>
          <a:xfrm>
            <a:off x="3102588" y="2876688"/>
            <a:ext cx="35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H2</a:t>
            </a:r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6" name="文字方塊 125"/>
          <p:cNvSpPr txBox="1"/>
          <p:nvPr/>
        </p:nvSpPr>
        <p:spPr>
          <a:xfrm>
            <a:off x="3388340" y="2876689"/>
            <a:ext cx="428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A2</a:t>
            </a:r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7" name="文字方塊 126"/>
          <p:cNvSpPr txBox="1"/>
          <p:nvPr/>
        </p:nvSpPr>
        <p:spPr>
          <a:xfrm>
            <a:off x="3816968" y="2876688"/>
            <a:ext cx="428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B1</a:t>
            </a:r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8" name="文字方塊 127"/>
          <p:cNvSpPr txBox="1"/>
          <p:nvPr/>
        </p:nvSpPr>
        <p:spPr>
          <a:xfrm>
            <a:off x="4174158" y="2876689"/>
            <a:ext cx="35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C2</a:t>
            </a:r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9" name="文字方塊 128"/>
          <p:cNvSpPr txBox="1"/>
          <p:nvPr/>
        </p:nvSpPr>
        <p:spPr>
          <a:xfrm>
            <a:off x="4602786" y="2876688"/>
            <a:ext cx="35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D1</a:t>
            </a:r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0" name="文字方塊 129"/>
          <p:cNvSpPr txBox="1"/>
          <p:nvPr/>
        </p:nvSpPr>
        <p:spPr>
          <a:xfrm>
            <a:off x="4888538" y="2876689"/>
            <a:ext cx="428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E2</a:t>
            </a:r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1" name="文字方塊 130"/>
          <p:cNvSpPr txBox="1"/>
          <p:nvPr/>
        </p:nvSpPr>
        <p:spPr>
          <a:xfrm>
            <a:off x="5317166" y="2876688"/>
            <a:ext cx="428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F1</a:t>
            </a:r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2" name="文字方塊 131"/>
          <p:cNvSpPr txBox="1"/>
          <p:nvPr/>
        </p:nvSpPr>
        <p:spPr>
          <a:xfrm>
            <a:off x="5686582" y="2876689"/>
            <a:ext cx="35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G2</a:t>
            </a:r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3" name="文字方塊 132"/>
          <p:cNvSpPr txBox="1"/>
          <p:nvPr/>
        </p:nvSpPr>
        <p:spPr>
          <a:xfrm>
            <a:off x="6115210" y="2876688"/>
            <a:ext cx="35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H1</a:t>
            </a:r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4" name="文字方塊 133"/>
          <p:cNvSpPr txBox="1"/>
          <p:nvPr/>
        </p:nvSpPr>
        <p:spPr>
          <a:xfrm>
            <a:off x="530820" y="2448060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G25</a:t>
            </a:r>
          </a:p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7/24</a:t>
            </a:r>
          </a:p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0950</a:t>
            </a:r>
          </a:p>
          <a:p>
            <a:pPr algn="ctr"/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A</a:t>
            </a:r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  </a:t>
            </a:r>
            <a:endParaRPr lang="zh-TW" altLang="en-US" sz="9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5" name="文字方塊 134"/>
          <p:cNvSpPr txBox="1"/>
          <p:nvPr/>
        </p:nvSpPr>
        <p:spPr>
          <a:xfrm>
            <a:off x="1316638" y="2448060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00" dirty="0" err="1" smtClean="0">
                <a:latin typeface="標楷體" pitchFamily="65" charset="-120"/>
                <a:ea typeface="標楷體" pitchFamily="65" charset="-120"/>
              </a:rPr>
              <a:t>G27</a:t>
            </a:r>
            <a:endParaRPr lang="en-US" altLang="zh-TW" sz="900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7/24</a:t>
            </a:r>
          </a:p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1150</a:t>
            </a:r>
          </a:p>
          <a:p>
            <a:pPr algn="ctr"/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A</a:t>
            </a:r>
            <a:endParaRPr lang="zh-TW" altLang="en-US" sz="9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6" name="文字方塊 135"/>
          <p:cNvSpPr txBox="1"/>
          <p:nvPr/>
        </p:nvSpPr>
        <p:spPr>
          <a:xfrm>
            <a:off x="1999214" y="2448060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00" dirty="0" err="1" smtClean="0">
                <a:latin typeface="標楷體" pitchFamily="65" charset="-120"/>
                <a:ea typeface="標楷體" pitchFamily="65" charset="-120"/>
              </a:rPr>
              <a:t>G29</a:t>
            </a:r>
            <a:endParaRPr lang="en-US" altLang="zh-TW" sz="900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7/24</a:t>
            </a:r>
          </a:p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1350</a:t>
            </a:r>
          </a:p>
          <a:p>
            <a:pPr algn="ctr"/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A</a:t>
            </a:r>
          </a:p>
        </p:txBody>
      </p:sp>
      <p:sp>
        <p:nvSpPr>
          <p:cNvPr id="137" name="文字方塊 136"/>
          <p:cNvSpPr txBox="1"/>
          <p:nvPr/>
        </p:nvSpPr>
        <p:spPr>
          <a:xfrm>
            <a:off x="2816836" y="2448060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G31</a:t>
            </a:r>
          </a:p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7/24</a:t>
            </a:r>
          </a:p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1550</a:t>
            </a:r>
          </a:p>
          <a:p>
            <a:pPr algn="ctr"/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A</a:t>
            </a:r>
            <a:endParaRPr lang="zh-TW" altLang="en-US" sz="9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8" name="文字方塊 137"/>
          <p:cNvSpPr txBox="1"/>
          <p:nvPr/>
        </p:nvSpPr>
        <p:spPr>
          <a:xfrm>
            <a:off x="3531216" y="2448060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G26</a:t>
            </a:r>
          </a:p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7/24</a:t>
            </a:r>
          </a:p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0950</a:t>
            </a:r>
          </a:p>
          <a:p>
            <a:pPr algn="ctr"/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B</a:t>
            </a:r>
            <a:endParaRPr lang="zh-TW" altLang="en-US" sz="9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9" name="文字方塊 138"/>
          <p:cNvSpPr txBox="1"/>
          <p:nvPr/>
        </p:nvSpPr>
        <p:spPr>
          <a:xfrm>
            <a:off x="4317034" y="2448060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G28</a:t>
            </a:r>
          </a:p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7/24</a:t>
            </a:r>
          </a:p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1150</a:t>
            </a:r>
          </a:p>
          <a:p>
            <a:pPr algn="ctr"/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B</a:t>
            </a:r>
            <a:endParaRPr lang="zh-TW" altLang="en-US" sz="9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0" name="文字方塊 139"/>
          <p:cNvSpPr txBox="1"/>
          <p:nvPr/>
        </p:nvSpPr>
        <p:spPr>
          <a:xfrm>
            <a:off x="5031414" y="2448060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00" dirty="0" err="1" smtClean="0">
                <a:latin typeface="標楷體" pitchFamily="65" charset="-120"/>
                <a:ea typeface="標楷體" pitchFamily="65" charset="-120"/>
              </a:rPr>
              <a:t>G30</a:t>
            </a:r>
            <a:endParaRPr lang="en-US" altLang="zh-TW" sz="900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7/24</a:t>
            </a:r>
          </a:p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1350</a:t>
            </a:r>
          </a:p>
          <a:p>
            <a:pPr algn="ctr"/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B</a:t>
            </a:r>
            <a:endParaRPr lang="zh-TW" altLang="en-US" sz="9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1" name="文字方塊 140"/>
          <p:cNvSpPr txBox="1"/>
          <p:nvPr/>
        </p:nvSpPr>
        <p:spPr>
          <a:xfrm>
            <a:off x="5817232" y="2448060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G32</a:t>
            </a:r>
          </a:p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7/24</a:t>
            </a:r>
          </a:p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1550</a:t>
            </a:r>
          </a:p>
          <a:p>
            <a:pPr algn="ctr"/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B</a:t>
            </a:r>
            <a:endParaRPr lang="zh-TW" altLang="en-US" sz="9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2" name="文字方塊 141"/>
          <p:cNvSpPr txBox="1"/>
          <p:nvPr/>
        </p:nvSpPr>
        <p:spPr>
          <a:xfrm>
            <a:off x="901658" y="2162308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G33</a:t>
            </a:r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7/25</a:t>
            </a:r>
          </a:p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0800</a:t>
            </a:r>
          </a:p>
          <a:p>
            <a:pPr algn="ctr"/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A</a:t>
            </a:r>
            <a:endParaRPr lang="zh-TW" altLang="en-US" sz="9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3" name="文字方塊 142"/>
          <p:cNvSpPr txBox="1"/>
          <p:nvPr/>
        </p:nvSpPr>
        <p:spPr>
          <a:xfrm>
            <a:off x="2432350" y="2162308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G34</a:t>
            </a:r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7/25</a:t>
            </a:r>
          </a:p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0800</a:t>
            </a:r>
          </a:p>
          <a:p>
            <a:pPr algn="ctr"/>
            <a:r>
              <a:rPr lang="zh-TW" altLang="en-US" sz="900" dirty="0"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900" dirty="0">
                <a:latin typeface="標楷體" pitchFamily="65" charset="-120"/>
                <a:ea typeface="標楷體" pitchFamily="65" charset="-120"/>
              </a:rPr>
              <a:t>B</a:t>
            </a:r>
            <a:endParaRPr lang="zh-TW" altLang="en-US" sz="9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4" name="文字方塊 143"/>
          <p:cNvSpPr txBox="1"/>
          <p:nvPr/>
        </p:nvSpPr>
        <p:spPr>
          <a:xfrm>
            <a:off x="3932548" y="2162308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G35</a:t>
            </a:r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7/25</a:t>
            </a:r>
          </a:p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1000</a:t>
            </a:r>
          </a:p>
          <a:p>
            <a:pPr algn="ctr"/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A</a:t>
            </a:r>
            <a:endParaRPr lang="zh-TW" altLang="en-US" sz="9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5" name="文字方塊 144"/>
          <p:cNvSpPr txBox="1"/>
          <p:nvPr/>
        </p:nvSpPr>
        <p:spPr>
          <a:xfrm>
            <a:off x="5432746" y="2162308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G36</a:t>
            </a:r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7/25</a:t>
            </a:r>
          </a:p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1000</a:t>
            </a:r>
          </a:p>
          <a:p>
            <a:pPr algn="ctr"/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B</a:t>
            </a:r>
            <a:endParaRPr lang="zh-TW" altLang="en-US" sz="9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6" name="文字方塊 145"/>
          <p:cNvSpPr txBox="1"/>
          <p:nvPr/>
        </p:nvSpPr>
        <p:spPr>
          <a:xfrm>
            <a:off x="1701124" y="1733680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G37</a:t>
            </a:r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7/25</a:t>
            </a:r>
          </a:p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1200</a:t>
            </a:r>
          </a:p>
          <a:p>
            <a:pPr algn="ctr"/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A</a:t>
            </a:r>
            <a:endParaRPr lang="zh-TW" altLang="en-US" sz="9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7" name="文字方塊 146"/>
          <p:cNvSpPr txBox="1"/>
          <p:nvPr/>
        </p:nvSpPr>
        <p:spPr>
          <a:xfrm>
            <a:off x="4674224" y="1733680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G38</a:t>
            </a:r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7/25</a:t>
            </a:r>
          </a:p>
          <a:p>
            <a:pPr algn="ctr"/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1400</a:t>
            </a:r>
            <a:r>
              <a:rPr lang="zh-TW" altLang="en-US" sz="900" dirty="0" smtClean="0"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900" dirty="0" smtClean="0">
                <a:latin typeface="標楷體" pitchFamily="65" charset="-120"/>
                <a:ea typeface="標楷體" pitchFamily="65" charset="-120"/>
              </a:rPr>
              <a:t>A</a:t>
            </a:r>
            <a:endParaRPr lang="zh-TW" altLang="en-US" sz="9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8" name="文字方塊 147"/>
          <p:cNvSpPr txBox="1"/>
          <p:nvPr/>
        </p:nvSpPr>
        <p:spPr>
          <a:xfrm>
            <a:off x="3172966" y="807335"/>
            <a:ext cx="6429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冠軍</a:t>
            </a:r>
            <a:endParaRPr lang="zh-TW" altLang="en-US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9" name="文字方塊 148"/>
          <p:cNvSpPr txBox="1"/>
          <p:nvPr/>
        </p:nvSpPr>
        <p:spPr>
          <a:xfrm>
            <a:off x="2728468" y="1923763"/>
            <a:ext cx="14576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G39</a:t>
            </a:r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7/26</a:t>
            </a:r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0800</a:t>
            </a:r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 棒球場</a:t>
            </a:r>
            <a:endParaRPr lang="zh-TW" altLang="en-US" sz="1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0" name="副標題 2"/>
          <p:cNvSpPr txBox="1">
            <a:spLocks/>
          </p:cNvSpPr>
          <p:nvPr/>
        </p:nvSpPr>
        <p:spPr>
          <a:xfrm>
            <a:off x="166342" y="626766"/>
            <a:ext cx="6072230" cy="3571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en-US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決</a:t>
            </a:r>
            <a:r>
              <a:rPr lang="zh-TW" altLang="zh-TW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賽：共</a:t>
            </a:r>
            <a:r>
              <a:rPr lang="en-US" altLang="zh-TW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16</a:t>
            </a:r>
            <a:r>
              <a:rPr lang="zh-TW" altLang="zh-TW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隊，取</a:t>
            </a:r>
            <a:r>
              <a:rPr lang="zh-TW" altLang="en-US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三</a:t>
            </a:r>
            <a:r>
              <a:rPr lang="zh-TW" altLang="zh-TW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名</a:t>
            </a:r>
            <a:endParaRPr lang="zh-TW" altLang="en-US" sz="14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0140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599042" y="107504"/>
            <a:ext cx="5544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112</a:t>
            </a:r>
            <a:r>
              <a:rPr lang="zh-TW" altLang="en-US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年花蓮太平洋能高棒球節暨全國棒球錦標賽</a:t>
            </a:r>
            <a:endParaRPr lang="en-US" altLang="zh-TW" dirty="0" smtClean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高中組賽程圖</a:t>
            </a:r>
            <a:endParaRPr lang="zh-TW" altLang="en-US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8" name="文字方塊 77"/>
          <p:cNvSpPr txBox="1"/>
          <p:nvPr/>
        </p:nvSpPr>
        <p:spPr>
          <a:xfrm>
            <a:off x="932881" y="7831692"/>
            <a:ext cx="3550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A1</a:t>
            </a:r>
            <a:endParaRPr lang="zh-TW" altLang="en-US" sz="12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0" name="AutoShape 13"/>
          <p:cNvSpPr>
            <a:spLocks noChangeShapeType="1"/>
          </p:cNvSpPr>
          <p:nvPr/>
        </p:nvSpPr>
        <p:spPr bwMode="auto">
          <a:xfrm>
            <a:off x="2141947" y="6914843"/>
            <a:ext cx="9715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 sz="1100">
              <a:solidFill>
                <a:prstClr val="black"/>
              </a:solidFill>
            </a:endParaRPr>
          </a:p>
        </p:txBody>
      </p:sp>
      <p:cxnSp>
        <p:nvCxnSpPr>
          <p:cNvPr id="121" name="直線接點 120"/>
          <p:cNvCxnSpPr/>
          <p:nvPr/>
        </p:nvCxnSpPr>
        <p:spPr>
          <a:xfrm flipH="1" flipV="1">
            <a:off x="2616726" y="6489504"/>
            <a:ext cx="7820" cy="4332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線接點 121"/>
          <p:cNvCxnSpPr/>
          <p:nvPr/>
        </p:nvCxnSpPr>
        <p:spPr>
          <a:xfrm>
            <a:off x="3113497" y="6914843"/>
            <a:ext cx="0" cy="8846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直線接點 122"/>
          <p:cNvCxnSpPr/>
          <p:nvPr/>
        </p:nvCxnSpPr>
        <p:spPr>
          <a:xfrm>
            <a:off x="2159534" y="6914842"/>
            <a:ext cx="0" cy="8846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AutoShape 13"/>
          <p:cNvSpPr>
            <a:spLocks noChangeShapeType="1"/>
          </p:cNvSpPr>
          <p:nvPr/>
        </p:nvSpPr>
        <p:spPr bwMode="auto">
          <a:xfrm>
            <a:off x="3541865" y="6914843"/>
            <a:ext cx="9715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 sz="1100">
              <a:solidFill>
                <a:prstClr val="black"/>
              </a:solidFill>
            </a:endParaRPr>
          </a:p>
        </p:txBody>
      </p:sp>
      <p:cxnSp>
        <p:nvCxnSpPr>
          <p:cNvPr id="125" name="直線接點 124"/>
          <p:cNvCxnSpPr/>
          <p:nvPr/>
        </p:nvCxnSpPr>
        <p:spPr>
          <a:xfrm flipH="1" flipV="1">
            <a:off x="4016644" y="6489504"/>
            <a:ext cx="7820" cy="4332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線接點 125"/>
          <p:cNvCxnSpPr/>
          <p:nvPr/>
        </p:nvCxnSpPr>
        <p:spPr>
          <a:xfrm>
            <a:off x="4513415" y="6914843"/>
            <a:ext cx="0" cy="8846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線接點 126"/>
          <p:cNvCxnSpPr/>
          <p:nvPr/>
        </p:nvCxnSpPr>
        <p:spPr>
          <a:xfrm>
            <a:off x="3559452" y="6914842"/>
            <a:ext cx="0" cy="8846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直線接點 132"/>
          <p:cNvCxnSpPr/>
          <p:nvPr/>
        </p:nvCxnSpPr>
        <p:spPr>
          <a:xfrm>
            <a:off x="1087301" y="6489504"/>
            <a:ext cx="15404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直線接點 133"/>
          <p:cNvCxnSpPr/>
          <p:nvPr/>
        </p:nvCxnSpPr>
        <p:spPr>
          <a:xfrm>
            <a:off x="4007137" y="6472899"/>
            <a:ext cx="15404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文字方塊 134"/>
          <p:cNvSpPr txBox="1"/>
          <p:nvPr/>
        </p:nvSpPr>
        <p:spPr>
          <a:xfrm>
            <a:off x="1986179" y="7816601"/>
            <a:ext cx="3712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err="1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B2</a:t>
            </a:r>
            <a:endParaRPr lang="zh-TW" altLang="en-US" sz="12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6" name="文字方塊 135"/>
          <p:cNvSpPr txBox="1"/>
          <p:nvPr/>
        </p:nvSpPr>
        <p:spPr>
          <a:xfrm>
            <a:off x="2933144" y="7816600"/>
            <a:ext cx="3627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err="1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A3</a:t>
            </a:r>
            <a:endParaRPr lang="zh-TW" altLang="en-US" sz="12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7" name="文字方塊 136"/>
          <p:cNvSpPr txBox="1"/>
          <p:nvPr/>
        </p:nvSpPr>
        <p:spPr>
          <a:xfrm>
            <a:off x="3395618" y="7814623"/>
            <a:ext cx="3934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err="1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B3</a:t>
            </a:r>
            <a:endParaRPr lang="zh-TW" altLang="en-US" sz="12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8" name="文字方塊 137"/>
          <p:cNvSpPr txBox="1"/>
          <p:nvPr/>
        </p:nvSpPr>
        <p:spPr>
          <a:xfrm>
            <a:off x="4368682" y="7814622"/>
            <a:ext cx="3455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err="1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A2</a:t>
            </a:r>
            <a:endParaRPr lang="zh-TW" altLang="en-US" sz="12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0" name="文字方塊 139"/>
          <p:cNvSpPr txBox="1"/>
          <p:nvPr/>
        </p:nvSpPr>
        <p:spPr>
          <a:xfrm>
            <a:off x="5370387" y="7831693"/>
            <a:ext cx="3628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err="1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B1</a:t>
            </a:r>
            <a:endParaRPr lang="zh-TW" altLang="en-US" sz="12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141" name="直線接點 140"/>
          <p:cNvCxnSpPr/>
          <p:nvPr/>
        </p:nvCxnSpPr>
        <p:spPr>
          <a:xfrm flipH="1" flipV="1">
            <a:off x="1845780" y="6056255"/>
            <a:ext cx="7820" cy="4332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直線接點 143"/>
          <p:cNvCxnSpPr/>
          <p:nvPr/>
        </p:nvCxnSpPr>
        <p:spPr>
          <a:xfrm>
            <a:off x="1857511" y="6056255"/>
            <a:ext cx="292765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線接點 145"/>
          <p:cNvCxnSpPr/>
          <p:nvPr/>
        </p:nvCxnSpPr>
        <p:spPr>
          <a:xfrm>
            <a:off x="4785168" y="6056255"/>
            <a:ext cx="0" cy="4332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直線接點 146"/>
          <p:cNvCxnSpPr/>
          <p:nvPr/>
        </p:nvCxnSpPr>
        <p:spPr>
          <a:xfrm>
            <a:off x="3364988" y="5623006"/>
            <a:ext cx="0" cy="4332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文字方塊 147"/>
          <p:cNvSpPr txBox="1"/>
          <p:nvPr/>
        </p:nvSpPr>
        <p:spPr>
          <a:xfrm>
            <a:off x="3147603" y="5346007"/>
            <a:ext cx="5535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冠軍</a:t>
            </a:r>
          </a:p>
        </p:txBody>
      </p:sp>
      <p:sp>
        <p:nvSpPr>
          <p:cNvPr id="175" name="文字方塊 174"/>
          <p:cNvSpPr txBox="1"/>
          <p:nvPr/>
        </p:nvSpPr>
        <p:spPr>
          <a:xfrm>
            <a:off x="2357431" y="6912919"/>
            <a:ext cx="6142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100" dirty="0" err="1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G9</a:t>
            </a:r>
            <a:endParaRPr lang="en-US" altLang="zh-TW" sz="1100" dirty="0" smtClean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7/24</a:t>
            </a:r>
          </a:p>
          <a:p>
            <a:pPr algn="ctr"/>
            <a:r>
              <a:rPr lang="en-US" altLang="zh-TW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1200</a:t>
            </a:r>
          </a:p>
          <a:p>
            <a:pPr algn="ctr"/>
            <a:r>
              <a:rPr lang="zh-TW" altLang="en-US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棒球場</a:t>
            </a:r>
            <a:endParaRPr lang="zh-TW" altLang="en-US" sz="11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76" name="文字方塊 175"/>
          <p:cNvSpPr txBox="1"/>
          <p:nvPr/>
        </p:nvSpPr>
        <p:spPr>
          <a:xfrm>
            <a:off x="3714752" y="6919194"/>
            <a:ext cx="6247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100" dirty="0" err="1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G10</a:t>
            </a:r>
            <a:endParaRPr lang="en-US" altLang="zh-TW" sz="1100" dirty="0" smtClean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7/24</a:t>
            </a:r>
          </a:p>
          <a:p>
            <a:pPr algn="ctr"/>
            <a:r>
              <a:rPr lang="en-US" altLang="zh-TW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1400</a:t>
            </a:r>
          </a:p>
          <a:p>
            <a:pPr algn="ctr"/>
            <a:r>
              <a:rPr lang="zh-TW" altLang="en-US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棒球場</a:t>
            </a:r>
            <a:endParaRPr lang="zh-TW" altLang="en-US" sz="11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180" name="直線接點 179"/>
          <p:cNvCxnSpPr/>
          <p:nvPr/>
        </p:nvCxnSpPr>
        <p:spPr>
          <a:xfrm>
            <a:off x="2224410" y="6489504"/>
            <a:ext cx="0" cy="21662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直線接點 180"/>
          <p:cNvCxnSpPr/>
          <p:nvPr/>
        </p:nvCxnSpPr>
        <p:spPr>
          <a:xfrm>
            <a:off x="4463783" y="6472899"/>
            <a:ext cx="0" cy="21662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直線接點 182"/>
          <p:cNvCxnSpPr/>
          <p:nvPr/>
        </p:nvCxnSpPr>
        <p:spPr>
          <a:xfrm>
            <a:off x="2224410" y="6706128"/>
            <a:ext cx="2274726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文字方塊 183"/>
          <p:cNvSpPr txBox="1"/>
          <p:nvPr/>
        </p:nvSpPr>
        <p:spPr>
          <a:xfrm>
            <a:off x="1500174" y="6489504"/>
            <a:ext cx="6294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100" dirty="0" err="1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G11</a:t>
            </a:r>
            <a:endParaRPr lang="en-US" altLang="zh-TW" sz="1100" dirty="0" smtClean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7/25</a:t>
            </a:r>
          </a:p>
          <a:p>
            <a:pPr algn="ctr"/>
            <a:r>
              <a:rPr lang="en-US" altLang="zh-TW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0800</a:t>
            </a:r>
          </a:p>
          <a:p>
            <a:pPr algn="ctr"/>
            <a:r>
              <a:rPr lang="zh-TW" altLang="en-US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棒球場</a:t>
            </a:r>
            <a:endParaRPr lang="zh-TW" altLang="en-US" sz="11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85" name="文字方塊 184"/>
          <p:cNvSpPr txBox="1"/>
          <p:nvPr/>
        </p:nvSpPr>
        <p:spPr>
          <a:xfrm>
            <a:off x="4501324" y="6472899"/>
            <a:ext cx="6421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100" dirty="0" err="1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G12</a:t>
            </a:r>
            <a:endParaRPr lang="en-US" altLang="zh-TW" sz="1100" dirty="0" smtClean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7/25</a:t>
            </a:r>
          </a:p>
          <a:p>
            <a:pPr algn="ctr"/>
            <a:r>
              <a:rPr lang="en-US" altLang="zh-TW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1000</a:t>
            </a:r>
          </a:p>
          <a:p>
            <a:pPr algn="ctr"/>
            <a:r>
              <a:rPr lang="zh-TW" altLang="en-US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棒球場</a:t>
            </a:r>
            <a:endParaRPr lang="zh-TW" altLang="en-US" sz="11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86" name="文字方塊 185"/>
          <p:cNvSpPr txBox="1"/>
          <p:nvPr/>
        </p:nvSpPr>
        <p:spPr>
          <a:xfrm>
            <a:off x="3043098" y="6469738"/>
            <a:ext cx="600216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100" dirty="0" err="1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G13</a:t>
            </a:r>
            <a:endParaRPr lang="en-US" altLang="zh-TW" sz="1100" dirty="0" smtClean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7/26</a:t>
            </a:r>
          </a:p>
          <a:p>
            <a:pPr algn="ctr"/>
            <a:r>
              <a:rPr lang="en-US" altLang="zh-TW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1015</a:t>
            </a:r>
          </a:p>
          <a:p>
            <a:pPr algn="ctr"/>
            <a:r>
              <a:rPr lang="zh-TW" altLang="en-US" sz="10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棒球場</a:t>
            </a:r>
            <a:endParaRPr lang="zh-TW" altLang="en-US" sz="10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87" name="文字方塊 186"/>
          <p:cNvSpPr txBox="1"/>
          <p:nvPr/>
        </p:nvSpPr>
        <p:spPr>
          <a:xfrm>
            <a:off x="2614470" y="6041110"/>
            <a:ext cx="17145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100" dirty="0" err="1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G14</a:t>
            </a:r>
            <a:r>
              <a:rPr lang="zh-TW" altLang="en-US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7/26</a:t>
            </a:r>
            <a:r>
              <a:rPr lang="zh-TW" altLang="en-US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1445</a:t>
            </a:r>
            <a:r>
              <a:rPr lang="zh-TW" altLang="en-US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棒球場</a:t>
            </a:r>
            <a:endParaRPr lang="zh-TW" altLang="en-US" sz="11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47" name="直線接點 46"/>
          <p:cNvCxnSpPr/>
          <p:nvPr/>
        </p:nvCxnSpPr>
        <p:spPr>
          <a:xfrm>
            <a:off x="5547558" y="6472899"/>
            <a:ext cx="0" cy="13266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線接點 115"/>
          <p:cNvCxnSpPr/>
          <p:nvPr/>
        </p:nvCxnSpPr>
        <p:spPr>
          <a:xfrm>
            <a:off x="1087301" y="6489971"/>
            <a:ext cx="0" cy="13266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副標題 2"/>
          <p:cNvSpPr txBox="1">
            <a:spLocks/>
          </p:cNvSpPr>
          <p:nvPr/>
        </p:nvSpPr>
        <p:spPr>
          <a:xfrm>
            <a:off x="142852" y="4929190"/>
            <a:ext cx="6485660" cy="361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en-US" sz="1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決</a:t>
            </a:r>
            <a:r>
              <a:rPr lang="zh-TW" altLang="zh-TW" sz="1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賽：共</a:t>
            </a:r>
            <a:r>
              <a:rPr lang="zh-TW" altLang="en-US" sz="1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 </a:t>
            </a:r>
            <a:r>
              <a:rPr lang="en-US" altLang="zh-TW" sz="1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6</a:t>
            </a:r>
            <a:r>
              <a:rPr lang="zh-TW" altLang="en-US" sz="1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 </a:t>
            </a:r>
            <a:r>
              <a:rPr lang="zh-TW" altLang="zh-TW" sz="1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隊</a:t>
            </a:r>
            <a:r>
              <a:rPr lang="zh-TW" altLang="en-US" sz="1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，</a:t>
            </a:r>
            <a:r>
              <a:rPr lang="zh-TW" altLang="zh-TW" sz="1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取</a:t>
            </a:r>
            <a:r>
              <a:rPr lang="zh-TW" altLang="en-US" sz="1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 </a:t>
            </a:r>
            <a:r>
              <a:rPr lang="en-US" altLang="zh-TW" sz="1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3</a:t>
            </a:r>
            <a:r>
              <a:rPr lang="zh-TW" altLang="en-US" sz="1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 </a:t>
            </a:r>
            <a:r>
              <a:rPr lang="zh-TW" altLang="zh-TW" sz="1400" kern="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名</a:t>
            </a:r>
            <a:endParaRPr lang="zh-TW" altLang="zh-TW" sz="1400" kern="1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/>
            </a:endParaRPr>
          </a:p>
        </p:txBody>
      </p:sp>
      <p:sp>
        <p:nvSpPr>
          <p:cNvPr id="105" name="副標題 2"/>
          <p:cNvSpPr txBox="1">
            <a:spLocks/>
          </p:cNvSpPr>
          <p:nvPr/>
        </p:nvSpPr>
        <p:spPr>
          <a:xfrm>
            <a:off x="149485" y="920463"/>
            <a:ext cx="6072230" cy="3990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zh-TW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預賽：共</a:t>
            </a:r>
            <a:r>
              <a:rPr lang="zh-TW" altLang="en-US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 </a:t>
            </a:r>
            <a:r>
              <a:rPr lang="en-US" altLang="zh-TW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8</a:t>
            </a:r>
            <a:r>
              <a:rPr lang="zh-TW" altLang="en-US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 </a:t>
            </a:r>
            <a:r>
              <a:rPr lang="zh-TW" altLang="zh-TW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隊</a:t>
            </a:r>
            <a:r>
              <a:rPr lang="zh-TW" altLang="en-US" sz="1400" kern="100" dirty="0" smtClean="0">
                <a:solidFill>
                  <a:schemeClr val="tx1"/>
                </a:solidFill>
                <a:latin typeface="新細明體"/>
                <a:ea typeface="新細明體"/>
                <a:cs typeface="Times New Roman"/>
              </a:rPr>
              <a:t>，</a:t>
            </a:r>
            <a:r>
              <a:rPr lang="zh-TW" altLang="zh-TW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分</a:t>
            </a:r>
            <a:r>
              <a:rPr lang="zh-TW" altLang="en-US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 </a:t>
            </a:r>
            <a:r>
              <a:rPr lang="en-US" altLang="zh-TW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2</a:t>
            </a:r>
            <a:r>
              <a:rPr lang="zh-TW" altLang="en-US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 </a:t>
            </a:r>
            <a:r>
              <a:rPr lang="zh-TW" altLang="zh-TW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組</a:t>
            </a:r>
            <a:r>
              <a:rPr lang="zh-TW" altLang="en-US" sz="1400" kern="100" dirty="0" smtClean="0">
                <a:solidFill>
                  <a:schemeClr val="tx1"/>
                </a:solidFill>
                <a:latin typeface="新細明體"/>
                <a:cs typeface="Times New Roman"/>
              </a:rPr>
              <a:t>，</a:t>
            </a:r>
            <a:r>
              <a:rPr lang="zh-TW" altLang="zh-TW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每組取</a:t>
            </a:r>
            <a:r>
              <a:rPr lang="zh-TW" altLang="en-US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三</a:t>
            </a:r>
            <a:r>
              <a:rPr lang="zh-TW" altLang="zh-TW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名進入決賽</a:t>
            </a:r>
          </a:p>
        </p:txBody>
      </p:sp>
      <p:cxnSp>
        <p:nvCxnSpPr>
          <p:cNvPr id="61" name="直線接點 60"/>
          <p:cNvCxnSpPr/>
          <p:nvPr/>
        </p:nvCxnSpPr>
        <p:spPr>
          <a:xfrm>
            <a:off x="1600651" y="2134763"/>
            <a:ext cx="7858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文字方塊 61"/>
          <p:cNvSpPr txBox="1"/>
          <p:nvPr/>
        </p:nvSpPr>
        <p:spPr>
          <a:xfrm>
            <a:off x="2315030" y="1991887"/>
            <a:ext cx="828217" cy="276989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zh-TW" altLang="en-US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秀峰高中</a:t>
            </a:r>
            <a:endParaRPr lang="en-US" altLang="zh-TW" sz="1200" dirty="0" smtClean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3" name="文字方塊 62"/>
          <p:cNvSpPr txBox="1"/>
          <p:nvPr/>
        </p:nvSpPr>
        <p:spPr>
          <a:xfrm>
            <a:off x="1634981" y="1920449"/>
            <a:ext cx="751488" cy="276989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altLang="zh-TW" sz="1200" dirty="0" err="1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G1</a:t>
            </a:r>
            <a:r>
              <a:rPr lang="zh-TW" altLang="en-US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7/22</a:t>
            </a:r>
          </a:p>
        </p:txBody>
      </p:sp>
      <p:sp>
        <p:nvSpPr>
          <p:cNvPr id="64" name="文字方塊 63"/>
          <p:cNvSpPr txBox="1"/>
          <p:nvPr/>
        </p:nvSpPr>
        <p:spPr>
          <a:xfrm>
            <a:off x="1600652" y="2134763"/>
            <a:ext cx="829852" cy="276989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altLang="zh-TW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0800</a:t>
            </a:r>
            <a:r>
              <a:rPr lang="zh-TW" altLang="en-US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平和</a:t>
            </a:r>
            <a:endParaRPr lang="zh-TW" altLang="en-US" sz="12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5" name="文字方塊 64"/>
          <p:cNvSpPr txBox="1"/>
          <p:nvPr/>
        </p:nvSpPr>
        <p:spPr>
          <a:xfrm>
            <a:off x="801454" y="1991887"/>
            <a:ext cx="878441" cy="276989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zh-TW" altLang="en-US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花蓮體中</a:t>
            </a:r>
            <a:endParaRPr lang="zh-TW" altLang="en-US" sz="12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66" name="直線接點 65"/>
          <p:cNvCxnSpPr/>
          <p:nvPr/>
        </p:nvCxnSpPr>
        <p:spPr>
          <a:xfrm>
            <a:off x="1600651" y="2634829"/>
            <a:ext cx="7858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文字方塊 66"/>
          <p:cNvSpPr txBox="1"/>
          <p:nvPr/>
        </p:nvSpPr>
        <p:spPr>
          <a:xfrm>
            <a:off x="2346834" y="2491953"/>
            <a:ext cx="828218" cy="276989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zh-TW" altLang="en-US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四維高中</a:t>
            </a:r>
            <a:endParaRPr lang="en-US" altLang="zh-TW" sz="1200" dirty="0" smtClean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8" name="文字方塊 67"/>
          <p:cNvSpPr txBox="1"/>
          <p:nvPr/>
        </p:nvSpPr>
        <p:spPr>
          <a:xfrm>
            <a:off x="1600651" y="2420515"/>
            <a:ext cx="785818" cy="276989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altLang="zh-TW" sz="1200" dirty="0" err="1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G2</a:t>
            </a:r>
            <a:r>
              <a:rPr lang="zh-TW" altLang="en-US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7/22</a:t>
            </a:r>
          </a:p>
        </p:txBody>
      </p:sp>
      <p:sp>
        <p:nvSpPr>
          <p:cNvPr id="69" name="文字方塊 68"/>
          <p:cNvSpPr txBox="1"/>
          <p:nvPr/>
        </p:nvSpPr>
        <p:spPr>
          <a:xfrm>
            <a:off x="1600650" y="2634829"/>
            <a:ext cx="829853" cy="276989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altLang="zh-TW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1000</a:t>
            </a:r>
            <a:r>
              <a:rPr lang="zh-TW" altLang="en-US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平和</a:t>
            </a:r>
            <a:endParaRPr lang="zh-TW" altLang="en-US" sz="12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70" name="直線接點 69"/>
          <p:cNvCxnSpPr/>
          <p:nvPr/>
        </p:nvCxnSpPr>
        <p:spPr>
          <a:xfrm>
            <a:off x="4372767" y="2134763"/>
            <a:ext cx="7858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文字方塊 70"/>
          <p:cNvSpPr txBox="1"/>
          <p:nvPr/>
        </p:nvSpPr>
        <p:spPr>
          <a:xfrm>
            <a:off x="5087147" y="1991887"/>
            <a:ext cx="642942" cy="276989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altLang="zh-TW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G2</a:t>
            </a:r>
            <a:r>
              <a:rPr lang="zh-TW" altLang="en-US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敗</a:t>
            </a:r>
            <a:endParaRPr lang="en-US" altLang="zh-TW" sz="1200" dirty="0" smtClean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4" name="文字方塊 73"/>
          <p:cNvSpPr txBox="1"/>
          <p:nvPr/>
        </p:nvSpPr>
        <p:spPr>
          <a:xfrm>
            <a:off x="3872701" y="1991887"/>
            <a:ext cx="571504" cy="276989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altLang="zh-TW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G1</a:t>
            </a:r>
            <a:r>
              <a:rPr lang="zh-TW" altLang="en-US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敗</a:t>
            </a:r>
            <a:endParaRPr lang="zh-TW" altLang="en-US" sz="12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75" name="直線接點 74"/>
          <p:cNvCxnSpPr/>
          <p:nvPr/>
        </p:nvCxnSpPr>
        <p:spPr>
          <a:xfrm>
            <a:off x="4372767" y="2634829"/>
            <a:ext cx="7858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文字方塊 75"/>
          <p:cNvSpPr txBox="1"/>
          <p:nvPr/>
        </p:nvSpPr>
        <p:spPr>
          <a:xfrm>
            <a:off x="5130010" y="2491953"/>
            <a:ext cx="571504" cy="276989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altLang="zh-TW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G2</a:t>
            </a:r>
            <a:r>
              <a:rPr lang="zh-TW" altLang="en-US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勝</a:t>
            </a:r>
            <a:endParaRPr lang="en-US" altLang="zh-TW" sz="1200" dirty="0" smtClean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0" name="文字方塊 79"/>
          <p:cNvSpPr txBox="1"/>
          <p:nvPr/>
        </p:nvSpPr>
        <p:spPr>
          <a:xfrm>
            <a:off x="825549" y="2491953"/>
            <a:ext cx="849187" cy="276989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zh-TW" altLang="en-US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南港高工</a:t>
            </a:r>
            <a:endParaRPr lang="zh-TW" altLang="en-US" sz="12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1" name="文字方塊 80"/>
          <p:cNvSpPr txBox="1"/>
          <p:nvPr/>
        </p:nvSpPr>
        <p:spPr>
          <a:xfrm>
            <a:off x="3872701" y="2491953"/>
            <a:ext cx="571504" cy="276989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altLang="zh-TW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G1</a:t>
            </a:r>
            <a:r>
              <a:rPr lang="zh-TW" altLang="en-US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勝</a:t>
            </a:r>
            <a:endParaRPr lang="zh-TW" altLang="en-US" sz="12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3" name="文字方塊 102"/>
          <p:cNvSpPr txBox="1"/>
          <p:nvPr/>
        </p:nvSpPr>
        <p:spPr>
          <a:xfrm>
            <a:off x="3093883" y="1420383"/>
            <a:ext cx="357190" cy="369332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altLang="zh-TW" dirty="0" smtClean="0">
                <a:solidFill>
                  <a:prstClr val="black"/>
                </a:solidFill>
              </a:rPr>
              <a:t>A</a:t>
            </a:r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104" name="文字方塊 103"/>
          <p:cNvSpPr txBox="1"/>
          <p:nvPr/>
        </p:nvSpPr>
        <p:spPr>
          <a:xfrm>
            <a:off x="3071002" y="3029175"/>
            <a:ext cx="357190" cy="369332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altLang="zh-TW" dirty="0" smtClean="0">
                <a:solidFill>
                  <a:prstClr val="black"/>
                </a:solidFill>
              </a:rPr>
              <a:t>B</a:t>
            </a:r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107" name="文字方塊 106"/>
          <p:cNvSpPr txBox="1"/>
          <p:nvPr/>
        </p:nvSpPr>
        <p:spPr>
          <a:xfrm>
            <a:off x="4350373" y="1920448"/>
            <a:ext cx="808212" cy="276989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altLang="zh-TW" sz="1200" dirty="0" err="1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G7</a:t>
            </a:r>
            <a:r>
              <a:rPr lang="zh-TW" altLang="en-US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7/23</a:t>
            </a:r>
          </a:p>
        </p:txBody>
      </p:sp>
      <p:sp>
        <p:nvSpPr>
          <p:cNvPr id="108" name="文字方塊 107"/>
          <p:cNvSpPr txBox="1"/>
          <p:nvPr/>
        </p:nvSpPr>
        <p:spPr>
          <a:xfrm>
            <a:off x="4276395" y="2134762"/>
            <a:ext cx="983872" cy="261600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altLang="zh-TW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1200</a:t>
            </a:r>
            <a:r>
              <a:rPr lang="zh-TW" altLang="en-US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棒球場</a:t>
            </a:r>
            <a:endParaRPr lang="zh-TW" altLang="en-US" sz="11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0" name="文字方塊 109"/>
          <p:cNvSpPr txBox="1"/>
          <p:nvPr/>
        </p:nvSpPr>
        <p:spPr>
          <a:xfrm>
            <a:off x="4395572" y="2427199"/>
            <a:ext cx="751488" cy="276989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altLang="zh-TW" sz="1200" dirty="0" err="1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G8</a:t>
            </a:r>
            <a:r>
              <a:rPr lang="zh-TW" altLang="en-US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7/23</a:t>
            </a:r>
          </a:p>
        </p:txBody>
      </p:sp>
      <p:sp>
        <p:nvSpPr>
          <p:cNvPr id="111" name="文字方塊 110"/>
          <p:cNvSpPr txBox="1"/>
          <p:nvPr/>
        </p:nvSpPr>
        <p:spPr>
          <a:xfrm>
            <a:off x="4306304" y="2641513"/>
            <a:ext cx="953963" cy="261600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altLang="zh-TW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1400</a:t>
            </a:r>
            <a:r>
              <a:rPr lang="zh-TW" altLang="en-US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棒球場</a:t>
            </a:r>
            <a:endParaRPr lang="zh-TW" altLang="en-US" sz="11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112" name="直線接點 111"/>
          <p:cNvCxnSpPr/>
          <p:nvPr/>
        </p:nvCxnSpPr>
        <p:spPr>
          <a:xfrm>
            <a:off x="1605182" y="3747936"/>
            <a:ext cx="7858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文字方塊 112"/>
          <p:cNvSpPr txBox="1"/>
          <p:nvPr/>
        </p:nvSpPr>
        <p:spPr>
          <a:xfrm>
            <a:off x="2335464" y="3573256"/>
            <a:ext cx="823686" cy="276989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zh-TW" altLang="en-US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中興高中</a:t>
            </a:r>
            <a:endParaRPr lang="en-US" altLang="zh-TW" sz="1200" dirty="0" smtClean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4" name="文字方塊 113"/>
          <p:cNvSpPr txBox="1"/>
          <p:nvPr/>
        </p:nvSpPr>
        <p:spPr>
          <a:xfrm>
            <a:off x="1639512" y="3533622"/>
            <a:ext cx="751488" cy="276989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altLang="zh-TW" sz="1200" dirty="0" err="1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G3</a:t>
            </a:r>
            <a:r>
              <a:rPr lang="zh-TW" altLang="en-US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7/22</a:t>
            </a:r>
          </a:p>
        </p:txBody>
      </p:sp>
      <p:sp>
        <p:nvSpPr>
          <p:cNvPr id="115" name="文字方塊 114"/>
          <p:cNvSpPr txBox="1"/>
          <p:nvPr/>
        </p:nvSpPr>
        <p:spPr>
          <a:xfrm>
            <a:off x="1605183" y="3747936"/>
            <a:ext cx="829852" cy="276989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altLang="zh-TW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1200</a:t>
            </a:r>
            <a:r>
              <a:rPr lang="zh-TW" altLang="en-US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平和</a:t>
            </a:r>
            <a:endParaRPr lang="zh-TW" altLang="en-US" sz="12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7" name="文字方塊 116"/>
          <p:cNvSpPr txBox="1"/>
          <p:nvPr/>
        </p:nvSpPr>
        <p:spPr>
          <a:xfrm>
            <a:off x="801696" y="3595721"/>
            <a:ext cx="857256" cy="276989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zh-TW" altLang="en-US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屏東高中</a:t>
            </a:r>
            <a:endParaRPr lang="zh-TW" altLang="en-US" sz="12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118" name="直線接點 117"/>
          <p:cNvCxnSpPr/>
          <p:nvPr/>
        </p:nvCxnSpPr>
        <p:spPr>
          <a:xfrm>
            <a:off x="1605182" y="4248002"/>
            <a:ext cx="7858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文字方塊 118"/>
          <p:cNvSpPr txBox="1"/>
          <p:nvPr/>
        </p:nvSpPr>
        <p:spPr>
          <a:xfrm>
            <a:off x="2351366" y="4073322"/>
            <a:ext cx="823686" cy="276989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zh-TW" altLang="en-US" sz="12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玉</a:t>
            </a:r>
            <a:r>
              <a:rPr lang="zh-TW" altLang="en-US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里高中</a:t>
            </a:r>
            <a:endParaRPr lang="en-US" altLang="zh-TW" sz="1200" dirty="0" smtClean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8" name="文字方塊 127"/>
          <p:cNvSpPr txBox="1"/>
          <p:nvPr/>
        </p:nvSpPr>
        <p:spPr>
          <a:xfrm>
            <a:off x="1605182" y="4033688"/>
            <a:ext cx="785818" cy="276989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altLang="zh-TW" sz="1200" dirty="0" err="1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G4</a:t>
            </a:r>
            <a:r>
              <a:rPr lang="zh-TW" altLang="en-US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7/22</a:t>
            </a:r>
          </a:p>
        </p:txBody>
      </p:sp>
      <p:sp>
        <p:nvSpPr>
          <p:cNvPr id="129" name="文字方塊 128"/>
          <p:cNvSpPr txBox="1"/>
          <p:nvPr/>
        </p:nvSpPr>
        <p:spPr>
          <a:xfrm>
            <a:off x="1605181" y="4248002"/>
            <a:ext cx="829853" cy="276989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altLang="zh-TW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1400</a:t>
            </a:r>
            <a:r>
              <a:rPr lang="zh-TW" altLang="en-US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平和</a:t>
            </a:r>
            <a:endParaRPr lang="zh-TW" altLang="en-US" sz="12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130" name="直線接點 129"/>
          <p:cNvCxnSpPr/>
          <p:nvPr/>
        </p:nvCxnSpPr>
        <p:spPr>
          <a:xfrm>
            <a:off x="4385249" y="3747936"/>
            <a:ext cx="7858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文字方塊 130"/>
          <p:cNvSpPr txBox="1"/>
          <p:nvPr/>
        </p:nvSpPr>
        <p:spPr>
          <a:xfrm>
            <a:off x="5099629" y="3605060"/>
            <a:ext cx="642942" cy="276989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altLang="zh-TW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G4</a:t>
            </a:r>
            <a:r>
              <a:rPr lang="zh-TW" altLang="en-US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敗</a:t>
            </a:r>
            <a:endParaRPr lang="en-US" altLang="zh-TW" sz="1200" dirty="0" smtClean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2" name="文字方塊 131"/>
          <p:cNvSpPr txBox="1"/>
          <p:nvPr/>
        </p:nvSpPr>
        <p:spPr>
          <a:xfrm>
            <a:off x="3885183" y="3605060"/>
            <a:ext cx="571504" cy="276989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altLang="zh-TW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G3</a:t>
            </a:r>
            <a:r>
              <a:rPr lang="zh-TW" altLang="en-US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敗</a:t>
            </a:r>
            <a:endParaRPr lang="zh-TW" altLang="en-US" sz="12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139" name="直線接點 138"/>
          <p:cNvCxnSpPr/>
          <p:nvPr/>
        </p:nvCxnSpPr>
        <p:spPr>
          <a:xfrm>
            <a:off x="4385249" y="4248002"/>
            <a:ext cx="7858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文字方塊 141"/>
          <p:cNvSpPr txBox="1"/>
          <p:nvPr/>
        </p:nvSpPr>
        <p:spPr>
          <a:xfrm>
            <a:off x="5142492" y="4105126"/>
            <a:ext cx="571504" cy="276989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altLang="zh-TW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G4</a:t>
            </a:r>
            <a:r>
              <a:rPr lang="zh-TW" altLang="en-US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勝</a:t>
            </a:r>
            <a:endParaRPr lang="en-US" altLang="zh-TW" sz="1200" dirty="0" smtClean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3" name="文字方塊 142"/>
          <p:cNvSpPr txBox="1"/>
          <p:nvPr/>
        </p:nvSpPr>
        <p:spPr>
          <a:xfrm>
            <a:off x="817598" y="4081273"/>
            <a:ext cx="853718" cy="276989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zh-TW" altLang="en-US" sz="12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稻</a:t>
            </a:r>
            <a:r>
              <a:rPr lang="zh-TW" altLang="en-US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江商職</a:t>
            </a:r>
            <a:endParaRPr lang="zh-TW" altLang="en-US" sz="12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5" name="文字方塊 144"/>
          <p:cNvSpPr txBox="1"/>
          <p:nvPr/>
        </p:nvSpPr>
        <p:spPr>
          <a:xfrm>
            <a:off x="3885183" y="4105126"/>
            <a:ext cx="571504" cy="276989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altLang="zh-TW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G3</a:t>
            </a:r>
            <a:r>
              <a:rPr lang="zh-TW" altLang="en-US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勝</a:t>
            </a:r>
            <a:endParaRPr lang="zh-TW" altLang="en-US" sz="12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52" name="文字方塊 151"/>
          <p:cNvSpPr txBox="1"/>
          <p:nvPr/>
        </p:nvSpPr>
        <p:spPr>
          <a:xfrm>
            <a:off x="4362855" y="3533621"/>
            <a:ext cx="808212" cy="276989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altLang="zh-TW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G5</a:t>
            </a:r>
            <a:r>
              <a:rPr lang="zh-TW" altLang="en-US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7/23</a:t>
            </a:r>
          </a:p>
        </p:txBody>
      </p:sp>
      <p:sp>
        <p:nvSpPr>
          <p:cNvPr id="153" name="文字方塊 152"/>
          <p:cNvSpPr txBox="1"/>
          <p:nvPr/>
        </p:nvSpPr>
        <p:spPr>
          <a:xfrm>
            <a:off x="4288877" y="3747935"/>
            <a:ext cx="983872" cy="261600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altLang="zh-TW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0800</a:t>
            </a:r>
            <a:r>
              <a:rPr lang="zh-TW" altLang="en-US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棒球場</a:t>
            </a:r>
            <a:endParaRPr lang="zh-TW" altLang="en-US" sz="11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54" name="文字方塊 153"/>
          <p:cNvSpPr txBox="1"/>
          <p:nvPr/>
        </p:nvSpPr>
        <p:spPr>
          <a:xfrm>
            <a:off x="4408054" y="4040372"/>
            <a:ext cx="751488" cy="276989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altLang="zh-TW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G6</a:t>
            </a:r>
            <a:r>
              <a:rPr lang="zh-TW" altLang="en-US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7/23</a:t>
            </a:r>
          </a:p>
        </p:txBody>
      </p:sp>
      <p:sp>
        <p:nvSpPr>
          <p:cNvPr id="155" name="文字方塊 154"/>
          <p:cNvSpPr txBox="1"/>
          <p:nvPr/>
        </p:nvSpPr>
        <p:spPr>
          <a:xfrm>
            <a:off x="4318786" y="4254686"/>
            <a:ext cx="953963" cy="261600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altLang="zh-TW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1000</a:t>
            </a:r>
            <a:r>
              <a:rPr lang="zh-TW" altLang="en-US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棒球場</a:t>
            </a:r>
            <a:endParaRPr lang="zh-TW" altLang="en-US" sz="11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881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5729</TotalTime>
  <Words>3510</Words>
  <Application>Microsoft Office PowerPoint</Application>
  <PresentationFormat>如螢幕大小 (4:3)</PresentationFormat>
  <Paragraphs>1155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Office 佈景主題</vt:lpstr>
      <vt:lpstr>投影片 1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abis</dc:creator>
  <cp:lastModifiedBy>yi-yu Huang</cp:lastModifiedBy>
  <cp:revision>289</cp:revision>
  <cp:lastPrinted>2023-05-24T05:32:11Z</cp:lastPrinted>
  <dcterms:created xsi:type="dcterms:W3CDTF">2020-07-02T02:53:07Z</dcterms:created>
  <dcterms:modified xsi:type="dcterms:W3CDTF">2023-07-15T06:26:07Z</dcterms:modified>
</cp:coreProperties>
</file>