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2" r:id="rId9"/>
    <p:sldId id="266" r:id="rId10"/>
    <p:sldId id="267" r:id="rId11"/>
    <p:sldId id="268" r:id="rId12"/>
    <p:sldId id="269" r:id="rId13"/>
    <p:sldId id="270" r:id="rId14"/>
    <p:sldId id="271" r:id="rId15"/>
    <p:sldId id="320" r:id="rId16"/>
    <p:sldId id="272" r:id="rId17"/>
    <p:sldId id="303" r:id="rId18"/>
    <p:sldId id="273" r:id="rId19"/>
    <p:sldId id="274" r:id="rId20"/>
    <p:sldId id="275" r:id="rId21"/>
    <p:sldId id="276" r:id="rId22"/>
    <p:sldId id="310" r:id="rId23"/>
    <p:sldId id="315" r:id="rId24"/>
    <p:sldId id="318" r:id="rId25"/>
    <p:sldId id="294" r:id="rId26"/>
    <p:sldId id="293" r:id="rId27"/>
    <p:sldId id="295" r:id="rId28"/>
    <p:sldId id="296" r:id="rId29"/>
    <p:sldId id="298" r:id="rId30"/>
    <p:sldId id="297" r:id="rId31"/>
    <p:sldId id="299" r:id="rId32"/>
    <p:sldId id="300" r:id="rId33"/>
    <p:sldId id="278" r:id="rId34"/>
    <p:sldId id="280" r:id="rId35"/>
    <p:sldId id="281" r:id="rId36"/>
    <p:sldId id="282" r:id="rId37"/>
    <p:sldId id="283" r:id="rId38"/>
    <p:sldId id="284" r:id="rId39"/>
    <p:sldId id="285" r:id="rId40"/>
    <p:sldId id="321" r:id="rId41"/>
    <p:sldId id="313" r:id="rId42"/>
    <p:sldId id="323" r:id="rId43"/>
    <p:sldId id="305" r:id="rId44"/>
    <p:sldId id="314" r:id="rId45"/>
    <p:sldId id="306" r:id="rId46"/>
    <p:sldId id="308" r:id="rId47"/>
    <p:sldId id="309" r:id="rId48"/>
    <p:sldId id="286" r:id="rId49"/>
    <p:sldId id="317" r:id="rId50"/>
    <p:sldId id="287" r:id="rId51"/>
    <p:sldId id="289" r:id="rId52"/>
    <p:sldId id="288" r:id="rId53"/>
    <p:sldId id="290" r:id="rId54"/>
    <p:sldId id="292" r:id="rId55"/>
    <p:sldId id="307" r:id="rId56"/>
    <p:sldId id="319" r:id="rId57"/>
    <p:sldId id="322" r:id="rId58"/>
    <p:sldId id="326" r:id="rId59"/>
    <p:sldId id="327" r:id="rId60"/>
    <p:sldId id="291" r:id="rId61"/>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85" d="100"/>
          <a:sy n="85" d="100"/>
        </p:scale>
        <p:origin x="-111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p:txBody>
          <a:bodyPr/>
          <a:lstStyle>
            <a:lvl1pPr>
              <a:defRPr/>
            </a:lvl1pPr>
          </a:lstStyle>
          <a:p>
            <a:pPr>
              <a:defRPr/>
            </a:pPr>
            <a:endParaRPr lang="en-US" altLang="zh-TW"/>
          </a:p>
        </p:txBody>
      </p:sp>
      <p:sp>
        <p:nvSpPr>
          <p:cNvPr id="6" name="投影片編號版面配置區 26"/>
          <p:cNvSpPr>
            <a:spLocks noGrp="1"/>
          </p:cNvSpPr>
          <p:nvPr>
            <p:ph type="sldNum" sz="quarter" idx="12"/>
          </p:nvPr>
        </p:nvSpPr>
        <p:spPr/>
        <p:txBody>
          <a:bodyPr/>
          <a:lstStyle>
            <a:lvl1pPr>
              <a:defRPr/>
            </a:lvl1pPr>
          </a:lstStyle>
          <a:p>
            <a:pPr>
              <a:defRPr/>
            </a:pPr>
            <a:fld id="{4DA84186-1B54-4A0D-B637-0A84454CD686}"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089C2929-439D-4FF7-9094-701D0FDD0316}"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677FC867-896A-4258-A2AA-7556C9343164}"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7EB822F5-BD84-45D6-8C70-31E8A1D63A68}"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F9B63E89-43BA-4496-A512-52BF6AE065C4}"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39EDBCC7-E5CC-400C-955F-24982D954122}"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endParaRPr lang="en-US" altLang="zh-TW"/>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2EDFB250-B37A-4562-85CF-8EF016C82CAE}"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endParaRPr lang="en-US" altLang="zh-TW"/>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C7FA79AC-EC37-48DB-90E1-21DDFA3A9E44}"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endParaRPr lang="en-US" altLang="zh-TW"/>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DB129F87-6E42-4158-9D76-49A172CBC539}"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6ED0CF28-C221-41D8-A275-AA7704BB44EC}"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手繪多邊形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endParaRPr lang="en-US" altLang="zh-TW"/>
          </a:p>
        </p:txBody>
      </p:sp>
      <p:sp>
        <p:nvSpPr>
          <p:cNvPr id="10" name="頁尾版面配置區 5"/>
          <p:cNvSpPr>
            <a:spLocks noGrp="1"/>
          </p:cNvSpPr>
          <p:nvPr>
            <p:ph type="ftr" sz="quarter" idx="11"/>
          </p:nvPr>
        </p:nvSpPr>
        <p:spPr/>
        <p:txBody>
          <a:bodyPr/>
          <a:lstStyle>
            <a:lvl1pPr>
              <a:defRPr/>
            </a:lvl1pPr>
          </a:lstStyle>
          <a:p>
            <a:pPr>
              <a:defRPr/>
            </a:pPr>
            <a:endParaRPr lang="en-US" altLang="zh-TW"/>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16EEC141-BFC0-4F11-832A-2A8C91A74DD8}"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052"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2053"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57BAF7F6-1A5A-4B00-8157-7BC6B6536E43}" type="slidenum">
              <a:rPr lang="en-US" altLang="zh-TW"/>
              <a:pPr>
                <a:defRPr/>
              </a:pPr>
              <a:t>‹#›</a:t>
            </a:fld>
            <a:endParaRPr lang="en-US" altLang="zh-TW"/>
          </a:p>
        </p:txBody>
      </p:sp>
      <p:grpSp>
        <p:nvGrpSpPr>
          <p:cNvPr id="2057"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p>
          </p:txBody>
        </p:sp>
      </p:grpSp>
    </p:spTree>
  </p:cSld>
  <p:clrMap bg1="lt1" tx1="dk1" bg2="lt2" tx2="dk2" accent1="accent1" accent2="accent2" accent3="accent3" accent4="accent4" accent5="accent5" accent6="accent6" hlink="hlink" folHlink="folHlink"/>
  <p:sldLayoutIdLst>
    <p:sldLayoutId id="2147483725" r:id="rId1"/>
    <p:sldLayoutId id="2147483724" r:id="rId2"/>
    <p:sldLayoutId id="2147483726" r:id="rId3"/>
    <p:sldLayoutId id="2147483723" r:id="rId4"/>
    <p:sldLayoutId id="2147483722" r:id="rId5"/>
    <p:sldLayoutId id="2147483721" r:id="rId6"/>
    <p:sldLayoutId id="2147483720" r:id="rId7"/>
    <p:sldLayoutId id="2147483719" r:id="rId8"/>
    <p:sldLayoutId id="2147483727" r:id="rId9"/>
    <p:sldLayoutId id="2147483718" r:id="rId10"/>
    <p:sldLayoutId id="214748371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tsn.moe.edu.tw/index/" TargetMode="External"/><Relationship Id="rId2" Type="http://schemas.openxmlformats.org/officeDocument/2006/relationships/hyperlink" Target="http://210.240.39.100/index_ttest.a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nfitinfo.moe.gov.tw/query/querysys.php" TargetMode="External"/><Relationship Id="rId2" Type="http://schemas.openxmlformats.org/officeDocument/2006/relationships/hyperlink" Target="http://edu.law.moe.gov.tw/LawContent.aspx?id=GL00106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6law.idv.tw/6law/law/&#24615;&#20405;&#23475;&#29359;&#32618;&#38450;&#27835;&#27861;.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6law.idv.tw/6law/law/&#24615;&#21029;&#24179;&#31561;&#25945;&#32946;&#27861;.ht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law.moj.gov.tw/News/news_detail.aspx?id=36836" TargetMode="External"/><Relationship Id="rId2" Type="http://schemas.openxmlformats.org/officeDocument/2006/relationships/hyperlink" Target="../Local%20Settings/Temporary%20Internet%20Files/Content.IE5/U7WCV2U4/&#22823;&#23416;&#36774;&#29702;&#22283;&#22806;&#23416;&#27511;&#25505;&#35469;&#36774;&#27861;.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pPr eaLnBrk="1" fontAlgn="auto" hangingPunct="1">
              <a:spcAft>
                <a:spcPts val="0"/>
              </a:spcAft>
              <a:defRPr/>
            </a:pPr>
            <a:r>
              <a:rPr lang="zh-TW" altLang="en-US" smtClean="0">
                <a:solidFill>
                  <a:schemeClr val="tx1"/>
                </a:solidFill>
                <a:ea typeface="標楷體" pitchFamily="65" charset="-120"/>
              </a:rPr>
              <a:t>花蓮縣各級公立學校</a:t>
            </a:r>
            <a:r>
              <a:rPr lang="zh-TW" altLang="en-US" smtClean="0">
                <a:solidFill>
                  <a:schemeClr val="hlink"/>
                </a:solidFill>
                <a:ea typeface="標楷體" pitchFamily="65" charset="-120"/>
              </a:rPr>
              <a:t/>
            </a:r>
            <a:br>
              <a:rPr lang="zh-TW" altLang="en-US" smtClean="0">
                <a:solidFill>
                  <a:schemeClr val="hlink"/>
                </a:solidFill>
                <a:ea typeface="標楷體" pitchFamily="65" charset="-120"/>
              </a:rPr>
            </a:br>
            <a:r>
              <a:rPr lang="en-US" altLang="zh-TW" smtClean="0">
                <a:latin typeface="標楷體" pitchFamily="65" charset="-120"/>
                <a:ea typeface="標楷體" pitchFamily="65" charset="-120"/>
              </a:rPr>
              <a:t>105</a:t>
            </a:r>
            <a:r>
              <a:rPr lang="zh-TW" altLang="en-US" smtClean="0">
                <a:latin typeface="標楷體" pitchFamily="65" charset="-120"/>
                <a:ea typeface="標楷體" pitchFamily="65" charset="-120"/>
              </a:rPr>
              <a:t>年代理教師甄選作業講習</a:t>
            </a:r>
          </a:p>
        </p:txBody>
      </p:sp>
      <p:sp>
        <p:nvSpPr>
          <p:cNvPr id="6147" name="Rectangle 3"/>
          <p:cNvSpPr>
            <a:spLocks noGrp="1" noChangeArrowheads="1"/>
          </p:cNvSpPr>
          <p:nvPr>
            <p:ph type="subTitle" idx="1"/>
          </p:nvPr>
        </p:nvSpPr>
        <p:spPr>
          <a:xfrm>
            <a:off x="533400" y="3228975"/>
            <a:ext cx="7854950" cy="1752600"/>
          </a:xfrm>
        </p:spPr>
        <p:txBody>
          <a:bodyPr/>
          <a:lstStyle/>
          <a:p>
            <a:pPr marR="0" eaLnBrk="1" hangingPunct="1"/>
            <a:r>
              <a:rPr lang="zh-TW" altLang="en-US" smtClean="0">
                <a:latin typeface="標楷體" pitchFamily="65" charset="-120"/>
                <a:ea typeface="標楷體" pitchFamily="65" charset="-120"/>
              </a:rPr>
              <a:t>主講人</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明義國小</a:t>
            </a:r>
            <a:endParaRPr lang="en-US" altLang="zh-TW" smtClean="0">
              <a:latin typeface="標楷體" pitchFamily="65" charset="-120"/>
              <a:ea typeface="標楷體" pitchFamily="65" charset="-120"/>
            </a:endParaRPr>
          </a:p>
          <a:p>
            <a:pPr marR="0" eaLnBrk="1" hangingPunct="1"/>
            <a:r>
              <a:rPr lang="zh-TW" altLang="en-US" smtClean="0">
                <a:latin typeface="標楷體" pitchFamily="65" charset="-120"/>
                <a:ea typeface="標楷體" pitchFamily="65" charset="-120"/>
              </a:rPr>
              <a:t>人事主任 林貴榮</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公告甄選簡章</a:t>
            </a:r>
          </a:p>
        </p:txBody>
      </p:sp>
      <p:sp>
        <p:nvSpPr>
          <p:cNvPr id="15363"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ea typeface="標楷體" pitchFamily="65" charset="-120"/>
              </a:rPr>
              <a:t>學校甄選簡章及職缺等有關教師甄選之資訊，應於</a:t>
            </a:r>
            <a:r>
              <a:rPr lang="zh-TW" altLang="en-US" smtClean="0">
                <a:solidFill>
                  <a:srgbClr val="FF0000"/>
                </a:solidFill>
                <a:ea typeface="標楷體" pitchFamily="65" charset="-120"/>
              </a:rPr>
              <a:t>學校</a:t>
            </a:r>
            <a:r>
              <a:rPr lang="zh-TW" altLang="en-US" smtClean="0">
                <a:ea typeface="標楷體" pitchFamily="65" charset="-120"/>
              </a:rPr>
              <a:t>、</a:t>
            </a:r>
            <a:r>
              <a:rPr lang="zh-TW" altLang="en-US" smtClean="0">
                <a:solidFill>
                  <a:srgbClr val="FF0000"/>
                </a:solidFill>
                <a:ea typeface="標楷體" pitchFamily="65" charset="-120"/>
              </a:rPr>
              <a:t>主管教育行政機關網站</a:t>
            </a:r>
            <a:r>
              <a:rPr lang="zh-TW" altLang="en-US" smtClean="0">
                <a:ea typeface="標楷體" pitchFamily="65" charset="-120"/>
              </a:rPr>
              <a:t>及</a:t>
            </a:r>
            <a:r>
              <a:rPr lang="zh-TW" altLang="en-US" smtClean="0">
                <a:solidFill>
                  <a:srgbClr val="FF0000"/>
                </a:solidFill>
                <a:ea typeface="標楷體" pitchFamily="65" charset="-120"/>
              </a:rPr>
              <a:t>全國高級中等以下學校教師選聘網</a:t>
            </a:r>
            <a:r>
              <a:rPr lang="zh-TW" altLang="en-US" smtClean="0">
                <a:ea typeface="標楷體" pitchFamily="65" charset="-120"/>
              </a:rPr>
              <a:t>公告，並視需要刊登於新聞紙；公告開始至報名截止期間不得少於五日（含例假日）。</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要點七</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教師甄選公告</a:t>
            </a:r>
          </a:p>
        </p:txBody>
      </p:sp>
      <p:sp>
        <p:nvSpPr>
          <p:cNvPr id="16387"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smtClean="0">
                <a:latin typeface="標楷體" pitchFamily="65" charset="-120"/>
                <a:ea typeface="標楷體" pitchFamily="65" charset="-120"/>
              </a:rPr>
              <a:t>花蓮縣政府教育處全球資訊網</a:t>
            </a:r>
          </a:p>
          <a:p>
            <a:pPr eaLnBrk="1" hangingPunct="1">
              <a:buFontTx/>
              <a:buNone/>
            </a:pPr>
            <a:r>
              <a:rPr lang="zh-TW" altLang="en-US" smtClean="0">
                <a:latin typeface="標楷體" pitchFamily="65" charset="-120"/>
                <a:ea typeface="標楷體" pitchFamily="65" charset="-120"/>
              </a:rPr>
              <a:t> 「公告系統」</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「教師甄選」</a:t>
            </a:r>
          </a:p>
          <a:p>
            <a:pPr eaLnBrk="1" hangingPunct="1">
              <a:buFontTx/>
              <a:buNone/>
            </a:pPr>
            <a:r>
              <a:rPr lang="zh-TW" altLang="en-US" sz="3600" smtClean="0"/>
              <a:t>   </a:t>
            </a:r>
            <a:r>
              <a:rPr lang="en-US" altLang="en-US" sz="2300" b="1" smtClean="0">
                <a:ea typeface="新細明體" pitchFamily="18" charset="-120"/>
                <a:hlinkClick r:id="rId2"/>
              </a:rPr>
              <a:t>http://210.240.39.100/index_ttest.asp</a:t>
            </a:r>
            <a:r>
              <a:rPr lang="en-US" altLang="zh-TW" sz="3600" b="1" smtClean="0"/>
              <a:t> </a:t>
            </a:r>
          </a:p>
          <a:p>
            <a:pPr eaLnBrk="1" hangingPunct="1">
              <a:buClr>
                <a:srgbClr val="FF3300"/>
              </a:buClr>
              <a:buFont typeface="Wingdings" pitchFamily="2" charset="2"/>
              <a:buChar char="u"/>
            </a:pPr>
            <a:r>
              <a:rPr lang="zh-TW" altLang="en-US" smtClean="0">
                <a:ea typeface="標楷體" pitchFamily="65" charset="-120"/>
              </a:rPr>
              <a:t>教育部全國高級中等以下學校教師選聘網</a:t>
            </a:r>
            <a:r>
              <a:rPr lang="zh-TW" altLang="en-US" sz="3700" smtClean="0">
                <a:ea typeface="標楷體" pitchFamily="65" charset="-120"/>
              </a:rPr>
              <a:t>　</a:t>
            </a:r>
            <a:r>
              <a:rPr lang="en-US" altLang="zh-TW" sz="2700" smtClean="0">
                <a:hlinkClick r:id="rId3"/>
              </a:rPr>
              <a:t>http://tsn.moe.edu.tw/index/</a:t>
            </a:r>
            <a:endParaRPr lang="en-US" altLang="zh-TW" sz="3600" smtClean="0"/>
          </a:p>
          <a:p>
            <a:pPr eaLnBrk="1" hangingPunct="1"/>
            <a:endParaRPr lang="en-US" altLang="zh-TW"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17411" name="Rectangle 3"/>
          <p:cNvSpPr>
            <a:spLocks noGrp="1" noChangeArrowheads="1"/>
          </p:cNvSpPr>
          <p:nvPr>
            <p:ph idx="1"/>
          </p:nvPr>
        </p:nvSpPr>
        <p:spPr/>
        <p:txBody>
          <a:bodyPr/>
          <a:lstStyle/>
          <a:p>
            <a:pPr eaLnBrk="1" hangingPunct="1">
              <a:buFontTx/>
              <a:buNone/>
            </a:pPr>
            <a:r>
              <a:rPr lang="zh-TW" altLang="en-US" sz="3300" smtClean="0">
                <a:solidFill>
                  <a:schemeClr val="hlink"/>
                </a:solidFill>
                <a:ea typeface="標楷體" pitchFamily="65" charset="-120"/>
              </a:rPr>
              <a:t>受理報名</a:t>
            </a:r>
            <a:endParaRPr lang="zh-TW" altLang="en-US" sz="3300" smtClean="0">
              <a:solidFill>
                <a:schemeClr val="hlink"/>
              </a:solidFill>
            </a:endParaRPr>
          </a:p>
          <a:p>
            <a:pPr algn="just" eaLnBrk="1" hangingPunct="1">
              <a:buClr>
                <a:srgbClr val="FF3300"/>
              </a:buClr>
              <a:buFont typeface="Wingdings" pitchFamily="2" charset="2"/>
              <a:buChar char="u"/>
            </a:pPr>
            <a:r>
              <a:rPr lang="zh-TW" altLang="en-US" sz="2800" smtClean="0">
                <a:latin typeface="標楷體" pitchFamily="65" charset="-120"/>
                <a:ea typeface="標楷體" pitchFamily="65" charset="-120"/>
              </a:rPr>
              <a:t>報名參加教師甄選人員應具該類科合格教師證書；且無「教師法」第</a:t>
            </a:r>
            <a:r>
              <a:rPr lang="en-US" altLang="zh-TW" sz="2800" smtClean="0">
                <a:latin typeface="標楷體" pitchFamily="65" charset="-120"/>
                <a:ea typeface="標楷體" pitchFamily="65" charset="-120"/>
              </a:rPr>
              <a:t>14</a:t>
            </a:r>
            <a:r>
              <a:rPr lang="zh-TW" altLang="en-US" sz="2800" smtClean="0">
                <a:latin typeface="標楷體" pitchFamily="65" charset="-120"/>
                <a:ea typeface="標楷體" pitchFamily="65" charset="-120"/>
              </a:rPr>
              <a:t>條第</a:t>
            </a:r>
            <a:r>
              <a:rPr lang="en-US" altLang="zh-TW" sz="2800" smtClean="0">
                <a:latin typeface="標楷體" pitchFamily="65" charset="-120"/>
                <a:ea typeface="標楷體" pitchFamily="65" charset="-120"/>
              </a:rPr>
              <a:t>1</a:t>
            </a:r>
            <a:r>
              <a:rPr lang="zh-TW" altLang="en-US" sz="2800" smtClean="0">
                <a:latin typeface="標楷體" pitchFamily="65" charset="-120"/>
                <a:ea typeface="標楷體" pitchFamily="65" charset="-120"/>
              </a:rPr>
              <a:t>項各款及「教育人員任用條例」第</a:t>
            </a:r>
            <a:r>
              <a:rPr lang="en-US" altLang="zh-TW" sz="2800" smtClean="0">
                <a:latin typeface="標楷體" pitchFamily="65" charset="-120"/>
                <a:ea typeface="標楷體" pitchFamily="65" charset="-120"/>
              </a:rPr>
              <a:t>31</a:t>
            </a:r>
            <a:r>
              <a:rPr lang="zh-TW" altLang="en-US" sz="2800" smtClean="0">
                <a:latin typeface="標楷體" pitchFamily="65" charset="-120"/>
                <a:ea typeface="標楷體" pitchFamily="65" charset="-120"/>
              </a:rPr>
              <a:t>條、第</a:t>
            </a:r>
            <a:r>
              <a:rPr lang="en-US" altLang="zh-TW" sz="2800" smtClean="0">
                <a:latin typeface="標楷體" pitchFamily="65" charset="-120"/>
                <a:ea typeface="標楷體" pitchFamily="65" charset="-120"/>
              </a:rPr>
              <a:t>33</a:t>
            </a:r>
            <a:r>
              <a:rPr lang="zh-TW" altLang="en-US" sz="2800" smtClean="0">
                <a:latin typeface="標楷體" pitchFamily="65" charset="-120"/>
                <a:ea typeface="標楷體" pitchFamily="65" charset="-120"/>
              </a:rPr>
              <a:t>條規定情事。</a:t>
            </a:r>
            <a:r>
              <a:rPr lang="en-US" altLang="zh-TW" sz="1800" smtClean="0">
                <a:latin typeface="標楷體" pitchFamily="65" charset="-120"/>
                <a:ea typeface="標楷體" pitchFamily="65" charset="-120"/>
              </a:rPr>
              <a:t>(</a:t>
            </a:r>
            <a:r>
              <a:rPr lang="zh-TW" altLang="en-US" sz="1800" smtClean="0">
                <a:latin typeface="標楷體" pitchFamily="65" charset="-120"/>
                <a:ea typeface="標楷體" pitchFamily="65" charset="-120"/>
              </a:rPr>
              <a:t>教育人員任用條例）</a:t>
            </a:r>
            <a:endParaRPr lang="en-US" altLang="zh-TW" sz="1800" smtClean="0">
              <a:latin typeface="標楷體" pitchFamily="65" charset="-120"/>
              <a:ea typeface="標楷體" pitchFamily="65" charset="-120"/>
            </a:endParaRPr>
          </a:p>
          <a:p>
            <a:pPr eaLnBrk="1" hangingPunct="1">
              <a:buFont typeface="Wingdings" pitchFamily="2" charset="2"/>
              <a:buChar char="u"/>
            </a:pPr>
            <a:r>
              <a:rPr lang="zh-TW" altLang="en-US" sz="2800" smtClean="0">
                <a:solidFill>
                  <a:srgbClr val="FF0000"/>
                </a:solidFill>
                <a:latin typeface="標楷體" pitchFamily="65" charset="-120"/>
                <a:ea typeface="標楷體" pitchFamily="65" charset="-120"/>
              </a:rPr>
              <a:t>受理報名後應依據「</a:t>
            </a:r>
            <a:r>
              <a:rPr lang="zh-TW" altLang="en-US" sz="2800" u="sng" smtClean="0">
                <a:solidFill>
                  <a:srgbClr val="FF0000"/>
                </a:solidFill>
                <a:latin typeface="標楷體" pitchFamily="65" charset="-120"/>
                <a:ea typeface="標楷體" pitchFamily="65" charset="-120"/>
                <a:hlinkClick r:id="rId2"/>
              </a:rPr>
              <a:t>不適任教育人員之通報與資訊蒐集及查詢辦法</a:t>
            </a:r>
            <a:r>
              <a:rPr lang="zh-TW" altLang="en-US" sz="2800" smtClean="0">
                <a:solidFill>
                  <a:srgbClr val="FF0000"/>
                </a:solidFill>
                <a:latin typeface="標楷體" pitchFamily="65" charset="-120"/>
                <a:ea typeface="標楷體" pitchFamily="65" charset="-120"/>
              </a:rPr>
              <a:t>」第</a:t>
            </a:r>
            <a:r>
              <a:rPr lang="en-US" altLang="zh-TW" sz="2800" smtClean="0">
                <a:solidFill>
                  <a:srgbClr val="FF0000"/>
                </a:solidFill>
                <a:latin typeface="標楷體" pitchFamily="65" charset="-120"/>
                <a:ea typeface="標楷體" pitchFamily="65" charset="-120"/>
              </a:rPr>
              <a:t>4</a:t>
            </a:r>
            <a:r>
              <a:rPr lang="zh-TW" altLang="en-US" sz="2800" smtClean="0">
                <a:solidFill>
                  <a:srgbClr val="FF0000"/>
                </a:solidFill>
                <a:latin typeface="標楷體" pitchFamily="65" charset="-120"/>
                <a:ea typeface="標楷體" pitchFamily="65" charset="-120"/>
              </a:rPr>
              <a:t>條規定：經「全國不適任教育人員通報查詢系統」</a:t>
            </a:r>
            <a:r>
              <a:rPr lang="en-US" altLang="zh-TW" sz="2800" smtClean="0">
                <a:solidFill>
                  <a:srgbClr val="FF0000"/>
                </a:solidFill>
                <a:latin typeface="標楷體" pitchFamily="65" charset="-120"/>
                <a:ea typeface="標楷體" pitchFamily="65" charset="-120"/>
              </a:rPr>
              <a:t> </a:t>
            </a:r>
            <a:r>
              <a:rPr lang="en-US" altLang="zh-TW" sz="2800" smtClean="0">
                <a:solidFill>
                  <a:srgbClr val="FF0000"/>
                </a:solidFill>
                <a:latin typeface="標楷體" pitchFamily="65" charset="-120"/>
                <a:ea typeface="標楷體" pitchFamily="65" charset="-120"/>
                <a:hlinkClick r:id="rId3"/>
              </a:rPr>
              <a:t>https://unfitinfo.moe.gov.tw/query/querysys.php</a:t>
            </a:r>
            <a:r>
              <a:rPr lang="zh-TW" altLang="en-US" sz="2800" smtClean="0">
                <a:solidFill>
                  <a:srgbClr val="FF0000"/>
                </a:solidFill>
                <a:latin typeface="標楷體" pitchFamily="65" charset="-120"/>
                <a:ea typeface="標楷體" pitchFamily="65" charset="-120"/>
              </a:rPr>
              <a:t>查詢是否為不適任教師始准報名。</a:t>
            </a:r>
          </a:p>
          <a:p>
            <a:pPr algn="just" eaLnBrk="1" hangingPunct="1">
              <a:buClr>
                <a:srgbClr val="FF3300"/>
              </a:buClr>
              <a:buFont typeface="Wingdings" pitchFamily="2" charset="2"/>
              <a:buChar char="u"/>
            </a:pPr>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教師法第</a:t>
            </a:r>
            <a:r>
              <a:rPr lang="en-US" altLang="zh-TW" sz="4000" smtClean="0">
                <a:solidFill>
                  <a:schemeClr val="hlink"/>
                </a:solidFill>
                <a:latin typeface="標楷體" pitchFamily="65" charset="-120"/>
                <a:ea typeface="標楷體" pitchFamily="65" charset="-120"/>
              </a:rPr>
              <a:t>14</a:t>
            </a:r>
            <a:r>
              <a:rPr lang="zh-TW" altLang="en-US" sz="4000" smtClean="0">
                <a:solidFill>
                  <a:schemeClr val="hlink"/>
                </a:solidFill>
                <a:latin typeface="標楷體" pitchFamily="65" charset="-120"/>
                <a:ea typeface="標楷體" pitchFamily="65" charset="-120"/>
              </a:rPr>
              <a:t>條第</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項條文</a:t>
            </a:r>
          </a:p>
        </p:txBody>
      </p:sp>
      <p:sp>
        <p:nvSpPr>
          <p:cNvPr id="14339" name="Rectangle 3"/>
          <p:cNvSpPr>
            <a:spLocks noGrp="1" noChangeArrowheads="1"/>
          </p:cNvSpPr>
          <p:nvPr>
            <p:ph idx="1"/>
          </p:nvPr>
        </p:nvSpPr>
        <p:spPr>
          <a:xfrm>
            <a:off x="457200" y="1928813"/>
            <a:ext cx="8229600" cy="4595812"/>
          </a:xfrm>
        </p:spPr>
        <p:txBody>
          <a:bodyPr>
            <a:normAutofit/>
          </a:bodyPr>
          <a:lstStyle/>
          <a:p>
            <a:pPr marL="0" indent="0" eaLnBrk="1" fontAlgn="auto" hangingPunct="1">
              <a:lnSpc>
                <a:spcPct val="90000"/>
              </a:lnSpc>
              <a:spcAft>
                <a:spcPts val="0"/>
              </a:spcAft>
              <a:buClr>
                <a:schemeClr val="accent3"/>
              </a:buClr>
              <a:buFontTx/>
              <a:buNone/>
              <a:defRPr/>
            </a:pPr>
            <a:r>
              <a:rPr lang="zh-TW" altLang="en-US" sz="2400" dirty="0" smtClean="0">
                <a:latin typeface="標楷體" pitchFamily="65" charset="-120"/>
                <a:ea typeface="標楷體" pitchFamily="65" charset="-120"/>
              </a:rPr>
              <a:t>教師聘任後除有下列各款之一者外，不得解聘、停聘或不續聘：</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一、受有期徒刑一年以上判決確定，未獲宣告緩刑。 </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a:t>
            </a:r>
            <a:r>
              <a:rPr lang="zh-TW" altLang="en-US" sz="2400" dirty="0" smtClean="0">
                <a:latin typeface="標楷體" pitchFamily="65" charset="-120"/>
                <a:ea typeface="標楷體" pitchFamily="65" charset="-120"/>
                <a:hlinkClick r:id="rId2"/>
              </a:rPr>
              <a:t>第二條</a:t>
            </a:r>
            <a:r>
              <a:rPr lang="zh-TW" altLang="en-US" sz="2400" dirty="0" smtClean="0">
                <a:latin typeface="標楷體" pitchFamily="65" charset="-120"/>
                <a:ea typeface="標楷體" pitchFamily="65" charset="-120"/>
              </a:rPr>
              <a:t>第一項所定之罪，經有罪判決確定。</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a:t>
            </a:r>
          </a:p>
          <a:p>
            <a:pPr marL="274320" indent="-274320" eaLnBrk="1" fontAlgn="auto" hangingPunct="1">
              <a:lnSpc>
                <a:spcPct val="80000"/>
              </a:lnSpc>
              <a:spcAft>
                <a:spcPts val="0"/>
              </a:spcAft>
              <a:buClr>
                <a:schemeClr val="accent3"/>
              </a:buClr>
              <a:buFontTx/>
              <a:buNone/>
              <a:defRPr/>
            </a:pPr>
            <a:endParaRPr lang="en-US" altLang="zh-TW"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500063" y="1071563"/>
            <a:ext cx="8286750" cy="5054600"/>
          </a:xfrm>
        </p:spPr>
        <p:txBody>
          <a:bodyPr>
            <a:normAutofit/>
          </a:bodyPr>
          <a:lstStyle/>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經學校性別平等教育委員會或依法組成之相關委員會調查確認有性侵害行為屬實。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經學校性別平等教育委員會或依法組成之相關委員會調查確認有性騷擾或性霸凌行為，且情節重大。</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a:t>
            </a:r>
            <a:r>
              <a:rPr lang="zh-TW" altLang="en-US" sz="2400" dirty="0" smtClean="0">
                <a:solidFill>
                  <a:srgbClr val="FF0000"/>
                </a:solidFill>
                <a:latin typeface="標楷體" pitchFamily="65" charset="-120"/>
                <a:ea typeface="標楷體" pitchFamily="65" charset="-120"/>
                <a:hlinkClick r:id="rId2"/>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十四、教學不力或不能勝任工作有具體事實；或違反聘約情節重大。</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1400" dirty="0" smtClean="0">
                <a:latin typeface="標楷體" pitchFamily="65" charset="-120"/>
                <a:ea typeface="標楷體" pitchFamily="65" charset="-120"/>
              </a:rPr>
              <a:t>  </a:t>
            </a:r>
            <a:endParaRPr lang="en-US" altLang="zh-TW"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71500" y="571500"/>
            <a:ext cx="7858125" cy="6124575"/>
          </a:xfrm>
          <a:prstGeom prst="rect">
            <a:avLst/>
          </a:prstGeom>
        </p:spPr>
        <p:txBody>
          <a:bodyPr>
            <a:spAutoFit/>
          </a:bodyPr>
          <a:lstStyle/>
          <a:p>
            <a:pPr indent="452438">
              <a:tabLst>
                <a:tab pos="717550" algn="l"/>
              </a:tabLst>
              <a:defRPr/>
            </a:pPr>
            <a:r>
              <a:rPr lang="zh-TW" altLang="en-US" sz="2800" dirty="0">
                <a:latin typeface="標楷體" pitchFamily="65" charset="-120"/>
                <a:ea typeface="標楷體" pitchFamily="65" charset="-120"/>
              </a:rPr>
              <a:t>性侵害犯罪防治法所稱性侵害犯罪，係指觸犯刑法</a:t>
            </a:r>
            <a:r>
              <a:rPr lang="zh-TW" altLang="en-US" sz="2800" u="sng" dirty="0">
                <a:solidFill>
                  <a:srgbClr val="FF3300"/>
                </a:solidFill>
                <a:latin typeface="標楷體" pitchFamily="65" charset="-120"/>
                <a:ea typeface="標楷體" pitchFamily="65" charset="-120"/>
              </a:rPr>
              <a:t>第</a:t>
            </a:r>
            <a:r>
              <a:rPr lang="en-US" altLang="zh-TW" sz="2800" u="sng" dirty="0">
                <a:solidFill>
                  <a:srgbClr val="FF3300"/>
                </a:solidFill>
                <a:latin typeface="標楷體" pitchFamily="65" charset="-120"/>
                <a:ea typeface="標楷體" pitchFamily="65" charset="-120"/>
              </a:rPr>
              <a:t>221</a:t>
            </a:r>
            <a:r>
              <a:rPr lang="zh-TW" altLang="en-US" sz="2800" u="sng" dirty="0">
                <a:solidFill>
                  <a:srgbClr val="FF3300"/>
                </a:solidFill>
                <a:latin typeface="標楷體" pitchFamily="65" charset="-120"/>
                <a:ea typeface="標楷體" pitchFamily="65" charset="-120"/>
              </a:rPr>
              <a:t>條至第</a:t>
            </a:r>
            <a:r>
              <a:rPr lang="en-US" altLang="zh-TW" sz="2800" u="sng" dirty="0">
                <a:solidFill>
                  <a:srgbClr val="FF3300"/>
                </a:solidFill>
                <a:latin typeface="標楷體" pitchFamily="65" charset="-120"/>
                <a:ea typeface="標楷體" pitchFamily="65" charset="-120"/>
              </a:rPr>
              <a:t>227</a:t>
            </a:r>
            <a:r>
              <a:rPr lang="zh-TW" altLang="en-US" sz="2800" u="sng" dirty="0">
                <a:solidFill>
                  <a:srgbClr val="FF3300"/>
                </a:solidFill>
                <a:latin typeface="標楷體" pitchFamily="65" charset="-120"/>
                <a:ea typeface="標楷體" pitchFamily="65" charset="-120"/>
              </a:rPr>
              <a:t>條、第</a:t>
            </a:r>
            <a:r>
              <a:rPr lang="en-US" altLang="zh-TW" sz="2800" u="sng" dirty="0">
                <a:solidFill>
                  <a:srgbClr val="FF3300"/>
                </a:solidFill>
                <a:latin typeface="標楷體" pitchFamily="65" charset="-120"/>
                <a:ea typeface="標楷體" pitchFamily="65" charset="-120"/>
              </a:rPr>
              <a:t>228</a:t>
            </a:r>
            <a:r>
              <a:rPr lang="zh-TW" altLang="en-US" sz="2800" u="sng" dirty="0">
                <a:solidFill>
                  <a:srgbClr val="FF3300"/>
                </a:solidFill>
                <a:latin typeface="標楷體" pitchFamily="65" charset="-120"/>
                <a:ea typeface="標楷體" pitchFamily="65" charset="-120"/>
              </a:rPr>
              <a:t>條、第</a:t>
            </a:r>
            <a:r>
              <a:rPr lang="en-US" altLang="zh-TW" sz="2800" u="sng" dirty="0">
                <a:solidFill>
                  <a:srgbClr val="FF3300"/>
                </a:solidFill>
                <a:latin typeface="標楷體" pitchFamily="65" charset="-120"/>
                <a:ea typeface="標楷體" pitchFamily="65" charset="-120"/>
              </a:rPr>
              <a:t>229</a:t>
            </a:r>
            <a:r>
              <a:rPr lang="zh-TW" altLang="en-US" sz="2800" u="sng" dirty="0">
                <a:solidFill>
                  <a:srgbClr val="FF3300"/>
                </a:solidFill>
                <a:latin typeface="標楷體" pitchFamily="65" charset="-120"/>
                <a:ea typeface="標楷體" pitchFamily="65" charset="-120"/>
              </a:rPr>
              <a:t>條、第</a:t>
            </a:r>
            <a:r>
              <a:rPr lang="en-US" altLang="zh-TW" sz="2800" u="sng" dirty="0">
                <a:solidFill>
                  <a:srgbClr val="FF3300"/>
                </a:solidFill>
                <a:latin typeface="標楷體" pitchFamily="65" charset="-120"/>
                <a:ea typeface="標楷體" pitchFamily="65" charset="-120"/>
              </a:rPr>
              <a:t>332</a:t>
            </a:r>
            <a:r>
              <a:rPr lang="zh-TW" altLang="en-US" sz="2800" u="sng" dirty="0">
                <a:solidFill>
                  <a:srgbClr val="FF3300"/>
                </a:solidFill>
                <a:latin typeface="標楷體" pitchFamily="65" charset="-120"/>
                <a:ea typeface="標楷體" pitchFamily="65" charset="-120"/>
              </a:rPr>
              <a:t>條第二項第二款、第</a:t>
            </a:r>
            <a:r>
              <a:rPr lang="en-US" altLang="zh-TW" sz="2800" u="sng" dirty="0">
                <a:solidFill>
                  <a:srgbClr val="FF3300"/>
                </a:solidFill>
                <a:latin typeface="標楷體" pitchFamily="65" charset="-120"/>
                <a:ea typeface="標楷體" pitchFamily="65" charset="-120"/>
              </a:rPr>
              <a:t>334</a:t>
            </a:r>
            <a:r>
              <a:rPr lang="zh-TW" altLang="en-US" sz="2800" u="sng" dirty="0">
                <a:solidFill>
                  <a:srgbClr val="FF3300"/>
                </a:solidFill>
                <a:latin typeface="標楷體" pitchFamily="65" charset="-120"/>
                <a:ea typeface="標楷體" pitchFamily="65" charset="-120"/>
              </a:rPr>
              <a:t>條第二款、第</a:t>
            </a:r>
            <a:r>
              <a:rPr lang="en-US" altLang="zh-TW" sz="2800" u="sng" dirty="0">
                <a:solidFill>
                  <a:srgbClr val="FF3300"/>
                </a:solidFill>
                <a:latin typeface="標楷體" pitchFamily="65" charset="-120"/>
                <a:ea typeface="標楷體" pitchFamily="65" charset="-120"/>
              </a:rPr>
              <a:t>348</a:t>
            </a:r>
            <a:r>
              <a:rPr lang="zh-TW" altLang="en-US" sz="2800" u="sng" dirty="0">
                <a:solidFill>
                  <a:srgbClr val="FF3300"/>
                </a:solidFill>
                <a:latin typeface="標楷體" pitchFamily="65" charset="-120"/>
                <a:ea typeface="標楷體" pitchFamily="65" charset="-120"/>
              </a:rPr>
              <a:t>條第二項第一款及其特別法之罪</a:t>
            </a:r>
            <a:r>
              <a:rPr lang="zh-TW" altLang="en-US" sz="2800" dirty="0">
                <a:solidFill>
                  <a:srgbClr val="FF3300"/>
                </a:solidFill>
                <a:latin typeface="標楷體" pitchFamily="65" charset="-120"/>
                <a:ea typeface="標楷體" pitchFamily="65" charset="-120"/>
              </a:rPr>
              <a:t>。</a:t>
            </a:r>
            <a:r>
              <a:rPr lang="zh-TW" altLang="en-US" sz="2800" u="sng" dirty="0">
                <a:solidFill>
                  <a:srgbClr val="FF3300"/>
                </a:solidFill>
                <a:latin typeface="標楷體" pitchFamily="65" charset="-120"/>
                <a:ea typeface="標楷體" pitchFamily="65" charset="-120"/>
              </a:rPr>
              <a:t> </a:t>
            </a:r>
            <a:br>
              <a:rPr lang="zh-TW" altLang="en-US" sz="2800" u="sng" dirty="0">
                <a:solidFill>
                  <a:srgbClr val="FF3300"/>
                </a:solidFill>
                <a:latin typeface="標楷體" pitchFamily="65" charset="-120"/>
                <a:ea typeface="標楷體" pitchFamily="65" charset="-120"/>
              </a:rPr>
            </a:br>
            <a:r>
              <a:rPr lang="zh-TW" altLang="en-US" sz="2800" dirty="0">
                <a:latin typeface="標楷體" pitchFamily="65" charset="-120"/>
                <a:ea typeface="標楷體" pitchFamily="65" charset="-120"/>
              </a:rPr>
              <a:t>　本法所稱加害人，係指觸犯前項各罪經判決有罪確定之人。 </a:t>
            </a:r>
            <a:endParaRPr lang="en-US" altLang="zh-TW" sz="2800" dirty="0">
              <a:latin typeface="標楷體" pitchFamily="65" charset="-120"/>
              <a:ea typeface="標楷體" pitchFamily="65" charset="-120"/>
            </a:endParaRPr>
          </a:p>
          <a:p>
            <a:pPr>
              <a:defRPr/>
            </a:pPr>
            <a:r>
              <a:rPr lang="en-US" altLang="zh-TW" sz="2800" dirty="0">
                <a:latin typeface="標楷體" pitchFamily="65" charset="-120"/>
                <a:ea typeface="標楷體" pitchFamily="65" charset="-120"/>
              </a:rPr>
              <a:t>(221</a:t>
            </a:r>
            <a:r>
              <a:rPr lang="zh-TW" altLang="en-US" sz="2800" dirty="0">
                <a:latin typeface="標楷體" pitchFamily="65" charset="-120"/>
                <a:ea typeface="標楷體" pitchFamily="65" charset="-120"/>
              </a:rPr>
              <a:t>條強制性交罪、</a:t>
            </a:r>
            <a:r>
              <a:rPr lang="en-US" altLang="zh-TW" sz="2800" dirty="0">
                <a:latin typeface="標楷體" pitchFamily="65" charset="-120"/>
                <a:ea typeface="標楷體" pitchFamily="65" charset="-120"/>
              </a:rPr>
              <a:t>222</a:t>
            </a:r>
            <a:r>
              <a:rPr lang="zh-TW" altLang="en-US" sz="2800" dirty="0">
                <a:latin typeface="標楷體" pitchFamily="65" charset="-120"/>
                <a:ea typeface="標楷體" pitchFamily="65" charset="-120"/>
              </a:rPr>
              <a:t>條加重強制性交罪、</a:t>
            </a:r>
            <a:r>
              <a:rPr lang="en-US" altLang="zh-TW" sz="2800" dirty="0">
                <a:latin typeface="標楷體" pitchFamily="65" charset="-120"/>
                <a:ea typeface="標楷體" pitchFamily="65" charset="-120"/>
              </a:rPr>
              <a:t>224</a:t>
            </a:r>
            <a:r>
              <a:rPr lang="zh-TW" altLang="en-US" sz="2800" dirty="0">
                <a:latin typeface="標楷體" pitchFamily="65" charset="-120"/>
                <a:ea typeface="標楷體" pitchFamily="65" charset="-120"/>
              </a:rPr>
              <a:t>條強制猥褻罪、</a:t>
            </a:r>
            <a:r>
              <a:rPr lang="en-US" altLang="zh-TW" sz="2800" dirty="0">
                <a:latin typeface="標楷體" pitchFamily="65" charset="-120"/>
                <a:ea typeface="標楷體" pitchFamily="65" charset="-120"/>
              </a:rPr>
              <a:t>224~1</a:t>
            </a:r>
            <a:r>
              <a:rPr lang="zh-TW" altLang="en-US" sz="2800" dirty="0">
                <a:latin typeface="標楷體" pitchFamily="65" charset="-120"/>
                <a:ea typeface="標楷體" pitchFamily="65" charset="-120"/>
              </a:rPr>
              <a:t>條加強強制猥褻罪、</a:t>
            </a:r>
            <a:r>
              <a:rPr lang="en-US" altLang="zh-TW" sz="2800" dirty="0">
                <a:latin typeface="標楷體" pitchFamily="65" charset="-120"/>
                <a:ea typeface="標楷體" pitchFamily="65" charset="-120"/>
              </a:rPr>
              <a:t>225</a:t>
            </a:r>
            <a:r>
              <a:rPr lang="zh-TW" altLang="en-US" sz="2800" dirty="0">
                <a:latin typeface="標楷體" pitchFamily="65" charset="-120"/>
                <a:ea typeface="標楷體" pitchFamily="65" charset="-120"/>
              </a:rPr>
              <a:t>條乘機性交猥褻罪、</a:t>
            </a:r>
            <a:r>
              <a:rPr lang="en-US" altLang="zh-TW" sz="2800" dirty="0">
                <a:latin typeface="標楷體" pitchFamily="65" charset="-120"/>
                <a:ea typeface="標楷體" pitchFamily="65" charset="-120"/>
              </a:rPr>
              <a:t>226</a:t>
            </a:r>
            <a:r>
              <a:rPr lang="zh-TW" altLang="en-US" sz="2800" dirty="0">
                <a:latin typeface="標楷體" pitchFamily="65" charset="-120"/>
                <a:ea typeface="標楷體" pitchFamily="65" charset="-120"/>
              </a:rPr>
              <a:t>條強制性交猥褻罪之加重結果犯、</a:t>
            </a:r>
            <a:r>
              <a:rPr lang="en-US" altLang="zh-TW" sz="2800" dirty="0">
                <a:latin typeface="標楷體" pitchFamily="65" charset="-120"/>
                <a:ea typeface="標楷體" pitchFamily="65" charset="-120"/>
              </a:rPr>
              <a:t>227</a:t>
            </a:r>
            <a:r>
              <a:rPr lang="zh-TW" altLang="en-US" sz="2800" dirty="0">
                <a:latin typeface="標楷體" pitchFamily="65" charset="-120"/>
                <a:ea typeface="標楷體" pitchFamily="65" charset="-120"/>
              </a:rPr>
              <a:t>條未成年人、</a:t>
            </a:r>
            <a:r>
              <a:rPr lang="en-US" altLang="zh-TW" sz="2800" dirty="0">
                <a:latin typeface="標楷體" pitchFamily="65" charset="-120"/>
                <a:ea typeface="標楷體" pitchFamily="65" charset="-120"/>
              </a:rPr>
              <a:t>228</a:t>
            </a:r>
            <a:r>
              <a:rPr lang="zh-TW" altLang="en-US" sz="2800" dirty="0">
                <a:latin typeface="標楷體" pitchFamily="65" charset="-120"/>
                <a:ea typeface="標楷體" pitchFamily="65" charset="-120"/>
              </a:rPr>
              <a:t>條利用權勢性交或猥褻罪、</a:t>
            </a:r>
            <a:r>
              <a:rPr lang="en-US" altLang="zh-TW" sz="2800" dirty="0">
                <a:latin typeface="標楷體" pitchFamily="65" charset="-120"/>
                <a:ea typeface="標楷體" pitchFamily="65" charset="-120"/>
              </a:rPr>
              <a:t>229</a:t>
            </a:r>
            <a:r>
              <a:rPr lang="zh-TW" altLang="en-US" sz="2800" dirty="0">
                <a:latin typeface="標楷體" pitchFamily="65" charset="-120"/>
                <a:ea typeface="標楷體" pitchFamily="65" charset="-120"/>
              </a:rPr>
              <a:t>條詐術性交罪、</a:t>
            </a:r>
            <a:r>
              <a:rPr lang="en-US" altLang="zh-TW" sz="2800" dirty="0">
                <a:latin typeface="標楷體" pitchFamily="65" charset="-120"/>
                <a:ea typeface="標楷體" pitchFamily="65" charset="-120"/>
              </a:rPr>
              <a:t>332</a:t>
            </a:r>
            <a:r>
              <a:rPr lang="zh-TW" altLang="en-US" sz="2800" dirty="0">
                <a:latin typeface="標楷體" pitchFamily="65" charset="-120"/>
                <a:ea typeface="標楷體" pitchFamily="65" charset="-120"/>
              </a:rPr>
              <a:t>條</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項</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款強盜結合罪強制性交者、</a:t>
            </a:r>
            <a:r>
              <a:rPr lang="en-US" altLang="zh-TW" sz="2800" dirty="0">
                <a:latin typeface="標楷體" pitchFamily="65" charset="-120"/>
                <a:ea typeface="標楷體" pitchFamily="65" charset="-120"/>
              </a:rPr>
              <a:t>334</a:t>
            </a:r>
            <a:r>
              <a:rPr lang="zh-TW" altLang="en-US" sz="2800" dirty="0">
                <a:latin typeface="標楷體" pitchFamily="65" charset="-120"/>
                <a:ea typeface="標楷體" pitchFamily="65" charset="-120"/>
              </a:rPr>
              <a:t>條第二款海盜結合罪強制性交者、</a:t>
            </a:r>
            <a:r>
              <a:rPr lang="en-US" altLang="zh-TW" sz="2800" dirty="0">
                <a:latin typeface="標楷體" pitchFamily="65" charset="-120"/>
                <a:ea typeface="標楷體" pitchFamily="65" charset="-120"/>
              </a:rPr>
              <a:t>348</a:t>
            </a:r>
            <a:r>
              <a:rPr lang="zh-TW" altLang="en-US" sz="2800" dirty="0">
                <a:latin typeface="標楷體" pitchFamily="65" charset="-120"/>
                <a:ea typeface="標楷體" pitchFamily="65" charset="-120"/>
              </a:rPr>
              <a:t>條第二項第一款擄人勒贖結合罪</a:t>
            </a:r>
            <a:r>
              <a:rPr lang="zh-TW" altLang="en-US" sz="2800" dirty="0">
                <a:latin typeface="標楷體" pitchFamily="65" charset="-120"/>
                <a:ea typeface="標楷體" pitchFamily="65" charset="-120"/>
                <a:hlinkClick r:id="rId2" action="ppaction://hlinksldjump"/>
              </a:rPr>
              <a:t>強制性交者</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教育人員任用條例第</a:t>
            </a:r>
            <a:r>
              <a:rPr lang="en-US" altLang="zh-TW" sz="4000" smtClean="0">
                <a:solidFill>
                  <a:schemeClr val="hlink"/>
                </a:solidFill>
                <a:latin typeface="標楷體" pitchFamily="65" charset="-120"/>
                <a:ea typeface="標楷體" pitchFamily="65" charset="-120"/>
              </a:rPr>
              <a:t>31</a:t>
            </a:r>
            <a:r>
              <a:rPr lang="zh-TW" altLang="en-US" sz="4000" smtClean="0">
                <a:solidFill>
                  <a:schemeClr val="hlink"/>
                </a:solidFill>
                <a:latin typeface="標楷體" pitchFamily="65" charset="-120"/>
                <a:ea typeface="標楷體" pitchFamily="65" charset="-120"/>
              </a:rPr>
              <a:t>條第</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項條文</a:t>
            </a:r>
          </a:p>
        </p:txBody>
      </p:sp>
      <p:sp>
        <p:nvSpPr>
          <p:cNvPr id="16387" name="Rectangle 3"/>
          <p:cNvSpPr>
            <a:spLocks noGrp="1" noChangeArrowheads="1"/>
          </p:cNvSpPr>
          <p:nvPr>
            <p:ph idx="1"/>
          </p:nvPr>
        </p:nvSpPr>
        <p:spPr>
          <a:xfrm>
            <a:off x="457200" y="1857375"/>
            <a:ext cx="8229600" cy="4595813"/>
          </a:xfrm>
        </p:spPr>
        <p:txBody>
          <a:bodyPr>
            <a:normAutofit/>
          </a:bodyPr>
          <a:lstStyle/>
          <a:p>
            <a:pPr marL="628650" indent="-628650" algn="just" eaLnBrk="1" fontAlgn="auto" hangingPunct="1">
              <a:lnSpc>
                <a:spcPct val="80000"/>
              </a:lnSpc>
              <a:spcAft>
                <a:spcPts val="0"/>
              </a:spcAft>
              <a:buClr>
                <a:srgbClr val="FF3300"/>
              </a:buClr>
              <a:buFont typeface="Wingdings" pitchFamily="2" charset="2"/>
              <a:buChar char="u"/>
              <a:defRPr/>
            </a:pPr>
            <a:r>
              <a:rPr lang="zh-TW" altLang="en-US" sz="2400" dirty="0" smtClean="0">
                <a:latin typeface="標楷體" pitchFamily="65" charset="-120"/>
                <a:ea typeface="標楷體" pitchFamily="65" charset="-120"/>
              </a:rPr>
              <a:t>具有下列情事之一者，不得為教育人員；其已任用者，應報請主管教育行政機關核准後，予以解聘或免職：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一、曾犯內亂、外患罪，經有罪判決確定或通緝有案尚未結案。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三、曾犯性侵害犯罪防治法第二條第一項所定之罪，經有罪判決確定。</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 </a:t>
            </a: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428625" y="1000125"/>
            <a:ext cx="7929563" cy="5126038"/>
          </a:xfrm>
        </p:spPr>
        <p:txBody>
          <a:bodyPr>
            <a:normAutofit/>
          </a:bodyPr>
          <a:lstStyle/>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八、經學校性別平等教育委員會或依法組成之相關委員會調查確認有性侵害行為屬實。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十、知悉服務學校發生疑似校園性侵害事件，未依性別平等教育法規定通報，致再度發生校園性侵害事件；或偽造、變造、湮滅或隱匿他人所犯校園性侵害事件之證據，經有關機關查證屬實。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　　　</a:t>
            </a:r>
          </a:p>
          <a:p>
            <a:pPr marL="274320" indent="-274320" eaLnBrk="1" fontAlgn="auto" hangingPunct="1">
              <a:lnSpc>
                <a:spcPct val="80000"/>
              </a:lnSpc>
              <a:spcAft>
                <a:spcPts val="0"/>
              </a:spcAft>
              <a:buClr>
                <a:schemeClr val="accent3"/>
              </a:buClr>
              <a:buFont typeface="Wingdings 2"/>
              <a:buChar char=""/>
              <a:defRPr/>
            </a:pPr>
            <a:endParaRPr lang="zh-TW" altLang="en-US" sz="24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教育人員任用條例第</a:t>
            </a:r>
            <a:r>
              <a:rPr lang="en-US" altLang="zh-TW" sz="4000" smtClean="0">
                <a:solidFill>
                  <a:schemeClr val="hlink"/>
                </a:solidFill>
                <a:latin typeface="標楷體" pitchFamily="65" charset="-120"/>
                <a:ea typeface="標楷體" pitchFamily="65" charset="-120"/>
              </a:rPr>
              <a:t>33</a:t>
            </a:r>
            <a:r>
              <a:rPr lang="zh-TW" altLang="en-US" sz="4000" smtClean="0">
                <a:solidFill>
                  <a:schemeClr val="hlink"/>
                </a:solidFill>
                <a:latin typeface="標楷體" pitchFamily="65" charset="-120"/>
                <a:ea typeface="標楷體" pitchFamily="65" charset="-120"/>
              </a:rPr>
              <a:t>條</a:t>
            </a:r>
          </a:p>
        </p:txBody>
      </p:sp>
      <p:sp>
        <p:nvSpPr>
          <p:cNvPr id="23555" name="Rectangle 3"/>
          <p:cNvSpPr>
            <a:spLocks noGrp="1" noChangeArrowheads="1"/>
          </p:cNvSpPr>
          <p:nvPr>
            <p:ph idx="1"/>
          </p:nvPr>
        </p:nvSpPr>
        <p:spPr/>
        <p:txBody>
          <a:bodyPr/>
          <a:lstStyle/>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有痼疾不能任事，或曾服公務交代未清者，不得任用為教育人員。己屆應即退休年齡者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民國</a:t>
            </a:r>
            <a:r>
              <a:rPr lang="en-US" altLang="zh-TW" u="sng" smtClean="0">
                <a:solidFill>
                  <a:srgbClr val="FF0000"/>
                </a:solidFill>
                <a:latin typeface="標楷體" pitchFamily="65" charset="-120"/>
                <a:ea typeface="標楷體" pitchFamily="65" charset="-120"/>
              </a:rPr>
              <a:t>40</a:t>
            </a:r>
            <a:r>
              <a:rPr lang="zh-TW" altLang="en-US" u="sng" smtClean="0">
                <a:solidFill>
                  <a:srgbClr val="FF0000"/>
                </a:solidFill>
                <a:latin typeface="標楷體" pitchFamily="65" charset="-120"/>
                <a:ea typeface="標楷體" pitchFamily="65" charset="-120"/>
              </a:rPr>
              <a:t>年</a:t>
            </a:r>
            <a:r>
              <a:rPr lang="en-US" altLang="zh-TW" u="sng" smtClean="0">
                <a:solidFill>
                  <a:srgbClr val="FF0000"/>
                </a:solidFill>
                <a:latin typeface="標楷體" pitchFamily="65" charset="-120"/>
                <a:ea typeface="標楷體" pitchFamily="65" charset="-120"/>
              </a:rPr>
              <a:t>8</a:t>
            </a:r>
            <a:r>
              <a:rPr lang="zh-TW" altLang="en-US" u="sng" smtClean="0">
                <a:solidFill>
                  <a:srgbClr val="FF0000"/>
                </a:solidFill>
                <a:latin typeface="標楷體" pitchFamily="65" charset="-120"/>
                <a:ea typeface="標楷體" pitchFamily="65" charset="-120"/>
              </a:rPr>
              <a:t>月</a:t>
            </a:r>
            <a:r>
              <a:rPr lang="en-US" altLang="zh-TW" u="sng" smtClean="0">
                <a:solidFill>
                  <a:srgbClr val="FF0000"/>
                </a:solidFill>
                <a:latin typeface="標楷體" pitchFamily="65" charset="-120"/>
                <a:ea typeface="標楷體" pitchFamily="65" charset="-120"/>
              </a:rPr>
              <a:t>1</a:t>
            </a:r>
            <a:r>
              <a:rPr lang="zh-TW" altLang="en-US" u="sng" smtClean="0">
                <a:solidFill>
                  <a:srgbClr val="FF0000"/>
                </a:solidFill>
                <a:latin typeface="標楷體" pitchFamily="65" charset="-120"/>
                <a:ea typeface="標楷體" pitchFamily="65" charset="-120"/>
              </a:rPr>
              <a:t>日以前</a:t>
            </a:r>
            <a:r>
              <a:rPr lang="zh-TW" altLang="en-US" smtClean="0">
                <a:latin typeface="標楷體" pitchFamily="65" charset="-120"/>
                <a:ea typeface="標楷體" pitchFamily="65" charset="-120"/>
              </a:rPr>
              <a:t>出生者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，不得任用為專任教育人員。</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4579" name="Rectangle 3"/>
          <p:cNvSpPr>
            <a:spLocks noGrp="1" noChangeArrowheads="1"/>
          </p:cNvSpPr>
          <p:nvPr>
            <p:ph idx="1"/>
          </p:nvPr>
        </p:nvSpPr>
        <p:spPr/>
        <p:txBody>
          <a:bodyPr/>
          <a:lstStyle/>
          <a:p>
            <a:pPr eaLnBrk="1" hangingPunct="1">
              <a:lnSpc>
                <a:spcPct val="90000"/>
              </a:lnSpc>
              <a:buFontTx/>
              <a:buNone/>
            </a:pPr>
            <a:r>
              <a:rPr lang="zh-TW" altLang="en-US" sz="4000" smtClean="0">
                <a:solidFill>
                  <a:srgbClr val="0000FF"/>
                </a:solidFill>
                <a:ea typeface="標楷體" pitchFamily="65" charset="-120"/>
              </a:rPr>
              <a:t>受理報名注意事項</a:t>
            </a:r>
            <a:r>
              <a:rPr lang="en-US" altLang="zh-TW" sz="4000" smtClean="0">
                <a:solidFill>
                  <a:srgbClr val="0000FF"/>
                </a:solidFill>
                <a:latin typeface="標楷體" pitchFamily="65" charset="-120"/>
                <a:ea typeface="標楷體" pitchFamily="65" charset="-120"/>
              </a:rPr>
              <a:t>1</a:t>
            </a:r>
            <a:endParaRPr lang="zh-TW" altLang="en-US" sz="4000" smtClean="0">
              <a:solidFill>
                <a:srgbClr val="0000FF"/>
              </a:solidFill>
            </a:endParaRPr>
          </a:p>
          <a:p>
            <a:pPr algn="just" eaLnBrk="1" hangingPunct="1">
              <a:lnSpc>
                <a:spcPct val="90000"/>
              </a:lnSpc>
              <a:buClr>
                <a:srgbClr val="FF3300"/>
              </a:buClr>
              <a:buFont typeface="Wingdings" pitchFamily="2" charset="2"/>
              <a:buChar char="u"/>
            </a:pPr>
            <a:r>
              <a:rPr lang="zh-TW" altLang="en-US" sz="2800" smtClean="0">
                <a:latin typeface="標楷體" pitchFamily="65" charset="-120"/>
                <a:ea typeface="標楷體" pitchFamily="65" charset="-120"/>
              </a:rPr>
              <a:t>依據花蓮縣政府</a:t>
            </a:r>
            <a:r>
              <a:rPr lang="en-US" altLang="zh-TW" sz="2800" smtClean="0">
                <a:latin typeface="標楷體" pitchFamily="65" charset="-120"/>
                <a:ea typeface="標楷體" pitchFamily="65" charset="-120"/>
              </a:rPr>
              <a:t>105</a:t>
            </a:r>
            <a:r>
              <a:rPr lang="zh-TW" altLang="en-US" sz="2800" smtClean="0">
                <a:latin typeface="標楷體" pitchFamily="65" charset="-120"/>
                <a:ea typeface="標楷體" pitchFamily="65" charset="-120"/>
              </a:rPr>
              <a:t>年</a:t>
            </a:r>
            <a:r>
              <a:rPr lang="en-US" altLang="zh-TW" sz="2800" smtClean="0">
                <a:latin typeface="標楷體" pitchFamily="65" charset="-120"/>
                <a:ea typeface="標楷體" pitchFamily="65" charset="-120"/>
              </a:rPr>
              <a:t>4</a:t>
            </a:r>
            <a:r>
              <a:rPr lang="zh-TW" altLang="en-US" sz="2800" smtClean="0">
                <a:latin typeface="標楷體" pitchFamily="65" charset="-120"/>
                <a:ea typeface="標楷體" pitchFamily="65" charset="-120"/>
              </a:rPr>
              <a:t>月</a:t>
            </a:r>
            <a:r>
              <a:rPr lang="en-US" altLang="zh-TW" sz="2800" smtClean="0">
                <a:latin typeface="標楷體" pitchFamily="65" charset="-120"/>
                <a:ea typeface="標楷體" pitchFamily="65" charset="-120"/>
              </a:rPr>
              <a:t>19</a:t>
            </a:r>
            <a:r>
              <a:rPr lang="zh-TW" altLang="en-US" sz="2800" smtClean="0">
                <a:latin typeface="標楷體" pitchFamily="65" charset="-120"/>
                <a:ea typeface="標楷體" pitchFamily="65" charset="-120"/>
              </a:rPr>
              <a:t>日府教學字第</a:t>
            </a:r>
            <a:r>
              <a:rPr lang="en-US" altLang="zh-TW" sz="2800" smtClean="0">
                <a:latin typeface="標楷體" pitchFamily="65" charset="-120"/>
                <a:ea typeface="標楷體" pitchFamily="65" charset="-120"/>
              </a:rPr>
              <a:t>1050073266</a:t>
            </a:r>
            <a:r>
              <a:rPr lang="zh-TW" altLang="en-US" sz="2800" smtClean="0">
                <a:latin typeface="標楷體" pitchFamily="65" charset="-120"/>
                <a:ea typeface="標楷體" pitchFamily="65" charset="-120"/>
              </a:rPr>
              <a:t>號函示：（二）為兼顧應考人於教師證書核發期間參加教師甄試之需求，建請各校辦理教師甄試</a:t>
            </a:r>
            <a:r>
              <a:rPr lang="zh-TW" altLang="en-US" sz="2800" u="sng" smtClean="0">
                <a:solidFill>
                  <a:srgbClr val="FF3300"/>
                </a:solidFill>
                <a:latin typeface="標楷體" pitchFamily="65" charset="-120"/>
                <a:ea typeface="標楷體" pitchFamily="65" charset="-120"/>
              </a:rPr>
              <a:t>得以本檢定考試及格證明</a:t>
            </a:r>
            <a:r>
              <a:rPr lang="en-US" altLang="zh-TW" sz="2800" u="sng" smtClean="0">
                <a:solidFill>
                  <a:srgbClr val="FF3300"/>
                </a:solidFill>
                <a:latin typeface="標楷體" pitchFamily="65" charset="-120"/>
                <a:ea typeface="標楷體" pitchFamily="65" charset="-120"/>
              </a:rPr>
              <a:t>(</a:t>
            </a:r>
            <a:r>
              <a:rPr lang="zh-TW" altLang="en-US" sz="2800" u="sng" smtClean="0">
                <a:solidFill>
                  <a:srgbClr val="FF3300"/>
                </a:solidFill>
                <a:latin typeface="標楷體" pitchFamily="65" charset="-120"/>
                <a:ea typeface="標楷體" pitchFamily="65" charset="-120"/>
              </a:rPr>
              <a:t>如及格成績單</a:t>
            </a:r>
            <a:r>
              <a:rPr lang="en-US" altLang="zh-TW" sz="2800" u="sng" smtClean="0">
                <a:solidFill>
                  <a:srgbClr val="FF3300"/>
                </a:solidFill>
                <a:latin typeface="標楷體" pitchFamily="65" charset="-120"/>
                <a:ea typeface="標楷體" pitchFamily="65" charset="-120"/>
              </a:rPr>
              <a:t>)</a:t>
            </a:r>
            <a:r>
              <a:rPr lang="zh-TW" altLang="en-US" sz="2800" u="sng" smtClean="0">
                <a:solidFill>
                  <a:srgbClr val="FF3300"/>
                </a:solidFill>
                <a:latin typeface="標楷體" pitchFamily="65" charset="-120"/>
                <a:ea typeface="標楷體" pitchFamily="65" charset="-120"/>
              </a:rPr>
              <a:t>暨修畢師資職前教育證明書切結報名；</a:t>
            </a:r>
            <a:r>
              <a:rPr lang="zh-TW" altLang="en-US" sz="2800" smtClean="0">
                <a:latin typeface="標楷體" pitchFamily="65" charset="-120"/>
                <a:ea typeface="標楷體" pitchFamily="65" charset="-120"/>
              </a:rPr>
              <a:t>（三）為避免影響以切結方式甄試錄取人員於學年開始獲聘之權益，案內切結期間以本</a:t>
            </a:r>
            <a:r>
              <a:rPr lang="en-US" altLang="zh-TW" sz="2800" u="sng" smtClean="0">
                <a:solidFill>
                  <a:srgbClr val="FF3300"/>
                </a:solidFill>
                <a:latin typeface="標楷體" pitchFamily="65" charset="-120"/>
                <a:ea typeface="標楷體" pitchFamily="65" charset="-120"/>
              </a:rPr>
              <a:t>(105)</a:t>
            </a:r>
            <a:r>
              <a:rPr lang="zh-TW" altLang="en-US" sz="2800" u="sng" smtClean="0">
                <a:solidFill>
                  <a:srgbClr val="FF3300"/>
                </a:solidFill>
                <a:latin typeface="標楷體" pitchFamily="65" charset="-120"/>
                <a:ea typeface="標楷體" pitchFamily="65" charset="-120"/>
              </a:rPr>
              <a:t>年</a:t>
            </a:r>
            <a:r>
              <a:rPr lang="en-US" altLang="zh-TW" sz="2800" u="sng" smtClean="0">
                <a:solidFill>
                  <a:srgbClr val="FF3300"/>
                </a:solidFill>
                <a:latin typeface="標楷體" pitchFamily="65" charset="-120"/>
                <a:ea typeface="標楷體" pitchFamily="65" charset="-120"/>
              </a:rPr>
              <a:t>7</a:t>
            </a:r>
            <a:r>
              <a:rPr lang="zh-TW" altLang="en-US" sz="2800" u="sng" smtClean="0">
                <a:solidFill>
                  <a:srgbClr val="FF3300"/>
                </a:solidFill>
                <a:latin typeface="標楷體" pitchFamily="65" charset="-120"/>
                <a:ea typeface="標楷體" pitchFamily="65" charset="-120"/>
              </a:rPr>
              <a:t>月</a:t>
            </a:r>
            <a:r>
              <a:rPr lang="en-US" altLang="zh-TW" sz="2800" u="sng" smtClean="0">
                <a:solidFill>
                  <a:srgbClr val="FF3300"/>
                </a:solidFill>
                <a:latin typeface="標楷體" pitchFamily="65" charset="-120"/>
                <a:ea typeface="標楷體" pitchFamily="65" charset="-120"/>
              </a:rPr>
              <a:t>31</a:t>
            </a:r>
            <a:r>
              <a:rPr lang="zh-TW" altLang="en-US" sz="2800" u="sng" smtClean="0">
                <a:solidFill>
                  <a:srgbClr val="FF3300"/>
                </a:solidFill>
                <a:latin typeface="標楷體" pitchFamily="65" charset="-120"/>
                <a:ea typeface="標楷體" pitchFamily="65" charset="-120"/>
              </a:rPr>
              <a:t>日前</a:t>
            </a:r>
            <a:r>
              <a:rPr lang="zh-TW" altLang="en-US" sz="2800" smtClean="0">
                <a:latin typeface="標楷體" pitchFamily="65" charset="-120"/>
                <a:ea typeface="標楷體" pitchFamily="65" charset="-120"/>
              </a:rPr>
              <a:t>為限。</a:t>
            </a:r>
          </a:p>
          <a:p>
            <a:pPr eaLnBrk="1" hangingPunct="1">
              <a:lnSpc>
                <a:spcPct val="90000"/>
              </a:lnSpc>
            </a:pPr>
            <a:endParaRPr lang="en-US" altLang="zh-TW"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法令依據</a:t>
            </a:r>
          </a:p>
        </p:txBody>
      </p:sp>
      <p:sp>
        <p:nvSpPr>
          <p:cNvPr id="3075"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二、教育人員任用條例暨其施行細則</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三、高級中等以下學校教師甄選作業要點</a:t>
            </a:r>
          </a:p>
          <a:p>
            <a:pPr marL="806450" indent="-80645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四、高級中等以下學校教師評審委員會設置辦法</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五、中小學兼任代課及代理教師聘任辦法</a:t>
            </a:r>
          </a:p>
          <a:p>
            <a:pPr marL="806450" indent="-80645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六、</a:t>
            </a:r>
            <a:r>
              <a:rPr lang="zh-TW" altLang="en-US" sz="3100" dirty="0" smtClean="0">
                <a:ea typeface="標楷體" pitchFamily="65" charset="-120"/>
              </a:rPr>
              <a:t>花蓮縣縣立高級中等以下學校兼任、代課及代理教師聘任補充規定</a:t>
            </a:r>
            <a:r>
              <a:rPr lang="zh-TW" altLang="en-US" dirty="0" smtClean="0"/>
              <a:t> </a:t>
            </a:r>
            <a:r>
              <a:rPr lang="zh-TW" altLang="en-US" sz="3100" dirty="0" smtClean="0">
                <a:latin typeface="標楷體" pitchFamily="65" charset="-120"/>
                <a:ea typeface="標楷體" pitchFamily="65" charset="-120"/>
              </a:rPr>
              <a:t> </a:t>
            </a: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2531" name="Rectangle 3"/>
          <p:cNvSpPr>
            <a:spLocks noGrp="1" noChangeArrowheads="1"/>
          </p:cNvSpPr>
          <p:nvPr>
            <p:ph idx="1"/>
          </p:nvPr>
        </p:nvSpPr>
        <p:spPr/>
        <p:txBody>
          <a:bodyPr>
            <a:normAutofit fontScale="92500"/>
          </a:bodyPr>
          <a:lstStyle/>
          <a:p>
            <a:pPr marL="274320" indent="-274320" eaLnBrk="1" fontAlgn="auto" hangingPunct="1">
              <a:spcBef>
                <a:spcPct val="0"/>
              </a:spcBef>
              <a:spcAft>
                <a:spcPts val="0"/>
              </a:spcAft>
              <a:buClr>
                <a:schemeClr val="accent3"/>
              </a:buClr>
              <a:buFontTx/>
              <a:buNone/>
              <a:defRPr/>
            </a:pPr>
            <a:r>
              <a:rPr lang="zh-TW" altLang="en-US" sz="4000" dirty="0" smtClean="0">
                <a:solidFill>
                  <a:srgbClr val="0000FF"/>
                </a:solidFill>
                <a:ea typeface="標楷體" pitchFamily="65" charset="-120"/>
              </a:rPr>
              <a:t>受理報名注意事項</a:t>
            </a:r>
            <a:r>
              <a:rPr lang="en-US" altLang="zh-TW" sz="4000" dirty="0" smtClean="0">
                <a:solidFill>
                  <a:srgbClr val="0000FF"/>
                </a:solidFill>
                <a:latin typeface="標楷體" pitchFamily="65" charset="-120"/>
                <a:ea typeface="標楷體" pitchFamily="65" charset="-120"/>
              </a:rPr>
              <a:t>2</a:t>
            </a:r>
          </a:p>
          <a:p>
            <a:pPr marL="274320" indent="-274320" eaLnBrk="1" fontAlgn="auto" hangingPunct="1">
              <a:spcAft>
                <a:spcPts val="0"/>
              </a:spcAft>
              <a:buClr>
                <a:schemeClr val="accent3"/>
              </a:buClr>
              <a:buFontTx/>
              <a:buNone/>
              <a:defRPr/>
            </a:pPr>
            <a:r>
              <a:rPr lang="zh-TW" altLang="en-US" sz="2400" dirty="0" smtClean="0">
                <a:latin typeface="標楷體" pitchFamily="65" charset="-120"/>
                <a:ea typeface="標楷體" pitchFamily="65" charset="-120"/>
              </a:rPr>
              <a:t>  教育部</a:t>
            </a:r>
            <a:r>
              <a:rPr lang="en-US" altLang="zh-TW" sz="2400" dirty="0" smtClean="0">
                <a:latin typeface="標楷體" pitchFamily="65" charset="-120"/>
                <a:ea typeface="標楷體" pitchFamily="65" charset="-120"/>
              </a:rPr>
              <a:t>104</a:t>
            </a:r>
            <a:r>
              <a:rPr lang="zh-TW" altLang="en-US"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10</a:t>
            </a:r>
            <a:r>
              <a:rPr lang="zh-TW" altLang="en-US"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29</a:t>
            </a:r>
            <a:r>
              <a:rPr lang="zh-TW" altLang="en-US" sz="2400" dirty="0" smtClean="0">
                <a:latin typeface="標楷體" pitchFamily="65" charset="-120"/>
                <a:ea typeface="標楷體" pitchFamily="65" charset="-120"/>
              </a:rPr>
              <a:t>日臺教授字第</a:t>
            </a:r>
            <a:r>
              <a:rPr lang="en-US" altLang="zh-TW" sz="2400" dirty="0" smtClean="0">
                <a:latin typeface="標楷體" pitchFamily="65" charset="-120"/>
                <a:ea typeface="標楷體" pitchFamily="65" charset="-120"/>
              </a:rPr>
              <a:t>1040108450</a:t>
            </a:r>
            <a:r>
              <a:rPr lang="zh-TW" altLang="en-US" sz="2400" dirty="0" smtClean="0">
                <a:latin typeface="標楷體" pitchFamily="65" charset="-120"/>
                <a:ea typeface="標楷體" pitchFamily="65" charset="-120"/>
              </a:rPr>
              <a:t>號函示：有關「中小學兼任代課及代理教師聘任辦法」第</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條第</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項相關疑義一案。</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400" dirty="0" smtClean="0">
                <a:latin typeface="標楷體" pitchFamily="65" charset="-120"/>
                <a:ea typeface="標楷體" pitchFamily="65" charset="-120"/>
              </a:rPr>
              <a:t>  說明：</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400" dirty="0" smtClean="0">
                <a:latin typeface="標楷體" pitchFamily="65" charset="-120"/>
                <a:ea typeface="標楷體" pitchFamily="65" charset="-120"/>
              </a:rPr>
              <a:t>  二、有關「中小學兼任代課及代理教師聘任辦法」</a:t>
            </a:r>
            <a:r>
              <a:rPr lang="zh-TW" altLang="en-US" sz="2400" dirty="0" smtClean="0">
                <a:solidFill>
                  <a:srgbClr val="FF0000"/>
                </a:solidFill>
                <a:latin typeface="標楷體" pitchFamily="65" charset="-120"/>
                <a:ea typeface="標楷體" pitchFamily="65" charset="-120"/>
              </a:rPr>
              <a:t>第</a:t>
            </a:r>
            <a:r>
              <a:rPr lang="en-US" altLang="zh-TW" sz="2400" dirty="0" smtClean="0">
                <a:solidFill>
                  <a:srgbClr val="FF0000"/>
                </a:solidFill>
                <a:latin typeface="標楷體" pitchFamily="65" charset="-120"/>
                <a:ea typeface="標楷體" pitchFamily="65" charset="-120"/>
              </a:rPr>
              <a:t>3</a:t>
            </a:r>
            <a:r>
              <a:rPr lang="zh-TW" altLang="en-US" sz="2400" dirty="0" smtClean="0">
                <a:solidFill>
                  <a:srgbClr val="FF0000"/>
                </a:solidFill>
                <a:latin typeface="標楷體" pitchFamily="65" charset="-120"/>
                <a:ea typeface="標楷體" pitchFamily="65" charset="-120"/>
              </a:rPr>
              <a:t>條</a:t>
            </a:r>
            <a:endParaRPr lang="en-US" altLang="zh-TW" sz="24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400" dirty="0" smtClean="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第</a:t>
            </a:r>
            <a:r>
              <a:rPr lang="en-US" altLang="zh-TW" sz="2400" dirty="0" smtClean="0">
                <a:solidFill>
                  <a:srgbClr val="FF0000"/>
                </a:solidFill>
                <a:latin typeface="標楷體" pitchFamily="65" charset="-120"/>
                <a:ea typeface="標楷體" pitchFamily="65" charset="-120"/>
              </a:rPr>
              <a:t>3</a:t>
            </a:r>
            <a:r>
              <a:rPr lang="zh-TW" altLang="en-US" sz="2400" dirty="0" smtClean="0">
                <a:solidFill>
                  <a:srgbClr val="FF0000"/>
                </a:solidFill>
                <a:latin typeface="標楷體" pitchFamily="65" charset="-120"/>
                <a:ea typeface="標楷體" pitchFamily="65" charset="-120"/>
              </a:rPr>
              <a:t>項第</a:t>
            </a:r>
            <a:r>
              <a:rPr lang="en-US" altLang="zh-TW" sz="2400" dirty="0" smtClean="0">
                <a:solidFill>
                  <a:srgbClr val="FF0000"/>
                </a:solidFill>
                <a:latin typeface="標楷體" pitchFamily="65" charset="-120"/>
                <a:ea typeface="標楷體" pitchFamily="65" charset="-120"/>
              </a:rPr>
              <a:t>2</a:t>
            </a:r>
            <a:r>
              <a:rPr lang="zh-TW" altLang="en-US" sz="2400" dirty="0" smtClean="0">
                <a:solidFill>
                  <a:srgbClr val="FF0000"/>
                </a:solidFill>
                <a:latin typeface="標楷體" pitchFamily="65" charset="-120"/>
                <a:ea typeface="標楷體" pitchFamily="65" charset="-120"/>
              </a:rPr>
              <a:t>款</a:t>
            </a:r>
            <a:r>
              <a:rPr lang="zh-TW" altLang="en-US" sz="2400" dirty="0" smtClean="0">
                <a:latin typeface="標楷體" pitchFamily="65" charset="-120"/>
                <a:ea typeface="標楷體" pitchFamily="65" charset="-120"/>
              </a:rPr>
              <a:t>未明文限定需修畢各該教育階段、科（類） </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師資職前教育課程者始得報考及聘任疑義，究本辦法</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第</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條第</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項第</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款立法意旨係考量全國偏鄉小學聘任</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兼任、及代課教師不易，</a:t>
            </a:r>
            <a:r>
              <a:rPr lang="zh-TW" altLang="en-US" sz="2400" dirty="0" smtClean="0">
                <a:solidFill>
                  <a:srgbClr val="FF0000"/>
                </a:solidFill>
                <a:latin typeface="標楷體" pitchFamily="65" charset="-120"/>
                <a:ea typeface="標楷體" pitchFamily="65" charset="-120"/>
              </a:rPr>
              <a:t>第</a:t>
            </a:r>
            <a:r>
              <a:rPr lang="en-US" altLang="zh-TW" sz="2400" dirty="0" smtClean="0">
                <a:solidFill>
                  <a:srgbClr val="FF0000"/>
                </a:solidFill>
                <a:latin typeface="標楷體" pitchFamily="65" charset="-120"/>
                <a:ea typeface="標楷體" pitchFamily="65" charset="-120"/>
              </a:rPr>
              <a:t>2</a:t>
            </a:r>
            <a:r>
              <a:rPr lang="zh-TW" altLang="en-US" sz="2400" dirty="0" smtClean="0">
                <a:solidFill>
                  <a:srgbClr val="FF0000"/>
                </a:solidFill>
                <a:latin typeface="標楷體" pitchFamily="65" charset="-120"/>
                <a:ea typeface="標楷體" pitchFamily="65" charset="-120"/>
              </a:rPr>
              <a:t>款未限制其階段及科（類）</a:t>
            </a:r>
            <a:endParaRPr lang="en-US" altLang="zh-TW" sz="24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400" dirty="0" smtClean="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，第</a:t>
            </a:r>
            <a:r>
              <a:rPr lang="en-US" altLang="zh-TW" sz="2400" dirty="0" smtClean="0">
                <a:solidFill>
                  <a:srgbClr val="FF0000"/>
                </a:solidFill>
                <a:latin typeface="標楷體" pitchFamily="65" charset="-120"/>
                <a:ea typeface="標楷體" pitchFamily="65" charset="-120"/>
              </a:rPr>
              <a:t>3</a:t>
            </a:r>
            <a:r>
              <a:rPr lang="zh-TW" altLang="en-US" sz="2400" dirty="0" smtClean="0">
                <a:solidFill>
                  <a:srgbClr val="FF0000"/>
                </a:solidFill>
                <a:latin typeface="標楷體" pitchFamily="65" charset="-120"/>
                <a:ea typeface="標楷體" pitchFamily="65" charset="-120"/>
              </a:rPr>
              <a:t>款未限制其系（所） 。</a:t>
            </a:r>
            <a:endParaRPr lang="en-US" altLang="zh-TW" sz="2400" dirty="0" smtClean="0">
              <a:solidFill>
                <a:srgbClr val="FF0000"/>
              </a:solidFill>
              <a:latin typeface="標楷體" pitchFamily="65" charset="-120"/>
              <a:ea typeface="標楷體" pitchFamily="65" charset="-120"/>
            </a:endParaRPr>
          </a:p>
          <a:p>
            <a:pPr marL="274320" indent="-274320" algn="just" eaLnBrk="1" fontAlgn="auto" hangingPunct="1">
              <a:spcBef>
                <a:spcPct val="0"/>
              </a:spcBef>
              <a:spcAft>
                <a:spcPts val="0"/>
              </a:spcAft>
              <a:buClr>
                <a:srgbClr val="FF3300"/>
              </a:buClr>
              <a:buFont typeface="Wingdings" pitchFamily="2" charset="2"/>
              <a:buChar char="u"/>
              <a:defRPr/>
            </a:pPr>
            <a:endParaRPr lang="en-US" altLang="zh-TW"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6627" name="Rectangle 3"/>
          <p:cNvSpPr>
            <a:spLocks noGrp="1" noChangeArrowheads="1"/>
          </p:cNvSpPr>
          <p:nvPr>
            <p:ph idx="1"/>
          </p:nvPr>
        </p:nvSpPr>
        <p:spPr/>
        <p:txBody>
          <a:bodyPr/>
          <a:lstStyle/>
          <a:p>
            <a:pPr eaLnBrk="1" hangingPunct="1">
              <a:lnSpc>
                <a:spcPct val="90000"/>
              </a:lnSpc>
              <a:spcBef>
                <a:spcPct val="0"/>
              </a:spcBef>
              <a:buFontTx/>
              <a:buNone/>
            </a:pPr>
            <a:r>
              <a:rPr lang="zh-TW" altLang="en-US" sz="4000" smtClean="0">
                <a:solidFill>
                  <a:srgbClr val="0000FF"/>
                </a:solidFill>
                <a:latin typeface="標楷體" pitchFamily="65" charset="-120"/>
                <a:ea typeface="標楷體" pitchFamily="65" charset="-120"/>
              </a:rPr>
              <a:t>受理報名注意事項</a:t>
            </a:r>
            <a:r>
              <a:rPr lang="en-US" altLang="zh-TW" sz="4000" smtClean="0">
                <a:solidFill>
                  <a:srgbClr val="0000FF"/>
                </a:solidFill>
                <a:latin typeface="標楷體" pitchFamily="65" charset="-120"/>
                <a:ea typeface="標楷體" pitchFamily="65" charset="-120"/>
              </a:rPr>
              <a:t>3</a:t>
            </a:r>
          </a:p>
          <a:p>
            <a:pPr eaLnBrk="1" hangingPunct="1">
              <a:lnSpc>
                <a:spcPct val="90000"/>
              </a:lnSpc>
              <a:spcBef>
                <a:spcPct val="0"/>
              </a:spcBef>
              <a:buClr>
                <a:srgbClr val="FF3300"/>
              </a:buClr>
              <a:buFont typeface="Wingdings" pitchFamily="2" charset="2"/>
              <a:buChar char="u"/>
            </a:pPr>
            <a:r>
              <a:rPr lang="zh-TW" altLang="en-US" sz="2800" smtClean="0">
                <a:latin typeface="標楷體" pitchFamily="65" charset="-120"/>
                <a:ea typeface="標楷體" pitchFamily="65" charset="-120"/>
              </a:rPr>
              <a:t>持外國學歷報名甄選認定規定</a:t>
            </a:r>
          </a:p>
          <a:p>
            <a:pPr eaLnBrk="1" hangingPunct="1">
              <a:lnSpc>
                <a:spcPct val="90000"/>
              </a:lnSpc>
              <a:buClr>
                <a:srgbClr val="FF3300"/>
              </a:buClr>
              <a:buFont typeface="Wingdings" pitchFamily="2" charset="2"/>
              <a:buNone/>
            </a:pPr>
            <a:r>
              <a:rPr lang="zh-TW" altLang="en-US" sz="2800" smtClean="0">
                <a:latin typeface="標楷體" pitchFamily="65" charset="-120"/>
                <a:ea typeface="標楷體" pitchFamily="65" charset="-120"/>
              </a:rPr>
              <a:t>  請參照教育部</a:t>
            </a:r>
            <a:r>
              <a:rPr lang="en-US" altLang="zh-TW" sz="2800" smtClean="0">
                <a:latin typeface="標楷體" pitchFamily="65" charset="-120"/>
                <a:ea typeface="標楷體" pitchFamily="65" charset="-120"/>
              </a:rPr>
              <a:t>95</a:t>
            </a:r>
            <a:r>
              <a:rPr lang="zh-TW" altLang="en-US" sz="2800" smtClean="0">
                <a:latin typeface="標楷體" pitchFamily="65" charset="-120"/>
                <a:ea typeface="標楷體" pitchFamily="65" charset="-120"/>
              </a:rPr>
              <a:t>年</a:t>
            </a:r>
            <a:r>
              <a:rPr lang="en-US" altLang="zh-TW" sz="2800" smtClean="0">
                <a:latin typeface="標楷體" pitchFamily="65" charset="-120"/>
                <a:ea typeface="標楷體" pitchFamily="65" charset="-120"/>
              </a:rPr>
              <a:t>10</a:t>
            </a:r>
            <a:r>
              <a:rPr lang="zh-TW" altLang="en-US" sz="2800" smtClean="0">
                <a:latin typeface="標楷體" pitchFamily="65" charset="-120"/>
                <a:ea typeface="標楷體" pitchFamily="65" charset="-120"/>
              </a:rPr>
              <a:t>月</a:t>
            </a:r>
            <a:r>
              <a:rPr lang="en-US" altLang="zh-TW" sz="2800" smtClean="0">
                <a:latin typeface="標楷體" pitchFamily="65" charset="-120"/>
                <a:ea typeface="標楷體" pitchFamily="65" charset="-120"/>
              </a:rPr>
              <a:t>2</a:t>
            </a:r>
            <a:r>
              <a:rPr lang="zh-TW" altLang="en-US" sz="2800" smtClean="0">
                <a:latin typeface="標楷體" pitchFamily="65" charset="-120"/>
                <a:ea typeface="標楷體" pitchFamily="65" charset="-120"/>
              </a:rPr>
              <a:t>日台參字第</a:t>
            </a:r>
            <a:r>
              <a:rPr lang="en-US" altLang="zh-TW" sz="2800" smtClean="0">
                <a:latin typeface="標楷體" pitchFamily="65" charset="-120"/>
                <a:ea typeface="標楷體" pitchFamily="65" charset="-120"/>
              </a:rPr>
              <a:t>0950143638C</a:t>
            </a:r>
            <a:r>
              <a:rPr lang="zh-TW" altLang="en-US" sz="2800" smtClean="0">
                <a:latin typeface="標楷體" pitchFamily="65" charset="-120"/>
                <a:ea typeface="標楷體" pitchFamily="65" charset="-120"/>
              </a:rPr>
              <a:t>號令訂定發布之「</a:t>
            </a:r>
            <a:r>
              <a:rPr lang="zh-TW" altLang="en-US" sz="2800" smtClean="0">
                <a:latin typeface="標楷體" pitchFamily="65" charset="-120"/>
                <a:ea typeface="標楷體" pitchFamily="65" charset="-120"/>
                <a:hlinkClick r:id="rId2" action="ppaction://hlinkfile"/>
              </a:rPr>
              <a:t>大學辦理國外學歷採認辦法</a:t>
            </a:r>
            <a:r>
              <a:rPr lang="zh-TW" altLang="en-US" sz="2800" smtClean="0">
                <a:latin typeface="標楷體" pitchFamily="65" charset="-120"/>
                <a:ea typeface="標楷體" pitchFamily="65" charset="-120"/>
              </a:rPr>
              <a:t>」</a:t>
            </a:r>
            <a:r>
              <a:rPr lang="en-US" altLang="zh-TW" sz="2400" smtClean="0">
                <a:hlinkClick r:id="rId3"/>
              </a:rPr>
              <a:t>http://law.moj.gov.tw/News/news_detail.aspx?id=36836</a:t>
            </a:r>
            <a:endParaRPr lang="en-US" altLang="zh-TW" sz="2400" smtClean="0"/>
          </a:p>
          <a:p>
            <a:pPr eaLnBrk="1" hangingPunct="1">
              <a:lnSpc>
                <a:spcPct val="90000"/>
              </a:lnSpc>
              <a:buClr>
                <a:srgbClr val="FF3300"/>
              </a:buClr>
              <a:buFont typeface="Wingdings" pitchFamily="2" charset="2"/>
              <a:buNone/>
            </a:pPr>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辦理學歷查證認定事宜。（花蓮縣政府業於</a:t>
            </a:r>
            <a:r>
              <a:rPr lang="en-US" altLang="zh-TW" sz="2800" smtClean="0">
                <a:latin typeface="標楷體" pitchFamily="65" charset="-120"/>
                <a:ea typeface="標楷體" pitchFamily="65" charset="-120"/>
              </a:rPr>
              <a:t>95</a:t>
            </a:r>
            <a:r>
              <a:rPr lang="zh-TW" altLang="en-US" sz="2800" smtClean="0">
                <a:latin typeface="標楷體" pitchFamily="65" charset="-120"/>
                <a:ea typeface="標楷體" pitchFamily="65" charset="-120"/>
              </a:rPr>
              <a:t>年</a:t>
            </a:r>
            <a:r>
              <a:rPr lang="en-US" altLang="zh-TW" sz="2800" smtClean="0">
                <a:latin typeface="標楷體" pitchFamily="65" charset="-120"/>
                <a:ea typeface="標楷體" pitchFamily="65" charset="-120"/>
              </a:rPr>
              <a:t>10</a:t>
            </a:r>
            <a:r>
              <a:rPr lang="zh-TW" altLang="en-US" sz="2800" smtClean="0">
                <a:latin typeface="標楷體" pitchFamily="65" charset="-120"/>
                <a:ea typeface="標楷體" pitchFamily="65" charset="-120"/>
              </a:rPr>
              <a:t>月</a:t>
            </a:r>
            <a:r>
              <a:rPr lang="en-US" altLang="zh-TW" sz="2800" smtClean="0">
                <a:latin typeface="標楷體" pitchFamily="65" charset="-120"/>
                <a:ea typeface="標楷體" pitchFamily="65" charset="-120"/>
              </a:rPr>
              <a:t>4</a:t>
            </a:r>
            <a:r>
              <a:rPr lang="zh-TW" altLang="en-US" sz="2800" smtClean="0">
                <a:latin typeface="標楷體" pitchFamily="65" charset="-120"/>
                <a:ea typeface="標楷體" pitchFamily="65" charset="-120"/>
              </a:rPr>
              <a:t>日府教學字第</a:t>
            </a:r>
            <a:r>
              <a:rPr lang="en-US" altLang="zh-TW" sz="2800" smtClean="0">
                <a:latin typeface="標楷體" pitchFamily="65" charset="-120"/>
                <a:ea typeface="標楷體" pitchFamily="65" charset="-120"/>
              </a:rPr>
              <a:t>09501503960</a:t>
            </a:r>
            <a:r>
              <a:rPr lang="zh-TW" altLang="en-US" sz="2800" smtClean="0">
                <a:latin typeface="標楷體" pitchFamily="65" charset="-120"/>
                <a:ea typeface="標楷體" pitchFamily="65" charset="-120"/>
              </a:rPr>
              <a:t>號函及</a:t>
            </a:r>
            <a:r>
              <a:rPr lang="en-US" altLang="zh-TW" sz="2800" smtClean="0">
                <a:latin typeface="標楷體" pitchFamily="65" charset="-120"/>
                <a:ea typeface="標楷體" pitchFamily="65" charset="-120"/>
              </a:rPr>
              <a:t>96</a:t>
            </a:r>
            <a:r>
              <a:rPr lang="zh-TW" altLang="en-US" sz="2800" smtClean="0">
                <a:latin typeface="標楷體" pitchFamily="65" charset="-120"/>
                <a:ea typeface="標楷體" pitchFamily="65" charset="-120"/>
              </a:rPr>
              <a:t>年</a:t>
            </a:r>
            <a:r>
              <a:rPr lang="en-US" altLang="zh-TW" sz="2800" smtClean="0">
                <a:latin typeface="標楷體" pitchFamily="65" charset="-120"/>
                <a:ea typeface="標楷體" pitchFamily="65" charset="-120"/>
              </a:rPr>
              <a:t>4</a:t>
            </a:r>
            <a:r>
              <a:rPr lang="zh-TW" altLang="en-US" sz="2800" smtClean="0">
                <a:latin typeface="標楷體" pitchFamily="65" charset="-120"/>
                <a:ea typeface="標楷體" pitchFamily="65" charset="-120"/>
              </a:rPr>
              <a:t>月</a:t>
            </a:r>
            <a:r>
              <a:rPr lang="en-US" altLang="zh-TW" sz="2800" smtClean="0">
                <a:latin typeface="標楷體" pitchFamily="65" charset="-120"/>
                <a:ea typeface="標楷體" pitchFamily="65" charset="-120"/>
              </a:rPr>
              <a:t>24</a:t>
            </a:r>
            <a:r>
              <a:rPr lang="zh-TW" altLang="en-US" sz="2800" smtClean="0">
                <a:latin typeface="標楷體" pitchFamily="65" charset="-120"/>
                <a:ea typeface="標楷體" pitchFamily="65" charset="-120"/>
              </a:rPr>
              <a:t>日府教學字第</a:t>
            </a:r>
            <a:r>
              <a:rPr lang="en-US" altLang="zh-TW" sz="2800" smtClean="0">
                <a:latin typeface="標楷體" pitchFamily="65" charset="-120"/>
                <a:ea typeface="標楷體" pitchFamily="65" charset="-120"/>
              </a:rPr>
              <a:t>09600587230</a:t>
            </a:r>
            <a:r>
              <a:rPr lang="zh-TW" altLang="en-US" sz="2800" smtClean="0">
                <a:latin typeface="標楷體" pitchFamily="65" charset="-120"/>
                <a:ea typeface="標楷體" pitchFamily="65" charset="-120"/>
              </a:rPr>
              <a:t>號函轉各校在案。）</a:t>
            </a:r>
          </a:p>
          <a:p>
            <a:pPr eaLnBrk="1" hangingPunct="1">
              <a:lnSpc>
                <a:spcPct val="90000"/>
              </a:lnSpc>
            </a:pPr>
            <a:endParaRPr lang="en-US" altLang="zh-TW" sz="2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a:spLocks noGrp="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endParaRPr lang="zh-TW" altLang="en-US" sz="4000" smtClean="0"/>
          </a:p>
        </p:txBody>
      </p:sp>
      <p:sp>
        <p:nvSpPr>
          <p:cNvPr id="3" name="內容版面配置區 2"/>
          <p:cNvSpPr>
            <a:spLocks noGrp="1"/>
          </p:cNvSpPr>
          <p:nvPr>
            <p:ph idx="1"/>
          </p:nvPr>
        </p:nvSpPr>
        <p:spPr>
          <a:xfrm>
            <a:off x="457200" y="1857375"/>
            <a:ext cx="8229600" cy="4268788"/>
          </a:xfrm>
        </p:spPr>
        <p:txBody>
          <a:bodyPr>
            <a:normAutofit lnSpcReduction="10000"/>
          </a:bodyPr>
          <a:lstStyle/>
          <a:p>
            <a:pPr marL="274320" indent="-274320" eaLnBrk="1" fontAlgn="auto" hangingPunct="1">
              <a:spcAft>
                <a:spcPts val="0"/>
              </a:spcAft>
              <a:buClr>
                <a:schemeClr val="accent3"/>
              </a:buClr>
              <a:buFontTx/>
              <a:buNone/>
              <a:defRPr/>
            </a:pPr>
            <a:r>
              <a:rPr lang="zh-TW" altLang="en-US" sz="4000" dirty="0" smtClean="0">
                <a:solidFill>
                  <a:srgbClr val="0000FF"/>
                </a:solidFill>
                <a:latin typeface="標楷體" pitchFamily="65" charset="-120"/>
                <a:ea typeface="標楷體" pitchFamily="65" charset="-120"/>
              </a:rPr>
              <a:t>受理報名注意事項</a:t>
            </a:r>
            <a:r>
              <a:rPr lang="en-US" altLang="zh-TW" sz="4000" dirty="0" smtClean="0">
                <a:solidFill>
                  <a:srgbClr val="0000FF"/>
                </a:solidFill>
                <a:latin typeface="標楷體" pitchFamily="65" charset="-120"/>
                <a:ea typeface="標楷體" pitchFamily="65" charset="-120"/>
              </a:rPr>
              <a:t>4</a:t>
            </a:r>
          </a:p>
          <a:p>
            <a:pPr marL="0" indent="0" eaLnBrk="1" fontAlgn="auto" hangingPunct="1">
              <a:spcAft>
                <a:spcPts val="0"/>
              </a:spcAft>
              <a:buClr>
                <a:schemeClr val="accent3"/>
              </a:buClr>
              <a:buFontTx/>
              <a:buNone/>
              <a:defRPr/>
            </a:pPr>
            <a:r>
              <a:rPr lang="zh-TW" altLang="en-US" sz="2000" b="1" dirty="0" smtClean="0"/>
              <a:t>      </a:t>
            </a:r>
            <a:r>
              <a:rPr lang="zh-TW" altLang="en-US" sz="2000" b="1" dirty="0" smtClean="0">
                <a:latin typeface="標楷體" pitchFamily="65" charset="-120"/>
                <a:ea typeface="標楷體" pitchFamily="65" charset="-120"/>
              </a:rPr>
              <a:t>為</a:t>
            </a:r>
            <a:r>
              <a:rPr lang="zh-TW" altLang="zh-TW" sz="2000" b="1" dirty="0" smtClean="0">
                <a:latin typeface="標楷體" pitchFamily="65" charset="-120"/>
                <a:ea typeface="標楷體" pitchFamily="65" charset="-120"/>
              </a:rPr>
              <a:t>縮短三次招考的總天數，修正「中小學兼任代課及代理教師聘任辦</a:t>
            </a:r>
            <a:r>
              <a:rPr lang="zh-TW" altLang="en-US" sz="2000" b="1" dirty="0" smtClean="0">
                <a:latin typeface="標楷體" pitchFamily="65" charset="-120"/>
                <a:ea typeface="標楷體" pitchFamily="65" charset="-120"/>
              </a:rPr>
              <a:t>法」</a:t>
            </a:r>
            <a:r>
              <a:rPr lang="zh-TW" altLang="zh-TW" sz="2000" b="1" dirty="0" smtClean="0">
                <a:latin typeface="標楷體" pitchFamily="65" charset="-120"/>
                <a:ea typeface="標楷體" pitchFamily="65" charset="-120"/>
              </a:rPr>
              <a:t>第</a:t>
            </a:r>
            <a:r>
              <a:rPr lang="en-US" altLang="zh-TW" sz="2000" b="1" dirty="0" smtClean="0">
                <a:latin typeface="標楷體" pitchFamily="65" charset="-120"/>
                <a:ea typeface="標楷體" pitchFamily="65" charset="-120"/>
              </a:rPr>
              <a:t>3</a:t>
            </a:r>
            <a:r>
              <a:rPr lang="zh-TW" altLang="zh-TW" sz="2000" b="1" dirty="0" smtClean="0">
                <a:latin typeface="標楷體" pitchFamily="65" charset="-120"/>
                <a:ea typeface="標楷體" pitchFamily="65" charset="-120"/>
              </a:rPr>
              <a:t>條第</a:t>
            </a:r>
            <a:r>
              <a:rPr lang="en-US" altLang="zh-TW" sz="2000" b="1" dirty="0" smtClean="0">
                <a:latin typeface="標楷體" pitchFamily="65" charset="-120"/>
                <a:ea typeface="標楷體" pitchFamily="65" charset="-120"/>
              </a:rPr>
              <a:t>5</a:t>
            </a:r>
            <a:r>
              <a:rPr lang="zh-TW" altLang="zh-TW" sz="2000" b="1" dirty="0" smtClean="0">
                <a:latin typeface="標楷體" pitchFamily="65" charset="-120"/>
                <a:ea typeface="標楷體" pitchFamily="65" charset="-120"/>
              </a:rPr>
              <a:t>項，增列甄選作業得以「一次公告</a:t>
            </a:r>
            <a:r>
              <a:rPr lang="zh-TW" altLang="zh-TW" sz="2000" b="1" u="sng" dirty="0" smtClean="0">
                <a:solidFill>
                  <a:srgbClr val="FF0000"/>
                </a:solidFill>
                <a:latin typeface="標楷體" pitchFamily="65" charset="-120"/>
                <a:ea typeface="標楷體" pitchFamily="65" charset="-120"/>
              </a:rPr>
              <a:t>分次</a:t>
            </a:r>
            <a:r>
              <a:rPr lang="zh-TW" altLang="zh-TW" sz="2000" b="1" dirty="0" smtClean="0">
                <a:latin typeface="標楷體" pitchFamily="65" charset="-120"/>
                <a:ea typeface="標楷體" pitchFamily="65" charset="-120"/>
              </a:rPr>
              <a:t>招考」方式辦理。辦理時程參考範例如下：</a:t>
            </a:r>
            <a:r>
              <a:rPr lang="en-US" altLang="zh-TW" sz="2000" b="1" dirty="0" smtClean="0">
                <a:solidFill>
                  <a:srgbClr val="FF0000"/>
                </a:solidFill>
                <a:latin typeface="標楷體" pitchFamily="65" charset="-120"/>
                <a:ea typeface="標楷體" pitchFamily="65" charset="-120"/>
              </a:rPr>
              <a:t>(</a:t>
            </a:r>
            <a:r>
              <a:rPr lang="zh-TW" altLang="en-US" sz="2000" b="1" dirty="0" smtClean="0">
                <a:solidFill>
                  <a:srgbClr val="FF0000"/>
                </a:solidFill>
                <a:latin typeface="標楷體" pitchFamily="65" charset="-120"/>
                <a:ea typeface="標楷體" pitchFamily="65" charset="-120"/>
              </a:rPr>
              <a:t>次數由教評會議決不受三次之限制</a:t>
            </a:r>
            <a:r>
              <a:rPr lang="en-US" altLang="zh-TW" sz="2000" b="1" dirty="0" smtClean="0">
                <a:solidFill>
                  <a:srgbClr val="FF0000"/>
                </a:solidFill>
                <a:latin typeface="標楷體" pitchFamily="65" charset="-120"/>
                <a:ea typeface="標楷體" pitchFamily="65" charset="-120"/>
              </a:rPr>
              <a:t>)</a:t>
            </a:r>
            <a:endParaRPr lang="zh-TW" altLang="zh-TW" sz="2000" dirty="0" smtClean="0">
              <a:solidFill>
                <a:srgbClr val="FF0000"/>
              </a:solidFill>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本辦法第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項規定，中小學聘任三個月以上之代課、代理教師，應依下列資格順序公開甄選，經教師評審委員會審查通過後，由校長聘任之：</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一、具有各該教育階段、科（類）合格教師證書者。</a:t>
            </a:r>
            <a:r>
              <a:rPr lang="zh-TW" altLang="zh-TW" sz="2000" b="1"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a:t>
            </a:r>
            <a:r>
              <a:rPr lang="en-US" altLang="zh-TW" sz="2000" b="1" dirty="0" smtClean="0">
                <a:latin typeface="標楷體" pitchFamily="65" charset="-120"/>
                <a:ea typeface="標楷體" pitchFamily="65" charset="-120"/>
              </a:rPr>
              <a:t>A</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二、無前款人員報名或前款人員經甄選未通過者，得為具有修畢師資職</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前教育課程，取得修畢證明書者。……【</a:t>
            </a:r>
            <a:r>
              <a:rPr lang="en-US" altLang="zh-TW" sz="2000" b="1" dirty="0" smtClean="0">
                <a:latin typeface="標楷體" pitchFamily="65" charset="-120"/>
                <a:ea typeface="標楷體" pitchFamily="65" charset="-120"/>
              </a:rPr>
              <a:t>B</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三、無前款人員報名或前款人員經甄選未通過者，得為具有大學以上畢</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業者。……【</a:t>
            </a:r>
            <a:r>
              <a:rPr lang="en-US" altLang="zh-TW" sz="2000" b="1" dirty="0" smtClean="0">
                <a:latin typeface="標楷體" pitchFamily="65" charset="-120"/>
                <a:ea typeface="標楷體" pitchFamily="65" charset="-120"/>
              </a:rPr>
              <a:t>C</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endParaRPr lang="en-US" altLang="zh-TW" dirty="0" smtClean="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r>
              <a:rPr lang="en-US" altLang="zh-TW" sz="4000" smtClean="0">
                <a:solidFill>
                  <a:schemeClr val="hlink"/>
                </a:solidFill>
                <a:latin typeface="標楷體" pitchFamily="65" charset="-120"/>
                <a:ea typeface="標楷體" pitchFamily="65" charset="-120"/>
              </a:rPr>
              <a:t>(</a:t>
            </a:r>
            <a:r>
              <a:rPr lang="zh-TW" altLang="en-US" sz="4000" smtClean="0">
                <a:solidFill>
                  <a:schemeClr val="hlink"/>
                </a:solidFill>
                <a:latin typeface="標楷體" pitchFamily="65" charset="-120"/>
                <a:ea typeface="標楷體" pitchFamily="65" charset="-120"/>
              </a:rPr>
              <a:t>部頒</a:t>
            </a:r>
            <a:r>
              <a:rPr lang="en-US" altLang="zh-TW" sz="4000" smtClean="0">
                <a:solidFill>
                  <a:schemeClr val="hlink"/>
                </a:solidFill>
                <a:latin typeface="標楷體" pitchFamily="65" charset="-120"/>
                <a:ea typeface="標楷體" pitchFamily="65" charset="-120"/>
              </a:rPr>
              <a:t>)</a:t>
            </a:r>
            <a:endParaRPr lang="zh-TW" altLang="en-US" sz="4000" smtClean="0"/>
          </a:p>
        </p:txBody>
      </p:sp>
      <p:graphicFrame>
        <p:nvGraphicFramePr>
          <p:cNvPr id="6" name="內容版面配置區 5"/>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864096"/>
                <a:gridCol w="792088"/>
                <a:gridCol w="936104"/>
                <a:gridCol w="1080120"/>
                <a:gridCol w="3826768"/>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13</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p:txBody>
          <a:bodyPr/>
          <a:lstStyle/>
          <a:p>
            <a:pPr eaLnBrk="1" hangingPunct="1"/>
            <a:r>
              <a:rPr lang="zh-TW" altLang="en-US" smtClean="0">
                <a:solidFill>
                  <a:schemeClr val="hlink"/>
                </a:solidFill>
                <a:latin typeface="標楷體" pitchFamily="65" charset="-120"/>
                <a:ea typeface="標楷體" pitchFamily="65" charset="-120"/>
              </a:rPr>
              <a:t>報名作業</a:t>
            </a:r>
            <a:endParaRPr lang="zh-TW" altLang="en-US" smtClean="0"/>
          </a:p>
        </p:txBody>
      </p:sp>
      <p:graphicFrame>
        <p:nvGraphicFramePr>
          <p:cNvPr id="5" name="內容版面配置區 4"/>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792088"/>
                <a:gridCol w="936104"/>
                <a:gridCol w="1008112"/>
                <a:gridCol w="1008112"/>
                <a:gridCol w="3754760"/>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13</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2072" name="Group 88"/>
          <p:cNvGraphicFramePr>
            <a:graphicFrameLocks noGrp="1"/>
          </p:cNvGraphicFramePr>
          <p:nvPr>
            <p:ph idx="1"/>
          </p:nvPr>
        </p:nvGraphicFramePr>
        <p:xfrm>
          <a:off x="457200" y="1935163"/>
          <a:ext cx="8229600" cy="4525964"/>
        </p:xfrm>
        <a:graphic>
          <a:graphicData uri="http://schemas.openxmlformats.org/drawingml/2006/table">
            <a:tbl>
              <a:tblPr/>
              <a:tblGrid>
                <a:gridCol w="1019175"/>
                <a:gridCol w="1727200"/>
                <a:gridCol w="3427413"/>
                <a:gridCol w="2055812"/>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主任委員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校長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統籌甄選工作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當然委員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各教師評審委員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各項甄選工作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口試暨試教委員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擔任口試評分、試教評分及參加甄選會議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1046" name="Group 86"/>
          <p:cNvGraphicFramePr>
            <a:graphicFrameLocks noGrp="1"/>
          </p:cNvGraphicFramePr>
          <p:nvPr>
            <p:ph idx="1"/>
          </p:nvPr>
        </p:nvGraphicFramePr>
        <p:xfrm>
          <a:off x="457200" y="1935163"/>
          <a:ext cx="8229600" cy="4677619"/>
        </p:xfrm>
        <a:graphic>
          <a:graphicData uri="http://schemas.openxmlformats.org/drawingml/2006/table">
            <a:tbl>
              <a:tblPr/>
              <a:tblGrid>
                <a:gridCol w="1019175"/>
                <a:gridCol w="1655763"/>
                <a:gridCol w="3600102"/>
                <a:gridCol w="1954560"/>
              </a:tblGrid>
              <a:tr h="5383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3279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人事主管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報名、簡章公告（上網</a:t>
                      </a: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endPar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教評會議通知及紀錄、甄選結果公告、成績</a:t>
                      </a: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通知</a:t>
                      </a:r>
                      <a:endPar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受理成績複查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資格審查等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3484">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場地規劃、整理、佈置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）口試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481">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br>
              <a:rPr lang="zh-TW" altLang="en-US" sz="4000" smtClean="0">
                <a:solidFill>
                  <a:schemeClr val="hlink"/>
                </a:solidFill>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3126" name="Group 118"/>
          <p:cNvGraphicFramePr>
            <a:graphicFrameLocks noGrp="1"/>
          </p:cNvGraphicFramePr>
          <p:nvPr>
            <p:ph idx="1"/>
          </p:nvPr>
        </p:nvGraphicFramePr>
        <p:xfrm>
          <a:off x="457200" y="1935163"/>
          <a:ext cx="8229600" cy="4615498"/>
        </p:xfrm>
        <a:graphic>
          <a:graphicData uri="http://schemas.openxmlformats.org/drawingml/2006/table">
            <a:tbl>
              <a:tblPr/>
              <a:tblGrid>
                <a:gridCol w="1019175"/>
                <a:gridCol w="1655763"/>
                <a:gridCol w="3497262"/>
                <a:gridCol w="205740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試務規劃及試題編製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報到、驗證及叫號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計時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成績統計及排序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a:t>
            </a:r>
            <a:r>
              <a:rPr lang="zh-TW" altLang="en-US" sz="2800" b="1" dirty="0" smtClean="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負責人員：</a:t>
            </a:r>
            <a:r>
              <a:rPr lang="zh-TW" altLang="en-US"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完成時間：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2.</a:t>
            </a:r>
            <a:r>
              <a:rPr lang="zh-TW" altLang="en-US" sz="2800" b="1" dirty="0" smtClean="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r>
              <a:rPr lang="zh-TW" altLang="en-US" sz="2800" b="1" dirty="0" smtClean="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2"/>
              <a:buChar char=""/>
              <a:defRPr/>
            </a:pPr>
            <a:r>
              <a:rPr lang="zh-TW" altLang="en-US" sz="2800" b="1" dirty="0" smtClean="0">
                <a:solidFill>
                  <a:srgbClr val="000000"/>
                </a:solidFill>
                <a:latin typeface="標楷體" pitchFamily="65" charset="-120"/>
                <a:ea typeface="標楷體" pitchFamily="65" charset="-120"/>
              </a:rPr>
              <a:t>參加人員：當然委員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教評委員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、評分委員</a:t>
            </a:r>
            <a:endParaRPr lang="zh-TW" altLang="en-US" sz="2800" dirty="0" smtClean="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3.</a:t>
            </a:r>
            <a:r>
              <a:rPr lang="zh-TW" altLang="en-US" sz="2800" b="1" dirty="0" smtClean="0">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 ○○○</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地間：○○室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4.</a:t>
            </a:r>
            <a:r>
              <a:rPr lang="zh-TW" altLang="en-US" sz="2800" b="1" dirty="0" smtClean="0">
                <a:effectLst>
                  <a:outerShdw blurRad="38100" dist="38100" dir="2700000" algn="tl">
                    <a:srgbClr val="C0C0C0"/>
                  </a:outerShdw>
                </a:effectLst>
                <a:latin typeface="標楷體" pitchFamily="65" charset="-120"/>
                <a:ea typeface="標楷體" pitchFamily="65" charset="-120"/>
              </a:rPr>
              <a:t>計時；口試、試教及資料審查</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評分委員：： ○○○、 ○○○</a:t>
            </a:r>
            <a:r>
              <a:rPr lang="en-US" altLang="zh-TW" sz="2800" b="1"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地點：口試</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試教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場地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會議室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甄選作業流程及注意事項</a:t>
            </a:r>
          </a:p>
        </p:txBody>
      </p:sp>
      <p:sp>
        <p:nvSpPr>
          <p:cNvPr id="8195" name="Rectangle 3"/>
          <p:cNvSpPr>
            <a:spLocks noGrp="1" noChangeArrowheads="1"/>
          </p:cNvSpPr>
          <p:nvPr>
            <p:ph idx="1"/>
          </p:nvPr>
        </p:nvSpPr>
        <p:spPr/>
        <p:txBody>
          <a:bodyPr/>
          <a:lstStyle/>
          <a:p>
            <a:pPr eaLnBrk="1" hangingPunct="1">
              <a:lnSpc>
                <a:spcPct val="90000"/>
              </a:lnSpc>
              <a:buClr>
                <a:srgbClr val="FF3300"/>
              </a:buClr>
              <a:buFontTx/>
              <a:buNone/>
            </a:pPr>
            <a:r>
              <a:rPr lang="en-US" altLang="zh-TW" b="1" smtClean="0">
                <a:latin typeface="標楷體" pitchFamily="65" charset="-120"/>
                <a:ea typeface="標楷體" pitchFamily="65" charset="-120"/>
              </a:rPr>
              <a:t>1</a:t>
            </a:r>
            <a:r>
              <a:rPr lang="zh-TW" altLang="en-US" smtClean="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smtClean="0">
                <a:latin typeface="標楷體" pitchFamily="65" charset="-120"/>
                <a:ea typeface="標楷體" pitchFamily="65" charset="-120"/>
              </a:rPr>
              <a:t>2</a:t>
            </a:r>
            <a:r>
              <a:rPr lang="zh-TW" altLang="en-US" smtClean="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smtClean="0">
                <a:latin typeface="標楷體" pitchFamily="65" charset="-120"/>
                <a:ea typeface="標楷體" pitchFamily="65" charset="-120"/>
              </a:rPr>
              <a:t>3</a:t>
            </a:r>
            <a:r>
              <a:rPr lang="zh-TW" altLang="en-US" smtClean="0">
                <a:latin typeface="標楷體" pitchFamily="65" charset="-120"/>
                <a:ea typeface="標楷體" pitchFamily="65" charset="-120"/>
              </a:rPr>
              <a:t>、召開教評會決定辦理方式並訂定分工及運作方式</a:t>
            </a:r>
            <a:r>
              <a:rPr lang="zh-TW" altLang="en-US" sz="2400" smtClean="0"/>
              <a:t> </a:t>
            </a:r>
            <a:endParaRPr lang="zh-TW" altLang="en-US" smtClean="0">
              <a:latin typeface="標楷體" pitchFamily="65" charset="-120"/>
              <a:ea typeface="標楷體" pitchFamily="65" charset="-120"/>
            </a:endParaRPr>
          </a:p>
          <a:p>
            <a:pPr eaLnBrk="1" hangingPunct="1">
              <a:lnSpc>
                <a:spcPct val="90000"/>
              </a:lnSpc>
              <a:buClr>
                <a:srgbClr val="FF3300"/>
              </a:buClr>
              <a:buFontTx/>
              <a:buNone/>
            </a:pPr>
            <a:r>
              <a:rPr lang="en-US" altLang="zh-TW" b="1" smtClean="0">
                <a:latin typeface="標楷體" pitchFamily="65" charset="-120"/>
                <a:ea typeface="標楷體" pitchFamily="65" charset="-120"/>
              </a:rPr>
              <a:t>4</a:t>
            </a:r>
            <a:r>
              <a:rPr lang="zh-TW" altLang="en-US" smtClean="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smtClean="0">
                <a:latin typeface="標楷體" pitchFamily="65" charset="-120"/>
                <a:ea typeface="標楷體" pitchFamily="65" charset="-120"/>
              </a:rPr>
              <a:t>5</a:t>
            </a:r>
            <a:r>
              <a:rPr lang="zh-TW" altLang="en-US" smtClean="0">
                <a:latin typeface="標楷體" pitchFamily="65" charset="-120"/>
                <a:ea typeface="標楷體" pitchFamily="65" charset="-120"/>
              </a:rPr>
              <a:t>、受理報名 </a:t>
            </a:r>
          </a:p>
          <a:p>
            <a:pPr eaLnBrk="1" hangingPunct="1">
              <a:lnSpc>
                <a:spcPct val="90000"/>
              </a:lnSpc>
              <a:buClr>
                <a:srgbClr val="FF3300"/>
              </a:buClr>
              <a:buFontTx/>
              <a:buNone/>
            </a:pPr>
            <a:r>
              <a:rPr lang="en-US" altLang="zh-TW" b="1" smtClean="0">
                <a:latin typeface="標楷體" pitchFamily="65" charset="-120"/>
                <a:ea typeface="標楷體" pitchFamily="65" charset="-120"/>
              </a:rPr>
              <a:t>6</a:t>
            </a:r>
            <a:r>
              <a:rPr lang="zh-TW" altLang="en-US" smtClean="0">
                <a:latin typeface="標楷體" pitchFamily="65" charset="-120"/>
                <a:ea typeface="標楷體" pitchFamily="65" charset="-120"/>
              </a:rPr>
              <a:t>、辦理甄選 </a:t>
            </a:r>
          </a:p>
          <a:p>
            <a:pPr eaLnBrk="1" hangingPunct="1">
              <a:lnSpc>
                <a:spcPct val="90000"/>
              </a:lnSpc>
              <a:buClr>
                <a:srgbClr val="FF3300"/>
              </a:buClr>
              <a:buFontTx/>
              <a:buNone/>
            </a:pPr>
            <a:r>
              <a:rPr lang="en-US" altLang="zh-TW" b="1" smtClean="0">
                <a:latin typeface="標楷體" pitchFamily="65" charset="-120"/>
                <a:ea typeface="標楷體" pitchFamily="65" charset="-120"/>
              </a:rPr>
              <a:t>7</a:t>
            </a:r>
            <a:r>
              <a:rPr lang="zh-TW" altLang="en-US" smtClean="0">
                <a:latin typeface="標楷體" pitchFamily="65" charset="-120"/>
                <a:ea typeface="標楷體" pitchFamily="65" charset="-120"/>
              </a:rPr>
              <a:t>、統計成績 </a:t>
            </a:r>
          </a:p>
          <a:p>
            <a:pPr eaLnBrk="1" hangingPunct="1">
              <a:lnSpc>
                <a:spcPct val="90000"/>
              </a:lnSpc>
              <a:buClr>
                <a:srgbClr val="FF3300"/>
              </a:buClr>
              <a:buFontTx/>
              <a:buNone/>
            </a:pPr>
            <a:r>
              <a:rPr lang="en-US" altLang="zh-TW" b="1" smtClean="0">
                <a:latin typeface="標楷體" pitchFamily="65" charset="-120"/>
                <a:ea typeface="標楷體" pitchFamily="65" charset="-120"/>
              </a:rPr>
              <a:t>8</a:t>
            </a:r>
            <a:r>
              <a:rPr lang="zh-TW" altLang="en-US" smtClean="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smtClean="0">
                <a:latin typeface="標楷體" pitchFamily="65" charset="-120"/>
                <a:ea typeface="標楷體" pitchFamily="65" charset="-120"/>
              </a:rPr>
              <a:t>9</a:t>
            </a:r>
            <a:r>
              <a:rPr lang="zh-TW" altLang="en-US" smtClean="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smtClean="0">
                <a:latin typeface="標楷體" pitchFamily="65" charset="-120"/>
                <a:ea typeface="標楷體" pitchFamily="65" charset="-120"/>
              </a:rPr>
              <a:t>10</a:t>
            </a:r>
            <a:r>
              <a:rPr lang="zh-TW" altLang="en-US" smtClean="0">
                <a:latin typeface="標楷體" pitchFamily="65" charset="-120"/>
                <a:ea typeface="標楷體" pitchFamily="65" charset="-120"/>
              </a:rPr>
              <a:t>、報到、發聘、</a:t>
            </a:r>
            <a:r>
              <a:rPr lang="zh-TW" altLang="en-US" sz="2400" smtClean="0">
                <a:latin typeface="標楷體" pitchFamily="65" charset="-120"/>
                <a:ea typeface="標楷體" pitchFamily="65" charset="-120"/>
              </a:rPr>
              <a:t>核薪</a:t>
            </a:r>
            <a:r>
              <a:rPr lang="zh-TW" altLang="en-US" smtClean="0">
                <a:latin typeface="標楷體" pitchFamily="65" charset="-120"/>
                <a:ea typeface="標楷體" pitchFamily="65" charset="-120"/>
              </a:rPr>
              <a:t> </a:t>
            </a:r>
          </a:p>
          <a:p>
            <a:pPr eaLnBrk="1" hangingPunct="1">
              <a:lnSpc>
                <a:spcPct val="90000"/>
              </a:lnSpc>
            </a:pPr>
            <a:endParaRPr lang="en-US" altLang="zh-TW" sz="2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5.</a:t>
            </a:r>
            <a:r>
              <a:rPr lang="zh-TW" altLang="en-US" sz="2800" b="1" dirty="0" smtClean="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6.</a:t>
            </a:r>
            <a:r>
              <a:rPr lang="zh-TW" altLang="en-US" sz="2800" b="1" dirty="0" smtClean="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時間：口試完成後</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預訂：</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4</a:t>
            </a:r>
          </a:p>
        </p:txBody>
      </p:sp>
      <p:sp>
        <p:nvSpPr>
          <p:cNvPr id="48131"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7.</a:t>
            </a:r>
            <a:r>
              <a:rPr lang="zh-TW" altLang="en-US" sz="2800" b="1" dirty="0" smtClean="0">
                <a:effectLst>
                  <a:outerShdw blurRad="38100" dist="38100" dir="2700000" algn="tl">
                    <a:srgbClr val="C0C0C0"/>
                  </a:outerShdw>
                </a:effectLst>
                <a:latin typeface="標楷體" pitchFamily="65" charset="-120"/>
                <a:ea typeface="標楷體" pitchFamily="65" charset="-120"/>
              </a:rPr>
              <a:t>甄選委員會</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參加人員：當然委員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教評委員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、口試</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試教</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8.</a:t>
            </a:r>
            <a:r>
              <a:rPr lang="zh-TW" altLang="en-US" sz="2800" b="1" dirty="0" smtClean="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參加人員：教評委員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704850"/>
            <a:ext cx="8229600" cy="938213"/>
          </a:xfrm>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628775"/>
            <a:ext cx="8229600" cy="4525963"/>
          </a:xfrm>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9.</a:t>
            </a:r>
            <a:r>
              <a:rPr lang="zh-TW" altLang="en-US" sz="2800" b="1" dirty="0" smtClean="0">
                <a:effectLst>
                  <a:outerShdw blurRad="38100" dist="38100" dir="2700000" algn="tl">
                    <a:srgbClr val="C0C0C0"/>
                  </a:outerShdw>
                </a:effectLst>
                <a:latin typeface="標楷體" pitchFamily="65" charset="-120"/>
                <a:ea typeface="標楷體" pitchFamily="65" charset="-120"/>
              </a:rPr>
              <a:t>結果簽請同意</a:t>
            </a: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10.</a:t>
            </a:r>
            <a:r>
              <a:rPr lang="zh-TW" altLang="en-US" sz="2800" b="1" dirty="0" smtClean="0">
                <a:effectLst>
                  <a:outerShdw blurRad="38100" dist="38100" dir="2700000" algn="tl">
                    <a:srgbClr val="C0C0C0"/>
                  </a:outerShdw>
                </a:effectLst>
                <a:latin typeface="標楷體" pitchFamily="65" charset="-120"/>
                <a:ea typeface="標楷體" pitchFamily="65" charset="-120"/>
              </a:rPr>
              <a:t>公告</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校內公告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教育處</a:t>
            </a:r>
            <a:r>
              <a:rPr lang="zh-TW" altLang="en-US" sz="2800" dirty="0" smtClean="0">
                <a:solidFill>
                  <a:srgbClr val="FF0000"/>
                </a:solidFill>
                <a:latin typeface="標楷體" pitchFamily="65" charset="-120"/>
                <a:ea typeface="標楷體" pitchFamily="65" charset="-120"/>
              </a:rPr>
              <a:t>公告</a:t>
            </a:r>
            <a:r>
              <a:rPr lang="en-US" altLang="zh-TW" sz="2800" dirty="0" smtClean="0">
                <a:solidFill>
                  <a:srgbClr val="FF0000"/>
                </a:solidFill>
                <a:latin typeface="標楷體" pitchFamily="65" charset="-120"/>
                <a:ea typeface="標楷體" pitchFamily="65" charset="-120"/>
              </a:rPr>
              <a:t>   </a:t>
            </a:r>
            <a:endParaRPr lang="zh-TW" altLang="en-US" sz="2800" dirty="0" smtClean="0">
              <a:solidFill>
                <a:srgbClr val="FF0000"/>
              </a:solidFill>
              <a:latin typeface="標楷體" pitchFamily="65" charset="-120"/>
              <a:ea typeface="標楷體" pitchFamily="65" charset="-12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辦理甄選</a:t>
            </a:r>
            <a:r>
              <a:rPr lang="en-US" altLang="zh-TW" sz="4000" smtClean="0">
                <a:solidFill>
                  <a:schemeClr val="hlink"/>
                </a:solidFill>
                <a:ea typeface="標楷體" pitchFamily="65" charset="-120"/>
              </a:rPr>
              <a:t>-</a:t>
            </a:r>
            <a:r>
              <a:rPr lang="zh-TW" altLang="en-US" sz="4000" smtClean="0">
                <a:solidFill>
                  <a:schemeClr val="hlink"/>
                </a:solidFill>
                <a:ea typeface="標楷體" pitchFamily="65" charset="-120"/>
              </a:rPr>
              <a:t>評分基準</a:t>
            </a:r>
            <a:endParaRPr lang="zh-TW" altLang="en-US" sz="4000" smtClean="0">
              <a:solidFill>
                <a:schemeClr val="hlink"/>
              </a:solidFill>
            </a:endParaRPr>
          </a:p>
        </p:txBody>
      </p:sp>
      <p:sp>
        <p:nvSpPr>
          <p:cNvPr id="38915"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評分基準可於教評會議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甄選前置作業會議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討論明確訂定並作成會議紀錄。</a:t>
            </a:r>
            <a:endParaRPr lang="en-US" altLang="zh-TW" smtClean="0">
              <a:latin typeface="標楷體" pitchFamily="65" charset="-120"/>
              <a:ea typeface="標楷體" pitchFamily="65" charset="-120"/>
            </a:endParaRPr>
          </a:p>
          <a:p>
            <a:pPr algn="just" eaLnBrk="1" hangingPunct="1">
              <a:lnSpc>
                <a:spcPct val="90000"/>
              </a:lnSpc>
              <a:buClr>
                <a:srgbClr val="FF3300"/>
              </a:buClr>
              <a:buFont typeface="Wingdings" pitchFamily="2" charset="2"/>
              <a:buChar char="u"/>
            </a:pPr>
            <a:r>
              <a:rPr lang="zh-TW" altLang="en-US" smtClean="0">
                <a:solidFill>
                  <a:srgbClr val="FF0000"/>
                </a:solidFill>
                <a:latin typeface="標楷體" pitchFamily="65" charset="-120"/>
                <a:ea typeface="標楷體" pitchFamily="65" charset="-120"/>
              </a:rPr>
              <a:t>口試、試教之評分設最高、最低標準分數，高於最高標準、低於最低標準或評分有變更時，評分委員應敘明理由，並簽名負責。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endParaRPr lang="en-US" altLang="zh-TW"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甄選委員迴避規定（</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a:t>
            </a:r>
          </a:p>
        </p:txBody>
      </p:sp>
      <p:sp>
        <p:nvSpPr>
          <p:cNvPr id="26627" name="Rectangle 3"/>
          <p:cNvSpPr>
            <a:spLocks noGrp="1" noChangeArrowheads="1"/>
          </p:cNvSpPr>
          <p:nvPr>
            <p:ph idx="1"/>
          </p:nvPr>
        </p:nvSpPr>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教評會委員、甄選委員會委員及筆試、口試、試教、實作委員應確實保密，其本人或配偶、前配偶、</a:t>
            </a:r>
            <a:r>
              <a:rPr lang="zh-TW" altLang="en-US" dirty="0" smtClean="0">
                <a:solidFill>
                  <a:srgbClr val="FF0000"/>
                </a:solidFill>
                <a:latin typeface="標楷體" pitchFamily="65" charset="-120"/>
                <a:ea typeface="標楷體" pitchFamily="65" charset="-120"/>
              </a:rPr>
              <a:t>四親等內之血親或三親等內</a:t>
            </a:r>
            <a:r>
              <a:rPr lang="zh-TW" altLang="en-US" dirty="0" smtClean="0">
                <a:solidFill>
                  <a:srgbClr val="FF3300"/>
                </a:solidFill>
                <a:latin typeface="標楷體" pitchFamily="65" charset="-120"/>
                <a:ea typeface="標楷體" pitchFamily="65" charset="-120"/>
              </a:rPr>
              <a:t>之姻親</a:t>
            </a:r>
            <a:r>
              <a:rPr lang="zh-TW" altLang="en-US" dirty="0" smtClean="0">
                <a:latin typeface="標楷體" pitchFamily="65" charset="-120"/>
                <a:ea typeface="標楷體" pitchFamily="65" charset="-120"/>
              </a:rPr>
              <a:t>或曾有此關係者報名應試，應依本辦法第八條規定迴避之。 （要點四）</a:t>
            </a: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各項委員係校內報名參加甄選之實習教師之實習輔導教師或與報名參加甄選者曾有</a:t>
            </a:r>
            <a:r>
              <a:rPr lang="zh-TW" altLang="en-US" dirty="0" smtClean="0">
                <a:solidFill>
                  <a:srgbClr val="FF0000"/>
                </a:solidFill>
                <a:latin typeface="標楷體" pitchFamily="65" charset="-120"/>
                <a:ea typeface="標楷體" pitchFamily="65" charset="-120"/>
              </a:rPr>
              <a:t>師生、同學關係</a:t>
            </a:r>
            <a:r>
              <a:rPr lang="zh-TW" altLang="en-US" dirty="0" smtClean="0">
                <a:latin typeface="標楷體" pitchFamily="65" charset="-120"/>
                <a:ea typeface="標楷體" pitchFamily="65" charset="-120"/>
              </a:rPr>
              <a:t>者，均屬應行迴避之情形，不得擔任命題、評分工作。 （要點四） </a:t>
            </a:r>
            <a:endParaRPr lang="zh-TW" altLang="en-US"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甄選委員迴避規定（</a:t>
            </a:r>
            <a:r>
              <a:rPr lang="en-US" altLang="zh-TW" sz="4000" smtClean="0">
                <a:solidFill>
                  <a:schemeClr val="hlink"/>
                </a:solidFill>
                <a:latin typeface="標楷體" pitchFamily="65" charset="-120"/>
                <a:ea typeface="標楷體" pitchFamily="65" charset="-120"/>
              </a:rPr>
              <a:t>2</a:t>
            </a:r>
            <a:r>
              <a:rPr lang="zh-TW" altLang="en-US" sz="4000" smtClean="0">
                <a:solidFill>
                  <a:schemeClr val="hlink"/>
                </a:solidFill>
                <a:latin typeface="標楷體" pitchFamily="65" charset="-120"/>
                <a:ea typeface="標楷體" pitchFamily="65" charset="-120"/>
              </a:rPr>
              <a:t>）</a:t>
            </a:r>
          </a:p>
        </p:txBody>
      </p:sp>
      <p:sp>
        <p:nvSpPr>
          <p:cNvPr id="40963"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請於甄試委員會議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甄選前置作業會議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提供報名資料，檢視有無需要迴避情事。</a:t>
            </a: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教評會委員、甄選委員會委員及筆試、口試、試教、實作委員，辦理甄選試務程序中，除基於職務上之必要外，不得與參加甄選者或代表其利益之人為行政程序外之接觸。</a:t>
            </a:r>
            <a:r>
              <a:rPr lang="zh-TW" altLang="en-US" sz="2800" smtClean="0">
                <a:latin typeface="標楷體" pitchFamily="65" charset="-120"/>
                <a:ea typeface="標楷體" pitchFamily="65" charset="-120"/>
              </a:rPr>
              <a:t> （要點四）</a:t>
            </a:r>
            <a:r>
              <a:rPr lang="zh-TW" altLang="en-US" sz="3100" smtClean="0">
                <a:latin typeface="標楷體" pitchFamily="65" charset="-120"/>
                <a:ea typeface="標楷體" pitchFamily="65" charset="-120"/>
              </a:rPr>
              <a:t> </a:t>
            </a:r>
          </a:p>
          <a:p>
            <a:pPr eaLnBrk="1" hangingPunct="1"/>
            <a:endParaRPr lang="en-US" altLang="zh-TW"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考生試教、口試原始成績應依配分比例換算成得分，兩項得分加總後即為總成績</a:t>
            </a:r>
            <a:r>
              <a:rPr lang="zh-TW" altLang="en-US" dirty="0" smtClean="0"/>
              <a:t>；</a:t>
            </a:r>
            <a:r>
              <a:rPr lang="zh-TW" altLang="en-US" dirty="0" smtClean="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成績統計建議以輸入電腦核算為宜。</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錄  取</a:t>
            </a:r>
          </a:p>
        </p:txBody>
      </p:sp>
      <p:sp>
        <p:nvSpPr>
          <p:cNvPr id="43011"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依甄選總成績高低順序擇優錄取（未滿</a:t>
            </a:r>
            <a:r>
              <a:rPr lang="en-US" altLang="zh-TW" smtClean="0">
                <a:latin typeface="標楷體" pitchFamily="65" charset="-120"/>
                <a:ea typeface="標楷體" pitchFamily="65" charset="-120"/>
              </a:rPr>
              <a:t>80</a:t>
            </a:r>
            <a:r>
              <a:rPr lang="zh-TW" altLang="en-US" smtClean="0">
                <a:latin typeface="標楷體" pitchFamily="65" charset="-120"/>
                <a:ea typeface="標楷體" pitchFamily="65" charset="-120"/>
              </a:rPr>
              <a:t>分者，不予錄取），</a:t>
            </a:r>
            <a:r>
              <a:rPr lang="zh-TW" altLang="en-US" u="sng" smtClean="0">
                <a:solidFill>
                  <a:srgbClr val="FF3300"/>
                </a:solidFill>
                <a:latin typeface="標楷體" pitchFamily="65" charset="-120"/>
                <a:ea typeface="標楷體" pitchFamily="65" charset="-120"/>
              </a:rPr>
              <a:t>錄取人員提送教師評審委員會審查通過後</a:t>
            </a:r>
            <a:r>
              <a:rPr lang="zh-TW" altLang="en-US" smtClean="0">
                <a:solidFill>
                  <a:srgbClr val="FF00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簽請校長聘任。</a:t>
            </a:r>
            <a:r>
              <a:rPr lang="zh-TW" altLang="en-US" smtClean="0">
                <a:latin typeface="標楷體" pitchFamily="65" charset="-120"/>
                <a:ea typeface="標楷體" pitchFamily="65" charset="-120"/>
              </a:rPr>
              <a:t>（教師法第</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條）</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成績單寄發</a:t>
            </a:r>
            <a:endParaRPr lang="zh-TW" altLang="en-US" sz="4000" smtClean="0">
              <a:solidFill>
                <a:schemeClr val="hlink"/>
              </a:solidFill>
              <a:latin typeface="標楷體" pitchFamily="65" charset="-120"/>
              <a:ea typeface="標楷體" pitchFamily="65" charset="-120"/>
            </a:endParaRPr>
          </a:p>
        </p:txBody>
      </p:sp>
      <p:sp>
        <p:nvSpPr>
          <p:cNvPr id="44035"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最終甄選成績應以書面通知應試考生。採二階段甄選時，應明列各階段各項成績、總成績及錄取標準。  </a:t>
            </a:r>
          </a:p>
          <a:p>
            <a:pPr eaLnBrk="1" hangingPunct="1">
              <a:buClr>
                <a:srgbClr val="FF3300"/>
              </a:buClr>
              <a:buFont typeface="Wingdings" pitchFamily="2" charset="2"/>
              <a:buChar char="u"/>
            </a:pPr>
            <a:r>
              <a:rPr lang="zh-TW" altLang="en-US" smtClean="0">
                <a:latin typeface="標楷體" pitchFamily="65" charset="-120"/>
                <a:ea typeface="標楷體" pitchFamily="65" charset="-120"/>
              </a:rPr>
              <a:t>筆試採測驗題型者，應於筆試後二日內公告試題及答案。（要點九）</a:t>
            </a:r>
            <a:r>
              <a:rPr lang="zh-TW" altLang="en-US" sz="3100" smtClean="0">
                <a:latin typeface="標楷體" pitchFamily="65" charset="-120"/>
                <a:ea typeface="標楷體" pitchFamily="65" charset="-120"/>
              </a:rPr>
              <a:t> </a:t>
            </a:r>
          </a:p>
          <a:p>
            <a:pPr eaLnBrk="1" hangingPunct="1"/>
            <a:endParaRPr lang="en-US" altLang="zh-TW"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88913"/>
            <a:ext cx="8229600" cy="1382712"/>
          </a:xfrm>
        </p:spPr>
        <p:txBody>
          <a:bodyPr/>
          <a:lstStyle/>
          <a:p>
            <a:pPr eaLnBrk="1" hangingPunct="1"/>
            <a:r>
              <a:rPr lang="zh-TW" altLang="en-US" sz="4000" smtClean="0">
                <a:solidFill>
                  <a:schemeClr val="hlink"/>
                </a:solidFill>
                <a:latin typeface="標楷體" pitchFamily="65" charset="-120"/>
                <a:ea typeface="標楷體" pitchFamily="65" charset="-120"/>
              </a:rPr>
              <a:t>報到發聘</a:t>
            </a:r>
          </a:p>
        </p:txBody>
      </p:sp>
      <p:sp>
        <p:nvSpPr>
          <p:cNvPr id="45059" name="Rectangle 3"/>
          <p:cNvSpPr>
            <a:spLocks noGrp="1" noChangeArrowheads="1"/>
          </p:cNvSpPr>
          <p:nvPr>
            <p:ph idx="1"/>
          </p:nvPr>
        </p:nvSpPr>
        <p:spPr>
          <a:xfrm>
            <a:off x="457200" y="1857375"/>
            <a:ext cx="8229600" cy="4268788"/>
          </a:xfrm>
        </p:spPr>
        <p:txBody>
          <a:bodyPr/>
          <a:lstStyle/>
          <a:p>
            <a:pPr algn="just" eaLnBrk="1" hangingPunct="1">
              <a:buClr>
                <a:srgbClr val="FF3300"/>
              </a:buClr>
              <a:buFont typeface="Wingdings" pitchFamily="2" charset="2"/>
              <a:buChar char="u"/>
            </a:pPr>
            <a:r>
              <a:rPr lang="zh-TW" altLang="en-US" sz="2800" smtClean="0">
                <a:ea typeface="標楷體" pitchFamily="65" charset="-120"/>
              </a:rPr>
              <a:t>錄取人員應依規定期限內，檢齊學經歷證件正本向學校人事室辦理報到</a:t>
            </a:r>
            <a:r>
              <a:rPr lang="zh-TW" altLang="en-US" sz="2800" smtClean="0">
                <a:latin typeface="標楷體" pitchFamily="65" charset="-120"/>
                <a:ea typeface="標楷體" pitchFamily="65" charset="-120"/>
              </a:rPr>
              <a:t>（</a:t>
            </a:r>
            <a:r>
              <a:rPr lang="zh-TW" altLang="en-US" sz="2800" smtClean="0">
                <a:ea typeface="標楷體" pitchFamily="65" charset="-120"/>
              </a:rPr>
              <a:t>如為現職人員應同時檢附原服務機關、學校離職證明書或同意書</a:t>
            </a:r>
            <a:r>
              <a:rPr lang="zh-TW" altLang="en-US" sz="2800" smtClean="0">
                <a:latin typeface="標楷體" pitchFamily="65" charset="-120"/>
                <a:ea typeface="標楷體" pitchFamily="65" charset="-120"/>
              </a:rPr>
              <a:t>）</a:t>
            </a:r>
            <a:r>
              <a:rPr lang="zh-TW" altLang="en-US" sz="2800" smtClean="0">
                <a:ea typeface="標楷體" pitchFamily="65" charset="-120"/>
              </a:rPr>
              <a:t>；錄取人員逾期未報到，應取消其錄取資格，由備取人員中依序遞補。</a:t>
            </a:r>
            <a:endParaRPr lang="zh-TW" altLang="en-US" sz="2800" smtClean="0">
              <a:latin typeface="標楷體" pitchFamily="65" charset="-120"/>
              <a:ea typeface="標楷體" pitchFamily="65" charset="-120"/>
            </a:endParaRPr>
          </a:p>
          <a:p>
            <a:pPr algn="just" eaLnBrk="1" hangingPunct="1">
              <a:buClr>
                <a:srgbClr val="FF3300"/>
              </a:buClr>
              <a:buFont typeface="Wingdings" pitchFamily="2" charset="2"/>
              <a:buChar char="u"/>
            </a:pPr>
            <a:r>
              <a:rPr lang="en-US" altLang="zh-TW" sz="2800" smtClean="0">
                <a:latin typeface="標楷體" pitchFamily="65" charset="-120"/>
                <a:ea typeface="標楷體" pitchFamily="65" charset="-120"/>
              </a:rPr>
              <a:t>105</a:t>
            </a:r>
            <a:r>
              <a:rPr lang="zh-TW" altLang="en-US" sz="2800" smtClean="0">
                <a:latin typeface="標楷體" pitchFamily="65" charset="-120"/>
                <a:ea typeface="標楷體" pitchFamily="65" charset="-120"/>
              </a:rPr>
              <a:t>學年度代理教師聘期自</a:t>
            </a:r>
            <a:r>
              <a:rPr lang="en-US" altLang="zh-TW" sz="2800" smtClean="0">
                <a:solidFill>
                  <a:srgbClr val="FF3300"/>
                </a:solidFill>
                <a:latin typeface="標楷體" pitchFamily="65" charset="-120"/>
                <a:ea typeface="標楷體" pitchFamily="65" charset="-120"/>
              </a:rPr>
              <a:t>105</a:t>
            </a:r>
            <a:r>
              <a:rPr lang="zh-TW" altLang="en-US" sz="2800" smtClean="0">
                <a:solidFill>
                  <a:srgbClr val="FF3300"/>
                </a:solidFill>
                <a:latin typeface="標楷體" pitchFamily="65" charset="-120"/>
                <a:ea typeface="標楷體" pitchFamily="65" charset="-120"/>
              </a:rPr>
              <a:t>年</a:t>
            </a:r>
            <a:r>
              <a:rPr lang="en-US" altLang="zh-TW" sz="2800" smtClean="0">
                <a:solidFill>
                  <a:srgbClr val="FF3300"/>
                </a:solidFill>
                <a:latin typeface="標楷體" pitchFamily="65" charset="-120"/>
                <a:ea typeface="標楷體" pitchFamily="65" charset="-120"/>
              </a:rPr>
              <a:t>8</a:t>
            </a:r>
            <a:r>
              <a:rPr lang="zh-TW" altLang="en-US" sz="2800" smtClean="0">
                <a:solidFill>
                  <a:srgbClr val="FF3300"/>
                </a:solidFill>
                <a:latin typeface="標楷體" pitchFamily="65" charset="-120"/>
                <a:ea typeface="標楷體" pitchFamily="65" charset="-120"/>
              </a:rPr>
              <a:t>月</a:t>
            </a:r>
            <a:r>
              <a:rPr lang="en-US" altLang="zh-TW" sz="2800" smtClean="0">
                <a:solidFill>
                  <a:srgbClr val="FF3300"/>
                </a:solidFill>
                <a:latin typeface="標楷體" pitchFamily="65" charset="-120"/>
                <a:ea typeface="標楷體" pitchFamily="65" charset="-120"/>
              </a:rPr>
              <a:t>26</a:t>
            </a:r>
            <a:r>
              <a:rPr lang="zh-TW" altLang="en-US" sz="2800" smtClean="0">
                <a:solidFill>
                  <a:srgbClr val="FF3300"/>
                </a:solidFill>
                <a:latin typeface="標楷體" pitchFamily="65" charset="-120"/>
                <a:ea typeface="標楷體" pitchFamily="65" charset="-120"/>
              </a:rPr>
              <a:t>日</a:t>
            </a:r>
            <a:r>
              <a:rPr lang="en-US" altLang="zh-TW" sz="2800" smtClean="0">
                <a:solidFill>
                  <a:srgbClr val="FF3300"/>
                </a:solidFill>
                <a:latin typeface="標楷體" pitchFamily="65" charset="-120"/>
                <a:ea typeface="標楷體" pitchFamily="65" charset="-120"/>
              </a:rPr>
              <a:t>(</a:t>
            </a:r>
            <a:r>
              <a:rPr lang="zh-TW" altLang="en-US" sz="2800" smtClean="0">
                <a:solidFill>
                  <a:srgbClr val="FF3300"/>
                </a:solidFill>
                <a:latin typeface="標楷體" pitchFamily="65" charset="-120"/>
                <a:ea typeface="標楷體" pitchFamily="65" charset="-120"/>
              </a:rPr>
              <a:t>開學前三日，</a:t>
            </a:r>
            <a:r>
              <a:rPr lang="en-US" altLang="zh-TW" sz="2800" smtClean="0">
                <a:solidFill>
                  <a:srgbClr val="FF3300"/>
                </a:solidFill>
                <a:latin typeface="標楷體" pitchFamily="65" charset="-120"/>
                <a:ea typeface="標楷體" pitchFamily="65" charset="-120"/>
              </a:rPr>
              <a:t>105</a:t>
            </a:r>
            <a:r>
              <a:rPr lang="zh-TW" altLang="en-US" sz="2800" smtClean="0">
                <a:solidFill>
                  <a:srgbClr val="FF3300"/>
                </a:solidFill>
                <a:latin typeface="標楷體" pitchFamily="65" charset="-120"/>
                <a:ea typeface="標楷體" pitchFamily="65" charset="-120"/>
              </a:rPr>
              <a:t>學年開學日為</a:t>
            </a:r>
            <a:r>
              <a:rPr lang="en-US" altLang="zh-TW" sz="2800" smtClean="0">
                <a:solidFill>
                  <a:srgbClr val="FF3300"/>
                </a:solidFill>
                <a:latin typeface="標楷體" pitchFamily="65" charset="-120"/>
                <a:ea typeface="標楷體" pitchFamily="65" charset="-120"/>
              </a:rPr>
              <a:t>8</a:t>
            </a:r>
            <a:r>
              <a:rPr lang="zh-TW" altLang="en-US" sz="2800" smtClean="0">
                <a:solidFill>
                  <a:srgbClr val="FF3300"/>
                </a:solidFill>
                <a:latin typeface="標楷體" pitchFamily="65" charset="-120"/>
                <a:ea typeface="標楷體" pitchFamily="65" charset="-120"/>
              </a:rPr>
              <a:t>月</a:t>
            </a:r>
            <a:r>
              <a:rPr lang="en-US" altLang="zh-TW" sz="2800" smtClean="0">
                <a:solidFill>
                  <a:srgbClr val="FF3300"/>
                </a:solidFill>
                <a:latin typeface="標楷體" pitchFamily="65" charset="-120"/>
                <a:ea typeface="標楷體" pitchFamily="65" charset="-120"/>
              </a:rPr>
              <a:t>29</a:t>
            </a:r>
            <a:r>
              <a:rPr lang="zh-TW" altLang="en-US" sz="2800" smtClean="0">
                <a:solidFill>
                  <a:srgbClr val="FF3300"/>
                </a:solidFill>
                <a:latin typeface="標楷體" pitchFamily="65" charset="-120"/>
                <a:ea typeface="標楷體" pitchFamily="65" charset="-120"/>
              </a:rPr>
              <a:t>日</a:t>
            </a:r>
            <a:r>
              <a:rPr lang="en-US" altLang="zh-TW" sz="2800" smtClean="0">
                <a:solidFill>
                  <a:srgbClr val="FF3300"/>
                </a:solidFill>
                <a:latin typeface="標楷體" pitchFamily="65" charset="-120"/>
                <a:ea typeface="標楷體" pitchFamily="65" charset="-120"/>
              </a:rPr>
              <a:t>)</a:t>
            </a:r>
            <a:r>
              <a:rPr lang="zh-TW" altLang="en-US" sz="2800" smtClean="0">
                <a:solidFill>
                  <a:srgbClr val="FF3300"/>
                </a:solidFill>
                <a:latin typeface="標楷體" pitchFamily="65" charset="-120"/>
                <a:ea typeface="標楷體" pitchFamily="65" charset="-120"/>
              </a:rPr>
              <a:t>起至</a:t>
            </a:r>
            <a:r>
              <a:rPr lang="en-US" altLang="zh-TW" sz="2800" smtClean="0">
                <a:solidFill>
                  <a:srgbClr val="FF3300"/>
                </a:solidFill>
                <a:latin typeface="標楷體" pitchFamily="65" charset="-120"/>
                <a:ea typeface="標楷體" pitchFamily="65" charset="-120"/>
              </a:rPr>
              <a:t>106</a:t>
            </a:r>
            <a:r>
              <a:rPr lang="zh-TW" altLang="en-US" sz="2800" smtClean="0">
                <a:solidFill>
                  <a:srgbClr val="FF3300"/>
                </a:solidFill>
                <a:latin typeface="標楷體" pitchFamily="65" charset="-120"/>
                <a:ea typeface="標楷體" pitchFamily="65" charset="-120"/>
              </a:rPr>
              <a:t>年</a:t>
            </a:r>
            <a:r>
              <a:rPr lang="en-US" altLang="zh-TW" sz="2800" smtClean="0">
                <a:solidFill>
                  <a:srgbClr val="FF3300"/>
                </a:solidFill>
                <a:latin typeface="標楷體" pitchFamily="65" charset="-120"/>
                <a:ea typeface="標楷體" pitchFamily="65" charset="-120"/>
              </a:rPr>
              <a:t>7</a:t>
            </a:r>
            <a:r>
              <a:rPr lang="zh-TW" altLang="en-US" sz="2800" smtClean="0">
                <a:solidFill>
                  <a:srgbClr val="FF3300"/>
                </a:solidFill>
                <a:latin typeface="標楷體" pitchFamily="65" charset="-120"/>
                <a:ea typeface="標楷體" pitchFamily="65" charset="-120"/>
              </a:rPr>
              <a:t>月</a:t>
            </a:r>
            <a:r>
              <a:rPr lang="en-US" altLang="zh-TW" sz="2800" smtClean="0">
                <a:solidFill>
                  <a:srgbClr val="FF3300"/>
                </a:solidFill>
                <a:latin typeface="標楷體" pitchFamily="65" charset="-120"/>
                <a:ea typeface="標楷體" pitchFamily="65" charset="-120"/>
              </a:rPr>
              <a:t>1</a:t>
            </a:r>
            <a:r>
              <a:rPr lang="zh-TW" altLang="en-US" sz="2800" smtClean="0">
                <a:solidFill>
                  <a:srgbClr val="FF3300"/>
                </a:solidFill>
                <a:latin typeface="標楷體" pitchFamily="65" charset="-120"/>
                <a:ea typeface="標楷體" pitchFamily="65" charset="-120"/>
              </a:rPr>
              <a:t>日止。</a:t>
            </a:r>
            <a:r>
              <a:rPr lang="zh-TW" altLang="en-US" sz="2800" smtClean="0">
                <a:latin typeface="標楷體" pitchFamily="65" charset="-120"/>
                <a:ea typeface="標楷體" pitchFamily="65" charset="-120"/>
              </a:rPr>
              <a:t>（</a:t>
            </a:r>
            <a:r>
              <a:rPr lang="zh-TW" altLang="en-US" sz="2800" smtClean="0">
                <a:ea typeface="標楷體" pitchFamily="65" charset="-120"/>
              </a:rPr>
              <a:t>代理原因消滅，即應無條件解職，代理人不得異議。</a:t>
            </a:r>
            <a:r>
              <a:rPr lang="zh-TW" altLang="en-US" sz="2800" smtClean="0">
                <a:latin typeface="標楷體" pitchFamily="65" charset="-120"/>
                <a:ea typeface="標楷體" pitchFamily="65" charset="-120"/>
              </a:rPr>
              <a:t>）</a:t>
            </a:r>
            <a:endParaRPr lang="en-US" altLang="zh-TW" sz="2800" smtClean="0">
              <a:latin typeface="標楷體" pitchFamily="65" charset="-120"/>
              <a:ea typeface="標楷體" pitchFamily="65" charset="-120"/>
            </a:endParaRPr>
          </a:p>
          <a:p>
            <a:pPr algn="just" eaLnBrk="1" hangingPunct="1">
              <a:buClr>
                <a:srgbClr val="FF3300"/>
              </a:buClr>
              <a:buFont typeface="Wingdings" pitchFamily="2" charset="2"/>
              <a:buChar char="u"/>
            </a:pPr>
            <a:endParaRPr lang="en-US" altLang="zh-TW" sz="2800" smtClean="0"/>
          </a:p>
          <a:p>
            <a:pPr algn="just" eaLnBrk="1" hangingPunct="1">
              <a:buClr>
                <a:srgbClr val="FF3300"/>
              </a:buClr>
              <a:buFont typeface="Wingdings" pitchFamily="2" charset="2"/>
              <a:buChar char="u"/>
            </a:pPr>
            <a:endParaRPr lang="zh-TW" altLang="en-US" sz="2800" smtClean="0">
              <a:solidFill>
                <a:srgbClr val="FF3300"/>
              </a:solidFill>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457200" y="2071688"/>
            <a:ext cx="8229600" cy="4054475"/>
          </a:xfrm>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各級學校暨具獨立編制之附設進修學校，教師職務出缺，除依規定分發、介聘或列入超額精簡、因應課程調整保留名額及依主管教育行政機關規定可保留名額外，其餘缺額應依規定辦理公開甄選。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要點二</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1258888" indent="-904875" algn="just" eaLnBrk="1" fontAlgn="auto" hangingPunct="1">
              <a:lnSpc>
                <a:spcPct val="90000"/>
              </a:lnSpc>
              <a:spcAft>
                <a:spcPts val="0"/>
              </a:spcAft>
              <a:buClr>
                <a:srgbClr val="FF3300"/>
              </a:buClr>
              <a:buFontTx/>
              <a:buNone/>
              <a:defRPr/>
            </a:pPr>
            <a:r>
              <a:rPr lang="zh-TW" altLang="en-US" b="1" dirty="0" smtClean="0">
                <a:solidFill>
                  <a:srgbClr val="FF0000"/>
                </a:solidFill>
                <a:latin typeface="標楷體" pitchFamily="65" charset="-120"/>
                <a:ea typeface="標楷體" pitchFamily="65" charset="-120"/>
              </a:rPr>
              <a:t>註：</a:t>
            </a:r>
            <a:r>
              <a:rPr lang="zh-TW" altLang="en-US" dirty="0" smtClean="0">
                <a:latin typeface="標楷體" pitchFamily="65" charset="-120"/>
                <a:ea typeface="標楷體" pitchFamily="65" charset="-120"/>
              </a:rPr>
              <a:t>控管缺額改依</a:t>
            </a:r>
            <a:r>
              <a:rPr lang="en-US" altLang="zh-TW" dirty="0" smtClean="0">
                <a:latin typeface="標楷體" pitchFamily="65" charset="-120"/>
                <a:ea typeface="標楷體" pitchFamily="65" charset="-120"/>
              </a:rPr>
              <a:t>30</a:t>
            </a:r>
            <a:r>
              <a:rPr lang="zh-TW" altLang="en-US" dirty="0" smtClean="0">
                <a:latin typeface="標楷體" pitchFamily="65" charset="-120"/>
                <a:ea typeface="標楷體" pitchFamily="65" charset="-120"/>
              </a:rPr>
              <a:t>小時兼代課方式辦理，兼任教師，及由校內教師兼代課無須公開甄選。惟</a:t>
            </a:r>
            <a:r>
              <a:rPr lang="zh-TW" altLang="en-US" b="1" u="sng" dirty="0" smtClean="0">
                <a:solidFill>
                  <a:srgbClr val="FF0000"/>
                </a:solidFill>
                <a:latin typeface="標楷體" pitchFamily="65" charset="-120"/>
                <a:ea typeface="標楷體" pitchFamily="65" charset="-120"/>
              </a:rPr>
              <a:t>三個月以上</a:t>
            </a:r>
            <a:r>
              <a:rPr lang="zh-TW" altLang="en-US" dirty="0" smtClean="0">
                <a:latin typeface="標楷體" pitchFamily="65" charset="-120"/>
                <a:ea typeface="標楷體" pitchFamily="65" charset="-120"/>
              </a:rPr>
              <a:t>聘校外教師代課仍需辦理。</a:t>
            </a: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報到日適逢例假日應如何辦理</a:t>
            </a:r>
            <a:endParaRPr lang="zh-TW" altLang="en-US" sz="4000" dirty="0">
              <a:solidFill>
                <a:schemeClr val="accent1">
                  <a:lumMod val="50000"/>
                </a:schemeClr>
              </a:solidFill>
              <a:latin typeface="標楷體" pitchFamily="65" charset="-120"/>
              <a:ea typeface="標楷體" pitchFamily="65" charset="-120"/>
            </a:endParaRPr>
          </a:p>
        </p:txBody>
      </p:sp>
      <p:sp>
        <p:nvSpPr>
          <p:cNvPr id="46083" name="內容版面配置區 2"/>
          <p:cNvSpPr>
            <a:spLocks noGrp="1"/>
          </p:cNvSpPr>
          <p:nvPr>
            <p:ph idx="1"/>
          </p:nvPr>
        </p:nvSpPr>
        <p:spPr/>
        <p:txBody>
          <a:bodyPr/>
          <a:lstStyle/>
          <a:p>
            <a:pPr eaLnBrk="1" hangingPunct="1">
              <a:buFontTx/>
              <a:buNone/>
            </a:pPr>
            <a:r>
              <a:rPr lang="en-US" altLang="zh-TW" smtClean="0">
                <a:solidFill>
                  <a:srgbClr val="FF3300"/>
                </a:solidFill>
                <a:latin typeface="標楷體" pitchFamily="65" charset="-120"/>
                <a:ea typeface="標楷體" pitchFamily="65" charset="-120"/>
              </a:rPr>
              <a:t> </a:t>
            </a:r>
            <a:r>
              <a:rPr lang="zh-TW" altLang="en-US" smtClean="0">
                <a:solidFill>
                  <a:srgbClr val="FF3300"/>
                </a:solidFill>
                <a:latin typeface="標楷體" pitchFamily="65" charset="-120"/>
                <a:ea typeface="標楷體" pitchFamily="65" charset="-120"/>
              </a:rPr>
              <a:t>依據花蓮縣政府</a:t>
            </a:r>
            <a:r>
              <a:rPr lang="en-US" altLang="zh-TW" smtClean="0">
                <a:solidFill>
                  <a:srgbClr val="FF3300"/>
                </a:solidFill>
                <a:latin typeface="標楷體" pitchFamily="65" charset="-120"/>
                <a:ea typeface="標楷體" pitchFamily="65" charset="-120"/>
              </a:rPr>
              <a:t>99</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12</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30</a:t>
            </a:r>
            <a:r>
              <a:rPr lang="zh-TW" altLang="en-US" smtClean="0">
                <a:solidFill>
                  <a:srgbClr val="FF3300"/>
                </a:solidFill>
                <a:latin typeface="標楷體" pitchFamily="65" charset="-120"/>
                <a:ea typeface="標楷體" pitchFamily="65" charset="-120"/>
              </a:rPr>
              <a:t>日府教學字第</a:t>
            </a:r>
            <a:r>
              <a:rPr lang="en-US" altLang="zh-TW" smtClean="0">
                <a:solidFill>
                  <a:srgbClr val="FF3300"/>
                </a:solidFill>
                <a:latin typeface="標楷體" pitchFamily="65" charset="-120"/>
                <a:ea typeface="標楷體" pitchFamily="65" charset="-120"/>
              </a:rPr>
              <a:t>0990228676</a:t>
            </a:r>
            <a:r>
              <a:rPr lang="zh-TW" altLang="en-US" smtClean="0">
                <a:solidFill>
                  <a:srgbClr val="FF3300"/>
                </a:solidFill>
                <a:latin typeface="標楷體" pitchFamily="65" charset="-120"/>
                <a:ea typeface="標楷體" pitchFamily="65" charset="-120"/>
              </a:rPr>
              <a:t>號函示：</a:t>
            </a:r>
            <a:endParaRPr lang="en-US" altLang="zh-TW" smtClean="0">
              <a:solidFill>
                <a:srgbClr val="FF3300"/>
              </a:solidFill>
              <a:latin typeface="標楷體" pitchFamily="65" charset="-120"/>
              <a:ea typeface="標楷體" pitchFamily="65" charset="-120"/>
            </a:endParaRPr>
          </a:p>
          <a:p>
            <a:pPr eaLnBrk="1" hangingPunct="1">
              <a:buFontTx/>
              <a:buNone/>
            </a:pPr>
            <a:r>
              <a:rPr lang="zh-TW" altLang="en-US" smtClean="0">
                <a:solidFill>
                  <a:srgbClr val="FF3300"/>
                </a:solidFill>
                <a:latin typeface="標楷體" pitchFamily="65" charset="-120"/>
                <a:ea typeface="標楷體" pitchFamily="65" charset="-120"/>
              </a:rPr>
              <a:t>　說明：</a:t>
            </a:r>
            <a:endParaRPr lang="en-US" altLang="zh-TW" smtClean="0">
              <a:solidFill>
                <a:srgbClr val="FF3300"/>
              </a:solidFill>
              <a:latin typeface="標楷體" pitchFamily="65" charset="-120"/>
              <a:ea typeface="標楷體" pitchFamily="65" charset="-120"/>
            </a:endParaRPr>
          </a:p>
          <a:p>
            <a:pPr eaLnBrk="1" hangingPunct="1">
              <a:buFontTx/>
              <a:buNone/>
            </a:pPr>
            <a:r>
              <a:rPr lang="zh-TW" altLang="en-US" smtClean="0">
                <a:solidFill>
                  <a:srgbClr val="FF3300"/>
                </a:solidFill>
                <a:latin typeface="標楷體" pitchFamily="65" charset="-120"/>
                <a:ea typeface="標楷體" pitchFamily="65" charset="-120"/>
              </a:rPr>
              <a:t>  三、</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報到日適逢例假日，授權各校與代理教師協商</a:t>
            </a:r>
            <a:endParaRPr lang="en-US" altLang="zh-TW" smtClean="0">
              <a:solidFill>
                <a:srgbClr val="FF3300"/>
              </a:solidFill>
              <a:latin typeface="標楷體" pitchFamily="65" charset="-120"/>
              <a:ea typeface="標楷體" pitchFamily="65" charset="-120"/>
            </a:endParaRPr>
          </a:p>
          <a:p>
            <a:pPr eaLnBrk="1" hangingPunct="1">
              <a:buFontTx/>
              <a:buNone/>
            </a:pPr>
            <a:r>
              <a:rPr lang="zh-TW" altLang="en-US" smtClean="0">
                <a:solidFill>
                  <a:srgbClr val="FF3300"/>
                </a:solidFill>
                <a:latin typeface="標楷體" pitchFamily="65" charset="-120"/>
                <a:ea typeface="標楷體" pitchFamily="65" charset="-120"/>
              </a:rPr>
              <a:t>　　，請於暑假期間配合學校行事曆規劃，到校參與全</a:t>
            </a:r>
            <a:endParaRPr lang="en-US" altLang="zh-TW" smtClean="0">
              <a:solidFill>
                <a:srgbClr val="FF3300"/>
              </a:solidFill>
              <a:latin typeface="標楷體" pitchFamily="65" charset="-120"/>
              <a:ea typeface="標楷體" pitchFamily="65" charset="-120"/>
            </a:endParaRPr>
          </a:p>
          <a:p>
            <a:pPr eaLnBrk="1" hangingPunct="1">
              <a:buFontTx/>
              <a:buNone/>
            </a:pPr>
            <a:r>
              <a:rPr lang="zh-TW" altLang="en-US" smtClean="0">
                <a:solidFill>
                  <a:srgbClr val="FF3300"/>
                </a:solidFill>
                <a:latin typeface="標楷體" pitchFamily="65" charset="-120"/>
                <a:ea typeface="標楷體" pitchFamily="65" charset="-120"/>
              </a:rPr>
              <a:t>　　校返校活動或教學準備等。</a:t>
            </a:r>
            <a:r>
              <a:rPr lang="en-US" altLang="zh-TW" smtClean="0">
                <a:solidFill>
                  <a:srgbClr val="FF3300"/>
                </a:solidFill>
                <a:latin typeface="標楷體" pitchFamily="65" charset="-120"/>
                <a:ea typeface="標楷體" pitchFamily="65" charset="-120"/>
              </a:rPr>
              <a:t> </a:t>
            </a:r>
            <a:endParaRPr lang="zh-TW" alt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再聘規定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中小學聘任三個月以上經公開甄選之代課、代理教師，其服務成績優良、符合學校校務需求，且具第三條第三項第一款資格者，經教師評審委員會審查通過後得再聘之，再聘至多以二次為限</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教育部</a:t>
            </a:r>
            <a:r>
              <a:rPr lang="en-US" altLang="zh-TW" sz="2400" dirty="0" smtClean="0">
                <a:latin typeface="標楷體" pitchFamily="65" charset="-120"/>
                <a:ea typeface="標楷體" pitchFamily="65" charset="-120"/>
              </a:rPr>
              <a:t>104</a:t>
            </a:r>
            <a:r>
              <a:rPr lang="zh-TW" altLang="en-US"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10</a:t>
            </a:r>
            <a:r>
              <a:rPr lang="zh-TW" altLang="en-US"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29</a:t>
            </a:r>
            <a:r>
              <a:rPr lang="zh-TW" altLang="en-US" sz="2400" dirty="0" smtClean="0">
                <a:latin typeface="標楷體" pitchFamily="65" charset="-120"/>
                <a:ea typeface="標楷體" pitchFamily="65" charset="-120"/>
              </a:rPr>
              <a:t>日臺教授字第</a:t>
            </a:r>
            <a:r>
              <a:rPr lang="en-US" altLang="zh-TW" sz="2400" dirty="0" smtClean="0">
                <a:latin typeface="標楷體" pitchFamily="65" charset="-120"/>
                <a:ea typeface="標楷體" pitchFamily="65" charset="-120"/>
              </a:rPr>
              <a:t>1040108450</a:t>
            </a:r>
            <a:r>
              <a:rPr lang="zh-TW" altLang="en-US" sz="2400" dirty="0" smtClean="0">
                <a:latin typeface="標楷體" pitchFamily="65" charset="-120"/>
                <a:ea typeface="標楷體" pitchFamily="65" charset="-120"/>
              </a:rPr>
              <a:t>號函示</a:t>
            </a:r>
            <a:r>
              <a:rPr lang="en-US" altLang="zh-TW" sz="2400"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0" indent="0" algn="just" eaLnBrk="1" fontAlgn="auto" hangingPunct="1">
              <a:spcAft>
                <a:spcPts val="0"/>
              </a:spcAft>
              <a:buClr>
                <a:schemeClr val="accent3"/>
              </a:buClr>
              <a:buFontTx/>
              <a:buNone/>
              <a:defRPr/>
            </a:pPr>
            <a:r>
              <a:rPr lang="zh-TW" altLang="en-US" dirty="0" smtClean="0">
                <a:solidFill>
                  <a:srgbClr val="FF0000"/>
                </a:solidFill>
                <a:latin typeface="標楷體" pitchFamily="65" charset="-120"/>
                <a:ea typeface="標楷體" pitchFamily="65" charset="-120"/>
              </a:rPr>
              <a:t>    </a:t>
            </a:r>
            <a:r>
              <a:rPr lang="zh-TW" altLang="zh-TW" dirty="0" smtClean="0">
                <a:solidFill>
                  <a:srgbClr val="FF0000"/>
                </a:solidFill>
                <a:latin typeface="標楷體" pitchFamily="65" charset="-120"/>
                <a:ea typeface="標楷體" pitchFamily="65" charset="-120"/>
              </a:rPr>
              <a:t>偏遠、特殊偏遠或離島地區學校，藝術與人文學習領域、藝術領域或藝術群之代課、代理教師，其依第三條第三項第二款或第三款資格聘任者，亦同。</a:t>
            </a:r>
          </a:p>
          <a:p>
            <a:pPr marL="274320" indent="-274320" eaLnBrk="1" fontAlgn="auto" hangingPunct="1">
              <a:spcAft>
                <a:spcPts val="0"/>
              </a:spcAft>
              <a:buClr>
                <a:schemeClr val="accent3"/>
              </a:buClr>
              <a:buFont typeface="Wingdings 2"/>
              <a:buChar char=""/>
              <a:defRPr/>
            </a:pPr>
            <a:endParaRPr lang="zh-TW" alt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標題 1"/>
          <p:cNvSpPr>
            <a:spLocks noGrp="1"/>
          </p:cNvSpPr>
          <p:nvPr>
            <p:ph type="title"/>
          </p:nvPr>
        </p:nvSpPr>
        <p:spPr/>
        <p:txBody>
          <a:bodyPr/>
          <a:lstStyle/>
          <a:p>
            <a:pPr eaLnBrk="1" hangingPunct="1"/>
            <a:r>
              <a:rPr lang="zh-TW" altLang="en-US" sz="4000" smtClean="0">
                <a:latin typeface="標楷體" pitchFamily="65" charset="-120"/>
                <a:ea typeface="標楷體" pitchFamily="65" charset="-120"/>
              </a:rPr>
              <a:t>再聘是否以原占缺為必要</a:t>
            </a:r>
          </a:p>
        </p:txBody>
      </p:sp>
      <p:sp>
        <p:nvSpPr>
          <p:cNvPr id="48131" name="內容版面配置區 2"/>
          <p:cNvSpPr>
            <a:spLocks noGrp="1"/>
          </p:cNvSpPr>
          <p:nvPr>
            <p:ph idx="1"/>
          </p:nvPr>
        </p:nvSpPr>
        <p:spPr/>
        <p:txBody>
          <a:bodyPr/>
          <a:lstStyle/>
          <a:p>
            <a:pPr eaLnBrk="1" hangingPunct="1">
              <a:buFontTx/>
              <a:buNone/>
            </a:pPr>
            <a:r>
              <a:rPr lang="zh-TW" altLang="en-US" smtClean="0"/>
              <a:t>   </a:t>
            </a:r>
            <a:r>
              <a:rPr lang="zh-TW" altLang="en-US" smtClean="0">
                <a:latin typeface="標楷體" pitchFamily="65" charset="-120"/>
                <a:ea typeface="標楷體" pitchFamily="65" charset="-120"/>
              </a:rPr>
              <a:t>經公開甄選且聘期在三個月以上之代理</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課</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教師，其服務成績優良者，得經各校教師評審委員會審查通過後就原有缺額再聘之，</a:t>
            </a:r>
            <a:r>
              <a:rPr lang="zh-TW" altLang="en-US" u="sng" smtClean="0">
                <a:solidFill>
                  <a:srgbClr val="FF0000"/>
                </a:solidFill>
                <a:latin typeface="標楷體" pitchFamily="65" charset="-120"/>
                <a:ea typeface="標楷體" pitchFamily="65" charset="-120"/>
              </a:rPr>
              <a:t>倘學校有特殊需求或原缺額出缺原因消滅但另有它缺額</a:t>
            </a:r>
            <a:r>
              <a:rPr lang="zh-TW" altLang="en-US" smtClean="0">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亦得經各校教師評審委員會審查通過後再聘之</a:t>
            </a:r>
            <a:r>
              <a:rPr lang="zh-TW" altLang="en-US" smtClean="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兼任人員注意事項</a:t>
            </a:r>
          </a:p>
        </p:txBody>
      </p:sp>
      <p:sp>
        <p:nvSpPr>
          <p:cNvPr id="49155"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兼任、代課及代理教師不得擔任中小學</a:t>
            </a:r>
            <a:r>
              <a:rPr lang="zh-TW" altLang="zh-TW" u="sng" dirty="0" smtClean="0">
                <a:solidFill>
                  <a:srgbClr val="FF0000"/>
                </a:solidFill>
                <a:latin typeface="標楷體" pitchFamily="65" charset="-120"/>
                <a:ea typeface="標楷體" pitchFamily="65" charset="-120"/>
              </a:rPr>
              <a:t>導師</a:t>
            </a:r>
            <a:r>
              <a:rPr lang="zh-TW" altLang="zh-TW" dirty="0" smtClean="0">
                <a:solidFill>
                  <a:srgbClr val="FF0000"/>
                </a:solidFill>
                <a:latin typeface="標楷體" pitchFamily="65" charset="-120"/>
                <a:ea typeface="標楷體" pitchFamily="65" charset="-120"/>
              </a:rPr>
              <a:t>或</a:t>
            </a:r>
            <a:r>
              <a:rPr lang="zh-TW" altLang="zh-TW" u="sng" dirty="0" smtClean="0">
                <a:solidFill>
                  <a:srgbClr val="FF0000"/>
                </a:solidFill>
                <a:latin typeface="標楷體" pitchFamily="65" charset="-120"/>
                <a:ea typeface="標楷體" pitchFamily="65" charset="-120"/>
              </a:rPr>
              <a:t>各處</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室</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行政職務</a:t>
            </a:r>
            <a:r>
              <a:rPr lang="zh-TW" altLang="zh-TW" dirty="0" smtClean="0">
                <a:latin typeface="標楷體" pitchFamily="65" charset="-120"/>
                <a:ea typeface="標楷體" pitchFamily="65" charset="-120"/>
              </a:rPr>
              <a:t>。但情況特殊，經各該主管教育行政機關核准者，代理教師得擔任之。</a:t>
            </a:r>
            <a:endParaRPr lang="en-US" altLang="zh-TW" dirty="0" smtClean="0">
              <a:latin typeface="標楷體" pitchFamily="65" charset="-120"/>
              <a:ea typeface="標楷體" pitchFamily="65" charset="-120"/>
            </a:endParaRPr>
          </a:p>
          <a:p>
            <a:pPr marL="0" indent="0" algn="just" eaLnBrk="1" fontAlgn="auto" hangingPunct="1">
              <a:spcAft>
                <a:spcPts val="0"/>
              </a:spcAft>
              <a:buClr>
                <a:schemeClr val="accent3"/>
              </a:buClr>
              <a:buFont typeface="Wingdings" pitchFamily="2" charset="2"/>
              <a:buChar char="u"/>
              <a:defRPr/>
            </a:pP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兼任導師應由主管單位函文縣府報准。</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 typeface="Wingdings" pitchFamily="2" charset="2"/>
              <a:buChar char="u"/>
              <a:defRPr/>
            </a:pP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兼任行政職務應於說明欄註明理由方可列入行</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 typeface="Wingdings 2"/>
              <a:buNone/>
              <a:defRPr/>
            </a:pPr>
            <a:r>
              <a:rPr lang="zh-TW" altLang="en-US" sz="2800" dirty="0" smtClean="0">
                <a:solidFill>
                  <a:srgbClr val="FF0000"/>
                </a:solidFill>
                <a:latin typeface="標楷體" pitchFamily="65" charset="-120"/>
                <a:ea typeface="標楷體" pitchFamily="65" charset="-120"/>
              </a:rPr>
              <a:t>    政職務核備名冊。</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代理、代課教師敘薪</a:t>
            </a:r>
          </a:p>
        </p:txBody>
      </p:sp>
      <p:sp>
        <p:nvSpPr>
          <p:cNvPr id="51203" name="Rectangle 3"/>
          <p:cNvSpPr>
            <a:spLocks noGrp="1" noChangeArrowheads="1"/>
          </p:cNvSpPr>
          <p:nvPr>
            <p:ph idx="1"/>
          </p:nvPr>
        </p:nvSpPr>
        <p:spPr/>
        <p:txBody>
          <a:bodyPr/>
          <a:lstStyle/>
          <a:p>
            <a:pPr algn="just" eaLnBrk="1" hangingPunct="1">
              <a:lnSpc>
                <a:spcPct val="90000"/>
              </a:lnSpc>
              <a:buClr>
                <a:srgbClr val="FF3300"/>
              </a:buClr>
              <a:buFont typeface="Wingdings" pitchFamily="2" charset="2"/>
              <a:buChar char="u"/>
            </a:pPr>
            <a:r>
              <a:rPr lang="zh-TW" altLang="en-US" sz="2800" smtClean="0">
                <a:ea typeface="標楷體" pitchFamily="65" charset="-120"/>
              </a:rPr>
              <a:t>兼任及代課教師之鐘點費，除法令另有規定外，依中小學兼任及代課教師鐘點費支給基準支給之。</a:t>
            </a:r>
          </a:p>
          <a:p>
            <a:pPr algn="just" eaLnBrk="1" hangingPunct="1">
              <a:lnSpc>
                <a:spcPct val="90000"/>
              </a:lnSpc>
              <a:buClr>
                <a:srgbClr val="FF3300"/>
              </a:buClr>
              <a:buFont typeface="Wingdings" pitchFamily="2" charset="2"/>
              <a:buChar char="u"/>
            </a:pPr>
            <a:r>
              <a:rPr lang="zh-TW" altLang="en-US" sz="2800" smtClean="0">
                <a:ea typeface="標楷體" pitchFamily="65" charset="-120"/>
              </a:rPr>
              <a:t>中小學</a:t>
            </a:r>
            <a:r>
              <a:rPr lang="zh-TW" altLang="en-US" sz="2800" smtClean="0">
                <a:solidFill>
                  <a:srgbClr val="FF3300"/>
                </a:solidFill>
                <a:ea typeface="標楷體" pitchFamily="65" charset="-120"/>
              </a:rPr>
              <a:t>代理教師</a:t>
            </a:r>
            <a:r>
              <a:rPr lang="zh-TW" altLang="en-US" sz="2800" smtClean="0">
                <a:ea typeface="標楷體" pitchFamily="65" charset="-120"/>
              </a:rPr>
              <a:t>待遇（包括本薪、學術研究費及獎金）之支給，</a:t>
            </a:r>
            <a:r>
              <a:rPr lang="zh-TW" altLang="en-US" sz="2800" smtClean="0">
                <a:solidFill>
                  <a:srgbClr val="FF3300"/>
                </a:solidFill>
                <a:ea typeface="標楷體" pitchFamily="65" charset="-120"/>
              </a:rPr>
              <a:t>比照專任教師之規定</a:t>
            </a:r>
            <a:r>
              <a:rPr lang="zh-TW" altLang="en-US" sz="2800" smtClean="0">
                <a:ea typeface="標楷體" pitchFamily="65" charset="-120"/>
              </a:rPr>
              <a:t>；但</a:t>
            </a:r>
            <a:r>
              <a:rPr lang="zh-TW" altLang="en-US" sz="2800" smtClean="0">
                <a:solidFill>
                  <a:srgbClr val="FF3300"/>
                </a:solidFill>
                <a:ea typeface="標楷體" pitchFamily="65" charset="-120"/>
              </a:rPr>
              <a:t>未具</a:t>
            </a:r>
            <a:r>
              <a:rPr lang="zh-TW" altLang="en-US" sz="2800" smtClean="0">
                <a:ea typeface="標楷體" pitchFamily="65" charset="-120"/>
              </a:rPr>
              <a:t>代理各該教育階段類（科）別</a:t>
            </a:r>
            <a:r>
              <a:rPr lang="zh-TW" altLang="en-US" sz="2800" smtClean="0">
                <a:solidFill>
                  <a:srgbClr val="FF3300"/>
                </a:solidFill>
                <a:ea typeface="標楷體" pitchFamily="65" charset="-120"/>
              </a:rPr>
              <a:t>合格教師證書者</a:t>
            </a:r>
            <a:r>
              <a:rPr lang="zh-TW" altLang="en-US" sz="2800" smtClean="0">
                <a:ea typeface="標楷體" pitchFamily="65" charset="-120"/>
              </a:rPr>
              <a:t>，其</a:t>
            </a:r>
            <a:r>
              <a:rPr lang="zh-TW" altLang="en-US" sz="2800" smtClean="0">
                <a:solidFill>
                  <a:srgbClr val="FF3300"/>
                </a:solidFill>
                <a:ea typeface="標楷體" pitchFamily="65" charset="-120"/>
              </a:rPr>
              <a:t>學術研究費按相當等級專任教師八成數額支給</a:t>
            </a:r>
            <a:r>
              <a:rPr lang="zh-TW" altLang="en-US" sz="2800" smtClean="0">
                <a:ea typeface="標楷體" pitchFamily="65" charset="-120"/>
              </a:rPr>
              <a:t>。</a:t>
            </a:r>
          </a:p>
          <a:p>
            <a:pPr algn="just" eaLnBrk="1" hangingPunct="1">
              <a:lnSpc>
                <a:spcPct val="90000"/>
              </a:lnSpc>
              <a:buClr>
                <a:srgbClr val="FF3300"/>
              </a:buClr>
              <a:buFont typeface="Wingdings" pitchFamily="2" charset="2"/>
              <a:buChar char="u"/>
            </a:pPr>
            <a:r>
              <a:rPr lang="zh-TW" altLang="en-US" sz="2800" smtClean="0">
                <a:ea typeface="標楷體" pitchFamily="65" charset="-120"/>
              </a:rPr>
              <a:t>本縣代理教師若未具備該代理教育階段類（科）別之合格教師證書，一律不得比照正式教師以學歷核定薪額。</a:t>
            </a:r>
          </a:p>
          <a:p>
            <a:pPr eaLnBrk="1" hangingPunct="1">
              <a:lnSpc>
                <a:spcPct val="90000"/>
              </a:lnSpc>
            </a:pPr>
            <a:endParaRPr lang="en-US" altLang="zh-TW" sz="2800" smtClean="0">
              <a:ea typeface="標楷體" pitchFamily="65" charset="-12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571500" y="1214438"/>
            <a:ext cx="8072438" cy="4911725"/>
          </a:xfrm>
        </p:spPr>
        <p:txBody>
          <a:bodyPr>
            <a:normAutofit/>
          </a:bodyPr>
          <a:lstStyle/>
          <a:p>
            <a:pPr marL="354013" indent="-354013" algn="just" eaLnBrk="1" fontAlgn="auto" hangingPunct="1">
              <a:lnSpc>
                <a:spcPct val="90000"/>
              </a:lnSpc>
              <a:spcAft>
                <a:spcPts val="0"/>
              </a:spcAft>
              <a:buClr>
                <a:srgbClr val="FF3300"/>
              </a:buClr>
              <a:buFont typeface="Wingdings" pitchFamily="2" charset="2"/>
              <a:buChar char="u"/>
              <a:defRPr/>
            </a:pPr>
            <a:r>
              <a:rPr lang="zh-TW" altLang="en-US" sz="2800" dirty="0" smtClean="0">
                <a:latin typeface="標楷體" pitchFamily="65" charset="-120"/>
                <a:ea typeface="標楷體" pitchFamily="65" charset="-120"/>
              </a:rPr>
              <a:t>長期代理教師待遇，按實際代理之月數，按月支給；其支薪起迄日期依實際到職日、離職日核算。</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sz="2800" dirty="0" smtClean="0">
                <a:latin typeface="標楷體" pitchFamily="65" charset="-120"/>
                <a:ea typeface="標楷體" pitchFamily="65" charset="-120"/>
              </a:rPr>
              <a:t>短期代理教師待遇，按實際代理日數支給（不含例假日及國定假日），其日薪之計算以月薪（</a:t>
            </a:r>
            <a:r>
              <a:rPr lang="zh-TW" altLang="en-US" sz="2800" dirty="0" smtClean="0">
                <a:solidFill>
                  <a:srgbClr val="FF3300"/>
                </a:solidFill>
                <a:latin typeface="標楷體" pitchFamily="65" charset="-120"/>
                <a:ea typeface="標楷體" pitchFamily="65" charset="-120"/>
              </a:rPr>
              <a:t>本薪</a:t>
            </a:r>
            <a:r>
              <a:rPr lang="en-US" altLang="zh-TW" sz="2800" dirty="0" smtClean="0">
                <a:solidFill>
                  <a:srgbClr val="FF3300"/>
                </a:solidFill>
                <a:latin typeface="標楷體" pitchFamily="65" charset="-120"/>
                <a:ea typeface="標楷體" pitchFamily="65" charset="-120"/>
              </a:rPr>
              <a:t>+</a:t>
            </a:r>
            <a:r>
              <a:rPr lang="zh-TW" altLang="en-US" sz="2800" dirty="0" smtClean="0">
                <a:solidFill>
                  <a:srgbClr val="FF3300"/>
                </a:solidFill>
                <a:latin typeface="標楷體" pitchFamily="65" charset="-120"/>
                <a:ea typeface="標楷體" pitchFamily="65" charset="-120"/>
              </a:rPr>
              <a:t>學術研究費</a:t>
            </a:r>
            <a:r>
              <a:rPr lang="zh-TW" altLang="en-US" sz="2800" dirty="0" smtClean="0">
                <a:latin typeface="標楷體" pitchFamily="65" charset="-120"/>
                <a:ea typeface="標楷體" pitchFamily="65" charset="-120"/>
              </a:rPr>
              <a:t>）除以當月日數。</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sz="2800" dirty="0" smtClean="0">
                <a:ea typeface="標楷體" pitchFamily="65" charset="-120"/>
              </a:rPr>
              <a:t>長期代理或短期代理教師如係佔編制缺實際服務於山僻離島地區，按實際代理期間支給地域加給。</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sz="2800" dirty="0" smtClean="0">
                <a:ea typeface="標楷體" pitchFamily="65" charset="-120"/>
              </a:rPr>
              <a:t>長期代理教師薪資（月薪）於每月月初發給；</a:t>
            </a:r>
            <a:r>
              <a:rPr lang="zh-TW" altLang="en-US" sz="2800" dirty="0" smtClean="0">
                <a:solidFill>
                  <a:srgbClr val="FF0000"/>
                </a:solidFill>
                <a:ea typeface="標楷體" pitchFamily="65" charset="-120"/>
              </a:rPr>
              <a:t>兼任、代課（鐘點費）及短期代理教師（日薪）薪資，基於核實支給原則，薪資於次月月初發給。</a:t>
            </a:r>
          </a:p>
          <a:p>
            <a:pPr marL="812800" indent="-812800" eaLnBrk="1" fontAlgn="auto" hangingPunct="1">
              <a:lnSpc>
                <a:spcPct val="90000"/>
              </a:lnSpc>
              <a:spcAft>
                <a:spcPts val="0"/>
              </a:spcAft>
              <a:buClr>
                <a:srgbClr val="FF3300"/>
              </a:buClr>
              <a:buFont typeface="Wingdings" pitchFamily="2" charset="2"/>
              <a:buChar char="u"/>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代理教師差假</a:t>
            </a:r>
          </a:p>
        </p:txBody>
      </p:sp>
      <p:sp>
        <p:nvSpPr>
          <p:cNvPr id="53251" name="Rectangle 3"/>
          <p:cNvSpPr>
            <a:spLocks noGrp="1" noChangeArrowheads="1"/>
          </p:cNvSpPr>
          <p:nvPr>
            <p:ph idx="1"/>
          </p:nvPr>
        </p:nvSpPr>
        <p:spPr/>
        <p:txBody>
          <a:bodyPr/>
          <a:lstStyle/>
          <a:p>
            <a:pPr marL="354013" indent="-354013" algn="just" eaLnBrk="1" hangingPunct="1">
              <a:buClr>
                <a:srgbClr val="FF3300"/>
              </a:buClr>
              <a:buFont typeface="Wingdings" pitchFamily="2" charset="2"/>
              <a:buChar char="u"/>
            </a:pPr>
            <a:r>
              <a:rPr lang="zh-TW" altLang="en-US" sz="2800" smtClean="0">
                <a:ea typeface="標楷體" pitchFamily="65" charset="-120"/>
              </a:rPr>
              <a:t>長期代理教師之出勤管理比照專任教師之規定，其給假比照約僱人員之規定。</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函報縣府代理教師甄選聘任</a:t>
            </a:r>
            <a:endParaRPr lang="zh-TW" altLang="en-US" sz="4000" smtClean="0">
              <a:solidFill>
                <a:schemeClr val="hlink"/>
              </a:solidFill>
              <a:latin typeface="標楷體" pitchFamily="65" charset="-120"/>
              <a:ea typeface="標楷體" pitchFamily="65" charset="-120"/>
            </a:endParaRPr>
          </a:p>
        </p:txBody>
      </p:sp>
      <p:sp>
        <p:nvSpPr>
          <p:cNvPr id="47107"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sz="2800" dirty="0" smtClean="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錄取名單：含錄取人員教師證影本</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無則免附</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錄取公告</a:t>
            </a:r>
            <a:r>
              <a:rPr lang="zh-TW" altLang="en-US" sz="2800" dirty="0" smtClean="0">
                <a:solidFill>
                  <a:srgbClr val="FF0000"/>
                </a:solidFill>
                <a:latin typeface="標楷體" pitchFamily="65" charset="-120"/>
                <a:ea typeface="標楷體" pitchFamily="65" charset="-120"/>
              </a:rPr>
              <a:t>（請由公文系統產生</a:t>
            </a:r>
            <a:r>
              <a:rPr lang="en-US" altLang="zh-TW" sz="2800" dirty="0" smtClean="0">
                <a:solidFill>
                  <a:srgbClr val="FF0000"/>
                </a:solidFill>
                <a:latin typeface="標楷體" pitchFamily="65" charset="-120"/>
                <a:ea typeface="標楷體" pitchFamily="65" charset="-120"/>
              </a:rPr>
              <a:t>) </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所附影本證件均須加蓋「與正本相符」戳章及承辦人職名章</a:t>
            </a:r>
            <a:r>
              <a:rPr lang="en-US" altLang="zh-TW" sz="2800"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標題 1"/>
          <p:cNvSpPr>
            <a:spLocks noGrp="1"/>
          </p:cNvSpPr>
          <p:nvPr>
            <p:ph type="title"/>
          </p:nvPr>
        </p:nvSpPr>
        <p:spPr/>
        <p:txBody>
          <a:bodyPr/>
          <a:lstStyle/>
          <a:p>
            <a:pPr eaLnBrk="1" hangingPunct="1"/>
            <a:r>
              <a:rPr lang="en-US" altLang="zh-TW" sz="3200" smtClean="0">
                <a:solidFill>
                  <a:schemeClr val="tx1"/>
                </a:solidFill>
                <a:latin typeface="標楷體" pitchFamily="65" charset="-120"/>
                <a:ea typeface="標楷體" pitchFamily="65" charset="-120"/>
              </a:rPr>
              <a:t>105</a:t>
            </a:r>
            <a:r>
              <a:rPr lang="zh-TW" altLang="zh-TW" sz="3200" smtClean="0">
                <a:solidFill>
                  <a:schemeClr val="tx1"/>
                </a:solidFill>
                <a:latin typeface="標楷體" pitchFamily="65" charset="-120"/>
                <a:ea typeface="標楷體" pitchFamily="65" charset="-120"/>
              </a:rPr>
              <a:t>學年度教師甄選考試調查錄取人員名冊</a:t>
            </a:r>
            <a:endParaRPr lang="zh-TW" altLang="en-US" sz="3200" smtClean="0"/>
          </a:p>
        </p:txBody>
      </p:sp>
      <p:graphicFrame>
        <p:nvGraphicFramePr>
          <p:cNvPr id="55396" name="Group 100"/>
          <p:cNvGraphicFramePr>
            <a:graphicFrameLocks noGrp="1"/>
          </p:cNvGraphicFramePr>
          <p:nvPr>
            <p:ph idx="1"/>
          </p:nvPr>
        </p:nvGraphicFramePr>
        <p:xfrm>
          <a:off x="457200" y="1935163"/>
          <a:ext cx="8229600" cy="4583430"/>
        </p:xfrm>
        <a:graphic>
          <a:graphicData uri="http://schemas.openxmlformats.org/drawingml/2006/table">
            <a:tbl>
              <a:tblPr/>
              <a:tblGrid>
                <a:gridCol w="549275"/>
                <a:gridCol w="547688"/>
                <a:gridCol w="549275"/>
                <a:gridCol w="547687"/>
                <a:gridCol w="549275"/>
                <a:gridCol w="549275"/>
                <a:gridCol w="461963"/>
                <a:gridCol w="431800"/>
                <a:gridCol w="504825"/>
                <a:gridCol w="503237"/>
                <a:gridCol w="720725"/>
                <a:gridCol w="431800"/>
                <a:gridCol w="504825"/>
                <a:gridCol w="828675"/>
                <a:gridCol w="549275"/>
              </a:tblGrid>
              <a:tr h="371475">
                <a:tc gridSpan="1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花蓮縣○○鄉（鎮、市）國民中</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小</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105</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學年度教師甄選考試調查錄取人員名冊（範例）</a:t>
                      </a:r>
                      <a:endParaRPr kumimoji="0" lang="zh-TW" altLang="en-US" sz="1800" b="1" i="0" u="none" strike="noStrike" cap="none" normalizeH="0" baseline="0" dirty="0" smtClean="0">
                        <a:ln>
                          <a:noFill/>
                        </a:ln>
                        <a:solidFill>
                          <a:srgbClr val="FFFFFF"/>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姓名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身分證字號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性別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出生年月日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報考之任教科目</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最高學歷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畢業學校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畢業系所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師資培育課程修畢學校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錄取情形等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代理或代課（如</a:t>
                      </a:r>
                      <a:r>
                        <a:rPr kumimoji="0" lang="en-US" altLang="zh-TW" sz="1200" b="0" i="0" u="none" strike="noStrike" cap="none" normalizeH="0" baseline="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專案、實缺、留職停薪）</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是否為原住民籍教師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是否為原住民重點學校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是否有教師證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（第○次公告</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第○次招考</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聘期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U123456789</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國民小學教師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長期代理錄取</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代理實缺</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有（第○次公告第○次招考）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105/08/26~106/07/01</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U198765432</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國民小學教師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學士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FF3300"/>
                          </a:solidFill>
                          <a:effectLst/>
                          <a:latin typeface="標楷體" pitchFamily="65" charset="-120"/>
                          <a:ea typeface="標楷體" pitchFamily="65" charset="-120"/>
                          <a:cs typeface="標楷體e.."/>
                        </a:rPr>
                        <a:t>備取</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代課</a:t>
                      </a:r>
                      <a:r>
                        <a:rPr kumimoji="0" lang="en-US" altLang="zh-TW" sz="1200" b="0" i="0" u="none" strike="noStrike" cap="none" normalizeH="0" baseline="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專案</a:t>
                      </a:r>
                      <a:r>
                        <a:rPr kumimoji="0" lang="en-US" altLang="zh-TW" sz="1200" b="0" i="0" u="none" strike="noStrike" cap="none" normalizeH="0" baseline="0" smtClean="0">
                          <a:ln>
                            <a:noFill/>
                          </a:ln>
                          <a:solidFill>
                            <a:srgbClr val="000000"/>
                          </a:solidFill>
                          <a:effectLst/>
                          <a:latin typeface="標楷體e.."/>
                          <a:ea typeface="標楷體" pitchFamily="65" charset="-120"/>
                          <a:cs typeface="標楷體e.."/>
                        </a:rPr>
                        <a:t>)</a:t>
                      </a:r>
                      <a:endParaRPr kumimoji="0" lang="zh-TW" altLang="zh-TW" sz="1200" b="0" i="0" u="none" strike="noStrike" cap="none" normalizeH="0" baseline="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有（第○次公告第○次招考）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依授課節數核實聘任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U298765431</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國文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FF3300"/>
                          </a:solidFill>
                          <a:effectLst/>
                          <a:latin typeface="標楷體e.."/>
                          <a:ea typeface="標楷體" pitchFamily="65" charset="-120"/>
                          <a:cs typeface="標楷體e.."/>
                        </a:rPr>
                        <a:t>未錄取</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代理</a:t>
                      </a:r>
                      <a:r>
                        <a:rPr kumimoji="0" lang="en-US"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侍親留職停薪</a:t>
                      </a:r>
                      <a:r>
                        <a:rPr kumimoji="0" lang="en-US" altLang="zh-TW" sz="1200" b="0" i="0" u="none" strike="noStrike" cap="none" normalizeH="0" baseline="0" smtClean="0">
                          <a:ln>
                            <a:noFill/>
                          </a:ln>
                          <a:solidFill>
                            <a:srgbClr val="000000"/>
                          </a:solidFill>
                          <a:effectLst/>
                          <a:latin typeface="標楷體e.."/>
                          <a:ea typeface="標楷體" pitchFamily="65" charset="-120"/>
                          <a:cs typeface="標楷體e.."/>
                        </a:rPr>
                        <a:t>)</a:t>
                      </a:r>
                      <a:endParaRPr kumimoji="0" lang="zh-TW" altLang="zh-TW" sz="1200" b="0" i="0" u="none" strike="noStrike" cap="none" normalizeH="0" baseline="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否（第</a:t>
                      </a: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smtClean="0">
                          <a:ln>
                            <a:noFill/>
                          </a:ln>
                          <a:solidFill>
                            <a:srgbClr val="000000"/>
                          </a:solidFill>
                          <a:effectLst/>
                          <a:latin typeface="標楷體e.."/>
                          <a:ea typeface="標楷體" pitchFamily="65" charset="-120"/>
                          <a:cs typeface="標楷體e.."/>
                        </a:rPr>
                        <a:t>次公告第○次招考）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71475">
                <a:tc gridSpan="15">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Arial" pitchFamily="34" charset="0"/>
                          <a:ea typeface="新細明體" pitchFamily="18" charset="-120"/>
                        </a:rPr>
                        <a:t>（※教學支援人員請勿列入）</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決定辦理方式</a:t>
            </a:r>
          </a:p>
        </p:txBody>
      </p:sp>
      <p:sp>
        <p:nvSpPr>
          <p:cNvPr id="10243" name="Rectangle 3"/>
          <p:cNvSpPr>
            <a:spLocks noGrp="1" noChangeArrowheads="1"/>
          </p:cNvSpPr>
          <p:nvPr>
            <p:ph idx="1"/>
          </p:nvPr>
        </p:nvSpPr>
        <p:spPr/>
        <p:txBody>
          <a:bodyPr/>
          <a:lstStyle/>
          <a:p>
            <a:pPr eaLnBrk="1" hangingPunct="1">
              <a:buFont typeface="Wingdings" pitchFamily="2" charset="2"/>
              <a:buChar char="u"/>
            </a:pPr>
            <a:r>
              <a:rPr lang="zh-TW" altLang="en-US" smtClean="0">
                <a:latin typeface="標楷體" pitchFamily="65" charset="-120"/>
                <a:ea typeface="標楷體" pitchFamily="65" charset="-120"/>
              </a:rPr>
              <a:t>學校辦理教師甄選，經教評會決議成立甄選委員會，</a:t>
            </a:r>
            <a:r>
              <a:rPr lang="zh-TW" altLang="en-US" smtClean="0">
                <a:solidFill>
                  <a:srgbClr val="FF0000"/>
                </a:solidFill>
                <a:latin typeface="標楷體" pitchFamily="65" charset="-120"/>
                <a:ea typeface="標楷體" pitchFamily="65" charset="-120"/>
              </a:rPr>
              <a:t>其組織及作業規定，由教評會定之</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要點三</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lnSpc>
                <a:spcPct val="90000"/>
              </a:lnSpc>
              <a:buFontTx/>
              <a:buNone/>
            </a:pPr>
            <a:endParaRPr lang="en-US" altLang="zh-TW"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函報縣府核薪請示單</a:t>
            </a:r>
            <a:endParaRPr lang="zh-TW" altLang="en-US" sz="4000" smtClean="0">
              <a:solidFill>
                <a:schemeClr val="hlink"/>
              </a:solidFill>
              <a:latin typeface="標楷體" pitchFamily="65" charset="-120"/>
              <a:ea typeface="標楷體" pitchFamily="65" charset="-120"/>
            </a:endParaRPr>
          </a:p>
        </p:txBody>
      </p:sp>
      <p:sp>
        <p:nvSpPr>
          <p:cNvPr id="56323" name="Rectangle 3"/>
          <p:cNvSpPr>
            <a:spLocks noGrp="1" noChangeArrowheads="1"/>
          </p:cNvSpPr>
          <p:nvPr>
            <p:ph idx="1"/>
          </p:nvPr>
        </p:nvSpPr>
        <p:spPr/>
        <p:txBody>
          <a:bodyPr/>
          <a:lstStyle/>
          <a:p>
            <a:pPr eaLnBrk="1" hangingPunct="1">
              <a:buClr>
                <a:srgbClr val="FF3300"/>
              </a:buClr>
              <a:buFont typeface="Wingdings" pitchFamily="2" charset="2"/>
              <a:buNone/>
            </a:pPr>
            <a:r>
              <a:rPr lang="zh-TW" altLang="en-US" sz="2800" smtClean="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z="2800" smtClean="0">
                <a:latin typeface="標楷體" pitchFamily="65" charset="-120"/>
                <a:ea typeface="標楷體" pitchFamily="65" charset="-120"/>
              </a:rPr>
              <a:t>1.</a:t>
            </a:r>
            <a:r>
              <a:rPr lang="zh-TW" altLang="en-US" sz="2800" smtClean="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z="2800" smtClean="0">
                <a:latin typeface="標楷體" pitchFamily="65" charset="-120"/>
                <a:ea typeface="標楷體" pitchFamily="65" charset="-120"/>
              </a:rPr>
              <a:t>2.</a:t>
            </a:r>
            <a:r>
              <a:rPr lang="zh-TW" altLang="en-US" sz="2800" smtClean="0">
                <a:latin typeface="標楷體" pitchFamily="65" charset="-120"/>
                <a:ea typeface="標楷體" pitchFamily="65" charset="-120"/>
              </a:rPr>
              <a:t>核薪人員教師證影本</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無則免附</a:t>
            </a:r>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a:t>
            </a:r>
            <a:endParaRPr lang="en-US" altLang="zh-TW" sz="2800" smtClean="0">
              <a:latin typeface="標楷體" pitchFamily="65" charset="-120"/>
              <a:ea typeface="標楷體" pitchFamily="65" charset="-120"/>
            </a:endParaRPr>
          </a:p>
          <a:p>
            <a:pPr eaLnBrk="1" hangingPunct="1">
              <a:buClr>
                <a:srgbClr val="FF3300"/>
              </a:buClr>
              <a:buFont typeface="Wingdings" pitchFamily="2" charset="2"/>
              <a:buChar char="u"/>
            </a:pPr>
            <a:r>
              <a:rPr lang="en-US" altLang="zh-TW" sz="2800" smtClean="0">
                <a:latin typeface="標楷體" pitchFamily="65" charset="-120"/>
                <a:ea typeface="標楷體" pitchFamily="65" charset="-120"/>
              </a:rPr>
              <a:t>3.</a:t>
            </a:r>
            <a:r>
              <a:rPr lang="zh-TW" altLang="en-US" sz="2800" smtClean="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z="2800" smtClean="0">
                <a:latin typeface="標楷體" pitchFamily="65" charset="-120"/>
                <a:ea typeface="標楷體" pitchFamily="65" charset="-120"/>
              </a:rPr>
              <a:t>4.</a:t>
            </a:r>
            <a:r>
              <a:rPr lang="zh-TW" altLang="en-US" sz="2800" smtClean="0">
                <a:latin typeface="標楷體" pitchFamily="65" charset="-120"/>
                <a:ea typeface="標楷體" pitchFamily="65" charset="-120"/>
              </a:rPr>
              <a:t>聘書影本。</a:t>
            </a:r>
            <a:endParaRPr lang="en-US" altLang="zh-TW" sz="2800" smtClean="0">
              <a:latin typeface="標楷體" pitchFamily="65" charset="-120"/>
              <a:ea typeface="標楷體" pitchFamily="65" charset="-120"/>
            </a:endParaRPr>
          </a:p>
          <a:p>
            <a:pPr eaLnBrk="1" hangingPunct="1">
              <a:buClr>
                <a:srgbClr val="FF3300"/>
              </a:buClr>
              <a:buFont typeface="Wingdings 2" pitchFamily="18" charset="2"/>
              <a:buNone/>
            </a:pP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所附影本證件均須加蓋「與正本相符」戳章及承辦人職名章</a:t>
            </a:r>
            <a:r>
              <a:rPr lang="en-US" altLang="zh-TW" sz="2800" smtClean="0">
                <a:latin typeface="標楷體" pitchFamily="65" charset="-120"/>
                <a:ea typeface="標楷體" pitchFamily="65" charset="-120"/>
              </a:rPr>
              <a:t>)</a:t>
            </a:r>
            <a:endParaRPr lang="zh-TW" altLang="en-US" sz="2800" smtClean="0">
              <a:latin typeface="標楷體" pitchFamily="65" charset="-120"/>
              <a:ea typeface="標楷體" pitchFamily="65" charset="-120"/>
            </a:endParaRPr>
          </a:p>
          <a:p>
            <a:pPr eaLnBrk="1" hangingPunct="1">
              <a:buClr>
                <a:srgbClr val="FF3300"/>
              </a:buClr>
              <a:buFont typeface="Wingdings" pitchFamily="2" charset="2"/>
              <a:buChar char="u"/>
            </a:pP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兼課規定</a:t>
            </a:r>
          </a:p>
        </p:txBody>
      </p:sp>
      <p:sp>
        <p:nvSpPr>
          <p:cNvPr id="57347"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4294967295"/>
          </p:nvPr>
        </p:nvSpPr>
        <p:spPr>
          <a:xfrm>
            <a:off x="714375" y="1571625"/>
            <a:ext cx="7134225" cy="4554538"/>
          </a:xfrm>
        </p:spPr>
        <p:txBody>
          <a:bodyPr/>
          <a:lstStyle/>
          <a:p>
            <a:pPr algn="just" eaLnBrk="1" hangingPunct="1">
              <a:buClr>
                <a:srgbClr val="FF3300"/>
              </a:buClr>
              <a:buFont typeface="Wingdings" pitchFamily="2" charset="2"/>
              <a:buChar char="u"/>
            </a:pPr>
            <a:r>
              <a:rPr lang="zh-TW" altLang="en-US" smtClean="0">
                <a:ea typeface="標楷體" pitchFamily="65" charset="-120"/>
              </a:rPr>
              <a:t>兼課（超時授課）或代課時數，</a:t>
            </a:r>
            <a:r>
              <a:rPr lang="zh-TW" altLang="en-US" smtClean="0">
                <a:solidFill>
                  <a:srgbClr val="FF0000"/>
                </a:solidFill>
                <a:ea typeface="標楷體" pitchFamily="65" charset="-120"/>
              </a:rPr>
              <a:t>校內、外及補校應合併計算</a:t>
            </a:r>
            <a:r>
              <a:rPr lang="zh-TW" altLang="en-US" smtClean="0">
                <a:ea typeface="標楷體" pitchFamily="65" charset="-120"/>
              </a:rPr>
              <a:t>。</a:t>
            </a:r>
          </a:p>
          <a:p>
            <a:pPr algn="just" eaLnBrk="1" hangingPunct="1">
              <a:buClr>
                <a:srgbClr val="FF3300"/>
              </a:buClr>
              <a:buFont typeface="Wingdings" pitchFamily="2" charset="2"/>
              <a:buChar char="u"/>
            </a:pPr>
            <a:r>
              <a:rPr lang="zh-TW" altLang="en-US" smtClean="0">
                <a:ea typeface="標楷體" pitchFamily="65" charset="-120"/>
              </a:rPr>
              <a:t>前二項規定，於學校</a:t>
            </a:r>
            <a:r>
              <a:rPr lang="zh-TW" altLang="en-US" smtClean="0">
                <a:solidFill>
                  <a:srgbClr val="FF0000"/>
                </a:solidFill>
                <a:ea typeface="標楷體" pitchFamily="65" charset="-120"/>
              </a:rPr>
              <a:t>校長、代理教師</a:t>
            </a:r>
            <a:r>
              <a:rPr lang="zh-TW" altLang="en-US" smtClean="0">
                <a:ea typeface="標楷體" pitchFamily="65" charset="-120"/>
              </a:rPr>
              <a:t>在原校兼課（超時授課）或代課時，準用之。</a:t>
            </a:r>
          </a:p>
          <a:p>
            <a:pPr eaLnBrk="1" hangingPunct="1"/>
            <a:endParaRPr lang="en-US" altLang="zh-TW"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704850"/>
            <a:ext cx="8229600" cy="795338"/>
          </a:xfrm>
        </p:spPr>
        <p:txBody>
          <a:bodyPr/>
          <a:lstStyle/>
          <a:p>
            <a:pPr eaLnBrk="1" hangingPunct="1"/>
            <a:r>
              <a:rPr lang="zh-TW" altLang="en-US" sz="4000" smtClean="0">
                <a:solidFill>
                  <a:schemeClr val="hlink"/>
                </a:solidFill>
                <a:latin typeface="標楷體" pitchFamily="65" charset="-120"/>
                <a:ea typeface="標楷體" pitchFamily="65" charset="-120"/>
              </a:rPr>
              <a:t>代理代課認定疑義</a:t>
            </a:r>
            <a:endParaRPr lang="zh-TW" altLang="en-US" sz="4000" smtClean="0">
              <a:solidFill>
                <a:schemeClr val="hlink"/>
              </a:solidFill>
            </a:endParaRPr>
          </a:p>
        </p:txBody>
      </p:sp>
      <p:sp>
        <p:nvSpPr>
          <p:cNvPr id="51203" name="Rectangle 3"/>
          <p:cNvSpPr>
            <a:spLocks noGrp="1" noChangeArrowheads="1"/>
          </p:cNvSpPr>
          <p:nvPr>
            <p:ph idx="1"/>
          </p:nvPr>
        </p:nvSpPr>
        <p:spPr>
          <a:xfrm>
            <a:off x="457200" y="1714500"/>
            <a:ext cx="8229600" cy="4411663"/>
          </a:xfrm>
        </p:spPr>
        <p:txBody>
          <a:bodyPr>
            <a:normAutofit lnSpcReduction="10000"/>
          </a:bodyPr>
          <a:lstStyle/>
          <a:p>
            <a:pPr marL="0" indent="0" algn="just" eaLnBrk="1" fontAlgn="auto" hangingPunct="1">
              <a:lnSpc>
                <a:spcPct val="90000"/>
              </a:lnSpc>
              <a:spcAft>
                <a:spcPts val="0"/>
              </a:spcAft>
              <a:buClr>
                <a:srgbClr val="FF3300"/>
              </a:buClr>
              <a:buFontTx/>
              <a:buNone/>
              <a:defRPr/>
            </a:pPr>
            <a:r>
              <a:rPr lang="zh-TW" altLang="en-US" sz="2800" dirty="0" smtClean="0">
                <a:ea typeface="標楷體" pitchFamily="65" charset="-120"/>
              </a:rPr>
              <a:t>       外聘代理教師或代課教師應以</a:t>
            </a:r>
            <a:r>
              <a:rPr lang="zh-TW" altLang="en-US" sz="2800" dirty="0" smtClean="0">
                <a:solidFill>
                  <a:srgbClr val="FF0000"/>
                </a:solidFill>
                <a:ea typeface="標楷體" pitchFamily="65" charset="-120"/>
              </a:rPr>
              <a:t>教師差假期間</a:t>
            </a:r>
            <a:r>
              <a:rPr lang="zh-TW" altLang="en-US" sz="2800" dirty="0" smtClean="0">
                <a:ea typeface="標楷體" pitchFamily="65" charset="-120"/>
              </a:rPr>
              <a:t>原課表排定所遺之課務為準，其認定標準如下：</a:t>
            </a:r>
            <a:endParaRPr lang="en-US" altLang="zh-TW" sz="2800" dirty="0" smtClean="0">
              <a:ea typeface="標楷體" pitchFamily="65" charset="-120"/>
            </a:endParaRPr>
          </a:p>
          <a:p>
            <a:pPr marL="806450" indent="-806450" algn="just" eaLnBrk="1" fontAlgn="auto" hangingPunct="1">
              <a:lnSpc>
                <a:spcPct val="90000"/>
              </a:lnSpc>
              <a:spcAft>
                <a:spcPts val="0"/>
              </a:spcAft>
              <a:buClr>
                <a:srgbClr val="FF3300"/>
              </a:buClr>
              <a:buFontTx/>
              <a:buNone/>
              <a:defRPr/>
            </a:pPr>
            <a:r>
              <a:rPr lang="en-US" altLang="zh-TW" sz="2800" dirty="0" smtClean="0">
                <a:ea typeface="標楷體" pitchFamily="65" charset="-120"/>
              </a:rPr>
              <a:t> </a:t>
            </a:r>
            <a:r>
              <a:rPr lang="zh-TW" altLang="en-US" sz="2800" b="1" dirty="0" smtClean="0">
                <a:ea typeface="標楷體" pitchFamily="65" charset="-120"/>
              </a:rPr>
              <a:t>一、</a:t>
            </a:r>
            <a:r>
              <a:rPr lang="zh-TW" altLang="en-US" sz="2800" dirty="0" smtClean="0">
                <a:ea typeface="標楷體" pitchFamily="65" charset="-120"/>
              </a:rPr>
              <a:t>係擔任編制內教師缺額（如實缺、兵役缺或各類留職停薪缺等）、幼兒園專任教師全部時間（全日）及導師全部時間（全日）所遺之課務並負有導師職務者，應視為</a:t>
            </a:r>
            <a:r>
              <a:rPr lang="zh-TW" altLang="en-US" sz="2800" dirty="0" smtClean="0">
                <a:solidFill>
                  <a:srgbClr val="FF0000"/>
                </a:solidFill>
                <a:ea typeface="標楷體" pitchFamily="65" charset="-120"/>
              </a:rPr>
              <a:t>代理教師</a:t>
            </a:r>
            <a:r>
              <a:rPr lang="zh-TW" altLang="en-US" sz="2800" dirty="0" smtClean="0">
                <a:ea typeface="標楷體" pitchFamily="65" charset="-120"/>
              </a:rPr>
              <a:t>；如擔任部分時間（半日）之課務及職務者，應視為代課教師。倘擔任導師請假半日另負有導師職務者，並核支半日導師費。</a:t>
            </a:r>
          </a:p>
          <a:p>
            <a:pPr marL="717550" indent="-717550" algn="just" eaLnBrk="1" fontAlgn="auto" hangingPunct="1">
              <a:lnSpc>
                <a:spcPct val="90000"/>
              </a:lnSpc>
              <a:spcAft>
                <a:spcPts val="0"/>
              </a:spcAft>
              <a:buClr>
                <a:srgbClr val="FF3300"/>
              </a:buClr>
              <a:buFont typeface="Wingdings" pitchFamily="2" charset="2"/>
              <a:buNone/>
              <a:defRPr/>
            </a:pPr>
            <a:r>
              <a:rPr lang="zh-TW" altLang="en-US" sz="2800" b="1" dirty="0" smtClean="0">
                <a:ea typeface="標楷體" pitchFamily="65" charset="-120"/>
              </a:rPr>
              <a:t>二、</a:t>
            </a:r>
            <a:r>
              <a:rPr lang="zh-TW" altLang="en-US" sz="2800" dirty="0" smtClean="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Font typeface="Wingdings 2"/>
              <a:buChar char=""/>
              <a:defRPr/>
            </a:pPr>
            <a:endParaRPr lang="en-US" altLang="zh-TW" sz="28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聘書註記事項</a:t>
            </a:r>
          </a:p>
        </p:txBody>
      </p:sp>
      <p:sp>
        <p:nvSpPr>
          <p:cNvPr id="60419"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z="2800" dirty="0" smtClean="0">
                <a:ea typeface="標楷體" pitchFamily="65" charset="-120"/>
              </a:rPr>
              <a:t>各校聘任長期代課及代理教師，應於聘書註明</a:t>
            </a:r>
            <a:r>
              <a:rPr lang="zh-TW" altLang="en-US" sz="2800" dirty="0" smtClean="0">
                <a:solidFill>
                  <a:srgbClr val="FF3300"/>
                </a:solidFill>
                <a:ea typeface="標楷體" pitchFamily="65" charset="-120"/>
              </a:rPr>
              <a:t>占缺單位</a:t>
            </a:r>
            <a:r>
              <a:rPr lang="zh-TW" altLang="en-US" sz="2800" dirty="0" smtClean="0">
                <a:ea typeface="標楷體" pitchFamily="65" charset="-120"/>
              </a:rPr>
              <a:t>代課或</a:t>
            </a:r>
            <a:r>
              <a:rPr lang="zh-TW" altLang="en-US" sz="2800" dirty="0" smtClean="0">
                <a:solidFill>
                  <a:srgbClr val="FF3300"/>
                </a:solidFill>
                <a:ea typeface="標楷體" pitchFamily="65" charset="-120"/>
              </a:rPr>
              <a:t>代理之</a:t>
            </a:r>
            <a:r>
              <a:rPr lang="zh-TW" altLang="en-US" sz="2800" dirty="0" smtClean="0">
                <a:solidFill>
                  <a:srgbClr val="FF3300"/>
                </a:solidFill>
                <a:ea typeface="標楷體" pitchFamily="65" charset="-120"/>
              </a:rPr>
              <a:t>性質，例 </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例如</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體育班</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代理實缺</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或</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音樂班</a:t>
            </a:r>
            <a:r>
              <a:rPr lang="en-US" altLang="zh-TW" sz="2800" dirty="0" smtClean="0">
                <a:solidFill>
                  <a:srgbClr val="FF3300"/>
                </a:solidFill>
                <a:ea typeface="標楷體" pitchFamily="65" charset="-120"/>
              </a:rPr>
              <a:t>-</a:t>
            </a:r>
            <a:r>
              <a:rPr lang="zh-TW" altLang="en-US" sz="2800" dirty="0" smtClean="0">
                <a:solidFill>
                  <a:srgbClr val="FF3300"/>
                </a:solidFill>
                <a:ea typeface="標楷體" pitchFamily="65" charset="-120"/>
              </a:rPr>
              <a:t>代理侍親留職停薪缺</a:t>
            </a:r>
            <a:r>
              <a:rPr lang="en-US" altLang="zh-TW" sz="2800" dirty="0" smtClean="0">
                <a:solidFill>
                  <a:srgbClr val="FF3300"/>
                </a:solidFill>
                <a:ea typeface="標楷體" pitchFamily="65" charset="-120"/>
              </a:rPr>
              <a:t>)</a:t>
            </a:r>
            <a:r>
              <a:rPr lang="zh-TW" altLang="en-US" sz="2800" dirty="0" smtClean="0">
                <a:ea typeface="標楷體" pitchFamily="65" charset="-120"/>
              </a:rPr>
              <a:t>；除懸缺代理教師外，其餘性質之代理及代課，應於聘書中載明「聘期自○年○月○起至代理（課）原因消滅之日止」。</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離職（服務）證書記註事項</a:t>
            </a:r>
          </a:p>
        </p:txBody>
      </p:sp>
      <p:sp>
        <p:nvSpPr>
          <p:cNvPr id="61443" name="Rectangle 3"/>
          <p:cNvSpPr>
            <a:spLocks noGrp="1" noChangeArrowheads="1"/>
          </p:cNvSpPr>
          <p:nvPr>
            <p:ph idx="1"/>
          </p:nvPr>
        </p:nvSpPr>
        <p:spPr/>
        <p:txBody>
          <a:bodyPr/>
          <a:lstStyle/>
          <a:p>
            <a:pPr eaLnBrk="1" hangingPunct="1">
              <a:lnSpc>
                <a:spcPct val="80000"/>
              </a:lnSpc>
              <a:buClr>
                <a:srgbClr val="FF3300"/>
              </a:buClr>
              <a:buFont typeface="Wingdings" pitchFamily="2" charset="2"/>
              <a:buChar char="u"/>
            </a:pPr>
            <a:r>
              <a:rPr lang="zh-TW" altLang="en-US" sz="2800" smtClean="0">
                <a:ea typeface="標楷體" pitchFamily="65" charset="-120"/>
              </a:rPr>
              <a:t>離職或服務證明文件，除應作相同之加註外，於備註應加註</a:t>
            </a:r>
            <a:r>
              <a:rPr lang="zh-TW" altLang="en-US" sz="2800" smtClean="0">
                <a:latin typeface="標楷體" pitchFamily="65" charset="-120"/>
                <a:ea typeface="標楷體" pitchFamily="65" charset="-120"/>
              </a:rPr>
              <a:t>；</a:t>
            </a:r>
          </a:p>
          <a:p>
            <a:pPr eaLnBrk="1" hangingPunct="1">
              <a:lnSpc>
                <a:spcPct val="80000"/>
              </a:lnSpc>
              <a:buClr>
                <a:srgbClr val="FF3300"/>
              </a:buClr>
              <a:buFont typeface="Wingdings" pitchFamily="2" charset="2"/>
              <a:buNone/>
            </a:pPr>
            <a:r>
              <a:rPr lang="zh-TW" altLang="en-US" sz="2800" smtClean="0">
                <a:solidFill>
                  <a:srgbClr val="FF0000"/>
                </a:solidFill>
                <a:latin typeface="標楷體" pitchFamily="65" charset="-120"/>
                <a:ea typeface="標楷體" pitchFamily="65" charset="-120"/>
              </a:rPr>
              <a:t>　一、代理實缺</a:t>
            </a:r>
            <a:r>
              <a:rPr lang="zh-TW" altLang="en-US" sz="2800" smtClean="0">
                <a:latin typeface="標楷體" pitchFamily="65" charset="-120"/>
                <a:ea typeface="標楷體" pitchFamily="65" charset="-120"/>
              </a:rPr>
              <a:t>（或留職停薪缺、或調用缺、或</a:t>
            </a:r>
            <a:r>
              <a:rPr lang="en-US" altLang="zh-TW" sz="2800" smtClean="0">
                <a:latin typeface="標楷體" pitchFamily="65" charset="-120"/>
                <a:ea typeface="標楷體" pitchFamily="65" charset="-120"/>
              </a:rPr>
              <a:t>2688</a:t>
            </a:r>
            <a:r>
              <a:rPr lang="zh-TW" altLang="en-US" sz="2800" smtClean="0">
                <a:latin typeface="標楷體" pitchFamily="65" charset="-120"/>
                <a:ea typeface="標楷體" pitchFamily="65" charset="-120"/>
              </a:rPr>
              <a:t>增置員額缺）；聘期：自○年○月○日起至○年○月○日止（或代理原因消失之日止）。</a:t>
            </a:r>
            <a:endParaRPr lang="en-US" altLang="zh-TW" sz="2800" smtClean="0">
              <a:latin typeface="標楷體" pitchFamily="65" charset="-120"/>
              <a:ea typeface="標楷體" pitchFamily="65" charset="-120"/>
            </a:endParaRPr>
          </a:p>
          <a:p>
            <a:pPr eaLnBrk="1" hangingPunct="1">
              <a:lnSpc>
                <a:spcPct val="80000"/>
              </a:lnSpc>
              <a:buClr>
                <a:srgbClr val="FF3300"/>
              </a:buClr>
              <a:buFont typeface="Wingdings" pitchFamily="2" charset="2"/>
              <a:buNone/>
            </a:pPr>
            <a:r>
              <a:rPr lang="zh-TW" altLang="en-US" sz="2800" smtClean="0">
                <a:solidFill>
                  <a:srgbClr val="FF0000"/>
                </a:solidFill>
                <a:latin typeface="標楷體" pitchFamily="65" charset="-120"/>
                <a:ea typeface="標楷體" pitchFamily="65" charset="-120"/>
              </a:rPr>
              <a:t>  二、服務成績是否優良</a:t>
            </a:r>
            <a:r>
              <a:rPr lang="zh-TW" altLang="en-US" sz="2800" smtClean="0">
                <a:latin typeface="標楷體" pitchFamily="65" charset="-120"/>
                <a:ea typeface="標楷體" pitchFamily="65" charset="-120"/>
              </a:rPr>
              <a:t>：</a:t>
            </a:r>
            <a:r>
              <a:rPr lang="zh-TW" altLang="en-US" sz="2800" u="sng" smtClean="0">
                <a:latin typeface="標楷體" pitchFamily="65" charset="-120"/>
                <a:ea typeface="標楷體" pitchFamily="65" charset="-120"/>
              </a:rPr>
              <a:t>      </a:t>
            </a:r>
            <a:r>
              <a:rPr lang="zh-TW" altLang="en-US" sz="2800" smtClean="0">
                <a:latin typeface="標楷體" pitchFamily="65" charset="-120"/>
                <a:ea typeface="標楷體" pitchFamily="65" charset="-120"/>
              </a:rPr>
              <a:t>。</a:t>
            </a:r>
          </a:p>
          <a:p>
            <a:pPr eaLnBrk="1" hangingPunct="1">
              <a:lnSpc>
                <a:spcPct val="80000"/>
              </a:lnSpc>
              <a:buFontTx/>
              <a:buNone/>
            </a:pPr>
            <a:r>
              <a:rPr lang="zh-TW" altLang="en-US" sz="2800" smtClean="0">
                <a:latin typeface="標楷體" pitchFamily="65" charset="-120"/>
                <a:ea typeface="標楷體" pitchFamily="65" charset="-120"/>
              </a:rPr>
              <a:t>  </a:t>
            </a:r>
            <a:r>
              <a:rPr lang="zh-TW" altLang="en-US" sz="2800" smtClean="0">
                <a:solidFill>
                  <a:srgbClr val="FF0000"/>
                </a:solidFill>
                <a:latin typeface="標楷體" pitchFamily="65" charset="-120"/>
                <a:ea typeface="標楷體" pitchFamily="65" charset="-120"/>
              </a:rPr>
              <a:t>三、經本校○年○月公開甄選進用</a:t>
            </a:r>
            <a:r>
              <a:rPr lang="zh-TW" altLang="en-US" sz="2800" smtClean="0">
                <a:latin typeface="標楷體" pitchFamily="65" charset="-120"/>
                <a:ea typeface="標楷體" pitchFamily="65" charset="-120"/>
              </a:rPr>
              <a:t>（或依據「中小學兼任代課及代理教師聘任辦法」第</a:t>
            </a:r>
            <a:r>
              <a:rPr lang="en-US" altLang="zh-TW" sz="2800" smtClean="0">
                <a:latin typeface="標楷體" pitchFamily="65" charset="-120"/>
                <a:ea typeface="標楷體" pitchFamily="65" charset="-120"/>
              </a:rPr>
              <a:t>3</a:t>
            </a:r>
            <a:r>
              <a:rPr lang="zh-TW" altLang="en-US" sz="2800" smtClean="0">
                <a:latin typeface="標楷體" pitchFamily="65" charset="-120"/>
                <a:ea typeface="標楷體" pitchFamily="65" charset="-120"/>
              </a:rPr>
              <a:t>條第</a:t>
            </a:r>
            <a:r>
              <a:rPr lang="en-US" altLang="zh-TW" sz="2800" smtClean="0">
                <a:latin typeface="標楷體" pitchFamily="65" charset="-120"/>
                <a:ea typeface="標楷體" pitchFamily="65" charset="-120"/>
              </a:rPr>
              <a:t>2</a:t>
            </a:r>
            <a:r>
              <a:rPr lang="zh-TW" altLang="en-US" sz="2800" smtClean="0">
                <a:latin typeface="標楷體" pitchFamily="65" charset="-120"/>
                <a:ea typeface="標楷體" pitchFamily="65" charset="-120"/>
              </a:rPr>
              <a:t>項進用）並經縣政府○○年○月○日府教學字第○號函同意備查。</a:t>
            </a:r>
          </a:p>
          <a:p>
            <a:pPr eaLnBrk="1" hangingPunct="1">
              <a:lnSpc>
                <a:spcPct val="80000"/>
              </a:lnSpc>
              <a:buFontTx/>
              <a:buNone/>
            </a:pPr>
            <a:r>
              <a:rPr lang="zh-TW" altLang="en-US" sz="2800" smtClean="0">
                <a:latin typeface="標楷體" pitchFamily="65" charset="-120"/>
                <a:ea typeface="標楷體" pitchFamily="65" charset="-120"/>
              </a:rPr>
              <a:t>  </a:t>
            </a:r>
            <a:r>
              <a:rPr lang="zh-TW" altLang="en-US" sz="2800" smtClean="0">
                <a:solidFill>
                  <a:srgbClr val="FF0000"/>
                </a:solidFill>
                <a:latin typeface="標楷體" pitchFamily="65" charset="-120"/>
                <a:ea typeface="標楷體" pitchFamily="65" charset="-120"/>
              </a:rPr>
              <a:t>四、代理</a:t>
            </a:r>
            <a:r>
              <a:rPr lang="en-US" altLang="zh-TW" sz="2800" smtClean="0">
                <a:solidFill>
                  <a:srgbClr val="FF0000"/>
                </a:solidFill>
                <a:latin typeface="標楷體" pitchFamily="65" charset="-120"/>
                <a:ea typeface="標楷體" pitchFamily="65" charset="-120"/>
              </a:rPr>
              <a:t>(</a:t>
            </a:r>
            <a:r>
              <a:rPr lang="zh-TW" altLang="en-US" sz="2800" smtClean="0">
                <a:solidFill>
                  <a:srgbClr val="FF0000"/>
                </a:solidFill>
                <a:latin typeface="標楷體" pitchFamily="65" charset="-120"/>
                <a:ea typeface="標楷體" pitchFamily="65" charset="-120"/>
              </a:rPr>
              <a:t>課</a:t>
            </a:r>
            <a:r>
              <a:rPr lang="en-US" altLang="zh-TW" sz="2800" smtClean="0">
                <a:solidFill>
                  <a:srgbClr val="FF0000"/>
                </a:solidFill>
                <a:latin typeface="標楷體" pitchFamily="65" charset="-120"/>
                <a:ea typeface="標楷體" pitchFamily="65" charset="-120"/>
              </a:rPr>
              <a:t>)</a:t>
            </a:r>
            <a:r>
              <a:rPr lang="zh-TW" altLang="en-US" sz="2800" smtClean="0">
                <a:solidFill>
                  <a:srgbClr val="FF0000"/>
                </a:solidFill>
                <a:latin typeface="標楷體" pitchFamily="65" charset="-120"/>
                <a:ea typeface="標楷體" pitchFamily="65" charset="-120"/>
              </a:rPr>
              <a:t>期間薪資：以月薪計</a:t>
            </a:r>
            <a:r>
              <a:rPr lang="zh-TW" altLang="en-US" sz="2800" smtClean="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標題 1"/>
          <p:cNvSpPr>
            <a:spLocks noGrp="1"/>
          </p:cNvSpPr>
          <p:nvPr>
            <p:ph type="title"/>
          </p:nvPr>
        </p:nvSpPr>
        <p:spPr/>
        <p:txBody>
          <a:bodyPr>
            <a:normAutofit fontScale="90000"/>
          </a:bodyPr>
          <a:lstStyle/>
          <a:p>
            <a:pPr eaLnBrk="1" fontAlgn="auto" hangingPunct="1">
              <a:spcAft>
                <a:spcPts val="0"/>
              </a:spcAft>
              <a:defRPr/>
            </a:pPr>
            <a:r>
              <a:rPr lang="zh-TW" altLang="en-US" sz="4000" smtClean="0">
                <a:latin typeface="標楷體" pitchFamily="65" charset="-120"/>
                <a:ea typeface="標楷體" pitchFamily="65" charset="-120"/>
              </a:rPr>
              <a:t>對於第</a:t>
            </a:r>
            <a:r>
              <a:rPr lang="en-US" altLang="zh-TW" sz="4000" smtClean="0">
                <a:latin typeface="標楷體" pitchFamily="65" charset="-120"/>
                <a:ea typeface="標楷體" pitchFamily="65" charset="-120"/>
              </a:rPr>
              <a:t>1</a:t>
            </a:r>
            <a:r>
              <a:rPr lang="zh-TW" altLang="en-US" sz="4000" smtClean="0">
                <a:latin typeface="標楷體" pitchFamily="65" charset="-120"/>
                <a:ea typeface="標楷體" pitchFamily="65" charset="-120"/>
              </a:rPr>
              <a:t>次公告均無人報名應如何辦理第</a:t>
            </a:r>
            <a:r>
              <a:rPr lang="en-US" altLang="zh-TW" sz="4000" smtClean="0">
                <a:latin typeface="標楷體" pitchFamily="65" charset="-120"/>
                <a:ea typeface="標楷體" pitchFamily="65" charset="-120"/>
              </a:rPr>
              <a:t>2</a:t>
            </a:r>
            <a:r>
              <a:rPr lang="zh-TW" altLang="en-US" sz="4000" smtClean="0">
                <a:latin typeface="標楷體" pitchFamily="65" charset="-120"/>
                <a:ea typeface="標楷體" pitchFamily="65" charset="-120"/>
              </a:rPr>
              <a:t>次甄選</a:t>
            </a:r>
            <a:endParaRPr lang="zh-TW" altLang="en-US" smtClean="0"/>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標題可以建議如下：</a:t>
            </a:r>
            <a:endParaRPr lang="en-US" altLang="zh-TW" sz="2800" dirty="0" smtClean="0">
              <a:latin typeface="標楷體" pitchFamily="65" charset="-120"/>
              <a:ea typeface="標楷體" pitchFamily="65" charset="-120"/>
            </a:endParaRPr>
          </a:p>
          <a:p>
            <a:pPr marL="274320" indent="11113"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花蓮縣００國民小</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學</a:t>
            </a:r>
            <a:r>
              <a:rPr lang="en-US" altLang="zh-TW" sz="2800" dirty="0" smtClean="0">
                <a:solidFill>
                  <a:srgbClr val="FF0000"/>
                </a:solidFill>
                <a:latin typeface="標楷體" pitchFamily="65" charset="-120"/>
                <a:ea typeface="標楷體" pitchFamily="65" charset="-120"/>
              </a:rPr>
              <a:t>105</a:t>
            </a:r>
            <a:r>
              <a:rPr lang="zh-TW" altLang="en-US" sz="2800" dirty="0" smtClean="0">
                <a:solidFill>
                  <a:srgbClr val="FF0000"/>
                </a:solidFill>
                <a:latin typeface="標楷體" pitchFamily="65" charset="-120"/>
                <a:ea typeface="標楷體" pitchFamily="65" charset="-120"/>
              </a:rPr>
              <a:t>學年度第二次自行辦理代理教師甄選簡章</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次公告分０次招考）</a:t>
            </a:r>
          </a:p>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於報名資格：</a:t>
            </a:r>
            <a:r>
              <a:rPr lang="zh-TW" altLang="en-US" sz="2800" dirty="0" smtClean="0">
                <a:solidFill>
                  <a:srgbClr val="FF0000"/>
                </a:solidFill>
                <a:latin typeface="標楷體" pitchFamily="65" charset="-120"/>
                <a:ea typeface="標楷體" pitchFamily="65" charset="-120"/>
              </a:rPr>
              <a:t>註明本次甄選缺額前經本校００年００月００日第０次公告，無人報名</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或錄取</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字樣</a:t>
            </a:r>
          </a:p>
          <a:p>
            <a:pPr marL="274320" indent="-274320" eaLnBrk="1" fontAlgn="auto" hangingPunct="1">
              <a:spcAft>
                <a:spcPts val="0"/>
              </a:spcAft>
              <a:buClr>
                <a:schemeClr val="accent3"/>
              </a:buClr>
              <a:buFont typeface="Wingdings 2"/>
              <a:buChar char=""/>
              <a:defRPr/>
            </a:pPr>
            <a:endParaRPr lang="zh-TW" altLang="en-US"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643063" y="285750"/>
          <a:ext cx="5857875" cy="6357938"/>
        </p:xfrm>
        <a:graphic>
          <a:graphicData uri="http://schemas.openxmlformats.org/presentationml/2006/ole">
            <p:oleObj spid="_x0000_s1026" name="文件" r:id="rId3" imgW="5838400" imgH="9202934" progId="Word.Document.12">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內容版面配置區 2"/>
          <p:cNvSpPr>
            <a:spLocks noGrp="1"/>
          </p:cNvSpPr>
          <p:nvPr>
            <p:ph idx="1"/>
          </p:nvPr>
        </p:nvSpPr>
        <p:spPr>
          <a:xfrm>
            <a:off x="395536" y="404664"/>
            <a:ext cx="8229600" cy="5768975"/>
          </a:xfrm>
        </p:spPr>
        <p:txBody>
          <a:bodyPr>
            <a:normAutofit lnSpcReduction="10000"/>
          </a:bodyPr>
          <a:lstStyle/>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中小學兼任代課及代理教師聘任辦法  第 </a:t>
            </a:r>
            <a:r>
              <a:rPr lang="en-US" altLang="zh-TW" sz="2000" dirty="0" smtClean="0">
                <a:latin typeface="標楷體" pitchFamily="65" charset="-120"/>
                <a:ea typeface="標楷體" pitchFamily="65" charset="-120"/>
              </a:rPr>
              <a:t>3 </a:t>
            </a:r>
            <a:r>
              <a:rPr lang="zh-TW" altLang="en-US" sz="2000" dirty="0" smtClean="0">
                <a:latin typeface="標楷體" pitchFamily="65" charset="-120"/>
                <a:ea typeface="標楷體" pitchFamily="65" charset="-120"/>
              </a:rPr>
              <a:t>條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中小學聘任兼任教師，應由校長就具有各該教育階段、科（類）合格教師 證書者聘任之。</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中小學藝術才能班因課程安排需要聘任兼任教師，得由校長就校外具藝術 專長者聘任之，不受前項規定資格之限制。</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中小學聘任三個月以上之代課、代理教師，應依下列資格順序公開甄選， 經教師評審委員會審查通過後，由校長聘任之：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一、具有各該教育階段、科（類）合格教師證書者。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二、</a:t>
            </a:r>
            <a:r>
              <a:rPr lang="zh-TW" altLang="en-US" sz="2000" dirty="0" smtClean="0">
                <a:solidFill>
                  <a:srgbClr val="FF0000"/>
                </a:solidFill>
                <a:latin typeface="標楷體" pitchFamily="65" charset="-120"/>
                <a:ea typeface="標楷體" pitchFamily="65" charset="-120"/>
              </a:rPr>
              <a:t>無前款人員報名或前款人員經甄選未通過者，得為具有修畢師</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solidFill>
                  <a:srgbClr val="FF0000"/>
                </a:solidFill>
                <a:latin typeface="標楷體" pitchFamily="65" charset="-120"/>
                <a:ea typeface="標楷體" pitchFamily="65" charset="-120"/>
              </a:rPr>
              <a:t>         </a:t>
            </a:r>
            <a:r>
              <a:rPr lang="zh-TW" altLang="en-US" sz="2000" dirty="0" smtClean="0">
                <a:solidFill>
                  <a:srgbClr val="FF0000"/>
                </a:solidFill>
                <a:latin typeface="標楷體" pitchFamily="65" charset="-120"/>
                <a:ea typeface="標楷體" pitchFamily="65" charset="-120"/>
              </a:rPr>
              <a:t>資職前教育課程，取得修畢證明書者。 </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三、無前款人員報名或前款人員經甄選未通過者，得為具有大學以</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上畢業 者。</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前項第二款、第三款資格，應以具出缺科（類）專長者，優先聘任之。 第三項甄選作業，得以一次公告分次招考方式辦理；甄選作業完竣後，學 校應檢附甄選簡章、錄取名單及相關會議紀錄，報各該主管教育行政機關 備查。但經各該主管教育行政機關核准免報者，不在此限。 中小學聘任未滿三個月之代課或代理教師，得免經公開甄選及教師評審委 員會審查程序，由校長就符合第三項規定資格者聘任之。</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內容版面配置區 2"/>
          <p:cNvSpPr>
            <a:spLocks noGrp="1"/>
          </p:cNvSpPr>
          <p:nvPr>
            <p:ph idx="1"/>
          </p:nvPr>
        </p:nvSpPr>
        <p:spPr>
          <a:xfrm>
            <a:off x="395536" y="764704"/>
            <a:ext cx="8363272" cy="5411788"/>
          </a:xfrm>
        </p:spPr>
        <p:txBody>
          <a:bodyPr/>
          <a:lstStyle/>
          <a:p>
            <a:pPr eaLnBrk="1" hangingPunct="1">
              <a:buFontTx/>
              <a:buNone/>
            </a:pPr>
            <a:r>
              <a:rPr lang="zh-TW" altLang="en-US" sz="2800" dirty="0" smtClean="0">
                <a:latin typeface="標楷體" pitchFamily="65" charset="-120"/>
                <a:ea typeface="標楷體" pitchFamily="65" charset="-120"/>
              </a:rPr>
              <a:t>教育部</a:t>
            </a:r>
            <a:r>
              <a:rPr lang="en-US" altLang="zh-TW" sz="2800" dirty="0" smtClean="0">
                <a:latin typeface="標楷體" pitchFamily="65" charset="-120"/>
                <a:ea typeface="標楷體" pitchFamily="65" charset="-120"/>
              </a:rPr>
              <a:t>104</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10</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29</a:t>
            </a:r>
            <a:r>
              <a:rPr lang="zh-TW" altLang="en-US" sz="2800" dirty="0" smtClean="0">
                <a:latin typeface="標楷體" pitchFamily="65" charset="-120"/>
                <a:ea typeface="標楷體" pitchFamily="65" charset="-120"/>
              </a:rPr>
              <a:t>日臺教授字第</a:t>
            </a:r>
            <a:r>
              <a:rPr lang="en-US" altLang="zh-TW" sz="2800" dirty="0" smtClean="0">
                <a:latin typeface="標楷體" pitchFamily="65" charset="-120"/>
                <a:ea typeface="標楷體" pitchFamily="65" charset="-120"/>
              </a:rPr>
              <a:t>1040108450</a:t>
            </a:r>
            <a:r>
              <a:rPr lang="zh-TW" altLang="en-US" sz="2800" dirty="0" smtClean="0">
                <a:latin typeface="標楷體" pitchFamily="65" charset="-120"/>
                <a:ea typeface="標楷體" pitchFamily="65" charset="-120"/>
              </a:rPr>
              <a:t>號函示：有關「中小學兼任代課及代理教師聘任辦法」第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條第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項相關疑義一案。</a:t>
            </a:r>
            <a:endParaRPr lang="en-US" altLang="zh-TW" sz="2800" dirty="0" smtClean="0">
              <a:latin typeface="標楷體" pitchFamily="65" charset="-120"/>
              <a:ea typeface="標楷體" pitchFamily="65" charset="-120"/>
            </a:endParaRPr>
          </a:p>
          <a:p>
            <a:pPr eaLnBrk="1" hangingPunct="1">
              <a:buFontTx/>
              <a:buNone/>
            </a:pPr>
            <a:r>
              <a:rPr lang="zh-TW" altLang="en-US" sz="2800" dirty="0" smtClean="0">
                <a:latin typeface="標楷體" pitchFamily="65" charset="-120"/>
                <a:ea typeface="標楷體" pitchFamily="65" charset="-120"/>
              </a:rPr>
              <a:t>說明：</a:t>
            </a:r>
            <a:endParaRPr lang="en-US" altLang="zh-TW" sz="2800" dirty="0" smtClean="0">
              <a:latin typeface="標楷體" pitchFamily="65" charset="-120"/>
              <a:ea typeface="標楷體" pitchFamily="65" charset="-120"/>
            </a:endParaRPr>
          </a:p>
          <a:p>
            <a:pPr eaLnBrk="1" hangingPunct="1">
              <a:buFontTx/>
              <a:buNone/>
            </a:pPr>
            <a:r>
              <a:rPr lang="zh-TW" altLang="en-US" sz="2800" dirty="0" smtClean="0">
                <a:latin typeface="標楷體" pitchFamily="65" charset="-120"/>
                <a:ea typeface="標楷體" pitchFamily="65" charset="-120"/>
              </a:rPr>
              <a:t>二、有關「中小學兼任代課及代理教師聘任辦法」第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條第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項第</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款未明文限定需修畢各該教育階段、科（類）師資職前教育課程者始得報考及聘任疑義，究本辦法第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條第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項第</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款立法意旨係考量全國偏鄉小學聘任兼任、及代課教師不易，</a:t>
            </a:r>
            <a:r>
              <a:rPr lang="zh-TW" altLang="en-US" sz="2800" dirty="0" smtClean="0">
                <a:solidFill>
                  <a:srgbClr val="FF0000"/>
                </a:solidFill>
                <a:latin typeface="標楷體" pitchFamily="65" charset="-120"/>
                <a:ea typeface="標楷體" pitchFamily="65" charset="-120"/>
              </a:rPr>
              <a:t>第</a:t>
            </a: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款未限制其階段及科（類），第</a:t>
            </a:r>
            <a:r>
              <a:rPr lang="en-US" altLang="zh-TW" sz="2800" dirty="0" smtClean="0">
                <a:solidFill>
                  <a:srgbClr val="FF0000"/>
                </a:solidFill>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款未限制其系（所</a:t>
            </a:r>
            <a:r>
              <a:rPr lang="zh-TW" altLang="en-US" sz="2800" dirty="0" smtClean="0">
                <a:solidFill>
                  <a:srgbClr val="FF0000"/>
                </a:solidFill>
                <a:latin typeface="標楷體" pitchFamily="65" charset="-120"/>
                <a:ea typeface="標楷體" pitchFamily="65" charset="-120"/>
              </a:rPr>
              <a:t>）。</a:t>
            </a:r>
            <a:endParaRPr lang="en-US" altLang="zh-TW" sz="2800" dirty="0" smtClean="0">
              <a:solidFill>
                <a:srgbClr val="FF0000"/>
              </a:solidFill>
              <a:latin typeface="標楷體" pitchFamily="65" charset="-120"/>
              <a:ea typeface="標楷體" pitchFamily="65" charset="-120"/>
            </a:endParaRPr>
          </a:p>
          <a:p>
            <a:pPr eaLnBrk="1" hangingPunct="1">
              <a:buFontTx/>
              <a:buNone/>
            </a:pPr>
            <a:endParaRPr lang="zh-TW" alt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教師甄選方式</a:t>
            </a:r>
          </a:p>
        </p:txBody>
      </p:sp>
      <p:sp>
        <p:nvSpPr>
          <p:cNvPr id="11267"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教師甄選得以</a:t>
            </a:r>
            <a:r>
              <a:rPr lang="zh-TW" altLang="en-US" smtClean="0">
                <a:solidFill>
                  <a:srgbClr val="FF3300"/>
                </a:solidFill>
                <a:latin typeface="標楷體" pitchFamily="65" charset="-120"/>
                <a:ea typeface="標楷體" pitchFamily="65" charset="-120"/>
              </a:rPr>
              <a:t>筆試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口試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試教</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實作</a:t>
            </a:r>
            <a:r>
              <a:rPr lang="zh-TW" altLang="en-US" smtClean="0">
                <a:latin typeface="標楷體" pitchFamily="65" charset="-120"/>
                <a:ea typeface="標楷體" pitchFamily="65" charset="-120"/>
              </a:rPr>
              <a:t>方式辦理，</a:t>
            </a:r>
            <a:r>
              <a:rPr lang="zh-TW" altLang="en-US" smtClean="0">
                <a:solidFill>
                  <a:srgbClr val="FF3300"/>
                </a:solidFill>
                <a:latin typeface="標楷體" pitchFamily="65" charset="-120"/>
                <a:ea typeface="標楷體" pitchFamily="65" charset="-120"/>
              </a:rPr>
              <a:t>以二種以上方式綜合考評為原則</a:t>
            </a:r>
            <a:r>
              <a:rPr lang="zh-TW" altLang="en-US" smtClean="0">
                <a:latin typeface="標楷體" pitchFamily="65" charset="-120"/>
                <a:ea typeface="標楷體" pitchFamily="65" charset="-120"/>
              </a:rPr>
              <a:t>，並由教評會或甄選委員會視需要決議推薦筆試、口試、試教、實作委員，</a:t>
            </a:r>
            <a:r>
              <a:rPr lang="zh-TW" altLang="en-US" smtClean="0">
                <a:solidFill>
                  <a:srgbClr val="FF3300"/>
                </a:solidFill>
                <a:latin typeface="標楷體" pitchFamily="65" charset="-120"/>
                <a:ea typeface="標楷體" pitchFamily="65" charset="-120"/>
              </a:rPr>
              <a:t>密送</a:t>
            </a:r>
            <a:r>
              <a:rPr lang="zh-TW" altLang="en-US" smtClean="0">
                <a:latin typeface="標楷體" pitchFamily="65" charset="-120"/>
                <a:ea typeface="標楷體" pitchFamily="65" charset="-120"/>
              </a:rPr>
              <a:t>校長或由其指定專人擇聘之，其中得包括校外委員。</a:t>
            </a:r>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要點三</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p:txBody>
          <a:bodyPr/>
          <a:lstStyle/>
          <a:p>
            <a:pPr algn="ctr" eaLnBrk="1" hangingPunct="1">
              <a:buClr>
                <a:srgbClr val="FF3300"/>
              </a:buClr>
              <a:buFont typeface="Wingdings" pitchFamily="2" charset="2"/>
              <a:buNone/>
            </a:pPr>
            <a:r>
              <a:rPr lang="zh-TW" altLang="en-US" sz="4100" smtClean="0">
                <a:solidFill>
                  <a:schemeClr val="hlink"/>
                </a:solidFill>
                <a:ea typeface="標楷體" pitchFamily="65" charset="-120"/>
              </a:rPr>
              <a:t>花蓮縣各級公立學校</a:t>
            </a:r>
          </a:p>
          <a:p>
            <a:pPr algn="ctr" eaLnBrk="1" hangingPunct="1">
              <a:buClr>
                <a:srgbClr val="FF3300"/>
              </a:buClr>
              <a:buFont typeface="Wingdings" pitchFamily="2" charset="2"/>
              <a:buNone/>
            </a:pPr>
            <a:r>
              <a:rPr lang="en-US" altLang="zh-TW" sz="4100" smtClean="0">
                <a:solidFill>
                  <a:schemeClr val="hlink"/>
                </a:solidFill>
                <a:ea typeface="標楷體" pitchFamily="65" charset="-120"/>
              </a:rPr>
              <a:t>105</a:t>
            </a:r>
            <a:r>
              <a:rPr lang="zh-TW" altLang="en-US" sz="4100" smtClean="0">
                <a:solidFill>
                  <a:schemeClr val="hlink"/>
                </a:solidFill>
                <a:ea typeface="標楷體" pitchFamily="65" charset="-120"/>
              </a:rPr>
              <a:t>學年度代理教師甄選作業</a:t>
            </a:r>
          </a:p>
          <a:p>
            <a:pPr algn="ctr" eaLnBrk="1" hangingPunct="1">
              <a:buClr>
                <a:srgbClr val="FF3300"/>
              </a:buClr>
              <a:buFont typeface="Wingdings" pitchFamily="2" charset="2"/>
              <a:buNone/>
            </a:pPr>
            <a:endParaRPr lang="zh-TW" altLang="en-US" sz="4100" smtClean="0">
              <a:solidFill>
                <a:schemeClr val="hlink"/>
              </a:solidFill>
              <a:ea typeface="標楷體" pitchFamily="65" charset="-120"/>
            </a:endParaRPr>
          </a:p>
          <a:p>
            <a:pPr algn="ctr" eaLnBrk="1" hangingPunct="1">
              <a:buClr>
                <a:srgbClr val="FF3300"/>
              </a:buClr>
              <a:buFont typeface="Wingdings" pitchFamily="2" charset="2"/>
              <a:buNone/>
            </a:pPr>
            <a:r>
              <a:rPr lang="en-US" altLang="zh-TW" sz="4600" smtClean="0">
                <a:solidFill>
                  <a:schemeClr val="hlink"/>
                </a:solidFill>
                <a:ea typeface="標楷體" pitchFamily="65" charset="-120"/>
              </a:rPr>
              <a:t>Q&amp;A</a:t>
            </a:r>
            <a:endParaRPr lang="en-US" altLang="zh-TW" sz="4600"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提送教評會審議甄選簡章</a:t>
            </a:r>
          </a:p>
        </p:txBody>
      </p:sp>
      <p:sp>
        <p:nvSpPr>
          <p:cNvPr id="9219" name="Rectangle 3"/>
          <p:cNvSpPr>
            <a:spLocks noGrp="1" noChangeArrowheads="1"/>
          </p:cNvSpPr>
          <p:nvPr>
            <p:ph idx="1"/>
          </p:nvPr>
        </p:nvSpPr>
        <p:spPr/>
        <p:txBody>
          <a:bodyPr>
            <a:normAutofit lnSpcReduction="10000"/>
          </a:bodyPr>
          <a:lstStyle/>
          <a:p>
            <a:pPr marL="274320" indent="-274320" algn="just" eaLnBrk="1" fontAlgn="auto" hangingPunct="1">
              <a:spcAft>
                <a:spcPts val="0"/>
              </a:spcAft>
              <a:buClr>
                <a:srgbClr val="FF3300"/>
              </a:buClr>
              <a:buFont typeface="Wingdings" pitchFamily="2" charset="2"/>
              <a:buChar char="u"/>
              <a:defRPr/>
            </a:pPr>
            <a:r>
              <a:rPr lang="zh-TW" altLang="en-US" sz="2800" smtClean="0">
                <a:latin typeface="標楷體" pitchFamily="65" charset="-120"/>
                <a:ea typeface="標楷體" pitchFamily="65" charset="-120"/>
              </a:rPr>
              <a:t>學校辦理教師甄選，應擬訂甄選簡章提交教評會審查。</a:t>
            </a:r>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要點六</a:t>
            </a:r>
            <a:r>
              <a:rPr lang="en-US" altLang="zh-TW" sz="2800" smtClean="0">
                <a:latin typeface="標楷體" pitchFamily="65" charset="-120"/>
                <a:ea typeface="標楷體" pitchFamily="65" charset="-120"/>
              </a:rPr>
              <a:t>)</a:t>
            </a:r>
          </a:p>
          <a:p>
            <a:pPr marL="274320" indent="-274320" algn="just" eaLnBrk="1" fontAlgn="auto" hangingPunct="1">
              <a:spcAft>
                <a:spcPts val="0"/>
              </a:spcAft>
              <a:buClr>
                <a:srgbClr val="FF3300"/>
              </a:buClr>
              <a:buFont typeface="Wingdings" pitchFamily="2" charset="2"/>
              <a:buChar char="u"/>
              <a:defRPr/>
            </a:pPr>
            <a:r>
              <a:rPr lang="zh-TW" altLang="en-US" sz="2800" smtClean="0">
                <a:latin typeface="標楷體" pitchFamily="65" charset="-120"/>
                <a:ea typeface="標楷體" pitchFamily="65" charset="-120"/>
              </a:rPr>
              <a:t>各校訂定甄選簡章，內容應包括：甄選類科、名額、甄選資格、報名日期、地點及程序、甄選時間、地點及方式、</a:t>
            </a:r>
            <a:r>
              <a:rPr lang="zh-TW" altLang="en-US" sz="2800" u="sng" smtClean="0">
                <a:solidFill>
                  <a:srgbClr val="FF3300"/>
                </a:solidFill>
                <a:latin typeface="標楷體" pitchFamily="65" charset="-120"/>
                <a:ea typeface="標楷體" pitchFamily="65" charset="-120"/>
              </a:rPr>
              <a:t>身心障礙應考人考試適當服務措施</a:t>
            </a:r>
            <a:r>
              <a:rPr lang="zh-TW" altLang="en-US" sz="2800" smtClean="0">
                <a:latin typeface="標楷體" pitchFamily="65" charset="-120"/>
                <a:ea typeface="標楷體" pitchFamily="65" charset="-120"/>
              </a:rPr>
              <a:t>、成績配分比例、甄選科目及範圍、錄取總成績計算及相同時之處理方式、成績通知方式、成績複查期限及方式、榜示日期及方式、報名費、申訴電話專線、信箱及附則等</a:t>
            </a:r>
            <a:r>
              <a:rPr lang="zh-TW" altLang="en-US" sz="3100" smtClean="0">
                <a:ea typeface="標楷體" pitchFamily="65" charset="-120"/>
              </a:rPr>
              <a:t>。</a:t>
            </a:r>
            <a:r>
              <a:rPr lang="zh-TW" altLang="en-US" sz="2800" smtClean="0">
                <a:latin typeface="標楷體" pitchFamily="65" charset="-120"/>
                <a:ea typeface="標楷體" pitchFamily="65" charset="-120"/>
              </a:rPr>
              <a:t>前項名額如有備取名額，以補足當次缺額為限。</a:t>
            </a:r>
            <a:r>
              <a:rPr lang="zh-TW" altLang="en-US" sz="2800" smtClean="0"/>
              <a:t> </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要點五</a:t>
            </a:r>
            <a:r>
              <a:rPr lang="en-US" altLang="zh-TW" sz="2800" smtClean="0">
                <a:latin typeface="標楷體" pitchFamily="65" charset="-120"/>
                <a:ea typeface="標楷體" pitchFamily="65" charset="-120"/>
              </a:rPr>
              <a:t>)</a:t>
            </a:r>
          </a:p>
          <a:p>
            <a:pPr marL="274320" indent="-274320" algn="just" eaLnBrk="1" fontAlgn="auto" hangingPunct="1">
              <a:spcAft>
                <a:spcPts val="0"/>
              </a:spcAft>
              <a:buClr>
                <a:srgbClr val="FF3300"/>
              </a:buClr>
              <a:buFont typeface="Wingdings" pitchFamily="2" charset="2"/>
              <a:buChar char="u"/>
              <a:defRPr/>
            </a:pPr>
            <a:endParaRPr lang="zh-TW" altLang="en-US" sz="3100" smtClean="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評分委員應注意事項</a:t>
            </a:r>
            <a:endParaRPr lang="zh-TW" altLang="en-US" sz="4000" smtClean="0">
              <a:solidFill>
                <a:schemeClr val="hlink"/>
              </a:solidFill>
              <a:latin typeface="標楷體" pitchFamily="65" charset="-120"/>
              <a:ea typeface="標楷體" pitchFamily="65" charset="-120"/>
            </a:endParaRPr>
          </a:p>
        </p:txBody>
      </p:sp>
      <p:sp>
        <p:nvSpPr>
          <p:cNvPr id="13315"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z="3100" smtClean="0">
                <a:ea typeface="標楷體" pitchFamily="65" charset="-120"/>
              </a:rPr>
              <a:t>學校辦理教師甄試時，各項委員宜避免重複，並應建立明確之評分基準與紀錄。口試、試教、實作採分組方式辦理者，同類科委員分派之試場於考試前半小時抽籤決定。</a:t>
            </a:r>
            <a:r>
              <a:rPr lang="en-US" altLang="zh-TW" sz="2800" smtClean="0">
                <a:latin typeface="標楷體" pitchFamily="65" charset="-120"/>
                <a:ea typeface="標楷體" pitchFamily="65" charset="-120"/>
              </a:rPr>
              <a:t> </a:t>
            </a:r>
          </a:p>
          <a:p>
            <a:pPr marL="452438" indent="-452438" algn="just" eaLnBrk="1" hangingPunct="1">
              <a:buClr>
                <a:srgbClr val="FF3300"/>
              </a:buClr>
              <a:buFontTx/>
              <a:buNone/>
            </a:pPr>
            <a:r>
              <a:rPr lang="zh-TW" altLang="en-US" sz="2800" smtClean="0">
                <a:latin typeface="標楷體" pitchFamily="65" charset="-120"/>
                <a:ea typeface="標楷體" pitchFamily="65" charset="-120"/>
              </a:rPr>
              <a:t>　　　</a:t>
            </a:r>
            <a:r>
              <a:rPr lang="zh-TW" altLang="en-US" sz="3100" smtClean="0">
                <a:solidFill>
                  <a:srgbClr val="FF0000"/>
                </a:solidFill>
                <a:latin typeface="標楷體" pitchFamily="65" charset="-120"/>
                <a:ea typeface="標楷體" pitchFamily="65" charset="-120"/>
              </a:rPr>
              <a:t>口試、試教之評分設最高、最低標準分數，高於最高標準、低於最低標準或評分有變更時，評分委員應敘明理由，並簽名負責。</a:t>
            </a:r>
            <a:r>
              <a:rPr lang="en-US" altLang="zh-TW" sz="3100" smtClean="0">
                <a:latin typeface="標楷體" pitchFamily="65" charset="-120"/>
                <a:ea typeface="標楷體" pitchFamily="65" charset="-120"/>
              </a:rPr>
              <a:t>(</a:t>
            </a:r>
            <a:r>
              <a:rPr lang="zh-TW" altLang="en-US" sz="3100" smtClean="0">
                <a:latin typeface="標楷體" pitchFamily="65" charset="-120"/>
                <a:ea typeface="標楷體" pitchFamily="65" charset="-120"/>
              </a:rPr>
              <a:t>要點八</a:t>
            </a:r>
            <a:r>
              <a:rPr lang="en-US" altLang="zh-TW" sz="3100" smtClean="0">
                <a:latin typeface="標楷體" pitchFamily="65" charset="-120"/>
                <a:ea typeface="標楷體" pitchFamily="65" charset="-120"/>
              </a:rPr>
              <a:t>)</a:t>
            </a:r>
            <a:endParaRPr lang="zh-TW" altLang="en-US" sz="3100" smtClean="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簡章訂定其他注意事項</a:t>
            </a:r>
          </a:p>
        </p:txBody>
      </p:sp>
      <p:sp>
        <p:nvSpPr>
          <p:cNvPr id="10243" name="Rectangle 3"/>
          <p:cNvSpPr>
            <a:spLocks noGrp="1" noChangeArrowheads="1"/>
          </p:cNvSpPr>
          <p:nvPr>
            <p:ph idx="1"/>
          </p:nvPr>
        </p:nvSpPr>
        <p:spPr/>
        <p:txBody>
          <a:bodyPr>
            <a:normAutofit/>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報名資格不得訂定法令規定以外之資格限制。</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86.10.13</a:t>
            </a:r>
            <a:r>
              <a:rPr lang="zh-TW" altLang="en-US" sz="2000" dirty="0" smtClean="0"/>
              <a:t>台</a:t>
            </a:r>
            <a:r>
              <a:rPr lang="en-US" sz="2000" dirty="0" smtClean="0"/>
              <a:t>(86)</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86099660</a:t>
            </a:r>
            <a:r>
              <a:rPr lang="zh-TW" altLang="en-US" sz="2000" dirty="0" smtClean="0"/>
              <a:t>號函示）</a:t>
            </a:r>
            <a:endParaRPr lang="zh-TW" altLang="en-US"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代理教師甄試時，教師應具之資格要件，因教師法、教育人員任用條例、師資培育法、中小學兼任代課及代理教師聘任辦法等相關法令已有規定，簡章中不得另訂年齡、學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經</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歷、戶籍及限制男性未服兵役者報考等限制。</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88.04.22</a:t>
            </a:r>
            <a:r>
              <a:rPr lang="zh-TW" altLang="en-US" sz="2000" dirty="0" smtClean="0"/>
              <a:t>台</a:t>
            </a:r>
            <a:r>
              <a:rPr lang="en-US" sz="2000" dirty="0" smtClean="0"/>
              <a:t>(88)</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88042831</a:t>
            </a:r>
            <a:r>
              <a:rPr lang="zh-TW" altLang="en-US" sz="2000" dirty="0" smtClean="0"/>
              <a:t>號函示）</a:t>
            </a:r>
          </a:p>
          <a:p>
            <a:pPr marL="452438" indent="-452438" algn="just" eaLnBrk="1" fontAlgn="auto" hangingPunct="1">
              <a:lnSpc>
                <a:spcPct val="90000"/>
              </a:lnSpc>
              <a:spcAft>
                <a:spcPts val="0"/>
              </a:spcAft>
              <a:buClr>
                <a:srgbClr val="FF3300"/>
              </a:buClr>
              <a:buFont typeface="Wingdings" pitchFamily="2" charset="2"/>
              <a:buChar char="u"/>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1639</TotalTime>
  <Words>5062</Words>
  <Application>Microsoft Office PowerPoint</Application>
  <PresentationFormat>如螢幕大小 (4:3)</PresentationFormat>
  <Paragraphs>464</Paragraphs>
  <Slides>60</Slides>
  <Notes>0</Notes>
  <HiddenSlides>0</HiddenSlides>
  <MMClips>0</MMClips>
  <ScaleCrop>false</ScaleCrop>
  <HeadingPairs>
    <vt:vector size="8" baseType="variant">
      <vt:variant>
        <vt:lpstr>使用字型</vt:lpstr>
      </vt:variant>
      <vt:variant>
        <vt:i4>10</vt:i4>
      </vt:variant>
      <vt:variant>
        <vt:lpstr>佈景主題</vt:lpstr>
      </vt:variant>
      <vt:variant>
        <vt:i4>1</vt:i4>
      </vt:variant>
      <vt:variant>
        <vt:lpstr>內嵌 OLE 伺服程式</vt:lpstr>
      </vt:variant>
      <vt:variant>
        <vt:i4>1</vt:i4>
      </vt:variant>
      <vt:variant>
        <vt:lpstr>投影片標題</vt:lpstr>
      </vt:variant>
      <vt:variant>
        <vt:i4>60</vt:i4>
      </vt:variant>
    </vt:vector>
  </HeadingPairs>
  <TitlesOfParts>
    <vt:vector size="72" baseType="lpstr">
      <vt:lpstr>Arial</vt:lpstr>
      <vt:lpstr>新細明體</vt:lpstr>
      <vt:lpstr>Calibri</vt:lpstr>
      <vt:lpstr>微軟正黑體</vt:lpstr>
      <vt:lpstr>Constantia</vt:lpstr>
      <vt:lpstr>Wingdings 2</vt:lpstr>
      <vt:lpstr>標楷體</vt:lpstr>
      <vt:lpstr>Wingdings</vt:lpstr>
      <vt:lpstr>Times New Roman</vt:lpstr>
      <vt:lpstr>標楷體e..</vt:lpstr>
      <vt:lpstr>流線</vt:lpstr>
      <vt:lpstr>Microsoft Office Word 文件</vt:lpstr>
      <vt:lpstr>花蓮縣各級公立學校 105年代理教師甄選作業講習</vt:lpstr>
      <vt:lpstr>法令依據</vt:lpstr>
      <vt:lpstr>甄選作業流程及注意事項</vt:lpstr>
      <vt:lpstr>確定教師缺額</vt:lpstr>
      <vt:lpstr>決定辦理方式</vt:lpstr>
      <vt:lpstr>教師甄選方式</vt:lpstr>
      <vt:lpstr>提送教評會審議甄選簡章</vt:lpstr>
      <vt:lpstr>評分委員應注意事項</vt:lpstr>
      <vt:lpstr>簡章訂定其他注意事項</vt:lpstr>
      <vt:lpstr>公告甄選簡章</vt:lpstr>
      <vt:lpstr>教師甄選公告</vt:lpstr>
      <vt:lpstr>報名作業</vt:lpstr>
      <vt:lpstr>教師法第14條第1項條文</vt:lpstr>
      <vt:lpstr>投影片 14</vt:lpstr>
      <vt:lpstr>投影片 15</vt:lpstr>
      <vt:lpstr>教育人員任用條例第31條第1項條文</vt:lpstr>
      <vt:lpstr>投影片 17</vt:lpstr>
      <vt:lpstr>教育人員任用條例第33條</vt:lpstr>
      <vt:lpstr>報名作業</vt:lpstr>
      <vt:lpstr>報名作業</vt:lpstr>
      <vt:lpstr>報名作業</vt:lpstr>
      <vt:lpstr>報名作業</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甄選委員迴避規定（1）</vt:lpstr>
      <vt:lpstr>甄選委員迴避規定（2）</vt:lpstr>
      <vt:lpstr>成績統計</vt:lpstr>
      <vt:lpstr>錄  取</vt:lpstr>
      <vt:lpstr>成績單寄發</vt:lpstr>
      <vt:lpstr>報到發聘</vt:lpstr>
      <vt:lpstr>報到日適逢例假日應如何辦理</vt:lpstr>
      <vt:lpstr>再聘規定</vt:lpstr>
      <vt:lpstr>再聘是否以原占缺為必要</vt:lpstr>
      <vt:lpstr>兼任人員注意事項</vt:lpstr>
      <vt:lpstr>兼職規定</vt:lpstr>
      <vt:lpstr>代理、代課教師敘薪</vt:lpstr>
      <vt:lpstr>投影片 46</vt:lpstr>
      <vt:lpstr>代理教師差假</vt:lpstr>
      <vt:lpstr>函報縣府代理教師甄選聘任</vt:lpstr>
      <vt:lpstr>105學年度教師甄選考試調查錄取人員名冊</vt:lpstr>
      <vt:lpstr>函報縣府核薪請示單</vt:lpstr>
      <vt:lpstr>兼課規定</vt:lpstr>
      <vt:lpstr>投影片 52</vt:lpstr>
      <vt:lpstr>代理代課認定疑義</vt:lpstr>
      <vt:lpstr>聘書註記事項</vt:lpstr>
      <vt:lpstr>離職（服務）證書記註事項</vt:lpstr>
      <vt:lpstr>對於第1次公告均無人報名應如何辦理第2次甄選</vt:lpstr>
      <vt:lpstr>投影片 57</vt:lpstr>
      <vt:lpstr>投影片 58</vt:lpstr>
      <vt:lpstr>投影片 59</vt:lpstr>
      <vt:lpstr>投影片 60</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user</cp:lastModifiedBy>
  <cp:revision>134</cp:revision>
  <dcterms:created xsi:type="dcterms:W3CDTF">2014-05-15T01:59:58Z</dcterms:created>
  <dcterms:modified xsi:type="dcterms:W3CDTF">2016-06-14T01:41:42Z</dcterms:modified>
</cp:coreProperties>
</file>