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6"/>
  </p:notesMasterIdLst>
  <p:handoutMasterIdLst>
    <p:handoutMasterId r:id="rId227"/>
  </p:handoutMasterIdLst>
  <p:sldIdLst>
    <p:sldId id="483" r:id="rId2"/>
    <p:sldId id="333" r:id="rId3"/>
    <p:sldId id="492" r:id="rId4"/>
    <p:sldId id="493" r:id="rId5"/>
    <p:sldId id="503" r:id="rId6"/>
    <p:sldId id="257" r:id="rId7"/>
    <p:sldId id="258" r:id="rId8"/>
    <p:sldId id="504" r:id="rId9"/>
    <p:sldId id="505" r:id="rId10"/>
    <p:sldId id="506" r:id="rId11"/>
    <p:sldId id="507" r:id="rId12"/>
    <p:sldId id="508" r:id="rId13"/>
    <p:sldId id="482" r:id="rId14"/>
    <p:sldId id="481" r:id="rId15"/>
    <p:sldId id="259" r:id="rId16"/>
    <p:sldId id="260" r:id="rId17"/>
    <p:sldId id="261" r:id="rId18"/>
    <p:sldId id="263" r:id="rId19"/>
    <p:sldId id="470" r:id="rId20"/>
    <p:sldId id="264" r:id="rId21"/>
    <p:sldId id="265" r:id="rId22"/>
    <p:sldId id="485" r:id="rId23"/>
    <p:sldId id="269" r:id="rId24"/>
    <p:sldId id="559" r:id="rId25"/>
    <p:sldId id="268" r:id="rId26"/>
    <p:sldId id="280" r:id="rId27"/>
    <p:sldId id="533" r:id="rId28"/>
    <p:sldId id="534" r:id="rId29"/>
    <p:sldId id="535" r:id="rId30"/>
    <p:sldId id="536" r:id="rId31"/>
    <p:sldId id="537" r:id="rId32"/>
    <p:sldId id="538" r:id="rId33"/>
    <p:sldId id="539" r:id="rId34"/>
    <p:sldId id="540" r:id="rId35"/>
    <p:sldId id="541" r:id="rId36"/>
    <p:sldId id="542" r:id="rId37"/>
    <p:sldId id="543" r:id="rId38"/>
    <p:sldId id="544" r:id="rId39"/>
    <p:sldId id="486" r:id="rId40"/>
    <p:sldId id="284" r:id="rId41"/>
    <p:sldId id="473" r:id="rId42"/>
    <p:sldId id="283" r:id="rId43"/>
    <p:sldId id="282" r:id="rId44"/>
    <p:sldId id="281" r:id="rId45"/>
    <p:sldId id="285" r:id="rId46"/>
    <p:sldId id="286" r:id="rId47"/>
    <p:sldId id="474" r:id="rId48"/>
    <p:sldId id="514" r:id="rId49"/>
    <p:sldId id="287" r:id="rId50"/>
    <p:sldId id="288" r:id="rId51"/>
    <p:sldId id="289" r:id="rId52"/>
    <p:sldId id="487" r:id="rId53"/>
    <p:sldId id="532" r:id="rId54"/>
    <p:sldId id="295" r:id="rId55"/>
    <p:sldId id="301" r:id="rId56"/>
    <p:sldId id="293" r:id="rId57"/>
    <p:sldId id="292" r:id="rId58"/>
    <p:sldId id="300" r:id="rId59"/>
    <p:sldId id="297" r:id="rId60"/>
    <p:sldId id="294" r:id="rId61"/>
    <p:sldId id="302" r:id="rId62"/>
    <p:sldId id="303" r:id="rId63"/>
    <p:sldId id="516" r:id="rId64"/>
    <p:sldId id="317" r:id="rId65"/>
    <p:sldId id="316" r:id="rId66"/>
    <p:sldId id="315" r:id="rId67"/>
    <p:sldId id="314" r:id="rId68"/>
    <p:sldId id="313" r:id="rId69"/>
    <p:sldId id="312" r:id="rId70"/>
    <p:sldId id="311" r:id="rId71"/>
    <p:sldId id="310" r:id="rId72"/>
    <p:sldId id="309" r:id="rId73"/>
    <p:sldId id="308" r:id="rId74"/>
    <p:sldId id="307" r:id="rId75"/>
    <p:sldId id="306" r:id="rId76"/>
    <p:sldId id="305" r:id="rId77"/>
    <p:sldId id="330" r:id="rId78"/>
    <p:sldId id="329" r:id="rId79"/>
    <p:sldId id="328" r:id="rId80"/>
    <p:sldId id="332" r:id="rId81"/>
    <p:sldId id="327" r:id="rId82"/>
    <p:sldId id="326" r:id="rId83"/>
    <p:sldId id="325" r:id="rId84"/>
    <p:sldId id="324" r:id="rId85"/>
    <p:sldId id="323" r:id="rId86"/>
    <p:sldId id="322" r:id="rId87"/>
    <p:sldId id="321" r:id="rId88"/>
    <p:sldId id="320" r:id="rId89"/>
    <p:sldId id="345" r:id="rId90"/>
    <p:sldId id="344" r:id="rId91"/>
    <p:sldId id="343" r:id="rId92"/>
    <p:sldId id="342" r:id="rId93"/>
    <p:sldId id="341" r:id="rId94"/>
    <p:sldId id="340" r:id="rId95"/>
    <p:sldId id="557" r:id="rId96"/>
    <p:sldId id="451" r:id="rId97"/>
    <p:sldId id="450" r:id="rId98"/>
    <p:sldId id="448" r:id="rId99"/>
    <p:sldId id="447" r:id="rId100"/>
    <p:sldId id="446" r:id="rId101"/>
    <p:sldId id="452" r:id="rId102"/>
    <p:sldId id="488" r:id="rId103"/>
    <p:sldId id="346" r:id="rId104"/>
    <p:sldId id="347" r:id="rId105"/>
    <p:sldId id="348" r:id="rId106"/>
    <p:sldId id="349" r:id="rId107"/>
    <p:sldId id="351" r:id="rId108"/>
    <p:sldId id="339" r:id="rId109"/>
    <p:sldId id="338" r:id="rId110"/>
    <p:sldId id="337" r:id="rId111"/>
    <p:sldId id="336" r:id="rId112"/>
    <p:sldId id="319" r:id="rId113"/>
    <p:sldId id="335" r:id="rId114"/>
    <p:sldId id="334" r:id="rId115"/>
    <p:sldId id="376" r:id="rId116"/>
    <p:sldId id="375" r:id="rId117"/>
    <p:sldId id="374" r:id="rId118"/>
    <p:sldId id="373" r:id="rId119"/>
    <p:sldId id="372" r:id="rId120"/>
    <p:sldId id="371" r:id="rId121"/>
    <p:sldId id="370" r:id="rId122"/>
    <p:sldId id="369" r:id="rId123"/>
    <p:sldId id="368" r:id="rId124"/>
    <p:sldId id="367" r:id="rId125"/>
    <p:sldId id="366" r:id="rId126"/>
    <p:sldId id="365" r:id="rId127"/>
    <p:sldId id="364" r:id="rId128"/>
    <p:sldId id="363" r:id="rId129"/>
    <p:sldId id="362" r:id="rId130"/>
    <p:sldId id="361" r:id="rId131"/>
    <p:sldId id="360" r:id="rId132"/>
    <p:sldId id="359" r:id="rId133"/>
    <p:sldId id="357" r:id="rId134"/>
    <p:sldId id="356" r:id="rId135"/>
    <p:sldId id="355" r:id="rId136"/>
    <p:sldId id="354" r:id="rId137"/>
    <p:sldId id="352" r:id="rId138"/>
    <p:sldId id="304" r:id="rId139"/>
    <p:sldId id="393" r:id="rId140"/>
    <p:sldId id="392" r:id="rId141"/>
    <p:sldId id="391" r:id="rId142"/>
    <p:sldId id="390" r:id="rId143"/>
    <p:sldId id="389" r:id="rId144"/>
    <p:sldId id="388" r:id="rId145"/>
    <p:sldId id="387" r:id="rId146"/>
    <p:sldId id="386" r:id="rId147"/>
    <p:sldId id="385" r:id="rId148"/>
    <p:sldId id="499" r:id="rId149"/>
    <p:sldId id="442" r:id="rId150"/>
    <p:sldId id="440" r:id="rId151"/>
    <p:sldId id="439" r:id="rId152"/>
    <p:sldId id="441" r:id="rId153"/>
    <p:sldId id="443" r:id="rId154"/>
    <p:sldId id="444" r:id="rId155"/>
    <p:sldId id="489" r:id="rId156"/>
    <p:sldId id="384" r:id="rId157"/>
    <p:sldId id="383" r:id="rId158"/>
    <p:sldId id="382" r:id="rId159"/>
    <p:sldId id="381" r:id="rId160"/>
    <p:sldId id="377" r:id="rId161"/>
    <p:sldId id="380" r:id="rId162"/>
    <p:sldId id="378" r:id="rId163"/>
    <p:sldId id="379" r:id="rId164"/>
    <p:sldId id="394" r:id="rId165"/>
    <p:sldId id="424" r:id="rId166"/>
    <p:sldId id="423" r:id="rId167"/>
    <p:sldId id="422" r:id="rId168"/>
    <p:sldId id="421" r:id="rId169"/>
    <p:sldId id="420" r:id="rId170"/>
    <p:sldId id="419" r:id="rId171"/>
    <p:sldId id="418" r:id="rId172"/>
    <p:sldId id="417" r:id="rId173"/>
    <p:sldId id="416" r:id="rId174"/>
    <p:sldId id="415" r:id="rId175"/>
    <p:sldId id="414" r:id="rId176"/>
    <p:sldId id="413" r:id="rId177"/>
    <p:sldId id="412" r:id="rId178"/>
    <p:sldId id="411" r:id="rId179"/>
    <p:sldId id="410" r:id="rId180"/>
    <p:sldId id="409" r:id="rId181"/>
    <p:sldId id="408" r:id="rId182"/>
    <p:sldId id="407" r:id="rId183"/>
    <p:sldId id="406" r:id="rId184"/>
    <p:sldId id="405" r:id="rId185"/>
    <p:sldId id="404" r:id="rId186"/>
    <p:sldId id="403" r:id="rId187"/>
    <p:sldId id="402" r:id="rId188"/>
    <p:sldId id="401" r:id="rId189"/>
    <p:sldId id="400" r:id="rId190"/>
    <p:sldId id="399" r:id="rId191"/>
    <p:sldId id="398" r:id="rId192"/>
    <p:sldId id="397" r:id="rId193"/>
    <p:sldId id="395" r:id="rId194"/>
    <p:sldId id="396" r:id="rId195"/>
    <p:sldId id="438" r:id="rId196"/>
    <p:sldId id="437" r:id="rId197"/>
    <p:sldId id="558" r:id="rId198"/>
    <p:sldId id="436" r:id="rId199"/>
    <p:sldId id="435" r:id="rId200"/>
    <p:sldId id="434" r:id="rId201"/>
    <p:sldId id="433" r:id="rId202"/>
    <p:sldId id="432" r:id="rId203"/>
    <p:sldId id="431" r:id="rId204"/>
    <p:sldId id="490" r:id="rId205"/>
    <p:sldId id="430" r:id="rId206"/>
    <p:sldId id="429" r:id="rId207"/>
    <p:sldId id="428" r:id="rId208"/>
    <p:sldId id="427" r:id="rId209"/>
    <p:sldId id="426" r:id="rId210"/>
    <p:sldId id="425" r:id="rId211"/>
    <p:sldId id="459" r:id="rId212"/>
    <p:sldId id="457" r:id="rId213"/>
    <p:sldId id="456" r:id="rId214"/>
    <p:sldId id="455" r:id="rId215"/>
    <p:sldId id="469" r:id="rId216"/>
    <p:sldId id="468" r:id="rId217"/>
    <p:sldId id="467" r:id="rId218"/>
    <p:sldId id="551" r:id="rId219"/>
    <p:sldId id="552" r:id="rId220"/>
    <p:sldId id="553" r:id="rId221"/>
    <p:sldId id="554" r:id="rId222"/>
    <p:sldId id="555" r:id="rId223"/>
    <p:sldId id="556" r:id="rId224"/>
    <p:sldId id="491" r:id="rId225"/>
  </p:sldIdLst>
  <p:sldSz cx="12192000" cy="6858000"/>
  <p:notesSz cx="6797675" cy="992822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未命名的章節" id="{E68600D4-82F6-42C2-BBBB-051935B7DF9F}">
          <p14:sldIdLst>
            <p14:sldId id="483"/>
            <p14:sldId id="333"/>
            <p14:sldId id="492"/>
            <p14:sldId id="493"/>
          </p14:sldIdLst>
        </p14:section>
        <p14:section name="學校-設定校本規準" id="{E95B7EED-2F42-4D1E-ADB7-42A19AE16F82}">
          <p14:sldIdLst>
            <p14:sldId id="503"/>
            <p14:sldId id="257"/>
            <p14:sldId id="258"/>
            <p14:sldId id="504"/>
            <p14:sldId id="505"/>
            <p14:sldId id="506"/>
            <p14:sldId id="507"/>
            <p14:sldId id="508"/>
            <p14:sldId id="482"/>
            <p14:sldId id="481"/>
            <p14:sldId id="259"/>
            <p14:sldId id="260"/>
            <p14:sldId id="261"/>
            <p14:sldId id="263"/>
            <p14:sldId id="470"/>
            <p14:sldId id="264"/>
            <p14:sldId id="265"/>
          </p14:sldIdLst>
        </p14:section>
        <p14:section name="教師-設定期望名單" id="{2B3FD4CE-CD65-4713-8921-3C24DCC36D62}">
          <p14:sldIdLst>
            <p14:sldId id="485"/>
          </p14:sldIdLst>
        </p14:section>
        <p14:section name="學校-評鑑/認證期程設定" id="{BE4801CA-80B1-458D-A751-0EEDC4FA613C}">
          <p14:sldIdLst>
            <p14:sldId id="269"/>
            <p14:sldId id="559"/>
            <p14:sldId id="268"/>
            <p14:sldId id="280"/>
            <p14:sldId id="533"/>
            <p14:sldId id="534"/>
            <p14:sldId id="535"/>
            <p14:sldId id="536"/>
            <p14:sldId id="537"/>
            <p14:sldId id="538"/>
            <p14:sldId id="539"/>
            <p14:sldId id="540"/>
            <p14:sldId id="541"/>
            <p14:sldId id="542"/>
            <p14:sldId id="543"/>
            <p14:sldId id="544"/>
            <p14:sldId id="486"/>
            <p14:sldId id="284"/>
            <p14:sldId id="473"/>
          </p14:sldIdLst>
        </p14:section>
        <p14:section name="教師-期望名單配對" id="{AD33A031-2983-4905-8CFF-AD1517A40FB0}">
          <p14:sldIdLst>
            <p14:sldId id="283"/>
            <p14:sldId id="282"/>
            <p14:sldId id="281"/>
            <p14:sldId id="285"/>
            <p14:sldId id="286"/>
            <p14:sldId id="474"/>
          </p14:sldIdLst>
        </p14:section>
        <p14:section name="教師-手動配對" id="{D3D61B2C-FA4C-4B0A-971D-DAF9830A8E5A}">
          <p14:sldIdLst>
            <p14:sldId id="514"/>
            <p14:sldId id="287"/>
            <p14:sldId id="288"/>
            <p14:sldId id="289"/>
            <p14:sldId id="487"/>
            <p14:sldId id="532"/>
          </p14:sldIdLst>
        </p14:section>
        <p14:section name="教師1號-填寫自評表" id="{CB18AEC8-7042-40AE-AB8C-F898411E467E}">
          <p14:sldIdLst>
            <p14:sldId id="295"/>
            <p14:sldId id="301"/>
            <p14:sldId id="293"/>
            <p14:sldId id="292"/>
            <p14:sldId id="300"/>
          </p14:sldIdLst>
        </p14:section>
        <p14:section name="教師2號-審查自評表" id="{85453A28-55D9-4E3B-B828-7E7CB318C334}">
          <p14:sldIdLst>
            <p14:sldId id="297"/>
            <p14:sldId id="294"/>
            <p14:sldId id="302"/>
            <p14:sldId id="303"/>
            <p14:sldId id="516"/>
            <p14:sldId id="317"/>
          </p14:sldIdLst>
        </p14:section>
        <p14:section name="教師1號-填寫觀察前會談紀錄表" id="{44424D97-83A8-494B-AAA1-8BAAD5DB53EE}">
          <p14:sldIdLst>
            <p14:sldId id="316"/>
            <p14:sldId id="315"/>
            <p14:sldId id="314"/>
          </p14:sldIdLst>
        </p14:section>
        <p14:section name="教師2號-填寫教學觀察紀錄表" id="{C410BDD1-AA46-4C87-929B-70D21ADD412B}">
          <p14:sldIdLst>
            <p14:sldId id="313"/>
            <p14:sldId id="312"/>
            <p14:sldId id="311"/>
            <p14:sldId id="310"/>
          </p14:sldIdLst>
        </p14:section>
        <p14:section name="教師2號-填寫觀察後回饋會談紀錄表" id="{2374CC5A-CB27-4F7E-95F6-CFD70E39B01B}">
          <p14:sldIdLst>
            <p14:sldId id="309"/>
            <p14:sldId id="308"/>
            <p14:sldId id="307"/>
          </p14:sldIdLst>
        </p14:section>
        <p14:section name="教師2號-填寫教學檔案評量紀錄表" id="{98A35311-F8C9-4149-BB59-9726B3667829}">
          <p14:sldIdLst>
            <p14:sldId id="306"/>
            <p14:sldId id="305"/>
            <p14:sldId id="330"/>
            <p14:sldId id="329"/>
            <p14:sldId id="328"/>
          </p14:sldIdLst>
        </p14:section>
        <p14:section name="教師2號-填寫綜合報告表" id="{10C41B0D-CFBA-40BD-A179-9ADD858AECD1}">
          <p14:sldIdLst>
            <p14:sldId id="332"/>
            <p14:sldId id="327"/>
            <p14:sldId id="326"/>
            <p14:sldId id="325"/>
            <p14:sldId id="324"/>
            <p14:sldId id="323"/>
          </p14:sldIdLst>
        </p14:section>
        <p14:section name="教師1號-填寫專業成長計畫" id="{A783E139-60C8-4350-83C0-D1897BA1368F}">
          <p14:sldIdLst>
            <p14:sldId id="322"/>
            <p14:sldId id="321"/>
            <p14:sldId id="320"/>
            <p14:sldId id="345"/>
          </p14:sldIdLst>
        </p14:section>
        <p14:section name="教師2號-審查教師1號專業成長計畫" id="{7E106F59-0D60-4828-B2F7-525A3E77DC68}">
          <p14:sldIdLst>
            <p14:sldId id="344"/>
            <p14:sldId id="343"/>
            <p14:sldId id="342"/>
            <p14:sldId id="341"/>
            <p14:sldId id="340"/>
            <p14:sldId id="557"/>
            <p14:sldId id="451"/>
            <p14:sldId id="450"/>
            <p14:sldId id="448"/>
            <p14:sldId id="447"/>
            <p14:sldId id="446"/>
            <p14:sldId id="452"/>
            <p14:sldId id="488"/>
          </p14:sldIdLst>
        </p14:section>
        <p14:section name="進階認證-5號教師填寫自評表" id="{D071B971-1F68-4CCA-AAA9-FB131F71351B}">
          <p14:sldIdLst>
            <p14:sldId id="346"/>
            <p14:sldId id="347"/>
            <p14:sldId id="348"/>
            <p14:sldId id="349"/>
            <p14:sldId id="351"/>
            <p14:sldId id="339"/>
            <p14:sldId id="338"/>
            <p14:sldId id="337"/>
            <p14:sldId id="336"/>
            <p14:sldId id="319"/>
            <p14:sldId id="335"/>
            <p14:sldId id="334"/>
            <p14:sldId id="376"/>
            <p14:sldId id="375"/>
            <p14:sldId id="374"/>
            <p14:sldId id="373"/>
            <p14:sldId id="372"/>
            <p14:sldId id="371"/>
            <p14:sldId id="370"/>
            <p14:sldId id="369"/>
            <p14:sldId id="368"/>
            <p14:sldId id="367"/>
            <p14:sldId id="366"/>
            <p14:sldId id="365"/>
            <p14:sldId id="364"/>
            <p14:sldId id="363"/>
            <p14:sldId id="362"/>
            <p14:sldId id="361"/>
            <p14:sldId id="360"/>
            <p14:sldId id="359"/>
            <p14:sldId id="357"/>
            <p14:sldId id="356"/>
            <p14:sldId id="355"/>
            <p14:sldId id="354"/>
            <p14:sldId id="352"/>
            <p14:sldId id="304"/>
            <p14:sldId id="393"/>
            <p14:sldId id="392"/>
            <p14:sldId id="391"/>
            <p14:sldId id="390"/>
            <p14:sldId id="389"/>
            <p14:sldId id="388"/>
            <p14:sldId id="387"/>
            <p14:sldId id="386"/>
            <p14:sldId id="385"/>
            <p14:sldId id="499"/>
            <p14:sldId id="442"/>
            <p14:sldId id="440"/>
            <p14:sldId id="439"/>
            <p14:sldId id="441"/>
            <p14:sldId id="443"/>
            <p14:sldId id="444"/>
            <p14:sldId id="489"/>
          </p14:sldIdLst>
        </p14:section>
        <p14:section name="教輔認證" id="{7E9B1900-E7ED-4A11-AF4A-C9CAE8293C1B}">
          <p14:sldIdLst>
            <p14:sldId id="384"/>
            <p14:sldId id="383"/>
            <p14:sldId id="382"/>
            <p14:sldId id="381"/>
            <p14:sldId id="377"/>
            <p14:sldId id="380"/>
            <p14:sldId id="378"/>
            <p14:sldId id="379"/>
            <p14:sldId id="394"/>
            <p14:sldId id="424"/>
            <p14:sldId id="423"/>
            <p14:sldId id="422"/>
            <p14:sldId id="421"/>
            <p14:sldId id="420"/>
            <p14:sldId id="419"/>
            <p14:sldId id="418"/>
            <p14:sldId id="417"/>
            <p14:sldId id="416"/>
            <p14:sldId id="415"/>
            <p14:sldId id="414"/>
            <p14:sldId id="413"/>
            <p14:sldId id="412"/>
            <p14:sldId id="411"/>
            <p14:sldId id="410"/>
            <p14:sldId id="409"/>
            <p14:sldId id="408"/>
            <p14:sldId id="407"/>
            <p14:sldId id="406"/>
            <p14:sldId id="405"/>
            <p14:sldId id="404"/>
            <p14:sldId id="403"/>
            <p14:sldId id="402"/>
            <p14:sldId id="401"/>
            <p14:sldId id="400"/>
            <p14:sldId id="399"/>
            <p14:sldId id="398"/>
            <p14:sldId id="397"/>
            <p14:sldId id="395"/>
            <p14:sldId id="396"/>
            <p14:sldId id="438"/>
            <p14:sldId id="437"/>
            <p14:sldId id="558"/>
            <p14:sldId id="436"/>
            <p14:sldId id="435"/>
            <p14:sldId id="434"/>
            <p14:sldId id="433"/>
            <p14:sldId id="432"/>
            <p14:sldId id="431"/>
            <p14:sldId id="490"/>
          </p14:sldIdLst>
        </p14:section>
        <p14:section name="學校-實作審查" id="{0643756E-1779-4C74-B349-D03B646866EA}">
          <p14:sldIdLst>
            <p14:sldId id="430"/>
            <p14:sldId id="429"/>
            <p14:sldId id="428"/>
            <p14:sldId id="427"/>
            <p14:sldId id="426"/>
            <p14:sldId id="425"/>
            <p14:sldId id="459"/>
            <p14:sldId id="457"/>
            <p14:sldId id="456"/>
            <p14:sldId id="455"/>
            <p14:sldId id="469"/>
            <p14:sldId id="468"/>
            <p14:sldId id="467"/>
            <p14:sldId id="551"/>
            <p14:sldId id="552"/>
            <p14:sldId id="553"/>
            <p14:sldId id="554"/>
            <p14:sldId id="555"/>
            <p14:sldId id="556"/>
            <p14:sldId id="49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23" initials="1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90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notesMaster" Target="notesMasters/notes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handoutMaster" Target="handoutMasters/handoutMaster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commentAuthors" Target="commentAuthor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presProps" Target="presProps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viewProps" Target="viewProp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231" Type="http://schemas.openxmlformats.org/officeDocument/2006/relationships/theme" Target="theme/theme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tableStyles" Target="tableStyle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12-21T10:12:33.231" idx="1">
    <p:pos x="10" y="1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12-21T11:17:42.063" idx="2">
    <p:pos x="7167" y="165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498F4F-4810-4D6C-AE7E-97EB2288B9C9}" type="datetimeFigureOut">
              <a:rPr lang="zh-TW" altLang="en-US" smtClean="0">
                <a:ea typeface="微軟正黑體" panose="020B0604030504040204" pitchFamily="34" charset="-120"/>
              </a:rPr>
              <a:t>2016/12/27</a:t>
            </a:fld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4CB60-A32C-4517-8DBB-9699CAF8A7DA}" type="slidenum">
              <a:rPr lang="zh-TW" altLang="en-US" smtClean="0">
                <a:ea typeface="微軟正黑體" panose="020B0604030504040204" pitchFamily="34" charset="-120"/>
              </a:rPr>
              <a:t>‹#›</a:t>
            </a:fld>
            <a:endParaRPr lang="zh-TW" altLang="en-US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950879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軟正黑體" panose="020B0604030504040204" pitchFamily="34" charset="-120"/>
              </a:defRPr>
            </a:lvl1pPr>
          </a:lstStyle>
          <a:p>
            <a:fld id="{63694A62-1A35-41D1-830F-D2A1D6C55606}" type="datetimeFigureOut">
              <a:rPr lang="zh-TW" altLang="en-US" smtClean="0"/>
              <a:pPr/>
              <a:t>2016/12/27</a:t>
            </a:fld>
            <a:endParaRPr lang="zh-TW" altLang="en-US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軟正黑體" panose="020B0604030504040204" pitchFamily="34" charset="-120"/>
              </a:defRPr>
            </a:lvl1pPr>
          </a:lstStyle>
          <a:p>
            <a:fld id="{B284FCB0-E82C-4059-A5DB-9AE4AFDE7270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90965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軟正黑體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軟正黑體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軟正黑體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軟正黑體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軟正黑體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4FCB0-E82C-4059-A5DB-9AE4AFDE7270}" type="slidenum">
              <a:rPr lang="zh-TW" altLang="en-US" smtClean="0"/>
              <a:pPr/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23155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4FCB0-E82C-4059-A5DB-9AE4AFDE7270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8700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4FCB0-E82C-4059-A5DB-9AE4AFDE7270}" type="slidenum">
              <a:rPr lang="zh-TW" altLang="en-US" smtClean="0"/>
              <a:pPr/>
              <a:t>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63388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4FCB0-E82C-4059-A5DB-9AE4AFDE7270}" type="slidenum">
              <a:rPr lang="zh-TW" altLang="en-US" smtClean="0"/>
              <a:pPr/>
              <a:t>34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7677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12057-8308-4DFB-9D06-CA3F35D4A12D}" type="datetime1">
              <a:rPr lang="zh-TW" altLang="en-US" smtClean="0"/>
              <a:t>2016/12/27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62E0-B2FC-4B35-AC01-19F28AF2DA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7743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5585-CB26-4596-B648-2F7A8474F0E7}" type="datetime1">
              <a:rPr lang="zh-TW" altLang="en-US" smtClean="0"/>
              <a:t>2016/12/27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62E0-B2FC-4B35-AC01-19F28AF2DA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0813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5C8D0-F733-418E-89F2-A3D901E50837}" type="datetime1">
              <a:rPr lang="zh-TW" altLang="en-US" smtClean="0"/>
              <a:t>2016/12/27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62E0-B2FC-4B35-AC01-19F28AF2DA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4968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DA859-B035-4613-B697-38A300C1B214}" type="datetime1">
              <a:rPr lang="zh-TW" altLang="en-US" smtClean="0"/>
              <a:t>2016/12/27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62E0-B2FC-4B35-AC01-19F28AF2DA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4298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33A8-CD51-4A42-A6C4-858657B0A7CC}" type="datetime1">
              <a:rPr lang="zh-TW" altLang="en-US" smtClean="0"/>
              <a:t>2016/12/27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62E0-B2FC-4B35-AC01-19F28AF2DA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7230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3710D-9AC6-46B0-BD20-8A9DCA51835A}" type="datetime1">
              <a:rPr lang="zh-TW" altLang="en-US" smtClean="0"/>
              <a:t>2016/12/27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62E0-B2FC-4B35-AC01-19F28AF2DA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3593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FCBC7-816C-4AB4-A6E7-8F50450B9BCB}" type="datetime1">
              <a:rPr lang="zh-TW" altLang="en-US" smtClean="0"/>
              <a:t>2016/12/27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62E0-B2FC-4B35-AC01-19F28AF2DA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0743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2D3CE-D911-41B5-A3C8-F1274752BAF3}" type="datetime1">
              <a:rPr lang="zh-TW" altLang="en-US" smtClean="0"/>
              <a:t>2016/12/27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62E0-B2FC-4B35-AC01-19F28AF2DA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4430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8FD62-83DE-4A96-93C7-03A18C51AA46}" type="datetime1">
              <a:rPr lang="zh-TW" altLang="en-US" smtClean="0"/>
              <a:t>2016/12/27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62E0-B2FC-4B35-AC01-19F28AF2DA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158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13CD7-4274-41D1-BFC6-308D5E7A27D3}" type="datetime1">
              <a:rPr lang="zh-TW" altLang="en-US" smtClean="0"/>
              <a:t>2016/12/27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62E0-B2FC-4B35-AC01-19F28AF2DA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2780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A0DC3-48DF-4EAF-9137-01BED68C1574}" type="datetime1">
              <a:rPr lang="zh-TW" altLang="en-US" smtClean="0"/>
              <a:t>2016/12/27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62E0-B2FC-4B35-AC01-19F28AF2DA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4100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微軟正黑體" panose="020B0604030504040204" pitchFamily="34" charset="-120"/>
              </a:defRPr>
            </a:lvl1pPr>
          </a:lstStyle>
          <a:p>
            <a:fld id="{19CF4A7B-5DB1-43B1-A7DD-7F86DF6DEC8C}" type="datetime1">
              <a:rPr lang="zh-TW" altLang="en-US" smtClean="0"/>
              <a:t>2016/12/27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微軟正黑體" panose="020B0604030504040204" pitchFamily="34" charset="-120"/>
              </a:defRPr>
            </a:lvl1pPr>
          </a:lstStyle>
          <a:p>
            <a:fld id="{EA6062E0-B2FC-4B35-AC01-19F28AF2DAED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40840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3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3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3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3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55575"/>
            <a:ext cx="10515600" cy="1325563"/>
          </a:xfrm>
        </p:spPr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課程內容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流程介紹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AutoNum type="arabicPeriod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學校端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進行評鑑規準設定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AutoNum type="arabicPeriod"/>
            </a:pP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教師端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期望名單填寫</a:t>
            </a:r>
            <a:endParaRPr lang="en-US" altLang="zh-TW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AutoNum type="arabicPeriod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學校端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期程設定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AutoNum type="arabicPeriod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學校端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確認認證教師名單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AutoNum type="arabicPeriod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學校端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評鑑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認證配對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AutoNum type="arabicPeriod"/>
            </a:pP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教師端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評鑑認證作業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評鑑、初階認證、進階認證、教輔認證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514350" indent="-514350">
              <a:buAutoNum type="arabicPeriod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學校端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實作審查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證書查詢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AutoNum type="arabicPeriod"/>
            </a:pPr>
            <a:r>
              <a:rPr lang="zh-TW" altLang="en-US" dirty="0" smtClean="0">
                <a:latin typeface="微軟正黑體" panose="020B0604030504040204" pitchFamily="34" charset="-120"/>
              </a:rPr>
              <a:t>非正式評</a:t>
            </a:r>
            <a:r>
              <a:rPr lang="zh-TW" altLang="en-US" dirty="0">
                <a:latin typeface="微軟正黑體" panose="020B0604030504040204" pitchFamily="34" charset="-120"/>
              </a:rPr>
              <a:t>鑑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6138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290" y="412750"/>
            <a:ext cx="10753725" cy="5943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圓角矩形圖說文字 5"/>
          <p:cNvSpPr/>
          <p:nvPr/>
        </p:nvSpPr>
        <p:spPr>
          <a:xfrm>
            <a:off x="4949073" y="4252915"/>
            <a:ext cx="4128940" cy="722846"/>
          </a:xfrm>
          <a:prstGeom prst="wedgeRoundRectCallout">
            <a:avLst>
              <a:gd name="adj1" fmla="val -15355"/>
              <a:gd name="adj2" fmla="val -16494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342900" indent="-342900">
              <a:buFont typeface="+mj-lt"/>
              <a:buAutoNum type="arabicPeriod"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確認學校內教師的名單以及狀態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設定參加認證的教師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815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223837"/>
            <a:ext cx="8639175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9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850" y="1143000"/>
            <a:ext cx="8610600" cy="41862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5668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教師端</a:t>
            </a:r>
            <a:r>
              <a:rPr lang="en-US" altLang="zh-TW" dirty="0" smtClean="0"/>
              <a:t>-</a:t>
            </a:r>
            <a:r>
              <a:rPr lang="zh-TW" altLang="en-US" dirty="0" smtClean="0"/>
              <a:t>進階認證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假設教師</a:t>
            </a:r>
            <a:r>
              <a:rPr lang="en-US" altLang="zh-TW" dirty="0" smtClean="0"/>
              <a:t>03</a:t>
            </a:r>
            <a:r>
              <a:rPr lang="zh-TW" altLang="en-US" dirty="0" smtClean="0"/>
              <a:t>和教師</a:t>
            </a:r>
            <a:r>
              <a:rPr lang="en-US" altLang="zh-TW" dirty="0" smtClean="0"/>
              <a:t>05</a:t>
            </a:r>
            <a:r>
              <a:rPr lang="zh-TW" altLang="en-US" dirty="0" smtClean="0"/>
              <a:t>配對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8224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12" y="985837"/>
            <a:ext cx="9705975" cy="48863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圓角矩形圖說文字 5"/>
          <p:cNvSpPr/>
          <p:nvPr/>
        </p:nvSpPr>
        <p:spPr>
          <a:xfrm>
            <a:off x="3283795" y="268223"/>
            <a:ext cx="2295738" cy="568705"/>
          </a:xfrm>
          <a:prstGeom prst="wedgeRoundRectCallout">
            <a:avLst>
              <a:gd name="adj1" fmla="val -76790"/>
              <a:gd name="adj2" fmla="val 14380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05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填寫自評表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7156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202" y="761999"/>
            <a:ext cx="7577348" cy="47148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594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274" y="498528"/>
            <a:ext cx="7524751" cy="590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9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371475"/>
            <a:ext cx="76200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5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451" y="292571"/>
            <a:ext cx="7639049" cy="63701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8638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947737"/>
            <a:ext cx="9715500" cy="49625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圓角矩形圖說文字 3"/>
          <p:cNvSpPr/>
          <p:nvPr/>
        </p:nvSpPr>
        <p:spPr>
          <a:xfrm>
            <a:off x="3917779" y="243840"/>
            <a:ext cx="2203621" cy="703897"/>
          </a:xfrm>
          <a:prstGeom prst="wedgeRoundRectCallout">
            <a:avLst>
              <a:gd name="adj1" fmla="val -76790"/>
              <a:gd name="adj2" fmla="val 14380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審查教師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05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自評表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3463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176" y="1590675"/>
            <a:ext cx="7572374" cy="36957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8206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290" y="412750"/>
            <a:ext cx="10753725" cy="5943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圓角矩形圖說文字 5"/>
          <p:cNvSpPr/>
          <p:nvPr/>
        </p:nvSpPr>
        <p:spPr>
          <a:xfrm>
            <a:off x="5302641" y="3874963"/>
            <a:ext cx="3661527" cy="501965"/>
          </a:xfrm>
          <a:prstGeom prst="wedgeRoundRectCallout">
            <a:avLst>
              <a:gd name="adj1" fmla="val 31449"/>
              <a:gd name="adj2" fmla="val -16388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配對學校內參加評鑑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認證的老師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3303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49" y="204788"/>
            <a:ext cx="7524751" cy="665321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770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6" y="304800"/>
            <a:ext cx="7620000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4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25" y="352425"/>
            <a:ext cx="7496175" cy="63341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1336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097" y="1104900"/>
            <a:ext cx="9709515" cy="48387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圓角矩形圖說文字 4"/>
          <p:cNvSpPr/>
          <p:nvPr/>
        </p:nvSpPr>
        <p:spPr>
          <a:xfrm>
            <a:off x="4576147" y="463297"/>
            <a:ext cx="2239520" cy="641604"/>
          </a:xfrm>
          <a:prstGeom prst="wedgeRoundRectCallout">
            <a:avLst>
              <a:gd name="adj1" fmla="val -76790"/>
              <a:gd name="adj2" fmla="val 14380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填寫第一次觀察前會談紀錄表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1766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026" y="1581149"/>
            <a:ext cx="7620000" cy="40290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069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5" y="533401"/>
            <a:ext cx="7835120" cy="52959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0621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437" y="1414462"/>
            <a:ext cx="9095363" cy="44529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圓角矩形圖說文字 3"/>
          <p:cNvSpPr/>
          <p:nvPr/>
        </p:nvSpPr>
        <p:spPr>
          <a:xfrm>
            <a:off x="4759027" y="512064"/>
            <a:ext cx="2200573" cy="789241"/>
          </a:xfrm>
          <a:prstGeom prst="wedgeRoundRectCallout">
            <a:avLst>
              <a:gd name="adj1" fmla="val -76790"/>
              <a:gd name="adj2" fmla="val 14380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填寫第一次教學觀察紀錄表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484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881187"/>
            <a:ext cx="7591425" cy="36337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2510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99" y="76200"/>
            <a:ext cx="7591425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4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176" y="166687"/>
            <a:ext cx="7581899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3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290" y="412750"/>
            <a:ext cx="10753725" cy="5943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圓角矩形圖說文字 5"/>
          <p:cNvSpPr/>
          <p:nvPr/>
        </p:nvSpPr>
        <p:spPr>
          <a:xfrm>
            <a:off x="5620511" y="4252915"/>
            <a:ext cx="3457501" cy="709229"/>
          </a:xfrm>
          <a:prstGeom prst="wedgeRoundRectCallout">
            <a:avLst>
              <a:gd name="adj1" fmla="val 59075"/>
              <a:gd name="adj2" fmla="val 447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342900" indent="-342900">
              <a:buAutoNum type="arabicPeriod"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初階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進階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教輔 的實作審查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AutoNum type="arabicPeriod"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證書狀態的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查詢</a:t>
            </a:r>
          </a:p>
        </p:txBody>
      </p:sp>
    </p:spTree>
    <p:extLst>
      <p:ext uri="{BB962C8B-B14F-4D97-AF65-F5344CB8AC3E}">
        <p14:creationId xmlns:p14="http://schemas.microsoft.com/office/powerpoint/2010/main" val="141716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26" y="1400174"/>
            <a:ext cx="8310562" cy="41996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圓角矩形圖說文字 3"/>
          <p:cNvSpPr/>
          <p:nvPr/>
        </p:nvSpPr>
        <p:spPr>
          <a:xfrm>
            <a:off x="5742433" y="329184"/>
            <a:ext cx="2145792" cy="883163"/>
          </a:xfrm>
          <a:prstGeom prst="wedgeRoundRectCallout">
            <a:avLst>
              <a:gd name="adj1" fmla="val -76790"/>
              <a:gd name="adj2" fmla="val 14380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填寫第一次觀察後回饋會談紀錄表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3003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325" y="228600"/>
            <a:ext cx="7477125" cy="6324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3597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811" y="1166812"/>
            <a:ext cx="8368814" cy="42624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圓角矩形圖說文字 3"/>
          <p:cNvSpPr/>
          <p:nvPr/>
        </p:nvSpPr>
        <p:spPr>
          <a:xfrm>
            <a:off x="6169153" y="109728"/>
            <a:ext cx="2145792" cy="883163"/>
          </a:xfrm>
          <a:prstGeom prst="wedgeRoundRectCallout">
            <a:avLst>
              <a:gd name="adj1" fmla="val -76790"/>
              <a:gd name="adj2" fmla="val 14380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填寫第二次觀察前會談紀錄表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164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238" y="1609725"/>
            <a:ext cx="7462838" cy="36385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圓角矩形圖說文字 4"/>
          <p:cNvSpPr/>
          <p:nvPr/>
        </p:nvSpPr>
        <p:spPr>
          <a:xfrm>
            <a:off x="3767329" y="353990"/>
            <a:ext cx="2145792" cy="883163"/>
          </a:xfrm>
          <a:prstGeom prst="wedgeRoundRectCallout">
            <a:avLst>
              <a:gd name="adj1" fmla="val -76790"/>
              <a:gd name="adj2" fmla="val 14380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按此可更換第二位受評教師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136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304799"/>
            <a:ext cx="7581900" cy="63246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025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5" y="1390650"/>
            <a:ext cx="8096250" cy="40767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圓角矩形圖說文字 3"/>
          <p:cNvSpPr/>
          <p:nvPr/>
        </p:nvSpPr>
        <p:spPr>
          <a:xfrm>
            <a:off x="7144513" y="268224"/>
            <a:ext cx="2145792" cy="883163"/>
          </a:xfrm>
          <a:prstGeom prst="wedgeRoundRectCallout">
            <a:avLst>
              <a:gd name="adj1" fmla="val -76790"/>
              <a:gd name="adj2" fmla="val 14380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填寫第二次觀察工具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4441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763" y="290512"/>
            <a:ext cx="7443788" cy="62769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251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158" y="1247013"/>
            <a:ext cx="8115300" cy="43957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圓角矩形圖說文字 3"/>
          <p:cNvSpPr/>
          <p:nvPr/>
        </p:nvSpPr>
        <p:spPr>
          <a:xfrm>
            <a:off x="7153656" y="363850"/>
            <a:ext cx="2145792" cy="883163"/>
          </a:xfrm>
          <a:prstGeom prst="wedgeRoundRectCallout">
            <a:avLst>
              <a:gd name="adj1" fmla="val -55767"/>
              <a:gd name="adj2" fmla="val 118959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填寫第二次觀察後回饋會談紀錄表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791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699" y="90487"/>
            <a:ext cx="7553325" cy="65817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2717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647" y="1200151"/>
            <a:ext cx="8642603" cy="42910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圓角矩形圖說文字 3"/>
          <p:cNvSpPr/>
          <p:nvPr/>
        </p:nvSpPr>
        <p:spPr>
          <a:xfrm>
            <a:off x="8236458" y="207264"/>
            <a:ext cx="2145792" cy="883163"/>
          </a:xfrm>
          <a:prstGeom prst="wedgeRoundRectCallout">
            <a:avLst>
              <a:gd name="adj1" fmla="val -76790"/>
              <a:gd name="adj2" fmla="val 14380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填寫教學檔案評量紀錄表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4848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學校端</a:t>
            </a:r>
            <a:r>
              <a:rPr lang="en-US" altLang="zh-TW" dirty="0" smtClean="0"/>
              <a:t>-</a:t>
            </a:r>
            <a:r>
              <a:rPr lang="zh-TW" altLang="en-US" dirty="0" smtClean="0"/>
              <a:t> 評鑑規準設定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462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813" y="1609724"/>
            <a:ext cx="7443788" cy="33432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3256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449" y="342900"/>
            <a:ext cx="7629525" cy="62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2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687" y="119063"/>
            <a:ext cx="7672388" cy="664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6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362" y="1247775"/>
            <a:ext cx="8086725" cy="40195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圓角矩形圖說文字 3"/>
          <p:cNvSpPr/>
          <p:nvPr/>
        </p:nvSpPr>
        <p:spPr>
          <a:xfrm>
            <a:off x="7912609" y="1767840"/>
            <a:ext cx="1675446" cy="883163"/>
          </a:xfrm>
          <a:prstGeom prst="wedgeRoundRectCallout">
            <a:avLst>
              <a:gd name="adj1" fmla="val -76790"/>
              <a:gd name="adj2" fmla="val 14380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綜合報告表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2582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133600"/>
            <a:ext cx="7620000" cy="33289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4227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49" y="333375"/>
            <a:ext cx="7610475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8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85725"/>
            <a:ext cx="7686675" cy="668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75" y="314325"/>
            <a:ext cx="9010650" cy="62103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圓角矩形 3"/>
          <p:cNvSpPr/>
          <p:nvPr/>
        </p:nvSpPr>
        <p:spPr>
          <a:xfrm>
            <a:off x="5476973" y="6193410"/>
            <a:ext cx="1008668" cy="33121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2335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013" y="223837"/>
            <a:ext cx="8824912" cy="6486525"/>
          </a:xfrm>
          <a:prstGeom prst="rect">
            <a:avLst/>
          </a:prstGeom>
        </p:spPr>
      </p:pic>
      <p:sp>
        <p:nvSpPr>
          <p:cNvPr id="4" name="圓角矩形 3"/>
          <p:cNvSpPr/>
          <p:nvPr/>
        </p:nvSpPr>
        <p:spPr>
          <a:xfrm>
            <a:off x="9577633" y="6212264"/>
            <a:ext cx="782425" cy="49809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5150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975" y="1233487"/>
            <a:ext cx="8782050" cy="43910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圓角矩形圖說文字 3"/>
          <p:cNvSpPr/>
          <p:nvPr/>
        </p:nvSpPr>
        <p:spPr>
          <a:xfrm>
            <a:off x="7836408" y="1548384"/>
            <a:ext cx="2145792" cy="883163"/>
          </a:xfrm>
          <a:prstGeom prst="wedgeRoundRectCallout">
            <a:avLst>
              <a:gd name="adj1" fmla="val -76790"/>
              <a:gd name="adj2" fmla="val 14380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05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專業成長計畫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4803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1419225" y="642938"/>
            <a:ext cx="9239251" cy="5895974"/>
            <a:chOff x="719137" y="457200"/>
            <a:chExt cx="10753725" cy="5943600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137" y="457200"/>
              <a:ext cx="10753725" cy="5943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圓角矩形 7"/>
            <p:cNvSpPr/>
            <p:nvPr/>
          </p:nvSpPr>
          <p:spPr>
            <a:xfrm>
              <a:off x="1162050" y="3838575"/>
              <a:ext cx="1800225" cy="154305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54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112" y="1009650"/>
            <a:ext cx="8739188" cy="44005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8969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450" y="1028699"/>
            <a:ext cx="8724900" cy="51911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7869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666750"/>
            <a:ext cx="8820150" cy="54197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6535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362" y="1133475"/>
            <a:ext cx="8677275" cy="44672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圓角矩形圖說文字 3"/>
          <p:cNvSpPr/>
          <p:nvPr/>
        </p:nvSpPr>
        <p:spPr>
          <a:xfrm>
            <a:off x="7217665" y="1597153"/>
            <a:ext cx="1901951" cy="853440"/>
          </a:xfrm>
          <a:prstGeom prst="wedgeRoundRectCallout">
            <a:avLst>
              <a:gd name="adj1" fmla="val -76790"/>
              <a:gd name="adj2" fmla="val 14380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審查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專業成長計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畫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2920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5" y="1409700"/>
            <a:ext cx="8810625" cy="40767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7557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5" y="1700212"/>
            <a:ext cx="8858250" cy="34575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7312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975" y="719137"/>
            <a:ext cx="8782050" cy="54197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041698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1659636"/>
            <a:ext cx="8610600" cy="4343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圓角矩形 4"/>
          <p:cNvSpPr/>
          <p:nvPr/>
        </p:nvSpPr>
        <p:spPr>
          <a:xfrm>
            <a:off x="1790700" y="243840"/>
            <a:ext cx="5719572" cy="829056"/>
          </a:xfrm>
          <a:prstGeom prst="roundRect">
            <a:avLst/>
          </a:prstGeom>
          <a:noFill/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790700" y="427535"/>
            <a:ext cx="5742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完成字樣出現藍底後，表示進階認證完成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405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送出認證申請</a:t>
            </a:r>
            <a:r>
              <a:rPr lang="en-US" altLang="zh-TW" dirty="0" smtClean="0"/>
              <a:t>/</a:t>
            </a:r>
            <a:r>
              <a:rPr lang="zh-TW" altLang="en-US" dirty="0" smtClean="0"/>
              <a:t>查詢</a:t>
            </a:r>
            <a:endParaRPr lang="zh-TW" altLang="en-US" dirty="0"/>
          </a:p>
        </p:txBody>
      </p:sp>
      <p:sp>
        <p:nvSpPr>
          <p:cNvPr id="6" name="文字版面配置區 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</a:rPr>
              <a:t>進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階認證資料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狀態查詢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8176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095375" y="1828800"/>
            <a:ext cx="10001250" cy="3295650"/>
            <a:chOff x="1095375" y="1828800"/>
            <a:chExt cx="10001250" cy="329565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5375" y="1828800"/>
              <a:ext cx="10001250" cy="3200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橢圓 2"/>
            <p:cNvSpPr/>
            <p:nvPr/>
          </p:nvSpPr>
          <p:spPr>
            <a:xfrm>
              <a:off x="8096250" y="3000375"/>
              <a:ext cx="2314575" cy="2124075"/>
            </a:xfrm>
            <a:prstGeom prst="ellipse">
              <a:avLst/>
            </a:prstGeom>
            <a:noFill/>
            <a:ln w="28575"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558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>
            <a:grpSpLocks/>
          </p:cNvGrpSpPr>
          <p:nvPr/>
        </p:nvGrpSpPr>
        <p:grpSpPr>
          <a:xfrm>
            <a:off x="868678" y="203835"/>
            <a:ext cx="9758382" cy="6249732"/>
            <a:chOff x="1828800" y="357187"/>
            <a:chExt cx="8515350" cy="6253163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0" y="357187"/>
              <a:ext cx="8515350" cy="61769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圓角矩形 6"/>
            <p:cNvSpPr/>
            <p:nvPr/>
          </p:nvSpPr>
          <p:spPr>
            <a:xfrm>
              <a:off x="5876925" y="6210300"/>
              <a:ext cx="1333500" cy="40005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762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2" y="1547812"/>
            <a:ext cx="9991725" cy="38766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圓角矩形 2"/>
          <p:cNvSpPr/>
          <p:nvPr/>
        </p:nvSpPr>
        <p:spPr>
          <a:xfrm>
            <a:off x="9420225" y="2971800"/>
            <a:ext cx="1285875" cy="7239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4130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809625"/>
            <a:ext cx="9982200" cy="40957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7482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399" y="280987"/>
            <a:ext cx="8810625" cy="63293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8837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0" y="238125"/>
            <a:ext cx="8382000" cy="63341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9350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175" y="1457325"/>
            <a:ext cx="8667750" cy="39433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2750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教師端</a:t>
            </a:r>
            <a:r>
              <a:rPr lang="en-US" altLang="zh-TW" dirty="0" smtClean="0"/>
              <a:t>-</a:t>
            </a:r>
            <a:r>
              <a:rPr lang="zh-TW" altLang="en-US" dirty="0" smtClean="0"/>
              <a:t>教</a:t>
            </a:r>
            <a:r>
              <a:rPr lang="zh-TW" altLang="en-US" dirty="0"/>
              <a:t>輔</a:t>
            </a:r>
            <a:r>
              <a:rPr lang="zh-TW" altLang="en-US" dirty="0" smtClean="0"/>
              <a:t>認證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認證教師不需和其他教師配對，自行完成認證程序即可。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5473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346" y="877824"/>
            <a:ext cx="9350479" cy="47371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3318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762000"/>
            <a:ext cx="8877300" cy="5334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3679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5" y="290512"/>
            <a:ext cx="8858250" cy="62769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9593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1423987"/>
            <a:ext cx="8877300" cy="40100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1717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1543051" y="152400"/>
            <a:ext cx="8810624" cy="6096000"/>
            <a:chOff x="2586038" y="209549"/>
            <a:chExt cx="5976938" cy="6556269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86038" y="209549"/>
              <a:ext cx="5976938" cy="655626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圓角矩形 5"/>
            <p:cNvSpPr/>
            <p:nvPr/>
          </p:nvSpPr>
          <p:spPr>
            <a:xfrm>
              <a:off x="6057900" y="714375"/>
              <a:ext cx="762000" cy="42862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35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837" y="1290637"/>
            <a:ext cx="8696325" cy="42767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4515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557337"/>
            <a:ext cx="8686800" cy="37433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4811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361950"/>
            <a:ext cx="8724900" cy="60102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433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987" y="1300162"/>
            <a:ext cx="8582025" cy="42576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4615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81000"/>
            <a:ext cx="8953500" cy="60436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2991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1309687"/>
            <a:ext cx="8763000" cy="42386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700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5" y="276225"/>
            <a:ext cx="8934450" cy="6248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614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362" y="1300162"/>
            <a:ext cx="8677275" cy="42576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8033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925" y="1566862"/>
            <a:ext cx="8820150" cy="37242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0229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71462"/>
            <a:ext cx="8724900" cy="61579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430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1743074" y="371475"/>
            <a:ext cx="8677275" cy="6343396"/>
            <a:chOff x="2638425" y="0"/>
            <a:chExt cx="5629276" cy="6714871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38425" y="0"/>
              <a:ext cx="5629276" cy="6714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圓角矩形 2"/>
            <p:cNvSpPr/>
            <p:nvPr/>
          </p:nvSpPr>
          <p:spPr>
            <a:xfrm>
              <a:off x="5705475" y="866775"/>
              <a:ext cx="742950" cy="40957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390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577" y="1121664"/>
            <a:ext cx="8641786" cy="43361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4428837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050" y="1771651"/>
            <a:ext cx="8343900" cy="25765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5984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275" y="161924"/>
            <a:ext cx="8658225" cy="64484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2924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404812"/>
            <a:ext cx="8715376" cy="60483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4446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990600"/>
            <a:ext cx="9696450" cy="4876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2038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5" y="123824"/>
            <a:ext cx="8915400" cy="64865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64165691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271587"/>
            <a:ext cx="8686800" cy="43148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34067363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687" y="1000125"/>
            <a:ext cx="8810625" cy="4343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69213863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362" y="204787"/>
            <a:ext cx="8720138" cy="652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364287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729" y="1433512"/>
            <a:ext cx="8562784" cy="41670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7148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>
            <a:grpSpLocks/>
          </p:cNvGrpSpPr>
          <p:nvPr/>
        </p:nvGrpSpPr>
        <p:grpSpPr>
          <a:xfrm>
            <a:off x="1136140" y="362840"/>
            <a:ext cx="9239251" cy="5807728"/>
            <a:chOff x="1771650" y="509587"/>
            <a:chExt cx="8620125" cy="5014913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71650" y="509587"/>
              <a:ext cx="8620125" cy="50149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圓角矩形 8"/>
            <p:cNvSpPr/>
            <p:nvPr/>
          </p:nvSpPr>
          <p:spPr>
            <a:xfrm>
              <a:off x="4466804" y="5044865"/>
              <a:ext cx="1767817" cy="406999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  <p:sp>
        <p:nvSpPr>
          <p:cNvPr id="12" name="圓角矩形圖說文字 11"/>
          <p:cNvSpPr/>
          <p:nvPr/>
        </p:nvSpPr>
        <p:spPr>
          <a:xfrm>
            <a:off x="1946805" y="3555175"/>
            <a:ext cx="2611225" cy="1008668"/>
          </a:xfrm>
          <a:prstGeom prst="wedgeRoundRectCallout">
            <a:avLst>
              <a:gd name="adj1" fmla="val 67017"/>
              <a:gd name="adj2" fmla="val 15347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圓角矩形圖說文字 12"/>
          <p:cNvSpPr/>
          <p:nvPr/>
        </p:nvSpPr>
        <p:spPr>
          <a:xfrm>
            <a:off x="6683379" y="3529812"/>
            <a:ext cx="2611225" cy="1008668"/>
          </a:xfrm>
          <a:prstGeom prst="wedgeRoundRectCallout">
            <a:avLst>
              <a:gd name="adj1" fmla="val -46143"/>
              <a:gd name="adj2" fmla="val 157675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使用學校提出申請時所選擇之校本規準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2168398" y="3736343"/>
            <a:ext cx="2389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確認剛剛步驟所調整的校本規準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2123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337" y="1190625"/>
            <a:ext cx="8315325" cy="36337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01549240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087" y="219076"/>
            <a:ext cx="8315325" cy="63817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63541586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062" y="1400175"/>
            <a:ext cx="8143875" cy="40576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18425513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050" y="390525"/>
            <a:ext cx="8134350" cy="61674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24933734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212" y="1376362"/>
            <a:ext cx="8029575" cy="41052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06499437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337" y="990601"/>
            <a:ext cx="8315325" cy="41767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32976296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5" y="133349"/>
            <a:ext cx="8782050" cy="653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925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5" y="1381125"/>
            <a:ext cx="8096250" cy="40957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45230355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762" y="885825"/>
            <a:ext cx="8372475" cy="50863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00018610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825" y="152400"/>
            <a:ext cx="8839200" cy="66151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81056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評鑑規</a:t>
            </a:r>
            <a:r>
              <a:rPr lang="zh-TW" altLang="en-US" dirty="0"/>
              <a:t>準</a:t>
            </a:r>
            <a:r>
              <a:rPr lang="zh-TW" altLang="en-US" dirty="0" smtClean="0"/>
              <a:t>設定</a:t>
            </a:r>
            <a:endParaRPr lang="zh-TW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750773"/>
              </p:ext>
            </p:extLst>
          </p:nvPr>
        </p:nvGraphicFramePr>
        <p:xfrm>
          <a:off x="188595" y="1492568"/>
          <a:ext cx="11624310" cy="4918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4770"/>
                <a:gridCol w="3874770"/>
                <a:gridCol w="3874770"/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評鑑規準設定</a:t>
                      </a:r>
                      <a:endParaRPr lang="zh-TW" altLang="en-US" sz="3200" dirty="0"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初階認證</a:t>
                      </a:r>
                      <a:endParaRPr lang="zh-TW" altLang="en-US" sz="3200" dirty="0"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進階認證</a:t>
                      </a:r>
                      <a:endParaRPr lang="zh-TW" altLang="en-US" sz="3200" dirty="0"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A(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自評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觀察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3200" dirty="0"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A(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自評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觀察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3200" dirty="0"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AB(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自評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觀察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)</a:t>
                      </a:r>
                    </a:p>
                    <a:p>
                      <a:r>
                        <a:rPr lang="zh-TW" altLang="en-US" sz="2800" dirty="0" smtClean="0">
                          <a:ea typeface="微軟正黑體" panose="020B0604030504040204" pitchFamily="34" charset="-120"/>
                        </a:rPr>
                        <a:t>檔案評量自評</a:t>
                      </a:r>
                      <a:r>
                        <a:rPr lang="en-US" altLang="zh-TW" sz="2800" dirty="0" smtClean="0">
                          <a:ea typeface="微軟正黑體" panose="020B0604030504040204" pitchFamily="34" charset="-120"/>
                        </a:rPr>
                        <a:t>ABC</a:t>
                      </a:r>
                      <a:r>
                        <a:rPr lang="zh-TW" altLang="en-US" sz="2800" dirty="0" smtClean="0">
                          <a:ea typeface="微軟正黑體" panose="020B0604030504040204" pitchFamily="34" charset="-120"/>
                        </a:rPr>
                        <a:t>層面</a:t>
                      </a:r>
                      <a:endParaRPr lang="zh-TW" altLang="en-US" sz="2800" dirty="0"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19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A(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自評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觀察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檔案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3200" dirty="0" smtClean="0"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A(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自評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觀察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檔案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3200" dirty="0" smtClean="0"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AB</a:t>
                      </a:r>
                      <a:r>
                        <a:rPr lang="en-US" altLang="zh-TW" sz="2800" dirty="0" smtClean="0"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800" dirty="0" smtClean="0">
                          <a:ea typeface="微軟正黑體" panose="020B0604030504040204" pitchFamily="34" charset="-120"/>
                        </a:rPr>
                        <a:t>自評</a:t>
                      </a:r>
                      <a:r>
                        <a:rPr lang="en-US" altLang="zh-TW" sz="28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2800" dirty="0" smtClean="0">
                          <a:ea typeface="微軟正黑體" panose="020B0604030504040204" pitchFamily="34" charset="-120"/>
                        </a:rPr>
                        <a:t>觀察</a:t>
                      </a:r>
                      <a:r>
                        <a:rPr lang="en-US" altLang="zh-TW" sz="2800" dirty="0" smtClean="0">
                          <a:ea typeface="微軟正黑體" panose="020B0604030504040204" pitchFamily="34" charset="-12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 smtClean="0">
                          <a:ea typeface="微軟正黑體" panose="020B0604030504040204" pitchFamily="34" charset="-120"/>
                        </a:rPr>
                        <a:t>檔案評量他評</a:t>
                      </a:r>
                      <a:r>
                        <a:rPr lang="en-US" altLang="zh-TW" sz="2800" dirty="0" smtClean="0">
                          <a:ea typeface="微軟正黑體" panose="020B0604030504040204" pitchFamily="34" charset="-120"/>
                        </a:rPr>
                        <a:t>A</a:t>
                      </a:r>
                      <a:r>
                        <a:rPr lang="zh-TW" altLang="en-US" sz="2800" dirty="0" smtClean="0">
                          <a:ea typeface="微軟正黑體" panose="020B0604030504040204" pitchFamily="34" charset="-120"/>
                        </a:rPr>
                        <a:t>層面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AB(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自評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觀察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3200" dirty="0" smtClean="0"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AB(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自評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觀察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3200" dirty="0" smtClean="0"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AB(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自評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觀察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)</a:t>
                      </a:r>
                    </a:p>
                    <a:p>
                      <a:r>
                        <a:rPr lang="zh-TW" altLang="en-US" sz="2800" dirty="0" smtClean="0">
                          <a:ea typeface="微軟正黑體" panose="020B0604030504040204" pitchFamily="34" charset="-120"/>
                        </a:rPr>
                        <a:t>檔案評量自評</a:t>
                      </a:r>
                      <a:r>
                        <a:rPr lang="en-US" altLang="zh-TW" sz="2800" dirty="0" smtClean="0">
                          <a:ea typeface="微軟正黑體" panose="020B0604030504040204" pitchFamily="34" charset="-120"/>
                        </a:rPr>
                        <a:t>ABC</a:t>
                      </a:r>
                      <a:r>
                        <a:rPr lang="zh-TW" altLang="en-US" sz="2800" dirty="0" smtClean="0">
                          <a:ea typeface="微軟正黑體" panose="020B0604030504040204" pitchFamily="34" charset="-120"/>
                        </a:rPr>
                        <a:t>層面</a:t>
                      </a:r>
                      <a:endParaRPr lang="zh-TW" altLang="en-US" sz="2800" dirty="0"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29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AB</a:t>
                      </a:r>
                      <a:r>
                        <a:rPr lang="en-US" altLang="zh-TW" sz="2800" dirty="0" smtClean="0"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800" dirty="0" smtClean="0">
                          <a:ea typeface="微軟正黑體" panose="020B0604030504040204" pitchFamily="34" charset="-120"/>
                        </a:rPr>
                        <a:t>自評</a:t>
                      </a:r>
                      <a:r>
                        <a:rPr lang="en-US" altLang="zh-TW" sz="28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2800" dirty="0" smtClean="0">
                          <a:ea typeface="微軟正黑體" panose="020B0604030504040204" pitchFamily="34" charset="-120"/>
                        </a:rPr>
                        <a:t>觀察</a:t>
                      </a:r>
                      <a:r>
                        <a:rPr lang="en-US" altLang="zh-TW" sz="28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2800" dirty="0" smtClean="0">
                          <a:ea typeface="微軟正黑體" panose="020B0604030504040204" pitchFamily="34" charset="-120"/>
                        </a:rPr>
                        <a:t>檔案</a:t>
                      </a:r>
                      <a:r>
                        <a:rPr lang="en-US" altLang="zh-TW" sz="2800" dirty="0" smtClean="0"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800" dirty="0" smtClean="0"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AB</a:t>
                      </a:r>
                      <a:r>
                        <a:rPr lang="en-US" altLang="zh-TW" sz="2800" dirty="0" smtClean="0"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800" dirty="0" smtClean="0">
                          <a:ea typeface="微軟正黑體" panose="020B0604030504040204" pitchFamily="34" charset="-120"/>
                        </a:rPr>
                        <a:t>自評</a:t>
                      </a:r>
                      <a:r>
                        <a:rPr lang="en-US" altLang="zh-TW" sz="28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2800" dirty="0" smtClean="0">
                          <a:ea typeface="微軟正黑體" panose="020B0604030504040204" pitchFamily="34" charset="-120"/>
                        </a:rPr>
                        <a:t>觀察</a:t>
                      </a:r>
                      <a:r>
                        <a:rPr lang="en-US" altLang="zh-TW" sz="28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2800" dirty="0" smtClean="0">
                          <a:ea typeface="微軟正黑體" panose="020B0604030504040204" pitchFamily="34" charset="-120"/>
                        </a:rPr>
                        <a:t>檔案</a:t>
                      </a:r>
                      <a:r>
                        <a:rPr lang="en-US" altLang="zh-TW" sz="2800" dirty="0" smtClean="0"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800" dirty="0" smtClean="0"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AB</a:t>
                      </a:r>
                      <a:r>
                        <a:rPr lang="en-US" altLang="zh-TW" sz="2800" dirty="0" smtClean="0"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800" dirty="0" smtClean="0">
                          <a:ea typeface="微軟正黑體" panose="020B0604030504040204" pitchFamily="34" charset="-120"/>
                        </a:rPr>
                        <a:t>自評</a:t>
                      </a:r>
                      <a:r>
                        <a:rPr lang="en-US" altLang="zh-TW" sz="28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2800" dirty="0" smtClean="0">
                          <a:ea typeface="微軟正黑體" panose="020B0604030504040204" pitchFamily="34" charset="-120"/>
                        </a:rPr>
                        <a:t>觀察</a:t>
                      </a:r>
                      <a:r>
                        <a:rPr lang="en-US" altLang="zh-TW" sz="28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2800" dirty="0" smtClean="0">
                          <a:ea typeface="微軟正黑體" panose="020B0604030504040204" pitchFamily="34" charset="-120"/>
                        </a:rPr>
                        <a:t>檔案</a:t>
                      </a:r>
                      <a:r>
                        <a:rPr lang="en-US" altLang="zh-TW" sz="2800" dirty="0" smtClean="0"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800" dirty="0" smtClean="0"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ABC(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自評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觀察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檔案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3200" dirty="0"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ABC(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自評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觀察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檔案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3200" dirty="0"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ABC(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自評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觀察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3200" dirty="0" smtClean="0">
                          <a:ea typeface="微軟正黑體" panose="020B0604030504040204" pitchFamily="34" charset="-120"/>
                        </a:rPr>
                        <a:t>檔案</a:t>
                      </a:r>
                      <a:r>
                        <a:rPr lang="en-US" altLang="zh-TW" sz="3200" dirty="0" smtClean="0"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3200" dirty="0"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134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5" y="428625"/>
            <a:ext cx="8648700" cy="60007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41280217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289" y="1038225"/>
            <a:ext cx="8650635" cy="41433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07082816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75" y="276225"/>
            <a:ext cx="8401050" cy="62436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45039313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463" y="1123950"/>
            <a:ext cx="8658899" cy="43243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15395631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357188"/>
            <a:ext cx="8553450" cy="59197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86618770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325" y="914400"/>
            <a:ext cx="8515350" cy="4953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13782184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1262062"/>
            <a:ext cx="8648700" cy="43338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14664710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送出認證申請</a:t>
            </a:r>
            <a:r>
              <a:rPr lang="en-US" altLang="zh-TW" dirty="0" smtClean="0"/>
              <a:t>/</a:t>
            </a:r>
            <a:r>
              <a:rPr lang="zh-TW" altLang="en-US" dirty="0" smtClean="0"/>
              <a:t>查詢</a:t>
            </a:r>
            <a:endParaRPr lang="zh-TW" altLang="en-US" dirty="0"/>
          </a:p>
        </p:txBody>
      </p:sp>
      <p:sp>
        <p:nvSpPr>
          <p:cNvPr id="6" name="文字版面配置區 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</a:rPr>
              <a:t>教</a:t>
            </a:r>
            <a:r>
              <a:rPr lang="zh-TW" altLang="en-US" b="1" dirty="0">
                <a:latin typeface="微軟正黑體" panose="020B0604030504040204" pitchFamily="34" charset="-120"/>
              </a:rPr>
              <a:t>輔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認證資料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狀態查詢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8112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095375" y="1828800"/>
            <a:ext cx="10001250" cy="3295650"/>
            <a:chOff x="1095375" y="1828800"/>
            <a:chExt cx="10001250" cy="329565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5375" y="1828800"/>
              <a:ext cx="10001250" cy="3200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橢圓 2"/>
            <p:cNvSpPr/>
            <p:nvPr/>
          </p:nvSpPr>
          <p:spPr>
            <a:xfrm>
              <a:off x="8096250" y="3000375"/>
              <a:ext cx="2314575" cy="2124075"/>
            </a:xfrm>
            <a:prstGeom prst="ellipse">
              <a:avLst/>
            </a:prstGeom>
            <a:noFill/>
            <a:ln w="28575"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407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081087" y="1462087"/>
            <a:ext cx="10029825" cy="3933825"/>
            <a:chOff x="1081087" y="1462087"/>
            <a:chExt cx="10029825" cy="3933825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1087" y="1462087"/>
              <a:ext cx="10029825" cy="39338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圓角矩形 2"/>
            <p:cNvSpPr/>
            <p:nvPr/>
          </p:nvSpPr>
          <p:spPr>
            <a:xfrm>
              <a:off x="9420225" y="2990850"/>
              <a:ext cx="1266825" cy="60960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6591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接點 5"/>
          <p:cNvCxnSpPr/>
          <p:nvPr/>
        </p:nvCxnSpPr>
        <p:spPr>
          <a:xfrm flipH="1" flipV="1">
            <a:off x="1959550" y="3481543"/>
            <a:ext cx="2692" cy="2161546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2368550" y="2994612"/>
            <a:ext cx="1548000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 flipV="1">
            <a:off x="3817237" y="2986107"/>
            <a:ext cx="5256000" cy="12774"/>
          </a:xfrm>
          <a:prstGeom prst="line">
            <a:avLst/>
          </a:prstGeom>
          <a:ln w="1270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9568795" y="3415553"/>
            <a:ext cx="0" cy="1971570"/>
          </a:xfrm>
          <a:prstGeom prst="line">
            <a:avLst/>
          </a:prstGeom>
          <a:ln w="1270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1210792" y="5934699"/>
            <a:ext cx="1698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校本規準設定</a:t>
            </a:r>
            <a:endParaRPr lang="en-US" altLang="zh-TW" dirty="0" smtClean="0">
              <a:solidFill>
                <a:prstClr val="black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學校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2459760" y="2826206"/>
            <a:ext cx="360000" cy="360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  <a:ea typeface="微軟正黑體" panose="020B0604030504040204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289764" y="2229000"/>
            <a:ext cx="2455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評鑑</a:t>
            </a:r>
            <a:r>
              <a:rPr kumimoji="1"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認證</a:t>
            </a:r>
            <a:endParaRPr kumimoji="1"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kumimoji="1"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期程確</a:t>
            </a:r>
            <a:r>
              <a:rPr kumimoji="1"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</a:t>
            </a:r>
            <a:r>
              <a:rPr kumimoji="1"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</a:t>
            </a:r>
            <a:r>
              <a:rPr kumimoji="1"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15" name="橢圓 14"/>
          <p:cNvSpPr/>
          <p:nvPr/>
        </p:nvSpPr>
        <p:spPr>
          <a:xfrm>
            <a:off x="1779550" y="5462497"/>
            <a:ext cx="360000" cy="360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  <a:ea typeface="微軟正黑體" panose="020B0604030504040204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2837503" y="3289178"/>
            <a:ext cx="2855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ea typeface="微軟正黑體" panose="020B0604030504040204" pitchFamily="34" charset="-120"/>
              </a:rPr>
              <a:t>評鑑</a:t>
            </a:r>
            <a:r>
              <a:rPr lang="en-US" altLang="zh-TW" dirty="0" smtClean="0"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ea typeface="微軟正黑體" panose="020B0604030504040204" pitchFamily="34" charset="-120"/>
              </a:rPr>
              <a:t>認證檢視及設定</a:t>
            </a:r>
            <a:endParaRPr lang="en-US" altLang="zh-TW" dirty="0" smtClean="0">
              <a:ea typeface="微軟正黑體" panose="020B0604030504040204" pitchFamily="34" charset="-120"/>
            </a:endParaRPr>
          </a:p>
          <a:p>
            <a:pPr algn="ctr"/>
            <a:r>
              <a:rPr lang="en-US" altLang="zh-TW" dirty="0" smtClean="0"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ea typeface="微軟正黑體" panose="020B0604030504040204" pitchFamily="34" charset="-120"/>
              </a:rPr>
              <a:t>學校</a:t>
            </a:r>
            <a:r>
              <a:rPr lang="en-US" altLang="zh-TW" dirty="0" smtClean="0">
                <a:ea typeface="微軟正黑體" panose="020B0604030504040204" pitchFamily="34" charset="-120"/>
              </a:rPr>
              <a:t>)</a:t>
            </a:r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4043804" y="2826206"/>
            <a:ext cx="360000" cy="360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 dirty="0">
              <a:solidFill>
                <a:schemeClr val="tx1"/>
              </a:solidFill>
              <a:ea typeface="微軟正黑體" panose="020B0604030504040204" pitchFamily="34" charset="-12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7636942" y="2826206"/>
            <a:ext cx="360000" cy="36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 dirty="0">
              <a:solidFill>
                <a:schemeClr val="tx1"/>
              </a:solidFill>
              <a:ea typeface="微軟正黑體" panose="020B0604030504040204" pitchFamily="34" charset="-120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5627848" y="2821540"/>
            <a:ext cx="785049" cy="369332"/>
            <a:chOff x="6097390" y="4761030"/>
            <a:chExt cx="785049" cy="369332"/>
          </a:xfrm>
        </p:grpSpPr>
        <p:sp>
          <p:nvSpPr>
            <p:cNvPr id="23" name="橢圓 22"/>
            <p:cNvSpPr/>
            <p:nvPr/>
          </p:nvSpPr>
          <p:spPr>
            <a:xfrm>
              <a:off x="6113683" y="4770362"/>
              <a:ext cx="360000" cy="360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 dirty="0">
                <a:solidFill>
                  <a:prstClr val="white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6097390" y="4761030"/>
              <a:ext cx="7850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  <p:sp>
        <p:nvSpPr>
          <p:cNvPr id="22" name="文字方塊 21"/>
          <p:cNvSpPr txBox="1"/>
          <p:nvPr/>
        </p:nvSpPr>
        <p:spPr>
          <a:xfrm>
            <a:off x="4834733" y="2107263"/>
            <a:ext cx="1877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評鑑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認證配對</a:t>
            </a:r>
            <a:endParaRPr lang="en-US" altLang="zh-TW" dirty="0" smtClean="0">
              <a:solidFill>
                <a:prstClr val="black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學校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26" name="橢圓 25"/>
          <p:cNvSpPr/>
          <p:nvPr/>
        </p:nvSpPr>
        <p:spPr>
          <a:xfrm>
            <a:off x="9390325" y="5426049"/>
            <a:ext cx="360000" cy="360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  <a:ea typeface="微軟正黑體" panose="020B0604030504040204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8591312" y="5886604"/>
            <a:ext cx="2125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prstClr val="black"/>
                </a:solidFill>
                <a:ea typeface="微軟正黑體" panose="020B0604030504040204" pitchFamily="34" charset="-120"/>
              </a:rPr>
              <a:t>實</a:t>
            </a:r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作審查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證書查詢</a:t>
            </a:r>
            <a:endParaRPr lang="en-US" altLang="zh-TW" dirty="0" smtClean="0">
              <a:solidFill>
                <a:prstClr val="black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學校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28" name="弧線 25"/>
          <p:cNvSpPr/>
          <p:nvPr/>
        </p:nvSpPr>
        <p:spPr>
          <a:xfrm>
            <a:off x="8561787" y="2986103"/>
            <a:ext cx="1008538" cy="885182"/>
          </a:xfrm>
          <a:prstGeom prst="arc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29" name="弧線 26"/>
          <p:cNvSpPr/>
          <p:nvPr/>
        </p:nvSpPr>
        <p:spPr>
          <a:xfrm flipH="1">
            <a:off x="1962242" y="2998460"/>
            <a:ext cx="1004635" cy="974943"/>
          </a:xfrm>
          <a:prstGeom prst="arc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ea typeface="微軟正黑體" panose="020B0604030504040204" pitchFamily="34" charset="-120"/>
            </a:endParaRPr>
          </a:p>
        </p:txBody>
      </p:sp>
      <p:pic>
        <p:nvPicPr>
          <p:cNvPr id="35" name="圖片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802" y="5684630"/>
            <a:ext cx="998522" cy="896400"/>
          </a:xfrm>
          <a:prstGeom prst="rect">
            <a:avLst/>
          </a:prstGeom>
        </p:spPr>
      </p:pic>
      <p:sp>
        <p:nvSpPr>
          <p:cNvPr id="36" name="橢圓 35"/>
          <p:cNvSpPr/>
          <p:nvPr/>
        </p:nvSpPr>
        <p:spPr>
          <a:xfrm>
            <a:off x="1792706" y="4119805"/>
            <a:ext cx="360000" cy="36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  <a:ea typeface="微軟正黑體" panose="020B0604030504040204" pitchFamily="34" charset="-120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92149" y="4105669"/>
            <a:ext cx="1698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填寫期望名單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7063255" y="3289177"/>
            <a:ext cx="1698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進行評鑑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認證</a:t>
            </a:r>
            <a:endParaRPr lang="en-US" altLang="zh-TW" dirty="0" smtClean="0">
              <a:solidFill>
                <a:prstClr val="black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868560" y="223292"/>
            <a:ext cx="5269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流程圖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橢圓 42"/>
          <p:cNvSpPr/>
          <p:nvPr/>
        </p:nvSpPr>
        <p:spPr>
          <a:xfrm>
            <a:off x="9404533" y="3632015"/>
            <a:ext cx="360000" cy="36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 dirty="0">
              <a:solidFill>
                <a:schemeClr val="tx1"/>
              </a:solidFill>
              <a:ea typeface="微軟正黑體" panose="020B0604030504040204" pitchFamily="34" charset="-120"/>
            </a:endParaRPr>
          </a:p>
        </p:txBody>
      </p:sp>
      <p:sp>
        <p:nvSpPr>
          <p:cNvPr id="44" name="文字方塊 43"/>
          <p:cNvSpPr txBox="1"/>
          <p:nvPr/>
        </p:nvSpPr>
        <p:spPr>
          <a:xfrm>
            <a:off x="9867103" y="3650237"/>
            <a:ext cx="1698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送出認證資料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46" y="5900676"/>
            <a:ext cx="628650" cy="714375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22" y="3395172"/>
            <a:ext cx="775567" cy="760556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06" y="1514690"/>
            <a:ext cx="838200" cy="752475"/>
          </a:xfrm>
          <a:prstGeom prst="rect">
            <a:avLst/>
          </a:prstGeom>
        </p:spPr>
      </p:pic>
      <p:pic>
        <p:nvPicPr>
          <p:cNvPr id="45" name="圖片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974" y="2022245"/>
            <a:ext cx="838200" cy="752475"/>
          </a:xfrm>
          <a:prstGeom prst="rect">
            <a:avLst/>
          </a:prstGeom>
        </p:spPr>
      </p:pic>
      <p:pic>
        <p:nvPicPr>
          <p:cNvPr id="46" name="圖片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348" y="1361228"/>
            <a:ext cx="838200" cy="752475"/>
          </a:xfrm>
          <a:prstGeom prst="rect">
            <a:avLst/>
          </a:prstGeom>
        </p:spPr>
      </p:pic>
      <p:pic>
        <p:nvPicPr>
          <p:cNvPr id="48" name="圖片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846" y="1920502"/>
            <a:ext cx="775567" cy="760556"/>
          </a:xfrm>
          <a:prstGeom prst="rect">
            <a:avLst/>
          </a:prstGeom>
        </p:spPr>
      </p:pic>
      <p:pic>
        <p:nvPicPr>
          <p:cNvPr id="49" name="圖片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279" y="2875331"/>
            <a:ext cx="734639" cy="7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1235034" y="985838"/>
            <a:ext cx="9175791" cy="4862512"/>
            <a:chOff x="266700" y="985838"/>
            <a:chExt cx="11630025" cy="4862512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6700" y="985838"/>
              <a:ext cx="11630025" cy="486251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圓角矩形 5"/>
            <p:cNvSpPr/>
            <p:nvPr/>
          </p:nvSpPr>
          <p:spPr>
            <a:xfrm>
              <a:off x="10487025" y="5162550"/>
              <a:ext cx="1409700" cy="68580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122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180975"/>
            <a:ext cx="9753600" cy="65389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76301318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776287"/>
            <a:ext cx="9791700" cy="53054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56858277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925" y="561975"/>
            <a:ext cx="8676856" cy="56006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6155436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5" y="1557337"/>
            <a:ext cx="10001250" cy="37433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66121509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學</a:t>
            </a:r>
            <a:r>
              <a:rPr lang="zh-TW" altLang="en-US" dirty="0"/>
              <a:t>校</a:t>
            </a:r>
            <a:r>
              <a:rPr lang="zh-TW" altLang="en-US" dirty="0" smtClean="0"/>
              <a:t>端</a:t>
            </a:r>
            <a:r>
              <a:rPr lang="en-US" altLang="zh-TW" dirty="0" smtClean="0"/>
              <a:t>-</a:t>
            </a:r>
            <a:r>
              <a:rPr lang="zh-TW" altLang="en-US" dirty="0" smtClean="0"/>
              <a:t>實作審查</a:t>
            </a:r>
            <a:r>
              <a:rPr lang="en-US" altLang="zh-TW" dirty="0" smtClean="0"/>
              <a:t>/</a:t>
            </a:r>
            <a:r>
              <a:rPr lang="zh-TW" altLang="en-US" dirty="0" smtClean="0"/>
              <a:t>證書查詢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149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675" y="814387"/>
            <a:ext cx="9772650" cy="52292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圓角矩形 2"/>
          <p:cNvSpPr/>
          <p:nvPr/>
        </p:nvSpPr>
        <p:spPr>
          <a:xfrm>
            <a:off x="9286875" y="4162425"/>
            <a:ext cx="1428750" cy="1371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9284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525" y="400050"/>
            <a:ext cx="9925050" cy="59817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圓角矩形 3"/>
          <p:cNvSpPr/>
          <p:nvPr/>
        </p:nvSpPr>
        <p:spPr>
          <a:xfrm>
            <a:off x="10391775" y="4210050"/>
            <a:ext cx="685800" cy="5619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960775" y="1564849"/>
            <a:ext cx="857839" cy="4242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233394" y="2205872"/>
            <a:ext cx="461913" cy="4242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00899" y="3035431"/>
            <a:ext cx="659876" cy="4242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1152525" y="853440"/>
            <a:ext cx="1529715" cy="512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723592" y="1225124"/>
            <a:ext cx="509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ea typeface="微軟正黑體" panose="020B0604030504040204" pitchFamily="34" charset="-120"/>
              </a:rPr>
              <a:t>1.</a:t>
            </a:r>
            <a:endParaRPr lang="zh-TW" altLang="en-US" dirty="0">
              <a:solidFill>
                <a:srgbClr val="FF0000"/>
              </a:solidFill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802584" y="2205872"/>
            <a:ext cx="509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ea typeface="微軟正黑體" panose="020B0604030504040204" pitchFamily="34" charset="-120"/>
              </a:rPr>
              <a:t>2.</a:t>
            </a:r>
            <a:endParaRPr lang="zh-TW" altLang="en-US" dirty="0">
              <a:solidFill>
                <a:srgbClr val="FF0000"/>
              </a:solidFill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109149" y="2995661"/>
            <a:ext cx="509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ea typeface="微軟正黑體" panose="020B0604030504040204" pitchFamily="34" charset="-120"/>
              </a:rPr>
              <a:t>3.</a:t>
            </a:r>
            <a:endParaRPr lang="zh-TW" altLang="en-US" dirty="0">
              <a:solidFill>
                <a:srgbClr val="FF0000"/>
              </a:solidFill>
              <a:ea typeface="微軟正黑體" panose="020B0604030504040204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0050806" y="4210050"/>
            <a:ext cx="509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ea typeface="微軟正黑體" panose="020B0604030504040204" pitchFamily="34" charset="-120"/>
              </a:rPr>
              <a:t>4.</a:t>
            </a:r>
            <a:endParaRPr lang="zh-TW" altLang="en-US" dirty="0">
              <a:solidFill>
                <a:srgbClr val="FF0000"/>
              </a:solidFill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778133" y="2205872"/>
            <a:ext cx="184212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學校是否檢視過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教師的認證資料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向左箭號 15"/>
          <p:cNvSpPr/>
          <p:nvPr/>
        </p:nvSpPr>
        <p:spPr>
          <a:xfrm>
            <a:off x="4217625" y="2390538"/>
            <a:ext cx="465747" cy="3526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17" name="圓角矩形圖說文字 16"/>
          <p:cNvSpPr/>
          <p:nvPr/>
        </p:nvSpPr>
        <p:spPr>
          <a:xfrm>
            <a:off x="9729216" y="2205872"/>
            <a:ext cx="1870677" cy="829559"/>
          </a:xfrm>
          <a:prstGeom prst="wedgeRoundRectCallout">
            <a:avLst>
              <a:gd name="adj1" fmla="val -7559"/>
              <a:gd name="adj2" fmla="val 175237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由此檢視教師的認證資料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7747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498" y="1158240"/>
            <a:ext cx="9086850" cy="53806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字方塊 3"/>
          <p:cNvSpPr txBox="1"/>
          <p:nvPr/>
        </p:nvSpPr>
        <p:spPr>
          <a:xfrm>
            <a:off x="754773" y="329346"/>
            <a:ext cx="37075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點選檢視後會出現的教師認證資料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33852843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群組 19"/>
          <p:cNvGrpSpPr/>
          <p:nvPr/>
        </p:nvGrpSpPr>
        <p:grpSpPr>
          <a:xfrm>
            <a:off x="771310" y="412243"/>
            <a:ext cx="10363415" cy="6055232"/>
            <a:chOff x="771310" y="412243"/>
            <a:chExt cx="10363415" cy="6055232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7275" y="412243"/>
              <a:ext cx="10077450" cy="5905500"/>
            </a:xfrm>
            <a:prstGeom prst="rect">
              <a:avLst/>
            </a:prstGeom>
          </p:spPr>
        </p:pic>
        <p:sp>
          <p:nvSpPr>
            <p:cNvPr id="3" name="圓角矩形 2"/>
            <p:cNvSpPr/>
            <p:nvPr/>
          </p:nvSpPr>
          <p:spPr>
            <a:xfrm>
              <a:off x="1057275" y="4314825"/>
              <a:ext cx="447675" cy="120967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  <p:sp>
          <p:nvSpPr>
            <p:cNvPr id="4" name="圓角矩形 3"/>
            <p:cNvSpPr/>
            <p:nvPr/>
          </p:nvSpPr>
          <p:spPr>
            <a:xfrm>
              <a:off x="2447925" y="5962650"/>
              <a:ext cx="695325" cy="50482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960775" y="1564849"/>
              <a:ext cx="857839" cy="42420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133150" y="2205872"/>
              <a:ext cx="461913" cy="42420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300899" y="3035431"/>
              <a:ext cx="659876" cy="42420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723592" y="1225124"/>
              <a:ext cx="5098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  <a:ea typeface="微軟正黑體" panose="020B0604030504040204" pitchFamily="34" charset="-120"/>
                </a:rPr>
                <a:t>1.</a:t>
              </a:r>
              <a:endParaRPr lang="zh-TW" altLang="en-US" dirty="0">
                <a:solidFill>
                  <a:srgbClr val="FF0000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3669927" y="2159705"/>
              <a:ext cx="5098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  <a:ea typeface="微軟正黑體" panose="020B0604030504040204" pitchFamily="34" charset="-120"/>
                </a:rPr>
                <a:t>2.</a:t>
              </a:r>
              <a:endParaRPr lang="zh-TW" altLang="en-US" dirty="0">
                <a:solidFill>
                  <a:srgbClr val="FF0000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2109149" y="2995661"/>
              <a:ext cx="5098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  <a:ea typeface="微軟正黑體" panose="020B0604030504040204" pitchFamily="34" charset="-120"/>
                </a:rPr>
                <a:t>3.</a:t>
              </a:r>
              <a:endParaRPr lang="zh-TW" altLang="en-US" dirty="0">
                <a:solidFill>
                  <a:srgbClr val="FF0000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771310" y="3980427"/>
              <a:ext cx="5098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  <a:ea typeface="微軟正黑體" panose="020B0604030504040204" pitchFamily="34" charset="-120"/>
                </a:rPr>
                <a:t>4.</a:t>
              </a:r>
              <a:endParaRPr lang="zh-TW" altLang="en-US" dirty="0">
                <a:solidFill>
                  <a:srgbClr val="FF0000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4778133" y="2205872"/>
              <a:ext cx="2584704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學校是否檢視過教師所完成的實作認證申請表</a:t>
              </a:r>
              <a:endPara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向左箭號 15"/>
            <p:cNvSpPr/>
            <p:nvPr/>
          </p:nvSpPr>
          <p:spPr>
            <a:xfrm>
              <a:off x="4217625" y="2390538"/>
              <a:ext cx="465747" cy="35266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  <p:sp>
          <p:nvSpPr>
            <p:cNvPr id="17" name="圓角矩形圖說文字 16"/>
            <p:cNvSpPr/>
            <p:nvPr/>
          </p:nvSpPr>
          <p:spPr>
            <a:xfrm>
              <a:off x="3133150" y="4423708"/>
              <a:ext cx="1870677" cy="829559"/>
            </a:xfrm>
            <a:prstGeom prst="wedgeRoundRectCallout">
              <a:avLst>
                <a:gd name="adj1" fmla="val -45360"/>
                <a:gd name="adj2" fmla="val 142904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檢視完教師認證資料後點選送出</a:t>
              </a:r>
              <a:endPara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3188783" y="6023277"/>
              <a:ext cx="5098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  <a:ea typeface="微軟正黑體" panose="020B0604030504040204" pitchFamily="34" charset="-120"/>
                </a:rPr>
                <a:t>5.</a:t>
              </a:r>
              <a:endParaRPr lang="zh-TW" altLang="en-US" dirty="0">
                <a:solidFill>
                  <a:srgbClr val="FF0000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9" name="橢圓 18"/>
            <p:cNvSpPr/>
            <p:nvPr/>
          </p:nvSpPr>
          <p:spPr>
            <a:xfrm>
              <a:off x="1193877" y="819360"/>
              <a:ext cx="1529715" cy="51206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4152198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25" y="433387"/>
            <a:ext cx="9963150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77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24" y="862013"/>
            <a:ext cx="8667751" cy="50339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1842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450" y="966787"/>
            <a:ext cx="8772525" cy="46005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橢圓 4"/>
          <p:cNvSpPr/>
          <p:nvPr/>
        </p:nvSpPr>
        <p:spPr>
          <a:xfrm>
            <a:off x="1695450" y="1450848"/>
            <a:ext cx="1529715" cy="512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6" name="圓角矩形圖說文字 5"/>
          <p:cNvSpPr/>
          <p:nvPr/>
        </p:nvSpPr>
        <p:spPr>
          <a:xfrm>
            <a:off x="5742238" y="3119164"/>
            <a:ext cx="2499554" cy="829559"/>
          </a:xfrm>
          <a:prstGeom prst="wedgeRoundRectCallout">
            <a:avLst>
              <a:gd name="adj1" fmla="val -45360"/>
              <a:gd name="adj2" fmla="val 142904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完成檢視，送出後即不會出現名單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16416059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群組 14"/>
          <p:cNvGrpSpPr/>
          <p:nvPr/>
        </p:nvGrpSpPr>
        <p:grpSpPr>
          <a:xfrm>
            <a:off x="1399996" y="771525"/>
            <a:ext cx="9001304" cy="5314950"/>
            <a:chOff x="1399996" y="771525"/>
            <a:chExt cx="9001304" cy="531495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95450" y="771525"/>
              <a:ext cx="8705850" cy="53149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" name="矩形 3"/>
            <p:cNvSpPr/>
            <p:nvPr/>
          </p:nvSpPr>
          <p:spPr>
            <a:xfrm>
              <a:off x="3139125" y="1888862"/>
              <a:ext cx="857839" cy="42420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3535051" y="2582944"/>
              <a:ext cx="461913" cy="42420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857080" y="3374796"/>
              <a:ext cx="659876" cy="42420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  <p:sp>
          <p:nvSpPr>
            <p:cNvPr id="7" name="圓角矩形 6"/>
            <p:cNvSpPr/>
            <p:nvPr/>
          </p:nvSpPr>
          <p:spPr>
            <a:xfrm>
              <a:off x="1762125" y="4591050"/>
              <a:ext cx="295347" cy="40005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  <p:sp>
          <p:nvSpPr>
            <p:cNvPr id="8" name="圓角矩形 7"/>
            <p:cNvSpPr/>
            <p:nvPr/>
          </p:nvSpPr>
          <p:spPr>
            <a:xfrm>
              <a:off x="3050166" y="5686425"/>
              <a:ext cx="295347" cy="400050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3568044" y="1549014"/>
              <a:ext cx="5098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  <a:ea typeface="微軟正黑體" panose="020B0604030504040204" pitchFamily="34" charset="-120"/>
                </a:rPr>
                <a:t>1.</a:t>
              </a:r>
              <a:endParaRPr lang="zh-TW" altLang="en-US" dirty="0">
                <a:solidFill>
                  <a:srgbClr val="FF0000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4020908" y="2553458"/>
              <a:ext cx="5098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  <a:ea typeface="微軟正黑體" panose="020B0604030504040204" pitchFamily="34" charset="-120"/>
                </a:rPr>
                <a:t>2.</a:t>
              </a:r>
              <a:endParaRPr lang="zh-TW" altLang="en-US" dirty="0">
                <a:solidFill>
                  <a:srgbClr val="FF0000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516956" y="3305443"/>
              <a:ext cx="5098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  <a:ea typeface="微軟正黑體" panose="020B0604030504040204" pitchFamily="34" charset="-120"/>
                </a:rPr>
                <a:t>3.</a:t>
              </a:r>
              <a:endParaRPr lang="zh-TW" altLang="en-US" dirty="0">
                <a:solidFill>
                  <a:srgbClr val="FF0000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399996" y="4621768"/>
              <a:ext cx="5098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  <a:ea typeface="微軟正黑體" panose="020B0604030504040204" pitchFamily="34" charset="-120"/>
                </a:rPr>
                <a:t>4.</a:t>
              </a:r>
              <a:endParaRPr lang="zh-TW" altLang="en-US" dirty="0">
                <a:solidFill>
                  <a:srgbClr val="FF0000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3452741" y="5667415"/>
              <a:ext cx="5098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  <a:ea typeface="微軟正黑體" panose="020B0604030504040204" pitchFamily="34" charset="-120"/>
                </a:rPr>
                <a:t>5.</a:t>
              </a:r>
              <a:endParaRPr lang="zh-TW" altLang="en-US" dirty="0">
                <a:solidFill>
                  <a:srgbClr val="FF0000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4" name="橢圓 13"/>
            <p:cNvSpPr/>
            <p:nvPr/>
          </p:nvSpPr>
          <p:spPr>
            <a:xfrm>
              <a:off x="1671739" y="1221616"/>
              <a:ext cx="1529715" cy="51206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  <p:sp>
        <p:nvSpPr>
          <p:cNvPr id="16" name="文字方塊 15"/>
          <p:cNvSpPr txBox="1"/>
          <p:nvPr/>
        </p:nvSpPr>
        <p:spPr>
          <a:xfrm>
            <a:off x="4826164" y="2553458"/>
            <a:ext cx="258470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學校是否檢視過教師所完成的實作認證申請表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向左箭號 16"/>
          <p:cNvSpPr/>
          <p:nvPr/>
        </p:nvSpPr>
        <p:spPr>
          <a:xfrm>
            <a:off x="4265656" y="2738124"/>
            <a:ext cx="465747" cy="3526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59812502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12" y="561975"/>
            <a:ext cx="9858375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640674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13" y="1119187"/>
            <a:ext cx="8624888" cy="46577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橢圓 3"/>
          <p:cNvSpPr/>
          <p:nvPr/>
        </p:nvSpPr>
        <p:spPr>
          <a:xfrm>
            <a:off x="1695450" y="1450848"/>
            <a:ext cx="1529715" cy="512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5" name="圓角矩形圖說文字 4"/>
          <p:cNvSpPr/>
          <p:nvPr/>
        </p:nvSpPr>
        <p:spPr>
          <a:xfrm>
            <a:off x="5742238" y="3119164"/>
            <a:ext cx="2499554" cy="829559"/>
          </a:xfrm>
          <a:prstGeom prst="wedgeRoundRectCallout">
            <a:avLst>
              <a:gd name="adj1" fmla="val -45360"/>
              <a:gd name="adj2" fmla="val 142904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完成檢視，送出後即不會出現名單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1364076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5" y="790575"/>
            <a:ext cx="8667750" cy="5276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矩形 3"/>
          <p:cNvSpPr/>
          <p:nvPr/>
        </p:nvSpPr>
        <p:spPr>
          <a:xfrm>
            <a:off x="3996964" y="1869812"/>
            <a:ext cx="857839" cy="4242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35051" y="2582944"/>
            <a:ext cx="461913" cy="4242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57080" y="3374796"/>
            <a:ext cx="659876" cy="4242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1857080" y="4542345"/>
            <a:ext cx="310685" cy="51435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3034413" y="5647245"/>
            <a:ext cx="506907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1671739" y="1221616"/>
            <a:ext cx="1529715" cy="512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929023" y="1869812"/>
            <a:ext cx="509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ea typeface="微軟正黑體" panose="020B0604030504040204" pitchFamily="34" charset="-120"/>
              </a:rPr>
              <a:t>1.</a:t>
            </a:r>
            <a:endParaRPr lang="zh-TW" altLang="en-US" dirty="0">
              <a:solidFill>
                <a:srgbClr val="FF0000"/>
              </a:solidFill>
              <a:ea typeface="微軟正黑體" panose="020B0604030504040204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020908" y="2553458"/>
            <a:ext cx="509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ea typeface="微軟正黑體" panose="020B0604030504040204" pitchFamily="34" charset="-120"/>
              </a:rPr>
              <a:t>2.</a:t>
            </a:r>
            <a:endParaRPr lang="zh-TW" altLang="en-US" dirty="0">
              <a:solidFill>
                <a:srgbClr val="FF0000"/>
              </a:solidFill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2516956" y="3305443"/>
            <a:ext cx="509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ea typeface="微軟正黑體" panose="020B0604030504040204" pitchFamily="34" charset="-120"/>
              </a:rPr>
              <a:t>3.</a:t>
            </a:r>
            <a:endParaRPr lang="zh-TW" altLang="en-US" dirty="0">
              <a:solidFill>
                <a:srgbClr val="FF0000"/>
              </a:solidFill>
              <a:ea typeface="微軟正黑體" panose="020B0604030504040204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399996" y="4621768"/>
            <a:ext cx="509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ea typeface="微軟正黑體" panose="020B0604030504040204" pitchFamily="34" charset="-120"/>
              </a:rPr>
              <a:t>4.</a:t>
            </a:r>
            <a:endParaRPr lang="zh-TW" altLang="en-US" dirty="0">
              <a:solidFill>
                <a:srgbClr val="FF0000"/>
              </a:solidFill>
              <a:ea typeface="微軟正黑體" panose="020B0604030504040204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452741" y="5667415"/>
            <a:ext cx="509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ea typeface="微軟正黑體" panose="020B0604030504040204" pitchFamily="34" charset="-120"/>
              </a:rPr>
              <a:t>5.</a:t>
            </a:r>
            <a:endParaRPr lang="zh-TW" altLang="en-US" dirty="0">
              <a:solidFill>
                <a:srgbClr val="FF0000"/>
              </a:solidFill>
              <a:ea typeface="微軟正黑體" panose="020B0604030504040204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4929023" y="2553458"/>
            <a:ext cx="258470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學校是否檢視過教師所完成的實作認證申請表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向左箭號 16"/>
          <p:cNvSpPr/>
          <p:nvPr/>
        </p:nvSpPr>
        <p:spPr>
          <a:xfrm>
            <a:off x="4368515" y="2738124"/>
            <a:ext cx="465747" cy="3526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81552434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325" y="528637"/>
            <a:ext cx="8610600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645110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337" y="142874"/>
            <a:ext cx="9953625" cy="64674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橢圓 3"/>
          <p:cNvSpPr/>
          <p:nvPr/>
        </p:nvSpPr>
        <p:spPr>
          <a:xfrm>
            <a:off x="2743200" y="475488"/>
            <a:ext cx="1560576" cy="5364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2011680" y="1158240"/>
            <a:ext cx="731520" cy="3779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04061955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2" y="161924"/>
            <a:ext cx="9915525" cy="65436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橢圓 3"/>
          <p:cNvSpPr/>
          <p:nvPr/>
        </p:nvSpPr>
        <p:spPr>
          <a:xfrm>
            <a:off x="2743200" y="475488"/>
            <a:ext cx="1560576" cy="5364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2743200" y="1264540"/>
            <a:ext cx="938784" cy="3779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2673263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非正式評鑑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461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064" y="544104"/>
            <a:ext cx="8905875" cy="3714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矩形 5"/>
          <p:cNvSpPr/>
          <p:nvPr/>
        </p:nvSpPr>
        <p:spPr>
          <a:xfrm>
            <a:off x="7748833" y="3110845"/>
            <a:ext cx="1414021" cy="5184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314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學校端</a:t>
            </a:r>
            <a:r>
              <a:rPr lang="en-US" altLang="zh-TW" dirty="0" smtClean="0"/>
              <a:t>-</a:t>
            </a:r>
            <a:r>
              <a:rPr lang="zh-TW" altLang="en-US" dirty="0" smtClean="0"/>
              <a:t>評鑑</a:t>
            </a:r>
            <a:r>
              <a:rPr lang="en-US" altLang="zh-TW" dirty="0" smtClean="0"/>
              <a:t>/</a:t>
            </a:r>
            <a:r>
              <a:rPr lang="zh-TW" altLang="en-US" dirty="0" smtClean="0"/>
              <a:t>認證期程設定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028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769" y="510639"/>
            <a:ext cx="8934450" cy="61266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341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825" y="157162"/>
            <a:ext cx="8896350" cy="65436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3107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600075"/>
            <a:ext cx="8877300" cy="56578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2704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144" y="921519"/>
            <a:ext cx="9001125" cy="45624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7225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261100" y="3614738"/>
            <a:ext cx="10515600" cy="2852737"/>
          </a:xfrm>
        </p:spPr>
        <p:txBody>
          <a:bodyPr/>
          <a:lstStyle/>
          <a:p>
            <a:r>
              <a:rPr lang="zh-TW" altLang="en-US" dirty="0" smtClean="0"/>
              <a:t>謝謝大家參與</a:t>
            </a:r>
            <a:r>
              <a:rPr lang="en-US" altLang="zh-TW" dirty="0" smtClean="0">
                <a:sym typeface="Wingdings" panose="05000000000000000000" pitchFamily="2" charset="2"/>
              </a:rPr>
              <a:t>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>
          <a:xfrm>
            <a:off x="917575" y="1304925"/>
            <a:ext cx="10515600" cy="2403475"/>
          </a:xfrm>
        </p:spPr>
        <p:txBody>
          <a:bodyPr>
            <a:normAutofit fontScale="92500" lnSpcReduction="20000"/>
          </a:bodyPr>
          <a:lstStyle/>
          <a:p>
            <a:r>
              <a:rPr lang="zh-TW" altLang="en-US" sz="3500" dirty="0" smtClean="0">
                <a:solidFill>
                  <a:schemeClr val="tx1"/>
                </a:solidFill>
                <a:latin typeface="微軟正黑體" panose="020B0604030504040204" pitchFamily="34" charset="-120"/>
                <a:sym typeface="Wingdings 2" panose="05020102010507070707" pitchFamily="18" charset="2"/>
              </a:rPr>
              <a:t> </a:t>
            </a:r>
            <a:r>
              <a:rPr lang="zh-TW" altLang="en-US" sz="35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精緻網客服電話：</a:t>
            </a:r>
            <a:endParaRPr lang="en-US" altLang="zh-TW" sz="3500" dirty="0" smtClean="0">
              <a:solidFill>
                <a:schemeClr val="tx1"/>
              </a:solidFill>
              <a:latin typeface="微軟正黑體" panose="020B0604030504040204" pitchFamily="34" charset="-120"/>
            </a:endParaRPr>
          </a:p>
          <a:p>
            <a:r>
              <a:rPr lang="zh-TW" altLang="en-US" sz="35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     </a:t>
            </a:r>
            <a:r>
              <a:rPr lang="en-US" altLang="zh-TW" sz="35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04-22297098</a:t>
            </a:r>
            <a:r>
              <a:rPr lang="zh-TW" altLang="en-US" sz="35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，</a:t>
            </a:r>
            <a:r>
              <a:rPr lang="en-US" altLang="zh-TW" sz="35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04-22290029</a:t>
            </a:r>
            <a:r>
              <a:rPr lang="zh-TW" altLang="en-US" sz="35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，</a:t>
            </a:r>
            <a:r>
              <a:rPr lang="en-US" altLang="zh-TW" sz="35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04-22297349</a:t>
            </a:r>
          </a:p>
          <a:p>
            <a:endParaRPr lang="en-US" altLang="zh-TW" sz="3500" dirty="0">
              <a:solidFill>
                <a:schemeClr val="tx1"/>
              </a:solidFill>
              <a:latin typeface="微軟正黑體" panose="020B0604030504040204" pitchFamily="34" charset="-120"/>
            </a:endParaRPr>
          </a:p>
          <a:p>
            <a:endParaRPr lang="en-US" altLang="zh-TW" sz="3500" dirty="0" smtClean="0">
              <a:solidFill>
                <a:schemeClr val="tx1"/>
              </a:solidFill>
              <a:latin typeface="微軟正黑體" panose="020B0604030504040204" pitchFamily="34" charset="-120"/>
            </a:endParaRPr>
          </a:p>
          <a:p>
            <a:r>
              <a:rPr lang="zh-TW" altLang="en-US" sz="3500" dirty="0" smtClean="0">
                <a:solidFill>
                  <a:schemeClr val="tx1"/>
                </a:solidFill>
                <a:latin typeface="微軟正黑體" panose="020B0604030504040204" pitchFamily="34" charset="-120"/>
                <a:sym typeface="Wingdings 2" panose="05020102010507070707" pitchFamily="18" charset="2"/>
              </a:rPr>
              <a:t> </a:t>
            </a:r>
            <a:r>
              <a:rPr lang="zh-TW" altLang="en-US" sz="35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精緻網</a:t>
            </a:r>
            <a:r>
              <a:rPr lang="en-US" altLang="zh-TW" sz="35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Email</a:t>
            </a:r>
            <a:r>
              <a:rPr lang="zh-TW" altLang="en-US" sz="35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 </a:t>
            </a:r>
            <a:r>
              <a:rPr lang="en-US" altLang="zh-TW" sz="35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:</a:t>
            </a:r>
            <a:r>
              <a:rPr lang="zh-TW" altLang="en-US" sz="35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 </a:t>
            </a:r>
            <a:r>
              <a:rPr lang="en-US" altLang="zh-TW" sz="3500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tepd@mail.moe.gov.tw</a:t>
            </a:r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906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740095" y="1171575"/>
            <a:ext cx="10294617" cy="5095875"/>
            <a:chOff x="740095" y="1171575"/>
            <a:chExt cx="10294617" cy="5095875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0095" y="1171575"/>
              <a:ext cx="10294617" cy="50958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圓角矩形 2"/>
            <p:cNvSpPr/>
            <p:nvPr/>
          </p:nvSpPr>
          <p:spPr>
            <a:xfrm>
              <a:off x="1876425" y="1352550"/>
              <a:ext cx="2219325" cy="180022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393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212" y="365125"/>
            <a:ext cx="9624588" cy="57896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圓角矩形 9"/>
          <p:cNvSpPr/>
          <p:nvPr/>
        </p:nvSpPr>
        <p:spPr>
          <a:xfrm>
            <a:off x="1856298" y="1690688"/>
            <a:ext cx="428193" cy="4572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1856297" y="2996114"/>
            <a:ext cx="428193" cy="4572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1823100" y="4346855"/>
            <a:ext cx="428193" cy="4572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1856297" y="5195081"/>
            <a:ext cx="428193" cy="4572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84843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85750" y="523875"/>
            <a:ext cx="11620500" cy="5810250"/>
            <a:chOff x="285750" y="523875"/>
            <a:chExt cx="11620500" cy="581025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750" y="523875"/>
              <a:ext cx="11620500" cy="58102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圓角矩形 2"/>
            <p:cNvSpPr/>
            <p:nvPr/>
          </p:nvSpPr>
          <p:spPr>
            <a:xfrm>
              <a:off x="5305425" y="1676400"/>
              <a:ext cx="2286000" cy="144780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302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345567"/>
            <a:ext cx="11258550" cy="62703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字方塊 6"/>
          <p:cNvSpPr txBox="1"/>
          <p:nvPr/>
        </p:nvSpPr>
        <p:spPr>
          <a:xfrm>
            <a:off x="10350631" y="921641"/>
            <a:ext cx="1480008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四個都勾選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10939694" y="1847891"/>
            <a:ext cx="593767" cy="326571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5"/>
          <p:cNvSpPr/>
          <p:nvPr/>
        </p:nvSpPr>
        <p:spPr>
          <a:xfrm>
            <a:off x="8680862" y="5973288"/>
            <a:ext cx="1669769" cy="64264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615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241425" y="1528763"/>
            <a:ext cx="10515600" cy="2852737"/>
          </a:xfrm>
        </p:spPr>
        <p:txBody>
          <a:bodyPr/>
          <a:lstStyle/>
          <a:p>
            <a:r>
              <a:rPr lang="zh-TW" altLang="en-US" dirty="0" smtClean="0"/>
              <a:t>教師端</a:t>
            </a:r>
            <a:r>
              <a:rPr lang="en-US" altLang="zh-TW" dirty="0" smtClean="0"/>
              <a:t>-</a:t>
            </a:r>
            <a:r>
              <a:rPr lang="zh-TW" altLang="en-US" dirty="0" smtClean="0"/>
              <a:t> 期望名單設定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5364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337" y="533400"/>
            <a:ext cx="9077325" cy="5791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矩形 5"/>
          <p:cNvSpPr/>
          <p:nvPr/>
        </p:nvSpPr>
        <p:spPr>
          <a:xfrm>
            <a:off x="1696824" y="2922311"/>
            <a:ext cx="678730" cy="3110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72237" y="3365371"/>
            <a:ext cx="1781666" cy="3110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72237" y="3758938"/>
            <a:ext cx="1781666" cy="3110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2249553" y="2730323"/>
            <a:ext cx="252000" cy="252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軟正黑體" panose="020B0604030504040204" pitchFamily="34" charset="-120"/>
              </a:rPr>
              <a:t>1</a:t>
            </a:r>
            <a:endParaRPr lang="zh-TW" altLang="en-US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微軟正黑體" panose="020B0604030504040204" pitchFamily="34" charset="-12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3427903" y="3183989"/>
            <a:ext cx="252000" cy="252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軟正黑體" panose="020B0604030504040204" pitchFamily="34" charset="-120"/>
              </a:rPr>
              <a:t>2</a:t>
            </a:r>
            <a:endParaRPr lang="zh-TW" altLang="en-US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微軟正黑體" panose="020B0604030504040204" pitchFamily="34" charset="-12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3459171" y="3667029"/>
            <a:ext cx="252000" cy="252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軟正黑體" panose="020B0604030504040204" pitchFamily="34" charset="-120"/>
              </a:rPr>
              <a:t>3</a:t>
            </a:r>
            <a:endParaRPr lang="zh-TW" altLang="en-US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772237" y="4152505"/>
            <a:ext cx="461914" cy="2871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2061017" y="4083067"/>
            <a:ext cx="252000" cy="252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軟正黑體" panose="020B0604030504040204" pitchFamily="34" charset="-120"/>
              </a:rPr>
              <a:t>4</a:t>
            </a:r>
            <a:endParaRPr lang="zh-TW" altLang="en-US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0250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/>
          <p:cNvGrpSpPr/>
          <p:nvPr/>
        </p:nvGrpSpPr>
        <p:grpSpPr>
          <a:xfrm>
            <a:off x="1724025" y="1338262"/>
            <a:ext cx="8601076" cy="4657725"/>
            <a:chOff x="1762125" y="1081087"/>
            <a:chExt cx="8601076" cy="4657725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62125" y="1081087"/>
              <a:ext cx="8601076" cy="46577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圓角矩形 10"/>
            <p:cNvSpPr/>
            <p:nvPr/>
          </p:nvSpPr>
          <p:spPr>
            <a:xfrm>
              <a:off x="1924050" y="5067300"/>
              <a:ext cx="1304925" cy="33337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89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6567" y="-147776"/>
            <a:ext cx="10515600" cy="1325563"/>
          </a:xfrm>
        </p:spPr>
        <p:txBody>
          <a:bodyPr/>
          <a:lstStyle/>
          <a:p>
            <a:r>
              <a:rPr lang="zh-TW" altLang="en-US" b="1" dirty="0" smtClean="0"/>
              <a:t>期程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45431" y="630325"/>
            <a:ext cx="10515600" cy="4351338"/>
          </a:xfrm>
        </p:spPr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發佈評鑑規準後 系統會發信通知教師填寫期望名單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向右箭號 3"/>
          <p:cNvSpPr/>
          <p:nvPr/>
        </p:nvSpPr>
        <p:spPr>
          <a:xfrm flipV="1">
            <a:off x="2112969" y="4269771"/>
            <a:ext cx="6456053" cy="2583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69013" y="4583919"/>
            <a:ext cx="1698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校本規準設定</a:t>
            </a:r>
            <a:endParaRPr lang="en-US" altLang="zh-TW" dirty="0" smtClean="0">
              <a:solidFill>
                <a:prstClr val="black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學校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31" y="3648907"/>
            <a:ext cx="1044000" cy="89570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2605295" y="3222727"/>
            <a:ext cx="1320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評鑑</a:t>
            </a:r>
            <a:r>
              <a:rPr kumimoji="1"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認證</a:t>
            </a:r>
            <a:endParaRPr kumimoji="1"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kumimoji="1"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期程設定</a:t>
            </a:r>
            <a:r>
              <a:rPr kumimoji="1"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</a:t>
            </a:r>
            <a:r>
              <a:rPr kumimoji="1"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4394446" y="3222727"/>
            <a:ext cx="1832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ea typeface="微軟正黑體" panose="020B0604030504040204" pitchFamily="34" charset="-120"/>
              </a:rPr>
              <a:t>評鑑</a:t>
            </a:r>
            <a:r>
              <a:rPr lang="en-US" altLang="zh-TW" dirty="0" smtClean="0"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ea typeface="微軟正黑體" panose="020B0604030504040204" pitchFamily="34" charset="-120"/>
              </a:rPr>
              <a:t>認證檢視及設定</a:t>
            </a:r>
            <a:endParaRPr lang="en-US" altLang="zh-TW" dirty="0" smtClean="0">
              <a:ea typeface="微軟正黑體" panose="020B0604030504040204" pitchFamily="34" charset="-120"/>
            </a:endParaRPr>
          </a:p>
          <a:p>
            <a:pPr algn="ctr"/>
            <a:r>
              <a:rPr lang="en-US" altLang="zh-TW" dirty="0" smtClean="0"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ea typeface="微軟正黑體" panose="020B0604030504040204" pitchFamily="34" charset="-120"/>
              </a:rPr>
              <a:t>學校</a:t>
            </a:r>
            <a:r>
              <a:rPr lang="en-US" altLang="zh-TW" dirty="0" smtClean="0">
                <a:ea typeface="微軟正黑體" panose="020B0604030504040204" pitchFamily="34" charset="-120"/>
              </a:rPr>
              <a:t>)</a:t>
            </a:r>
            <a:endParaRPr lang="zh-TW" altLang="en-US" dirty="0">
              <a:ea typeface="微軟正黑體" panose="020B0604030504040204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963" y="2449841"/>
            <a:ext cx="1170166" cy="8964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506" y="2475003"/>
            <a:ext cx="1044000" cy="937227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038" y="2462067"/>
            <a:ext cx="980299" cy="950163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6413205" y="3499726"/>
            <a:ext cx="1698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填寫期望名單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2651128" y="4620823"/>
            <a:ext cx="5379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學校自行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和校內教師約定時間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8752391" y="4509060"/>
            <a:ext cx="187793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評鑑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認證配對</a:t>
            </a:r>
            <a:endParaRPr lang="en-US" altLang="zh-TW" dirty="0" smtClean="0">
              <a:solidFill>
                <a:prstClr val="black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學校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531" y="3499726"/>
            <a:ext cx="1196433" cy="89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22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641023" y="1583703"/>
            <a:ext cx="10003313" cy="3532302"/>
            <a:chOff x="1652588" y="1190626"/>
            <a:chExt cx="8529638" cy="3724274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52588" y="1190626"/>
              <a:ext cx="8529638" cy="37242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圓角矩形 2"/>
            <p:cNvSpPr/>
            <p:nvPr/>
          </p:nvSpPr>
          <p:spPr>
            <a:xfrm>
              <a:off x="5172075" y="2781300"/>
              <a:ext cx="1962150" cy="192405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303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53" y="948680"/>
            <a:ext cx="11010900" cy="44577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6682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1691639" y="628648"/>
            <a:ext cx="8724901" cy="5542216"/>
            <a:chOff x="409575" y="1123950"/>
            <a:chExt cx="11587162" cy="4405488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9575" y="1123950"/>
              <a:ext cx="11587162" cy="44054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" name="圓角矩形 3"/>
            <p:cNvSpPr/>
            <p:nvPr/>
          </p:nvSpPr>
          <p:spPr>
            <a:xfrm>
              <a:off x="10287000" y="4829175"/>
              <a:ext cx="1709737" cy="700263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658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82" y="1043934"/>
            <a:ext cx="11446669" cy="465105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537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743075" y="1466850"/>
            <a:ext cx="8686800" cy="4343400"/>
            <a:chOff x="324767" y="1209675"/>
            <a:chExt cx="11667208" cy="434340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4767" y="1209675"/>
              <a:ext cx="11667208" cy="4343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圓角矩形 2"/>
            <p:cNvSpPr/>
            <p:nvPr/>
          </p:nvSpPr>
          <p:spPr>
            <a:xfrm>
              <a:off x="10191750" y="4857750"/>
              <a:ext cx="1704975" cy="59055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164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1752600" y="1152526"/>
            <a:ext cx="8620125" cy="4781550"/>
            <a:chOff x="418413" y="1047751"/>
            <a:chExt cx="11562988" cy="478155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8413" y="1047751"/>
              <a:ext cx="11562988" cy="47815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圓角矩形 2"/>
            <p:cNvSpPr/>
            <p:nvPr/>
          </p:nvSpPr>
          <p:spPr>
            <a:xfrm>
              <a:off x="7210425" y="3438526"/>
              <a:ext cx="885825" cy="609599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  <p:sp>
        <p:nvSpPr>
          <p:cNvPr id="6" name="文字方塊 5"/>
          <p:cNvSpPr txBox="1"/>
          <p:nvPr/>
        </p:nvSpPr>
        <p:spPr>
          <a:xfrm>
            <a:off x="6457950" y="6174343"/>
            <a:ext cx="6029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點封存即可封存資料，資料會自動匯入歷史資料區。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2031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809750" y="1438275"/>
            <a:ext cx="8639176" cy="3614737"/>
            <a:chOff x="1809750" y="1438275"/>
            <a:chExt cx="8639176" cy="3614737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9750" y="1438275"/>
              <a:ext cx="8639176" cy="361473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" name="圓角矩形 2"/>
            <p:cNvSpPr/>
            <p:nvPr/>
          </p:nvSpPr>
          <p:spPr>
            <a:xfrm>
              <a:off x="9353551" y="3629025"/>
              <a:ext cx="1095375" cy="128587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rgbClr val="FFFFFF"/>
                </a:solidFill>
                <a:ea typeface="微軟正黑體" panose="020B0604030504040204" pitchFamily="34" charset="-120"/>
              </a:endParaRPr>
            </a:p>
          </p:txBody>
        </p:sp>
      </p:grpSp>
      <p:sp>
        <p:nvSpPr>
          <p:cNvPr id="6" name="圓角矩形圖說文字 5"/>
          <p:cNvSpPr/>
          <p:nvPr/>
        </p:nvSpPr>
        <p:spPr>
          <a:xfrm>
            <a:off x="6129338" y="2075271"/>
            <a:ext cx="2611225" cy="1008668"/>
          </a:xfrm>
          <a:prstGeom prst="wedgeRoundRectCallout">
            <a:avLst>
              <a:gd name="adj1" fmla="val 67017"/>
              <a:gd name="adj2" fmla="val 15347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可由歷史資料區檢視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教師所曾填過的資料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133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819275" y="1238250"/>
            <a:ext cx="8658226" cy="3476625"/>
            <a:chOff x="166688" y="2128837"/>
            <a:chExt cx="11806238" cy="2586037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6688" y="2128837"/>
              <a:ext cx="11806238" cy="25860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圓角矩形 2"/>
            <p:cNvSpPr/>
            <p:nvPr/>
          </p:nvSpPr>
          <p:spPr>
            <a:xfrm>
              <a:off x="285750" y="3505200"/>
              <a:ext cx="914400" cy="31432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  <p:sp>
        <p:nvSpPr>
          <p:cNvPr id="6" name="文字方塊 5"/>
          <p:cNvSpPr txBox="1"/>
          <p:nvPr/>
        </p:nvSpPr>
        <p:spPr>
          <a:xfrm>
            <a:off x="841248" y="402336"/>
            <a:ext cx="3255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歷史資料區：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9156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" y="1166812"/>
            <a:ext cx="10577512" cy="45243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4977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學校端</a:t>
            </a:r>
            <a:r>
              <a:rPr lang="en-US" altLang="zh-TW" dirty="0" smtClean="0"/>
              <a:t>-</a:t>
            </a:r>
            <a:r>
              <a:rPr lang="zh-TW" altLang="en-US" dirty="0" smtClean="0"/>
              <a:t>評鑑</a:t>
            </a:r>
            <a:r>
              <a:rPr lang="en-US" altLang="zh-TW" dirty="0" smtClean="0"/>
              <a:t>/</a:t>
            </a:r>
            <a:r>
              <a:rPr lang="zh-TW" altLang="en-US" dirty="0" smtClean="0"/>
              <a:t>認證配對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216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6567" y="-147776"/>
            <a:ext cx="10515600" cy="1325563"/>
          </a:xfrm>
        </p:spPr>
        <p:txBody>
          <a:bodyPr/>
          <a:lstStyle/>
          <a:p>
            <a:r>
              <a:rPr lang="zh-TW" altLang="en-US" b="1" dirty="0" smtClean="0"/>
              <a:t>期程</a:t>
            </a:r>
            <a:endParaRPr lang="zh-TW" altLang="en-US" b="1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358894" y="4339882"/>
            <a:ext cx="187793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評鑑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認證配對</a:t>
            </a:r>
            <a:endParaRPr lang="en-US" altLang="zh-TW" dirty="0" smtClean="0">
              <a:solidFill>
                <a:prstClr val="black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學校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34" y="3210171"/>
            <a:ext cx="1196433" cy="978677"/>
          </a:xfrm>
          <a:prstGeom prst="rect">
            <a:avLst/>
          </a:prstGeom>
        </p:spPr>
      </p:pic>
      <p:sp>
        <p:nvSpPr>
          <p:cNvPr id="17" name="向右箭號 16"/>
          <p:cNvSpPr/>
          <p:nvPr/>
        </p:nvSpPr>
        <p:spPr>
          <a:xfrm flipV="1">
            <a:off x="2249314" y="4053439"/>
            <a:ext cx="6456053" cy="2583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8915919" y="4302093"/>
            <a:ext cx="2184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進階認證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8620210" y="6094740"/>
            <a:ext cx="2775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教輔認證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193" y="3079196"/>
            <a:ext cx="964832" cy="946157"/>
          </a:xfrm>
          <a:prstGeom prst="rect">
            <a:avLst/>
          </a:prstGeom>
        </p:spPr>
      </p:pic>
      <p:sp>
        <p:nvSpPr>
          <p:cNvPr id="26" name="文字方塊 25"/>
          <p:cNvSpPr txBox="1"/>
          <p:nvPr/>
        </p:nvSpPr>
        <p:spPr>
          <a:xfrm>
            <a:off x="2488584" y="4356486"/>
            <a:ext cx="1698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評鑑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認證</a:t>
            </a:r>
            <a:endParaRPr lang="en-US" altLang="zh-TW" dirty="0" smtClean="0">
              <a:solidFill>
                <a:prstClr val="black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6561575" y="4371788"/>
            <a:ext cx="2125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prstClr val="black"/>
                </a:solidFill>
                <a:ea typeface="微軟正黑體" panose="020B0604030504040204" pitchFamily="34" charset="-120"/>
              </a:rPr>
              <a:t>實</a:t>
            </a:r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作審查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證書查詢</a:t>
            </a:r>
            <a:endParaRPr lang="en-US" altLang="zh-TW" dirty="0" smtClean="0">
              <a:solidFill>
                <a:prstClr val="black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學校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659" y="3128953"/>
            <a:ext cx="998522" cy="896400"/>
          </a:xfrm>
          <a:prstGeom prst="rect">
            <a:avLst/>
          </a:prstGeom>
        </p:spPr>
      </p:pic>
      <p:sp>
        <p:nvSpPr>
          <p:cNvPr id="31" name="文字方塊 30"/>
          <p:cNvSpPr txBox="1"/>
          <p:nvPr/>
        </p:nvSpPr>
        <p:spPr>
          <a:xfrm>
            <a:off x="8769933" y="2292447"/>
            <a:ext cx="247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初階認證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依各縣市標準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671" y="1042700"/>
            <a:ext cx="1293025" cy="1293025"/>
          </a:xfrm>
          <a:prstGeom prst="rect">
            <a:avLst/>
          </a:prstGeom>
        </p:spPr>
      </p:pic>
      <p:sp>
        <p:nvSpPr>
          <p:cNvPr id="19" name="文字方塊 18"/>
          <p:cNvSpPr txBox="1"/>
          <p:nvPr/>
        </p:nvSpPr>
        <p:spPr>
          <a:xfrm>
            <a:off x="4628117" y="4311796"/>
            <a:ext cx="1698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送出認證資料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865" y="3084960"/>
            <a:ext cx="958954" cy="94039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988" y="4794202"/>
            <a:ext cx="1290391" cy="129039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366" y="2912585"/>
            <a:ext cx="1411358" cy="141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7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466725" y="309562"/>
            <a:ext cx="11377612" cy="6250721"/>
            <a:chOff x="466725" y="309562"/>
            <a:chExt cx="11377612" cy="6250721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6725" y="309562"/>
              <a:ext cx="11377612" cy="625072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圓角矩形 2"/>
            <p:cNvSpPr/>
            <p:nvPr/>
          </p:nvSpPr>
          <p:spPr>
            <a:xfrm>
              <a:off x="7658100" y="1933575"/>
              <a:ext cx="1647825" cy="1501347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764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47750" y="866774"/>
            <a:ext cx="10515600" cy="4219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000" dirty="0" smtClean="0"/>
              <a:t>認證配對：</a:t>
            </a:r>
            <a:endParaRPr lang="en-US" altLang="zh-TW" sz="4000" dirty="0" smtClean="0"/>
          </a:p>
          <a:p>
            <a:pPr marL="0" indent="0">
              <a:buNone/>
            </a:pPr>
            <a:endParaRPr lang="en-US" altLang="zh-TW" sz="4000" dirty="0" smtClean="0"/>
          </a:p>
          <a:p>
            <a:pPr marL="514350" indent="-514350">
              <a:buAutoNum type="arabicPeriod"/>
            </a:pPr>
            <a:r>
              <a:rPr lang="zh-TW" altLang="en-US" sz="4000" u="sng" dirty="0" smtClean="0">
                <a:solidFill>
                  <a:schemeClr val="accent1">
                    <a:lumMod val="75000"/>
                  </a:schemeClr>
                </a:solidFill>
              </a:rPr>
              <a:t>教師期望名單配對</a:t>
            </a:r>
            <a:endParaRPr lang="en-US" altLang="zh-TW" sz="4000" u="sng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514350" indent="-514350">
              <a:buAutoNum type="arabicPeriod"/>
            </a:pPr>
            <a:endParaRPr lang="en-US" altLang="zh-TW" sz="4000" dirty="0" smtClean="0"/>
          </a:p>
          <a:p>
            <a:pPr marL="514350" indent="-514350">
              <a:buAutoNum type="arabicPeriod"/>
            </a:pPr>
            <a:r>
              <a:rPr lang="zh-TW" altLang="en-US" sz="4000" dirty="0" smtClean="0"/>
              <a:t>手動配</a:t>
            </a:r>
            <a:r>
              <a:rPr lang="zh-TW" altLang="en-US" sz="4000" dirty="0"/>
              <a:t>對</a:t>
            </a:r>
          </a:p>
        </p:txBody>
      </p:sp>
    </p:spTree>
    <p:extLst>
      <p:ext uri="{BB962C8B-B14F-4D97-AF65-F5344CB8AC3E}">
        <p14:creationId xmlns:p14="http://schemas.microsoft.com/office/powerpoint/2010/main" val="16253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68566" y="452437"/>
            <a:ext cx="11694833" cy="5681663"/>
            <a:chOff x="316191" y="490537"/>
            <a:chExt cx="11694833" cy="5681663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6191" y="490537"/>
              <a:ext cx="11694833" cy="56816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橢圓 2"/>
            <p:cNvSpPr/>
            <p:nvPr/>
          </p:nvSpPr>
          <p:spPr>
            <a:xfrm>
              <a:off x="8429625" y="923925"/>
              <a:ext cx="1381125" cy="43815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892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53" y="209550"/>
            <a:ext cx="5476875" cy="62007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900" y="209550"/>
            <a:ext cx="5829299" cy="62007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橢圓 4"/>
          <p:cNvSpPr/>
          <p:nvPr/>
        </p:nvSpPr>
        <p:spPr>
          <a:xfrm>
            <a:off x="3238500" y="4676775"/>
            <a:ext cx="762000" cy="69532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7" name="向上箭號 6"/>
          <p:cNvSpPr/>
          <p:nvPr/>
        </p:nvSpPr>
        <p:spPr>
          <a:xfrm>
            <a:off x="3295649" y="5430321"/>
            <a:ext cx="400050" cy="4572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786063" y="5956338"/>
            <a:ext cx="1400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同意此配對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9258300" y="4676775"/>
            <a:ext cx="762000" cy="69532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13" name="向上箭號 12"/>
          <p:cNvSpPr/>
          <p:nvPr/>
        </p:nvSpPr>
        <p:spPr>
          <a:xfrm>
            <a:off x="9439274" y="5434605"/>
            <a:ext cx="400050" cy="4572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8772524" y="5956338"/>
            <a:ext cx="1733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不同意此配對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8054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481012"/>
            <a:ext cx="11406187" cy="56076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圓角矩形 5"/>
          <p:cNvSpPr/>
          <p:nvPr/>
        </p:nvSpPr>
        <p:spPr>
          <a:xfrm>
            <a:off x="6202837" y="838986"/>
            <a:ext cx="2479250" cy="56560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4546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628650"/>
            <a:ext cx="11310937" cy="56777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3838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4" y="192432"/>
            <a:ext cx="10410825" cy="64179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字方塊 5"/>
          <p:cNvSpPr txBox="1"/>
          <p:nvPr/>
        </p:nvSpPr>
        <p:spPr>
          <a:xfrm>
            <a:off x="6148386" y="4425041"/>
            <a:ext cx="2356701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按此按鈕後 教師會收到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mail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通知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才能開始評鑑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認證的作業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6148386" y="5561814"/>
            <a:ext cx="1902105" cy="48076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4977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47750" y="866774"/>
            <a:ext cx="10515600" cy="4219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000" dirty="0" smtClean="0"/>
              <a:t>認證配對：</a:t>
            </a:r>
            <a:endParaRPr lang="en-US" altLang="zh-TW" sz="4000" dirty="0" smtClean="0"/>
          </a:p>
          <a:p>
            <a:pPr marL="0" indent="0">
              <a:buNone/>
            </a:pPr>
            <a:endParaRPr lang="en-US" altLang="zh-TW" sz="4000" dirty="0" smtClean="0"/>
          </a:p>
          <a:p>
            <a:pPr marL="514350" indent="-514350">
              <a:buAutoNum type="arabicPeriod"/>
            </a:pPr>
            <a:r>
              <a:rPr lang="zh-TW" altLang="en-US" sz="4000" dirty="0" smtClean="0"/>
              <a:t>教師期望名單配對</a:t>
            </a:r>
            <a:endParaRPr lang="en-US" altLang="zh-TW" sz="4000" dirty="0" smtClean="0"/>
          </a:p>
          <a:p>
            <a:pPr marL="514350" indent="-514350">
              <a:buAutoNum type="arabicPeriod"/>
            </a:pPr>
            <a:endParaRPr lang="en-US" altLang="zh-TW" sz="4000" dirty="0" smtClean="0"/>
          </a:p>
          <a:p>
            <a:pPr marL="514350" indent="-514350">
              <a:buAutoNum type="arabicPeriod"/>
            </a:pPr>
            <a:r>
              <a:rPr lang="zh-TW" altLang="en-US" sz="4000" u="sng" dirty="0" smtClean="0">
                <a:solidFill>
                  <a:schemeClr val="accent1">
                    <a:lumMod val="75000"/>
                  </a:schemeClr>
                </a:solidFill>
              </a:rPr>
              <a:t>手動配</a:t>
            </a:r>
            <a:r>
              <a:rPr lang="zh-TW" altLang="en-US" sz="4000" u="sng" dirty="0">
                <a:solidFill>
                  <a:schemeClr val="accent1">
                    <a:lumMod val="75000"/>
                  </a:schemeClr>
                </a:solidFill>
              </a:rPr>
              <a:t>對</a:t>
            </a:r>
          </a:p>
        </p:txBody>
      </p:sp>
    </p:spTree>
    <p:extLst>
      <p:ext uri="{BB962C8B-B14F-4D97-AF65-F5344CB8AC3E}">
        <p14:creationId xmlns:p14="http://schemas.microsoft.com/office/powerpoint/2010/main" val="117313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942974" y="192432"/>
            <a:ext cx="10410825" cy="6417918"/>
            <a:chOff x="942974" y="192432"/>
            <a:chExt cx="10410825" cy="6417918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2974" y="192432"/>
              <a:ext cx="10410825" cy="64179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橢圓 2"/>
            <p:cNvSpPr/>
            <p:nvPr/>
          </p:nvSpPr>
          <p:spPr>
            <a:xfrm>
              <a:off x="5281611" y="2271958"/>
              <a:ext cx="515874" cy="59055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  <p:sp>
        <p:nvSpPr>
          <p:cNvPr id="6" name="文字方塊 5"/>
          <p:cNvSpPr txBox="1"/>
          <p:nvPr/>
        </p:nvSpPr>
        <p:spPr>
          <a:xfrm>
            <a:off x="5797485" y="2087292"/>
            <a:ext cx="1687397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ea typeface="微軟正黑體" panose="020B0604030504040204" pitchFamily="34" charset="-120"/>
              </a:rPr>
              <a:t>按此清除配對</a:t>
            </a:r>
            <a:endParaRPr lang="zh-TW" altLang="en-US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8175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557741"/>
            <a:ext cx="11020425" cy="54145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矩形 3"/>
          <p:cNvSpPr/>
          <p:nvPr/>
        </p:nvSpPr>
        <p:spPr>
          <a:xfrm>
            <a:off x="533399" y="980388"/>
            <a:ext cx="4755038" cy="4147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916078" y="769248"/>
            <a:ext cx="1687397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ea typeface="微軟正黑體" panose="020B0604030504040204" pitchFamily="34" charset="-120"/>
              </a:rPr>
              <a:t>勾選連動配</a:t>
            </a:r>
            <a:r>
              <a:rPr lang="zh-TW" altLang="en-US" dirty="0">
                <a:ea typeface="微軟正黑體" panose="020B0604030504040204" pitchFamily="34" charset="-120"/>
              </a:rPr>
              <a:t>對</a:t>
            </a:r>
          </a:p>
        </p:txBody>
      </p:sp>
    </p:spTree>
    <p:extLst>
      <p:ext uri="{BB962C8B-B14F-4D97-AF65-F5344CB8AC3E}">
        <p14:creationId xmlns:p14="http://schemas.microsoft.com/office/powerpoint/2010/main" val="87771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437" y="195262"/>
            <a:ext cx="9001125" cy="646747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422689" y="2564091"/>
            <a:ext cx="678730" cy="3110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866507" y="3007151"/>
            <a:ext cx="1781666" cy="3110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866507" y="3400718"/>
            <a:ext cx="1781666" cy="3110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2975419" y="2372103"/>
            <a:ext cx="252000" cy="252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軟正黑體" panose="020B0604030504040204" pitchFamily="34" charset="-120"/>
              </a:rPr>
              <a:t>1</a:t>
            </a:r>
            <a:endParaRPr lang="zh-TW" altLang="en-US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微軟正黑體" panose="020B0604030504040204" pitchFamily="34" charset="-12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3522173" y="2825769"/>
            <a:ext cx="252000" cy="252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軟正黑體" panose="020B0604030504040204" pitchFamily="34" charset="-120"/>
              </a:rPr>
              <a:t>2</a:t>
            </a:r>
            <a:endParaRPr lang="zh-TW" altLang="en-US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微軟正黑體" panose="020B0604030504040204" pitchFamily="34" charset="-12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3553441" y="3308809"/>
            <a:ext cx="252000" cy="252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軟正黑體" panose="020B0604030504040204" pitchFamily="34" charset="-120"/>
              </a:rPr>
              <a:t>3</a:t>
            </a:r>
            <a:endParaRPr lang="zh-TW" altLang="en-US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866507" y="3794285"/>
            <a:ext cx="461914" cy="2871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2155287" y="3724847"/>
            <a:ext cx="252000" cy="252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軟正黑體" panose="020B0604030504040204" pitchFamily="34" charset="-120"/>
              </a:rPr>
              <a:t>4</a:t>
            </a:r>
            <a:endParaRPr lang="zh-TW" altLang="en-US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8463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" y="1277525"/>
            <a:ext cx="11230912" cy="42796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3041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554566"/>
            <a:ext cx="10257485" cy="54938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3422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教師端</a:t>
            </a:r>
            <a:r>
              <a:rPr lang="en-US" altLang="zh-TW" dirty="0" smtClean="0"/>
              <a:t>-</a:t>
            </a:r>
            <a:r>
              <a:rPr lang="zh-TW" altLang="en-US" dirty="0"/>
              <a:t>初階</a:t>
            </a:r>
            <a:r>
              <a:rPr lang="zh-TW" altLang="en-US" dirty="0" smtClean="0"/>
              <a:t>認證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(</a:t>
            </a:r>
            <a:r>
              <a:rPr lang="zh-TW" altLang="en-US" dirty="0" smtClean="0"/>
              <a:t>假設教師</a:t>
            </a:r>
            <a:r>
              <a:rPr lang="en-US" altLang="zh-TW" dirty="0" smtClean="0"/>
              <a:t>01</a:t>
            </a:r>
            <a:r>
              <a:rPr lang="zh-TW" altLang="en-US" dirty="0" smtClean="0"/>
              <a:t>和教師</a:t>
            </a:r>
            <a:r>
              <a:rPr lang="en-US" altLang="zh-TW" dirty="0" smtClean="0"/>
              <a:t>02</a:t>
            </a:r>
            <a:r>
              <a:rPr lang="zh-TW" altLang="en-US" dirty="0" smtClean="0"/>
              <a:t>配對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1990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641023" y="1583703"/>
            <a:ext cx="10003313" cy="3532302"/>
            <a:chOff x="1652588" y="1190626"/>
            <a:chExt cx="8529638" cy="3724274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52588" y="1190626"/>
              <a:ext cx="8529638" cy="37242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圓角矩形 6"/>
            <p:cNvSpPr/>
            <p:nvPr/>
          </p:nvSpPr>
          <p:spPr>
            <a:xfrm>
              <a:off x="5470666" y="2790826"/>
              <a:ext cx="1350394" cy="1610138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975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75" y="262379"/>
            <a:ext cx="10244137" cy="62527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圓角矩形圖說文字 3"/>
          <p:cNvSpPr/>
          <p:nvPr/>
        </p:nvSpPr>
        <p:spPr>
          <a:xfrm>
            <a:off x="3478867" y="2380071"/>
            <a:ext cx="2611225" cy="1008668"/>
          </a:xfrm>
          <a:prstGeom prst="wedgeRoundRectCallout">
            <a:avLst>
              <a:gd name="adj1" fmla="val -76790"/>
              <a:gd name="adj2" fmla="val 14380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填寫自評表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地圖上出現藍色的部分 就是需要填寫的地方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241809" y="888323"/>
            <a:ext cx="1036319" cy="2955544"/>
            <a:chOff x="292609" y="1438656"/>
            <a:chExt cx="1036319" cy="2955544"/>
          </a:xfrm>
        </p:grpSpPr>
        <p:sp>
          <p:nvSpPr>
            <p:cNvPr id="5" name="向右箭號圖說文字 4"/>
            <p:cNvSpPr/>
            <p:nvPr/>
          </p:nvSpPr>
          <p:spPr>
            <a:xfrm>
              <a:off x="292609" y="1438656"/>
              <a:ext cx="1036319" cy="2955544"/>
            </a:xfrm>
            <a:prstGeom prst="rightArrowCallout">
              <a:avLst/>
            </a:prstGeom>
            <a:noFill/>
            <a:ln w="28575"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364035" y="1560576"/>
              <a:ext cx="492443" cy="273202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TW" altLang="en-US" sz="20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教師</a:t>
              </a:r>
              <a:r>
                <a:rPr lang="en-US" altLang="zh-TW" sz="20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01</a:t>
              </a:r>
              <a:r>
                <a:rPr lang="zh-TW" altLang="en-US" sz="20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的初階認證流程</a:t>
              </a:r>
              <a:endPara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8105389" y="3084323"/>
            <a:ext cx="962798" cy="3272028"/>
            <a:chOff x="9351632" y="2877948"/>
            <a:chExt cx="962798" cy="3272028"/>
          </a:xfrm>
        </p:grpSpPr>
        <p:sp>
          <p:nvSpPr>
            <p:cNvPr id="8" name="向左箭號圖說文字 7"/>
            <p:cNvSpPr/>
            <p:nvPr/>
          </p:nvSpPr>
          <p:spPr>
            <a:xfrm>
              <a:off x="9351632" y="2877948"/>
              <a:ext cx="962798" cy="3272025"/>
            </a:xfrm>
            <a:prstGeom prst="leftArrowCallout">
              <a:avLst/>
            </a:prstGeom>
            <a:noFill/>
            <a:ln w="28575"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9750920" y="3036698"/>
              <a:ext cx="553998" cy="311327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TW" altLang="en-US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教師</a:t>
              </a:r>
              <a:r>
                <a:rPr lang="en-US" altLang="zh-TW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01</a:t>
              </a:r>
              <a:r>
                <a:rPr lang="zh-TW" altLang="en-US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的評鑑流程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338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75" y="803996"/>
            <a:ext cx="7981950" cy="48633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172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773" y="542925"/>
            <a:ext cx="7690351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3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611233"/>
            <a:ext cx="7581900" cy="55704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5653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25" y="857249"/>
            <a:ext cx="7563049" cy="52768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5654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675" y="157162"/>
            <a:ext cx="9772650" cy="65436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圓角矩形圖說文字 3"/>
          <p:cNvSpPr/>
          <p:nvPr/>
        </p:nvSpPr>
        <p:spPr>
          <a:xfrm>
            <a:off x="3867657" y="157162"/>
            <a:ext cx="2080685" cy="985140"/>
          </a:xfrm>
          <a:prstGeom prst="wedgeRoundRectCallout">
            <a:avLst>
              <a:gd name="adj1" fmla="val -76790"/>
              <a:gd name="adj2" fmla="val 14380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審查教師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自評表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291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>
            <a:grpSpLocks noChangeAspect="1"/>
          </p:cNvGrpSpPr>
          <p:nvPr/>
        </p:nvGrpSpPr>
        <p:grpSpPr>
          <a:xfrm>
            <a:off x="829607" y="409574"/>
            <a:ext cx="10539053" cy="6066759"/>
            <a:chOff x="909618" y="561975"/>
            <a:chExt cx="8994001" cy="5636419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9618" y="561975"/>
              <a:ext cx="8994001" cy="563641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圓角矩形 5"/>
            <p:cNvSpPr/>
            <p:nvPr/>
          </p:nvSpPr>
          <p:spPr>
            <a:xfrm>
              <a:off x="1114425" y="5505450"/>
              <a:ext cx="1485900" cy="257175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59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105" y="1074421"/>
            <a:ext cx="7820406" cy="43033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2951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352" y="628649"/>
            <a:ext cx="7980998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8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485" y="590550"/>
            <a:ext cx="7497866" cy="56578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4879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776412" y="693019"/>
            <a:ext cx="7705725" cy="5517281"/>
            <a:chOff x="1776412" y="693019"/>
            <a:chExt cx="7705725" cy="4926729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76412" y="693019"/>
              <a:ext cx="7705725" cy="492672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橢圓 2"/>
            <p:cNvSpPr/>
            <p:nvPr/>
          </p:nvSpPr>
          <p:spPr>
            <a:xfrm>
              <a:off x="8601075" y="5301625"/>
              <a:ext cx="881062" cy="31812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104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003" y="695325"/>
            <a:ext cx="7559697" cy="57721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3653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180975"/>
            <a:ext cx="9696450" cy="64627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圓角矩形圖說文字 3"/>
          <p:cNvSpPr/>
          <p:nvPr/>
        </p:nvSpPr>
        <p:spPr>
          <a:xfrm>
            <a:off x="4003123" y="365760"/>
            <a:ext cx="2080685" cy="755904"/>
          </a:xfrm>
          <a:prstGeom prst="wedgeRoundRectCallout">
            <a:avLst>
              <a:gd name="adj1" fmla="val -76790"/>
              <a:gd name="adj2" fmla="val 14380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填寫觀察前會談紀錄表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5304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416" y="942974"/>
            <a:ext cx="7520560" cy="45339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9589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1704975" y="581025"/>
            <a:ext cx="7905749" cy="5572125"/>
            <a:chOff x="1785937" y="0"/>
            <a:chExt cx="7548563" cy="6924675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85937" y="0"/>
              <a:ext cx="7548563" cy="6858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3" name="橢圓 2"/>
            <p:cNvSpPr/>
            <p:nvPr/>
          </p:nvSpPr>
          <p:spPr>
            <a:xfrm>
              <a:off x="7953375" y="4286250"/>
              <a:ext cx="457200" cy="40957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  <p:sp>
          <p:nvSpPr>
            <p:cNvPr id="4" name="橢圓 3"/>
            <p:cNvSpPr/>
            <p:nvPr/>
          </p:nvSpPr>
          <p:spPr>
            <a:xfrm>
              <a:off x="5331618" y="6515100"/>
              <a:ext cx="457200" cy="40957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88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675" y="161925"/>
            <a:ext cx="9772650" cy="6534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圓角矩形圖說文字 3"/>
          <p:cNvSpPr/>
          <p:nvPr/>
        </p:nvSpPr>
        <p:spPr>
          <a:xfrm>
            <a:off x="5055657" y="451104"/>
            <a:ext cx="2080685" cy="716916"/>
          </a:xfrm>
          <a:prstGeom prst="wedgeRoundRectCallout">
            <a:avLst>
              <a:gd name="adj1" fmla="val -76790"/>
              <a:gd name="adj2" fmla="val 14380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填寫教學觀察紀錄表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9174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025" y="991863"/>
            <a:ext cx="7658100" cy="41802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1581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290" y="412750"/>
            <a:ext cx="10753725" cy="5943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3105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692268"/>
            <a:ext cx="7772399" cy="56513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957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382" y="695324"/>
            <a:ext cx="7646518" cy="54578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090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5" y="214312"/>
            <a:ext cx="9810750" cy="64293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圓角矩形圖說文字 3"/>
          <p:cNvSpPr/>
          <p:nvPr/>
        </p:nvSpPr>
        <p:spPr>
          <a:xfrm>
            <a:off x="5807539" y="451104"/>
            <a:ext cx="2080685" cy="792480"/>
          </a:xfrm>
          <a:prstGeom prst="wedgeRoundRectCallout">
            <a:avLst>
              <a:gd name="adj1" fmla="val -76790"/>
              <a:gd name="adj2" fmla="val 14380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填寫觀察後回饋會談錄表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9939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275" y="1200149"/>
            <a:ext cx="7572375" cy="44577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6896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819150"/>
            <a:ext cx="7572375" cy="46863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9550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337" y="228600"/>
            <a:ext cx="9839325" cy="6400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圓角矩形圖說文字 3"/>
          <p:cNvSpPr/>
          <p:nvPr/>
        </p:nvSpPr>
        <p:spPr>
          <a:xfrm>
            <a:off x="6368371" y="438912"/>
            <a:ext cx="2080685" cy="750444"/>
          </a:xfrm>
          <a:prstGeom prst="wedgeRoundRectCallout">
            <a:avLst>
              <a:gd name="adj1" fmla="val -76790"/>
              <a:gd name="adj2" fmla="val 14380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填寫教學檔案評量紀錄表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9444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1409701"/>
            <a:ext cx="10109772" cy="42767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2843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457200"/>
            <a:ext cx="7515225" cy="61293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1632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238125"/>
            <a:ext cx="760095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9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475" y="770732"/>
            <a:ext cx="7458075" cy="54871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4707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290" y="412750"/>
            <a:ext cx="10753725" cy="5943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圓角矩形圖說文字 5"/>
          <p:cNvSpPr/>
          <p:nvPr/>
        </p:nvSpPr>
        <p:spPr>
          <a:xfrm>
            <a:off x="1870547" y="2964081"/>
            <a:ext cx="1358591" cy="578806"/>
          </a:xfrm>
          <a:prstGeom prst="wedgeRoundRectCallout">
            <a:avLst>
              <a:gd name="adj1" fmla="val -28368"/>
              <a:gd name="adj2" fmla="val 12578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設定評鑑的規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準</a:t>
            </a:r>
          </a:p>
        </p:txBody>
      </p:sp>
    </p:spTree>
    <p:extLst>
      <p:ext uri="{BB962C8B-B14F-4D97-AF65-F5344CB8AC3E}">
        <p14:creationId xmlns:p14="http://schemas.microsoft.com/office/powerpoint/2010/main" val="420613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025" y="590550"/>
            <a:ext cx="8743950" cy="5676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圓角矩形圖說文字 4"/>
          <p:cNvSpPr/>
          <p:nvPr/>
        </p:nvSpPr>
        <p:spPr>
          <a:xfrm>
            <a:off x="6880435" y="501650"/>
            <a:ext cx="1532045" cy="753936"/>
          </a:xfrm>
          <a:prstGeom prst="wedgeRoundRectCallout">
            <a:avLst>
              <a:gd name="adj1" fmla="val -76790"/>
              <a:gd name="adj2" fmla="val 14380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綜合報告表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20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1343025"/>
            <a:ext cx="7591425" cy="36861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9716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026" y="1028699"/>
            <a:ext cx="8762998" cy="47719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1324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5" y="785577"/>
            <a:ext cx="7534275" cy="52532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8450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301" y="838200"/>
            <a:ext cx="7628300" cy="50911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9446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24" y="740719"/>
            <a:ext cx="7562851" cy="50933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3478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887" y="581025"/>
            <a:ext cx="8658225" cy="56959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圓角矩形圖說文字 4"/>
          <p:cNvSpPr/>
          <p:nvPr/>
        </p:nvSpPr>
        <p:spPr>
          <a:xfrm>
            <a:off x="7570257" y="2721864"/>
            <a:ext cx="2080685" cy="707136"/>
          </a:xfrm>
          <a:prstGeom prst="wedgeRoundRectCallout">
            <a:avLst>
              <a:gd name="adj1" fmla="val -76790"/>
              <a:gd name="adj2" fmla="val 14380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專業成長計畫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3133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275" y="1001364"/>
            <a:ext cx="7458075" cy="45993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8924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75" y="753022"/>
            <a:ext cx="7553325" cy="512390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699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990" y="695324"/>
            <a:ext cx="7669935" cy="52292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橢圓 3"/>
          <p:cNvSpPr/>
          <p:nvPr/>
        </p:nvSpPr>
        <p:spPr>
          <a:xfrm>
            <a:off x="7936992" y="5120640"/>
            <a:ext cx="1368933" cy="6583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8879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290" y="412750"/>
            <a:ext cx="10753725" cy="5943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圓角矩形圖說文字 5"/>
          <p:cNvSpPr/>
          <p:nvPr/>
        </p:nvSpPr>
        <p:spPr>
          <a:xfrm>
            <a:off x="3848585" y="3851401"/>
            <a:ext cx="2787605" cy="1517715"/>
          </a:xfrm>
          <a:prstGeom prst="wedgeRoundRectCallout">
            <a:avLst>
              <a:gd name="adj1" fmla="val -50058"/>
              <a:gd name="adj2" fmla="val -9259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設定評鑑的期程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確認初階認證的期程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確認進階認證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的期程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確認教輔認證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的期程</a:t>
            </a:r>
          </a:p>
          <a:p>
            <a:pPr marL="342900" indent="-342900">
              <a:buFont typeface="+mj-lt"/>
              <a:buAutoNum type="arabicPeriod"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查看評鑑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認證層面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4925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5" y="180975"/>
            <a:ext cx="9810750" cy="64960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圓角矩形圖說文字 3"/>
          <p:cNvSpPr/>
          <p:nvPr/>
        </p:nvSpPr>
        <p:spPr>
          <a:xfrm>
            <a:off x="8477587" y="365760"/>
            <a:ext cx="2249680" cy="926592"/>
          </a:xfrm>
          <a:prstGeom prst="wedgeRoundRectCallout">
            <a:avLst>
              <a:gd name="adj1" fmla="val -76790"/>
              <a:gd name="adj2" fmla="val 14380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審查教師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</a:p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專業成長計畫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241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276" y="1066800"/>
            <a:ext cx="7505700" cy="4724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4647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24" y="1557337"/>
            <a:ext cx="7467601" cy="39528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2454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563" y="904875"/>
            <a:ext cx="7567988" cy="47672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橢圓 3"/>
          <p:cNvSpPr/>
          <p:nvPr/>
        </p:nvSpPr>
        <p:spPr>
          <a:xfrm>
            <a:off x="8610600" y="5205984"/>
            <a:ext cx="742951" cy="5852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9101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123950"/>
            <a:ext cx="9906000" cy="55102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字方塊 3"/>
          <p:cNvSpPr txBox="1"/>
          <p:nvPr/>
        </p:nvSpPr>
        <p:spPr>
          <a:xfrm>
            <a:off x="1066800" y="333375"/>
            <a:ext cx="9696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當教師</a:t>
            </a:r>
            <a:r>
              <a:rPr lang="en-US" altLang="zh-TW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  <a:r>
              <a:rPr lang="zh-TW" altLang="en-US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和教師</a:t>
            </a:r>
            <a:r>
              <a:rPr lang="en-US" altLang="zh-TW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  <a:r>
              <a:rPr lang="zh-TW" altLang="en-US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各自完成其初階認證後，會出現如下圖「完成」字樣。</a:t>
            </a:r>
            <a:endParaRPr lang="zh-TW" altLang="en-US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853440" y="109728"/>
            <a:ext cx="8827008" cy="829056"/>
          </a:xfrm>
          <a:prstGeom prst="roundRect">
            <a:avLst/>
          </a:prstGeom>
          <a:noFill/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3522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送出認證申請</a:t>
            </a:r>
            <a:r>
              <a:rPr lang="en-US" altLang="zh-TW" dirty="0" smtClean="0"/>
              <a:t>/</a:t>
            </a:r>
            <a:r>
              <a:rPr lang="zh-TW" altLang="en-US" dirty="0" smtClean="0"/>
              <a:t>查詢</a:t>
            </a:r>
            <a:endParaRPr lang="zh-TW" altLang="en-US" dirty="0"/>
          </a:p>
        </p:txBody>
      </p:sp>
      <p:sp>
        <p:nvSpPr>
          <p:cNvPr id="6" name="文字版面配置區 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</a:rPr>
              <a:t>初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階認證資料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狀態查詢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8420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5" y="1828800"/>
            <a:ext cx="10001250" cy="3200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圓角矩形 5"/>
          <p:cNvSpPr/>
          <p:nvPr/>
        </p:nvSpPr>
        <p:spPr>
          <a:xfrm>
            <a:off x="8295588" y="3007151"/>
            <a:ext cx="1932494" cy="159312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314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1485900"/>
            <a:ext cx="10020300" cy="3886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5545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975" y="142875"/>
            <a:ext cx="8753475" cy="63674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8297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175" y="304800"/>
            <a:ext cx="8658226" cy="63817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678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4011</TotalTime>
  <Words>1064</Words>
  <Application>Microsoft Office PowerPoint</Application>
  <PresentationFormat>寬螢幕</PresentationFormat>
  <Paragraphs>203</Paragraphs>
  <Slides>224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224</vt:i4>
      </vt:variant>
    </vt:vector>
  </HeadingPairs>
  <TitlesOfParts>
    <vt:vector size="232" baseType="lpstr">
      <vt:lpstr>微軟正黑體</vt:lpstr>
      <vt:lpstr>新細明體</vt:lpstr>
      <vt:lpstr>Arial</vt:lpstr>
      <vt:lpstr>Calibri</vt:lpstr>
      <vt:lpstr>Calibri Light</vt:lpstr>
      <vt:lpstr>Wingdings</vt:lpstr>
      <vt:lpstr>Wingdings 2</vt:lpstr>
      <vt:lpstr>Office 佈景主題</vt:lpstr>
      <vt:lpstr>課程內容</vt:lpstr>
      <vt:lpstr>PowerPoint 簡報</vt:lpstr>
      <vt:lpstr>期程</vt:lpstr>
      <vt:lpstr>期程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學校端- 評鑑規準設定</vt:lpstr>
      <vt:lpstr>PowerPoint 簡報</vt:lpstr>
      <vt:lpstr>PowerPoint 簡報</vt:lpstr>
      <vt:lpstr>PowerPoint 簡報</vt:lpstr>
      <vt:lpstr>PowerPoint 簡報</vt:lpstr>
      <vt:lpstr>PowerPoint 簡報</vt:lpstr>
      <vt:lpstr>評鑑規準設定</vt:lpstr>
      <vt:lpstr>PowerPoint 簡報</vt:lpstr>
      <vt:lpstr>PowerPoint 簡報</vt:lpstr>
      <vt:lpstr>學校端-評鑑/認證期程設定</vt:lpstr>
      <vt:lpstr>PowerPoint 簡報</vt:lpstr>
      <vt:lpstr>PowerPoint 簡報</vt:lpstr>
      <vt:lpstr>PowerPoint 簡報</vt:lpstr>
      <vt:lpstr>PowerPoint 簡報</vt:lpstr>
      <vt:lpstr>教師端- 期望名單設定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學校端-評鑑/認證配對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教師端-初階認證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送出認證申請/查詢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教師端-進階認證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送出認證申請/查詢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教師端-教輔認證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送出認證申請/查詢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學校端-實作審查/證書查詢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非正式評鑑</vt:lpstr>
      <vt:lpstr>PowerPoint 簡報</vt:lpstr>
      <vt:lpstr>PowerPoint 簡報</vt:lpstr>
      <vt:lpstr>PowerPoint 簡報</vt:lpstr>
      <vt:lpstr>PowerPoint 簡報</vt:lpstr>
      <vt:lpstr>PowerPoint 簡報</vt:lpstr>
      <vt:lpstr>謝謝大家參與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123</dc:creator>
  <cp:lastModifiedBy>123</cp:lastModifiedBy>
  <cp:revision>138</cp:revision>
  <cp:lastPrinted>2016-12-15T01:57:43Z</cp:lastPrinted>
  <dcterms:created xsi:type="dcterms:W3CDTF">2016-12-14T00:58:08Z</dcterms:created>
  <dcterms:modified xsi:type="dcterms:W3CDTF">2016-12-27T08:29:36Z</dcterms:modified>
</cp:coreProperties>
</file>