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3.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 id="2147483790" r:id="rId2"/>
  </p:sldMasterIdLst>
  <p:notesMasterIdLst>
    <p:notesMasterId r:id="rId32"/>
  </p:notesMasterIdLst>
  <p:sldIdLst>
    <p:sldId id="256" r:id="rId3"/>
    <p:sldId id="565" r:id="rId4"/>
    <p:sldId id="568" r:id="rId5"/>
    <p:sldId id="596" r:id="rId6"/>
    <p:sldId id="550" r:id="rId7"/>
    <p:sldId id="588" r:id="rId8"/>
    <p:sldId id="598" r:id="rId9"/>
    <p:sldId id="597" r:id="rId10"/>
    <p:sldId id="592" r:id="rId11"/>
    <p:sldId id="593" r:id="rId12"/>
    <p:sldId id="577" r:id="rId13"/>
    <p:sldId id="578" r:id="rId14"/>
    <p:sldId id="589" r:id="rId15"/>
    <p:sldId id="595" r:id="rId16"/>
    <p:sldId id="590" r:id="rId17"/>
    <p:sldId id="591" r:id="rId18"/>
    <p:sldId id="579" r:id="rId19"/>
    <p:sldId id="580" r:id="rId20"/>
    <p:sldId id="581" r:id="rId21"/>
    <p:sldId id="583" r:id="rId22"/>
    <p:sldId id="584" r:id="rId23"/>
    <p:sldId id="585" r:id="rId24"/>
    <p:sldId id="586" r:id="rId25"/>
    <p:sldId id="600" r:id="rId26"/>
    <p:sldId id="587" r:id="rId27"/>
    <p:sldId id="594" r:id="rId28"/>
    <p:sldId id="562" r:id="rId29"/>
    <p:sldId id="563" r:id="rId30"/>
    <p:sldId id="599" r:id="rId31"/>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Perpetua" pitchFamily="18" charset="0"/>
        <a:ea typeface="新細明體" pitchFamily="18" charset="-120"/>
        <a:cs typeface="+mn-cs"/>
      </a:defRPr>
    </a:lvl1pPr>
    <a:lvl2pPr marL="457200" algn="l" rtl="0" fontAlgn="base">
      <a:spcBef>
        <a:spcPct val="0"/>
      </a:spcBef>
      <a:spcAft>
        <a:spcPct val="0"/>
      </a:spcAft>
      <a:defRPr kumimoji="1" kern="1200">
        <a:solidFill>
          <a:schemeClr val="tx1"/>
        </a:solidFill>
        <a:latin typeface="Perpetua" pitchFamily="18" charset="0"/>
        <a:ea typeface="新細明體" pitchFamily="18" charset="-120"/>
        <a:cs typeface="+mn-cs"/>
      </a:defRPr>
    </a:lvl2pPr>
    <a:lvl3pPr marL="914400" algn="l" rtl="0" fontAlgn="base">
      <a:spcBef>
        <a:spcPct val="0"/>
      </a:spcBef>
      <a:spcAft>
        <a:spcPct val="0"/>
      </a:spcAft>
      <a:defRPr kumimoji="1" kern="1200">
        <a:solidFill>
          <a:schemeClr val="tx1"/>
        </a:solidFill>
        <a:latin typeface="Perpetua" pitchFamily="18" charset="0"/>
        <a:ea typeface="新細明體" pitchFamily="18" charset="-120"/>
        <a:cs typeface="+mn-cs"/>
      </a:defRPr>
    </a:lvl3pPr>
    <a:lvl4pPr marL="1371600" algn="l" rtl="0" fontAlgn="base">
      <a:spcBef>
        <a:spcPct val="0"/>
      </a:spcBef>
      <a:spcAft>
        <a:spcPct val="0"/>
      </a:spcAft>
      <a:defRPr kumimoji="1" kern="1200">
        <a:solidFill>
          <a:schemeClr val="tx1"/>
        </a:solidFill>
        <a:latin typeface="Perpetua" pitchFamily="18" charset="0"/>
        <a:ea typeface="新細明體" pitchFamily="18" charset="-120"/>
        <a:cs typeface="+mn-cs"/>
      </a:defRPr>
    </a:lvl4pPr>
    <a:lvl5pPr marL="1828800" algn="l" rtl="0" fontAlgn="base">
      <a:spcBef>
        <a:spcPct val="0"/>
      </a:spcBef>
      <a:spcAft>
        <a:spcPct val="0"/>
      </a:spcAft>
      <a:defRPr kumimoji="1" kern="1200">
        <a:solidFill>
          <a:schemeClr val="tx1"/>
        </a:solidFill>
        <a:latin typeface="Perpetua" pitchFamily="18" charset="0"/>
        <a:ea typeface="新細明體" pitchFamily="18" charset="-120"/>
        <a:cs typeface="+mn-cs"/>
      </a:defRPr>
    </a:lvl5pPr>
    <a:lvl6pPr marL="2286000" algn="l" defTabSz="914400" rtl="0" eaLnBrk="1" latinLnBrk="0" hangingPunct="1">
      <a:defRPr kumimoji="1" kern="1200">
        <a:solidFill>
          <a:schemeClr val="tx1"/>
        </a:solidFill>
        <a:latin typeface="Perpetua" pitchFamily="18" charset="0"/>
        <a:ea typeface="新細明體" pitchFamily="18" charset="-120"/>
        <a:cs typeface="+mn-cs"/>
      </a:defRPr>
    </a:lvl6pPr>
    <a:lvl7pPr marL="2743200" algn="l" defTabSz="914400" rtl="0" eaLnBrk="1" latinLnBrk="0" hangingPunct="1">
      <a:defRPr kumimoji="1" kern="1200">
        <a:solidFill>
          <a:schemeClr val="tx1"/>
        </a:solidFill>
        <a:latin typeface="Perpetua" pitchFamily="18" charset="0"/>
        <a:ea typeface="新細明體" pitchFamily="18" charset="-120"/>
        <a:cs typeface="+mn-cs"/>
      </a:defRPr>
    </a:lvl7pPr>
    <a:lvl8pPr marL="3200400" algn="l" defTabSz="914400" rtl="0" eaLnBrk="1" latinLnBrk="0" hangingPunct="1">
      <a:defRPr kumimoji="1" kern="1200">
        <a:solidFill>
          <a:schemeClr val="tx1"/>
        </a:solidFill>
        <a:latin typeface="Perpetua" pitchFamily="18" charset="0"/>
        <a:ea typeface="新細明體" pitchFamily="18" charset="-120"/>
        <a:cs typeface="+mn-cs"/>
      </a:defRPr>
    </a:lvl8pPr>
    <a:lvl9pPr marL="3657600" algn="l" defTabSz="914400" rtl="0" eaLnBrk="1" latinLnBrk="0" hangingPunct="1">
      <a:defRPr kumimoji="1" kern="1200">
        <a:solidFill>
          <a:schemeClr val="tx1"/>
        </a:solidFill>
        <a:latin typeface="Perpetua" pitchFamily="18"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FF"/>
    <a:srgbClr val="9900FF"/>
    <a:srgbClr val="614205"/>
    <a:srgbClr val="008000"/>
    <a:srgbClr val="FF0000"/>
    <a:srgbClr val="0000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1825" autoAdjust="0"/>
  </p:normalViewPr>
  <p:slideViewPr>
    <p:cSldViewPr>
      <p:cViewPr varScale="1">
        <p:scale>
          <a:sx n="103" d="100"/>
          <a:sy n="103" d="100"/>
        </p:scale>
        <p:origin x="228" y="108"/>
      </p:cViewPr>
      <p:guideLst>
        <p:guide orient="horz" pos="2160"/>
        <p:guide pos="2880"/>
      </p:guideLst>
    </p:cSldViewPr>
  </p:slideViewPr>
  <p:outlineViewPr>
    <p:cViewPr>
      <p:scale>
        <a:sx n="33" d="100"/>
        <a:sy n="33" d="100"/>
      </p:scale>
      <p:origin x="0" y="137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A51C7290-FF6C-4537-BE59-69F23FE88F75}" type="datetimeFigureOut">
              <a:rPr lang="zh-TW" altLang="en-US"/>
              <a:pPr>
                <a:defRPr/>
              </a:pPr>
              <a:t>2023/2/9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AC65A618-3EDE-4AA7-A59F-13132912051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1747" name="備忘稿版面配置區 2"/>
          <p:cNvSpPr>
            <a:spLocks noGrp="1"/>
          </p:cNvSpPr>
          <p:nvPr>
            <p:ph type="body" idx="1"/>
          </p:nvPr>
        </p:nvSpPr>
        <p:spPr bwMode="auto">
          <a:noFill/>
        </p:spPr>
        <p:txBody>
          <a:bodyPr/>
          <a:lstStyle/>
          <a:p>
            <a:endParaRPr lang="zh-TW" altLang="en-US"/>
          </a:p>
        </p:txBody>
      </p:sp>
      <p:sp>
        <p:nvSpPr>
          <p:cNvPr id="5" name="投影片編號版面配置區 4"/>
          <p:cNvSpPr>
            <a:spLocks noGrp="1"/>
          </p:cNvSpPr>
          <p:nvPr>
            <p:ph type="sldNum" sz="quarter" idx="5"/>
          </p:nvPr>
        </p:nvSpPr>
        <p:spPr/>
        <p:txBody>
          <a:bodyPr/>
          <a:lstStyle/>
          <a:p>
            <a:pPr>
              <a:defRPr/>
            </a:pPr>
            <a:fld id="{5D2C5136-D79C-4D58-94A8-B07357A13E90}" type="slidenum">
              <a:rPr lang="zh-TW" altLang="en-US" smtClean="0"/>
              <a:pPr>
                <a:defRPr/>
              </a:pPr>
              <a:t>13</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1747" name="備忘稿版面配置區 2"/>
          <p:cNvSpPr>
            <a:spLocks noGrp="1"/>
          </p:cNvSpPr>
          <p:nvPr>
            <p:ph type="body" idx="1"/>
          </p:nvPr>
        </p:nvSpPr>
        <p:spPr bwMode="auto">
          <a:noFill/>
        </p:spPr>
        <p:txBody>
          <a:bodyPr/>
          <a:lstStyle/>
          <a:p>
            <a:endParaRPr lang="zh-TW" altLang="en-US"/>
          </a:p>
        </p:txBody>
      </p:sp>
      <p:sp>
        <p:nvSpPr>
          <p:cNvPr id="5" name="投影片編號版面配置區 4"/>
          <p:cNvSpPr>
            <a:spLocks noGrp="1"/>
          </p:cNvSpPr>
          <p:nvPr>
            <p:ph type="sldNum" sz="quarter" idx="5"/>
          </p:nvPr>
        </p:nvSpPr>
        <p:spPr/>
        <p:txBody>
          <a:bodyPr/>
          <a:lstStyle/>
          <a:p>
            <a:pPr>
              <a:defRPr/>
            </a:pPr>
            <a:fld id="{5D2C5136-D79C-4D58-94A8-B07357A13E90}" type="slidenum">
              <a:rPr lang="zh-TW" altLang="en-US" smtClean="0"/>
              <a:pPr>
                <a:defRPr/>
              </a:pPr>
              <a:t>14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2771" name="備忘稿版面配置區 2"/>
          <p:cNvSpPr>
            <a:spLocks noGrp="1"/>
          </p:cNvSpPr>
          <p:nvPr>
            <p:ph type="body" idx="1"/>
          </p:nvPr>
        </p:nvSpPr>
        <p:spPr bwMode="auto">
          <a:noFill/>
        </p:spPr>
        <p:txBody>
          <a:bodyPr/>
          <a:lstStyle/>
          <a:p>
            <a:endParaRPr lang="zh-TW" altLang="en-US"/>
          </a:p>
        </p:txBody>
      </p:sp>
      <p:sp>
        <p:nvSpPr>
          <p:cNvPr id="5" name="投影片編號版面配置區 4"/>
          <p:cNvSpPr>
            <a:spLocks noGrp="1"/>
          </p:cNvSpPr>
          <p:nvPr>
            <p:ph type="sldNum" sz="quarter" idx="5"/>
          </p:nvPr>
        </p:nvSpPr>
        <p:spPr/>
        <p:txBody>
          <a:bodyPr/>
          <a:lstStyle/>
          <a:p>
            <a:pPr>
              <a:defRPr/>
            </a:pPr>
            <a:fld id="{2D94814C-310E-484B-BD17-3046448FCD80}" type="slidenum">
              <a:rPr lang="zh-TW" altLang="en-US" smtClean="0"/>
              <a:pPr>
                <a:defRPr/>
              </a:pPr>
              <a:t>15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3795" name="備忘稿版面配置區 2"/>
          <p:cNvSpPr>
            <a:spLocks noGrp="1"/>
          </p:cNvSpPr>
          <p:nvPr>
            <p:ph type="body" idx="1"/>
          </p:nvPr>
        </p:nvSpPr>
        <p:spPr bwMode="auto">
          <a:noFill/>
        </p:spPr>
        <p:txBody>
          <a:bodyPr/>
          <a:lstStyle/>
          <a:p>
            <a:endParaRPr lang="zh-TW" altLang="en-US"/>
          </a:p>
        </p:txBody>
      </p:sp>
      <p:sp>
        <p:nvSpPr>
          <p:cNvPr id="5" name="投影片編號版面配置區 4"/>
          <p:cNvSpPr>
            <a:spLocks noGrp="1"/>
          </p:cNvSpPr>
          <p:nvPr>
            <p:ph type="sldNum" sz="quarter" idx="5"/>
          </p:nvPr>
        </p:nvSpPr>
        <p:spPr/>
        <p:txBody>
          <a:bodyPr/>
          <a:lstStyle/>
          <a:p>
            <a:pPr>
              <a:defRPr/>
            </a:pPr>
            <a:fld id="{F081AFFB-6BFB-429F-9B7E-F101A1710024}" type="slidenum">
              <a:rPr lang="zh-TW" altLang="en-US" smtClean="0"/>
              <a:pPr>
                <a:defRPr/>
              </a:pPr>
              <a:t>16</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zh-TW" alt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zh-TW" altLang="en-US"/>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zh-TW" altLang="en-US"/>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zh-TW" altLang="en-US"/>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zh-TW" altLang="en-US"/>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zh-TW" altLang="en-US"/>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zh-TW" altLang="en-US"/>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zh-TW" altLang="en-US"/>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zh-TW" altLang="en-US"/>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zh-TW" altLang="en-US"/>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zh-TW" altLang="en-US"/>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zh-TW" altLang="en-US"/>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zh-TW" altLang="en-US"/>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zh-TW" altLang="en-US"/>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zh-TW" altLang="en-US"/>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zh-TW" altLang="en-US"/>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zh-TW" altLang="en-US"/>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zh-TW" altLang="en-US"/>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zh-TW" altLang="en-US"/>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zh-TW" altLang="en-US"/>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zh-TW" altLang="en-US"/>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zh-TW" altLang="en-US"/>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zh-TW"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zh-TW" altLang="en-US"/>
          </a:p>
        </p:txBody>
      </p:sp>
      <p:sp>
        <p:nvSpPr>
          <p:cNvPr id="32768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zh-TW"/>
              <a:t>按一下以編輯母片標題樣式</a:t>
            </a:r>
          </a:p>
        </p:txBody>
      </p:sp>
      <p:sp>
        <p:nvSpPr>
          <p:cNvPr id="32768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zh-TW"/>
              <a:t>按一下以編輯母片副標題樣式</a:t>
            </a:r>
          </a:p>
        </p:txBody>
      </p:sp>
      <p:sp>
        <p:nvSpPr>
          <p:cNvPr id="38" name="Rectangle 5"/>
          <p:cNvSpPr>
            <a:spLocks noGrp="1" noChangeArrowheads="1"/>
          </p:cNvSpPr>
          <p:nvPr>
            <p:ph type="dt" sz="half" idx="10"/>
          </p:nvPr>
        </p:nvSpPr>
        <p:spPr/>
        <p:txBody>
          <a:bodyPr/>
          <a:lstStyle>
            <a:lvl1pPr>
              <a:defRPr/>
            </a:lvl1pPr>
          </a:lstStyle>
          <a:p>
            <a:pPr>
              <a:defRPr/>
            </a:pPr>
            <a:fld id="{59AB7E32-EEA8-4D40-940A-75596C5E443E}" type="datetime1">
              <a:rPr lang="zh-TW" altLang="en-US" smtClean="0"/>
              <a:t>2023/2/9</a:t>
            </a:fld>
            <a:endParaRPr lang="en-US" altLang="zh-TW"/>
          </a:p>
        </p:txBody>
      </p:sp>
      <p:sp>
        <p:nvSpPr>
          <p:cNvPr id="39" name="Rectangle 6"/>
          <p:cNvSpPr>
            <a:spLocks noGrp="1" noChangeArrowheads="1"/>
          </p:cNvSpPr>
          <p:nvPr>
            <p:ph type="ftr" sz="quarter" idx="11"/>
          </p:nvPr>
        </p:nvSpPr>
        <p:spPr/>
        <p:txBody>
          <a:bodyPr/>
          <a:lstStyle>
            <a:lvl1pPr>
              <a:defRPr/>
            </a:lvl1pPr>
          </a:lstStyle>
          <a:p>
            <a:pPr>
              <a:defRPr/>
            </a:pPr>
            <a:endParaRPr lang="en-US" altLang="zh-TW"/>
          </a:p>
        </p:txBody>
      </p:sp>
      <p:sp>
        <p:nvSpPr>
          <p:cNvPr id="40" name="Rectangle 7"/>
          <p:cNvSpPr>
            <a:spLocks noGrp="1" noChangeArrowheads="1"/>
          </p:cNvSpPr>
          <p:nvPr>
            <p:ph type="sldNum" sz="quarter" idx="12"/>
          </p:nvPr>
        </p:nvSpPr>
        <p:spPr/>
        <p:txBody>
          <a:bodyPr/>
          <a:lstStyle>
            <a:lvl1pPr>
              <a:defRPr/>
            </a:lvl1pPr>
          </a:lstStyle>
          <a:p>
            <a:pPr>
              <a:defRPr/>
            </a:pPr>
            <a:fld id="{8A8A47AB-17D6-4D5C-B380-855D7EEE86C9}"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F88B255E-4562-48FA-9A4F-C2EAF8690113}" type="datetime1">
              <a:rPr lang="zh-TW" altLang="en-US" smtClean="0"/>
              <a:t>2023/2/9</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3802E39D-6FD4-4117-A543-45067403A8DF}"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22238"/>
            <a:ext cx="2057400" cy="600868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22238"/>
            <a:ext cx="6019800" cy="600868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B8C81C49-8A8D-4307-9160-BDE0B8DBC3C5}" type="datetime1">
              <a:rPr lang="zh-TW" altLang="en-US" smtClean="0"/>
              <a:t>2023/2/9</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4DA32833-2E7F-4F01-A8B0-A1D5DB314D7B}"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a:t>按一下以編輯母片標題樣式</a:t>
            </a:r>
          </a:p>
        </p:txBody>
      </p:sp>
      <p:sp>
        <p:nvSpPr>
          <p:cNvPr id="3" name="SmartArt 版面配置區 2"/>
          <p:cNvSpPr>
            <a:spLocks noGrp="1"/>
          </p:cNvSpPr>
          <p:nvPr>
            <p:ph type="dgm" idx="1"/>
          </p:nvPr>
        </p:nvSpPr>
        <p:spPr>
          <a:xfrm>
            <a:off x="457200" y="1719263"/>
            <a:ext cx="8229600" cy="4411662"/>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72163D53-3C3D-405B-B633-16BD27EBA608}" type="datetime1">
              <a:rPr lang="zh-TW" altLang="en-US" smtClean="0"/>
              <a:t>2023/2/9</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4A4144E7-8545-4155-994D-39CB8348A2A8}"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719263"/>
            <a:ext cx="8229600" cy="4411662"/>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A4BF5A19-FCA2-4E97-84F6-A57E677347EF}" type="datetime1">
              <a:rPr lang="zh-TW" altLang="en-US" smtClean="0"/>
              <a:t>2023/2/9</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772676E4-CF86-48D3-B82E-C28CE2C568CE}"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22238"/>
            <a:ext cx="8229600" cy="60086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5"/>
          <p:cNvSpPr>
            <a:spLocks noGrp="1" noChangeArrowheads="1"/>
          </p:cNvSpPr>
          <p:nvPr>
            <p:ph type="dt" sz="half" idx="10"/>
          </p:nvPr>
        </p:nvSpPr>
        <p:spPr>
          <a:ln/>
        </p:spPr>
        <p:txBody>
          <a:bodyPr/>
          <a:lstStyle>
            <a:lvl1pPr>
              <a:defRPr/>
            </a:lvl1pPr>
          </a:lstStyle>
          <a:p>
            <a:pPr>
              <a:defRPr/>
            </a:pPr>
            <a:fld id="{FE45465B-B47E-4407-B3D3-7E0065E96F3C}" type="datetime1">
              <a:rPr lang="zh-TW" altLang="en-US" smtClean="0"/>
              <a:t>2023/2/9</a:t>
            </a:fld>
            <a:endParaRPr lang="en-US" altLang="zh-TW"/>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pPr>
              <a:defRPr/>
            </a:pPr>
            <a:fld id="{ABE5E7EB-8647-47F5-B947-AC53DEE105D2}" type="slidenum">
              <a:rPr lang="en-US" altLang="zh-TW"/>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1"/>
      </p:bgRef>
    </p:bg>
    <p:spTree>
      <p:nvGrpSpPr>
        <p:cNvPr id="1" name=""/>
        <p:cNvGrpSpPr/>
        <p:nvPr/>
      </p:nvGrpSpPr>
      <p:grpSpPr>
        <a:xfrm>
          <a:off x="0" y="0"/>
          <a:ext cx="0" cy="0"/>
          <a:chOff x="0" y="0"/>
          <a:chExt cx="0" cy="0"/>
        </a:xfrm>
      </p:grpSpPr>
      <p:sp>
        <p:nvSpPr>
          <p:cNvPr id="4" name="矩形 3"/>
          <p:cNvSpPr/>
          <p:nvPr>
            <p:custDataLst>
              <p:tags r:id="rId1"/>
            </p:custDataLst>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useBgFill="1">
        <p:nvSpPr>
          <p:cNvPr id="5" name="圓角矩形 4"/>
          <p:cNvSpPr/>
          <p:nvPr>
            <p:custDataLst>
              <p:tags r:id="rId2"/>
            </p:custDataLst>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6" name="矩形 5"/>
          <p:cNvSpPr/>
          <p:nvPr>
            <p:custDataLst>
              <p:tags r:id="rId3"/>
            </p:custDataLst>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7" name="矩形 6"/>
          <p:cNvSpPr/>
          <p:nvPr>
            <p:custDataLst>
              <p:tags r:id="rId4"/>
            </p:custDataLst>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0" name="矩形 9"/>
          <p:cNvSpPr/>
          <p:nvPr>
            <p:custDataLst>
              <p:tags r:id="rId5"/>
            </p:custDataLst>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a:t>按一下以編輯母片副標題樣式</a:t>
            </a:r>
            <a:endParaRPr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zh-TW" altLang="en-US"/>
              <a:t>按一下以編輯母片標題樣式</a:t>
            </a:r>
            <a:endParaRPr lang="en-US"/>
          </a:p>
        </p:txBody>
      </p:sp>
      <p:sp>
        <p:nvSpPr>
          <p:cNvPr id="11" name="日期版面配置區 27"/>
          <p:cNvSpPr>
            <a:spLocks noGrp="1"/>
          </p:cNvSpPr>
          <p:nvPr>
            <p:ph type="dt" sz="half" idx="10"/>
            <p:custDataLst>
              <p:tags r:id="rId6"/>
            </p:custDataLst>
          </p:nvPr>
        </p:nvSpPr>
        <p:spPr/>
        <p:txBody>
          <a:bodyPr/>
          <a:lstStyle>
            <a:lvl1pPr>
              <a:defRPr/>
            </a:lvl1pPr>
          </a:lstStyle>
          <a:p>
            <a:pPr>
              <a:defRPr/>
            </a:pPr>
            <a:fld id="{9D830620-35FB-49F3-A403-FE3E3F58F522}" type="datetime1">
              <a:rPr lang="zh-TW" altLang="en-US" smtClean="0"/>
              <a:t>2023/2/9</a:t>
            </a:fld>
            <a:endParaRPr lang="zh-TW" altLang="en-US"/>
          </a:p>
        </p:txBody>
      </p:sp>
      <p:sp>
        <p:nvSpPr>
          <p:cNvPr id="12" name="頁尾版面配置區 16"/>
          <p:cNvSpPr>
            <a:spLocks noGrp="1"/>
          </p:cNvSpPr>
          <p:nvPr>
            <p:ph type="ftr" sz="quarter" idx="11"/>
            <p:custDataLst>
              <p:tags r:id="rId7"/>
            </p:custDataLst>
          </p:nvPr>
        </p:nvSpPr>
        <p:spPr>
          <a:xfrm>
            <a:off x="914400" y="6172200"/>
            <a:ext cx="3962400" cy="457200"/>
          </a:xfrm>
        </p:spPr>
        <p:txBody>
          <a:bodyPr/>
          <a:lstStyle>
            <a:lvl1pPr>
              <a:defRPr/>
            </a:lvl1pPr>
          </a:lstStyle>
          <a:p>
            <a:pPr>
              <a:defRPr/>
            </a:pPr>
            <a:endParaRPr lang="zh-TW" altLang="en-US"/>
          </a:p>
        </p:txBody>
      </p:sp>
      <p:sp>
        <p:nvSpPr>
          <p:cNvPr id="13" name="投影片編號版面配置區 28"/>
          <p:cNvSpPr>
            <a:spLocks noGrp="1"/>
          </p:cNvSpPr>
          <p:nvPr>
            <p:ph type="sldNum" sz="quarter" idx="12"/>
            <p:custDataLst>
              <p:tags r:id="rId8"/>
            </p:custDataLst>
          </p:nvPr>
        </p:nvSpPr>
        <p:spPr>
          <a:xfrm>
            <a:off x="146050" y="6210300"/>
            <a:ext cx="457200" cy="457200"/>
          </a:xfrm>
        </p:spPr>
        <p:txBody>
          <a:bodyPr/>
          <a:lstStyle>
            <a:lvl1pPr>
              <a:defRPr sz="1400">
                <a:solidFill>
                  <a:srgbClr val="FFFFFF"/>
                </a:solidFill>
              </a:defRPr>
            </a:lvl1pPr>
          </a:lstStyle>
          <a:p>
            <a:pPr>
              <a:defRPr/>
            </a:pPr>
            <a:fld id="{1035C343-64C8-4EFF-96D2-3835E02ABA41}"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bg>
      <p:bgRef idx="1003">
        <a:schemeClr val="bg1"/>
      </p:bgRef>
    </p:bg>
    <p:spTree>
      <p:nvGrpSpPr>
        <p:cNvPr id="1" name=""/>
        <p:cNvGrpSpPr/>
        <p:nvPr/>
      </p:nvGrpSpPr>
      <p:grpSpPr>
        <a:xfrm>
          <a:off x="0" y="0"/>
          <a:ext cx="0" cy="0"/>
          <a:chOff x="0" y="0"/>
          <a:chExt cx="0" cy="0"/>
        </a:xfrm>
      </p:grpSpPr>
      <p:sp>
        <p:nvSpPr>
          <p:cNvPr id="4" name="矩形 3"/>
          <p:cNvSpPr/>
          <p:nvPr>
            <p:custDataLst>
              <p:tags r:id="rId1"/>
            </p:custDataLst>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useBgFill="1">
        <p:nvSpPr>
          <p:cNvPr id="5" name="圓角矩形 4"/>
          <p:cNvSpPr/>
          <p:nvPr>
            <p:custDataLst>
              <p:tags r:id="rId2"/>
            </p:custDataLst>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6" name="矩形 5"/>
          <p:cNvSpPr/>
          <p:nvPr>
            <p:custDataLst>
              <p:tags r:id="rId3"/>
            </p:custDataLst>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7" name="矩形 6"/>
          <p:cNvSpPr/>
          <p:nvPr>
            <p:custDataLst>
              <p:tags r:id="rId4"/>
            </p:custDataLst>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8" name="矩形 7"/>
          <p:cNvSpPr/>
          <p:nvPr>
            <p:custDataLst>
              <p:tags r:id="rId5"/>
            </p:custDataLst>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 name="標題 1"/>
          <p:cNvSpPr>
            <a:spLocks noGrp="1"/>
          </p:cNvSpPr>
          <p:nvPr>
            <p:ph type="title"/>
          </p:nvPr>
        </p:nvSpPr>
        <p:spPr>
          <a:xfrm>
            <a:off x="722313" y="952500"/>
            <a:ext cx="7772400" cy="1362075"/>
          </a:xfrm>
        </p:spPr>
        <p:txBody>
          <a:bodyPr/>
          <a:lstStyle>
            <a:lvl1pPr algn="l">
              <a:buNone/>
              <a:defRPr sz="4000" b="0" cap="none"/>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a:t>按一下以編輯母片文字樣式</a:t>
            </a:r>
          </a:p>
        </p:txBody>
      </p:sp>
      <p:sp>
        <p:nvSpPr>
          <p:cNvPr id="9" name="日期版面配置區 3"/>
          <p:cNvSpPr>
            <a:spLocks noGrp="1"/>
          </p:cNvSpPr>
          <p:nvPr>
            <p:ph type="dt" sz="half" idx="10"/>
            <p:custDataLst>
              <p:tags r:id="rId6"/>
            </p:custDataLst>
          </p:nvPr>
        </p:nvSpPr>
        <p:spPr/>
        <p:txBody>
          <a:bodyPr/>
          <a:lstStyle>
            <a:lvl1pPr>
              <a:defRPr/>
            </a:lvl1pPr>
          </a:lstStyle>
          <a:p>
            <a:pPr>
              <a:defRPr/>
            </a:pPr>
            <a:fld id="{EE55EED8-DDA7-431B-951C-9F94174DE650}" type="datetime1">
              <a:rPr lang="zh-TW" altLang="en-US" smtClean="0"/>
              <a:t>2023/2/9</a:t>
            </a:fld>
            <a:endParaRPr lang="zh-TW" altLang="en-US"/>
          </a:p>
        </p:txBody>
      </p:sp>
      <p:sp>
        <p:nvSpPr>
          <p:cNvPr id="10" name="頁尾版面配置區 4"/>
          <p:cNvSpPr>
            <a:spLocks noGrp="1"/>
          </p:cNvSpPr>
          <p:nvPr>
            <p:ph type="ftr" sz="quarter" idx="11"/>
            <p:custDataLst>
              <p:tags r:id="rId7"/>
            </p:custDataLst>
          </p:nvPr>
        </p:nvSpPr>
        <p:spPr>
          <a:xfrm>
            <a:off x="800100" y="6172200"/>
            <a:ext cx="4000500" cy="457200"/>
          </a:xfrm>
        </p:spPr>
        <p:txBody>
          <a:bodyPr/>
          <a:lstStyle>
            <a:lvl1pPr>
              <a:defRPr/>
            </a:lvl1pPr>
          </a:lstStyle>
          <a:p>
            <a:pPr>
              <a:defRPr/>
            </a:pPr>
            <a:endParaRPr lang="zh-TW" altLang="en-US"/>
          </a:p>
        </p:txBody>
      </p:sp>
      <p:sp>
        <p:nvSpPr>
          <p:cNvPr id="11" name="投影片編號版面配置區 5"/>
          <p:cNvSpPr>
            <a:spLocks noGrp="1"/>
          </p:cNvSpPr>
          <p:nvPr>
            <p:ph type="sldNum" sz="quarter" idx="12"/>
            <p:custDataLst>
              <p:tags r:id="rId8"/>
            </p:custDataLst>
          </p:nvPr>
        </p:nvSpPr>
        <p:spPr/>
        <p:txBody>
          <a:bodyPr/>
          <a:lstStyle>
            <a:lvl1pPr>
              <a:defRPr/>
            </a:lvl1pPr>
          </a:lstStyle>
          <a:p>
            <a:pPr>
              <a:defRPr/>
            </a:pPr>
            <a:fld id="{D3863D15-B706-46AD-BE95-F58B4CD107C0}"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矩形 4"/>
          <p:cNvSpPr/>
          <p:nvPr>
            <p:custDataLst>
              <p:tags r:id="rId1"/>
            </p:custDataLst>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useBgFill="1">
        <p:nvSpPr>
          <p:cNvPr id="6" name="圓角矩形 5"/>
          <p:cNvSpPr/>
          <p:nvPr>
            <p:custDataLst>
              <p:tags r:id="rId2"/>
            </p:custDataLst>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7" name="矩形 6"/>
          <p:cNvSpPr/>
          <p:nvPr>
            <p:custDataLst>
              <p:tags r:id="rId3"/>
            </p:custDataLst>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useBgFill="1">
        <p:nvSpPr>
          <p:cNvPr id="8" name="圓角矩形 7"/>
          <p:cNvSpPr/>
          <p:nvPr>
            <p:custDataLst>
              <p:tags r:id="rId4"/>
            </p:custDataLst>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 name="標題 1"/>
          <p:cNvSpPr>
            <a:spLocks noGrp="1"/>
          </p:cNvSpPr>
          <p:nvPr>
            <p:ph type="title"/>
          </p:nvPr>
        </p:nvSpPr>
        <p:spPr>
          <a:xfrm>
            <a:off x="914400" y="273050"/>
            <a:ext cx="7772400" cy="1143000"/>
          </a:xfrm>
        </p:spPr>
        <p:txBody>
          <a:bodyPr/>
          <a:lstStyle>
            <a:lvl1pPr algn="l">
              <a:buNone/>
              <a:defRPr sz="4000" b="0"/>
            </a:lvl1pPr>
          </a:lstStyle>
          <a:p>
            <a:r>
              <a:rPr lang="zh-TW" altLang="en-US"/>
              <a:t>按一下以編輯母片標題樣式</a:t>
            </a:r>
            <a:endParaRPr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zh-TW" altLang="en-US"/>
              <a:t>按一下以編輯母片文字樣式</a:t>
            </a:r>
          </a:p>
        </p:txBody>
      </p:sp>
      <p:sp>
        <p:nvSpPr>
          <p:cNvPr id="11" name="內容版面配置區 10"/>
          <p:cNvSpPr>
            <a:spLocks noGrp="1"/>
          </p:cNvSpPr>
          <p:nvPr>
            <p:ph sz="quarter" idx="1"/>
          </p:nvPr>
        </p:nvSpPr>
        <p:spPr>
          <a:xfrm>
            <a:off x="2971800" y="1600200"/>
            <a:ext cx="5715000" cy="4495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9" name="日期版面配置區 4"/>
          <p:cNvSpPr>
            <a:spLocks noGrp="1"/>
          </p:cNvSpPr>
          <p:nvPr>
            <p:ph type="dt" sz="half" idx="10"/>
            <p:custDataLst>
              <p:tags r:id="rId5"/>
            </p:custDataLst>
          </p:nvPr>
        </p:nvSpPr>
        <p:spPr/>
        <p:txBody>
          <a:bodyPr/>
          <a:lstStyle>
            <a:lvl1pPr>
              <a:defRPr/>
            </a:lvl1pPr>
          </a:lstStyle>
          <a:p>
            <a:pPr>
              <a:defRPr/>
            </a:pPr>
            <a:fld id="{A5A65713-D672-44C0-A169-A9D847ED8855}" type="datetime1">
              <a:rPr lang="zh-TW" altLang="en-US" smtClean="0"/>
              <a:t>2023/2/9</a:t>
            </a:fld>
            <a:endParaRPr lang="zh-TW" altLang="en-US"/>
          </a:p>
        </p:txBody>
      </p:sp>
      <p:sp>
        <p:nvSpPr>
          <p:cNvPr id="10" name="頁尾版面配置區 5"/>
          <p:cNvSpPr>
            <a:spLocks noGrp="1"/>
          </p:cNvSpPr>
          <p:nvPr>
            <p:ph type="ftr" sz="quarter" idx="11"/>
            <p:custDataLst>
              <p:tags r:id="rId6"/>
            </p:custDataLst>
          </p:nvPr>
        </p:nvSpPr>
        <p:spPr>
          <a:xfrm>
            <a:off x="914400" y="6172200"/>
            <a:ext cx="3962400" cy="457200"/>
          </a:xfrm>
        </p:spPr>
        <p:txBody>
          <a:bodyPr/>
          <a:lstStyle>
            <a:lvl1pPr>
              <a:defRPr/>
            </a:lvl1pPr>
          </a:lstStyle>
          <a:p>
            <a:pPr>
              <a:defRPr/>
            </a:pPr>
            <a:endParaRPr lang="zh-TW" altLang="en-US"/>
          </a:p>
        </p:txBody>
      </p:sp>
      <p:sp>
        <p:nvSpPr>
          <p:cNvPr id="12" name="投影片編號版面配置區 6"/>
          <p:cNvSpPr>
            <a:spLocks noGrp="1"/>
          </p:cNvSpPr>
          <p:nvPr>
            <p:ph type="sldNum" sz="quarter" idx="12"/>
            <p:custDataLst>
              <p:tags r:id="rId7"/>
            </p:custDataLst>
          </p:nvPr>
        </p:nvSpPr>
        <p:spPr>
          <a:xfrm>
            <a:off x="146050" y="6210300"/>
            <a:ext cx="457200" cy="457200"/>
          </a:xfrm>
        </p:spPr>
        <p:txBody>
          <a:bodyPr/>
          <a:lstStyle>
            <a:lvl1pPr>
              <a:defRPr/>
            </a:lvl1pPr>
          </a:lstStyle>
          <a:p>
            <a:pPr>
              <a:defRPr/>
            </a:pPr>
            <a:fld id="{32AF31E4-567E-42CB-BDCB-92F75465F198}"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矩形 4"/>
          <p:cNvSpPr/>
          <p:nvPr>
            <p:custDataLst>
              <p:tags r:id="rId1"/>
            </p:custDataLst>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useBgFill="1">
        <p:nvSpPr>
          <p:cNvPr id="6" name="圓角矩形 5"/>
          <p:cNvSpPr/>
          <p:nvPr>
            <p:custDataLst>
              <p:tags r:id="rId2"/>
            </p:custDataLst>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7" name="矩形 6"/>
          <p:cNvSpPr/>
          <p:nvPr>
            <p:custDataLst>
              <p:tags r:id="rId3"/>
            </p:custDataLst>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8" name="矩形 7"/>
          <p:cNvSpPr/>
          <p:nvPr>
            <p:custDataLst>
              <p:tags r:id="rId4"/>
            </p:custDataLst>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 name="矩形 8"/>
          <p:cNvSpPr/>
          <p:nvPr>
            <p:custDataLst>
              <p:tags r:id="rId5"/>
            </p:custDataLst>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lang="zh-TW" altLang="en-US"/>
              <a:t>按一下以編輯母片標題樣式</a:t>
            </a:r>
            <a:endParaRPr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zh-TW" altLang="en-US"/>
              <a:t>按一下以編輯母片文字樣式</a:t>
            </a: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zh-TW" altLang="en-US" noProof="0"/>
              <a:t>按一下圖示以新增圖片</a:t>
            </a:r>
            <a:endParaRPr lang="en-US" noProof="0" dirty="0"/>
          </a:p>
        </p:txBody>
      </p:sp>
      <p:sp>
        <p:nvSpPr>
          <p:cNvPr id="10" name="日期版面配置區 4"/>
          <p:cNvSpPr>
            <a:spLocks noGrp="1"/>
          </p:cNvSpPr>
          <p:nvPr>
            <p:ph type="dt" sz="half" idx="10"/>
            <p:custDataLst>
              <p:tags r:id="rId6"/>
            </p:custDataLst>
          </p:nvPr>
        </p:nvSpPr>
        <p:spPr/>
        <p:txBody>
          <a:bodyPr/>
          <a:lstStyle>
            <a:lvl1pPr>
              <a:defRPr/>
            </a:lvl1pPr>
          </a:lstStyle>
          <a:p>
            <a:pPr>
              <a:defRPr/>
            </a:pPr>
            <a:fld id="{19128AE8-22D2-4643-B1D1-50471593F7DF}" type="datetime1">
              <a:rPr lang="zh-TW" altLang="en-US" smtClean="0"/>
              <a:t>2023/2/9</a:t>
            </a:fld>
            <a:endParaRPr lang="zh-TW" altLang="en-US"/>
          </a:p>
        </p:txBody>
      </p:sp>
      <p:sp>
        <p:nvSpPr>
          <p:cNvPr id="11" name="頁尾版面配置區 5"/>
          <p:cNvSpPr>
            <a:spLocks noGrp="1"/>
          </p:cNvSpPr>
          <p:nvPr>
            <p:ph type="ftr" sz="quarter" idx="11"/>
            <p:custDataLst>
              <p:tags r:id="rId7"/>
            </p:custDataLst>
          </p:nvPr>
        </p:nvSpPr>
        <p:spPr/>
        <p:txBody>
          <a:bodyPr/>
          <a:lstStyle>
            <a:lvl1pPr>
              <a:defRPr/>
            </a:lvl1pPr>
          </a:lstStyle>
          <a:p>
            <a:pPr>
              <a:defRPr/>
            </a:pPr>
            <a:endParaRPr lang="zh-TW" altLang="en-US"/>
          </a:p>
        </p:txBody>
      </p:sp>
      <p:sp>
        <p:nvSpPr>
          <p:cNvPr id="12" name="投影片編號版面配置區 6"/>
          <p:cNvSpPr>
            <a:spLocks noGrp="1"/>
          </p:cNvSpPr>
          <p:nvPr>
            <p:ph type="sldNum" sz="quarter" idx="12"/>
            <p:custDataLst>
              <p:tags r:id="rId8"/>
            </p:custDataLst>
          </p:nvPr>
        </p:nvSpPr>
        <p:spPr/>
        <p:txBody>
          <a:bodyPr/>
          <a:lstStyle>
            <a:lvl1pPr>
              <a:defRPr/>
            </a:lvl1pPr>
          </a:lstStyle>
          <a:p>
            <a:pPr>
              <a:defRPr/>
            </a:pPr>
            <a:fld id="{6A582006-DE32-4FB9-8961-6AE48C6D338D}"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7CC663F3-ABD3-4E13-97CF-596724E0D221}" type="datetime1">
              <a:rPr lang="zh-TW" altLang="en-US" smtClean="0"/>
              <a:t>2023/2/9</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01873305-C6E1-4282-B245-733E2C7B695F}"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373E8F87-FDB6-441C-8B72-ECD8090FFC02}" type="datetime1">
              <a:rPr lang="zh-TW" altLang="en-US" smtClean="0"/>
              <a:t>2023/2/9</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7FAACA97-104D-4057-A942-30226FD6A37B}"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E9C244CF-0AF2-44F5-9DA0-89CC4F080834}" type="datetime1">
              <a:rPr lang="zh-TW" altLang="en-US" smtClean="0"/>
              <a:t>2023/2/9</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80407B02-2183-4384-8256-6FBD78FFEA6A}"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2CAC0AE6-7551-4B47-B17F-54B41123A4A5}" type="datetime1">
              <a:rPr lang="zh-TW" altLang="en-US" smtClean="0"/>
              <a:t>2023/2/9</a:t>
            </a:fld>
            <a:endParaRPr lang="en-US" altLang="zh-TW"/>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7"/>
          <p:cNvSpPr>
            <a:spLocks noGrp="1" noChangeArrowheads="1"/>
          </p:cNvSpPr>
          <p:nvPr>
            <p:ph type="sldNum" sz="quarter" idx="12"/>
          </p:nvPr>
        </p:nvSpPr>
        <p:spPr>
          <a:ln/>
        </p:spPr>
        <p:txBody>
          <a:bodyPr/>
          <a:lstStyle>
            <a:lvl1pPr>
              <a:defRPr/>
            </a:lvl1pPr>
          </a:lstStyle>
          <a:p>
            <a:pPr>
              <a:defRPr/>
            </a:pPr>
            <a:fld id="{7684557C-F239-4BF0-96E3-A6E71795A354}"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FA914D7D-3375-44F2-BD13-011A4602ADC6}" type="datetime1">
              <a:rPr lang="zh-TW" altLang="en-US" smtClean="0"/>
              <a:t>2023/2/9</a:t>
            </a:fld>
            <a:endParaRPr lang="en-US" altLang="zh-TW"/>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pPr>
              <a:defRPr/>
            </a:pPr>
            <a:fld id="{BA1A4B2F-6BD5-415E-8F21-A86A0B92D803}"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DBA1208-840B-4358-85BD-B49C717DE78F}" type="datetime1">
              <a:rPr lang="zh-TW" altLang="en-US" smtClean="0"/>
              <a:t>2023/2/9</a:t>
            </a:fld>
            <a:endParaRPr lang="en-US" altLang="zh-TW"/>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7"/>
          <p:cNvSpPr>
            <a:spLocks noGrp="1" noChangeArrowheads="1"/>
          </p:cNvSpPr>
          <p:nvPr>
            <p:ph type="sldNum" sz="quarter" idx="12"/>
          </p:nvPr>
        </p:nvSpPr>
        <p:spPr>
          <a:ln/>
        </p:spPr>
        <p:txBody>
          <a:bodyPr/>
          <a:lstStyle>
            <a:lvl1pPr>
              <a:defRPr/>
            </a:lvl1pPr>
          </a:lstStyle>
          <a:p>
            <a:pPr>
              <a:defRPr/>
            </a:pPr>
            <a:fld id="{A78D36EB-C3BD-4E24-B214-025AE023058F}"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AF9BF65D-8BB6-4E9A-8F38-06E4CE04DB91}" type="datetime1">
              <a:rPr lang="zh-TW" altLang="en-US" smtClean="0"/>
              <a:t>2023/2/9</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22428C8E-A609-48F0-9909-D56D68E913F8}"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25452B14-8C05-462F-A94E-EEA456923255}" type="datetime1">
              <a:rPr lang="zh-TW" altLang="en-US" smtClean="0"/>
              <a:t>2023/2/9</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8888373C-17DD-4EA7-8E98-1CC02C8615B1}"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17.xml"/><Relationship Id="rId7" Type="http://schemas.openxmlformats.org/officeDocument/2006/relationships/tags" Target="../tags/tag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ags" Target="../tags/tag1.xml"/><Relationship Id="rId5" Type="http://schemas.openxmlformats.org/officeDocument/2006/relationships/theme" Target="../theme/theme2.xml"/><Relationship Id="rId10" Type="http://schemas.openxmlformats.org/officeDocument/2006/relationships/tags" Target="../tags/tag5.xml"/><Relationship Id="rId4" Type="http://schemas.openxmlformats.org/officeDocument/2006/relationships/slideLayout" Target="../slideLayouts/slideLayout18.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6658"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zh-TW" altLang="en-US"/>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TW"/>
              <a:t>按一下以編輯母片標題樣式</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a:t>按一下以編輯母片</a:t>
            </a:r>
          </a:p>
          <a:p>
            <a:pPr lvl="1"/>
            <a:r>
              <a:rPr lang="en-US" altLang="zh-TW"/>
              <a:t>第二層</a:t>
            </a:r>
          </a:p>
          <a:p>
            <a:pPr lvl="2"/>
            <a:r>
              <a:rPr lang="en-US" altLang="zh-TW"/>
              <a:t>第三層</a:t>
            </a:r>
          </a:p>
          <a:p>
            <a:pPr lvl="3"/>
            <a:r>
              <a:rPr lang="en-US" altLang="zh-TW"/>
              <a:t>第四層</a:t>
            </a:r>
          </a:p>
          <a:p>
            <a:pPr lvl="4"/>
            <a:r>
              <a:rPr lang="en-US" altLang="zh-TW"/>
              <a:t>第五層</a:t>
            </a:r>
          </a:p>
        </p:txBody>
      </p:sp>
      <p:sp>
        <p:nvSpPr>
          <p:cNvPr id="32666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atin typeface="+mn-lt"/>
              </a:defRPr>
            </a:lvl1pPr>
          </a:lstStyle>
          <a:p>
            <a:pPr>
              <a:defRPr/>
            </a:pPr>
            <a:fld id="{4C169913-1704-4A66-BB53-B17297D41A13}" type="datetime1">
              <a:rPr lang="zh-TW" altLang="en-US" smtClean="0"/>
              <a:t>2023/2/9</a:t>
            </a:fld>
            <a:endParaRPr lang="en-US" altLang="zh-TW"/>
          </a:p>
        </p:txBody>
      </p:sp>
      <p:sp>
        <p:nvSpPr>
          <p:cNvPr id="32666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atin typeface="+mn-lt"/>
              </a:defRPr>
            </a:lvl1pPr>
          </a:lstStyle>
          <a:p>
            <a:pPr>
              <a:defRPr/>
            </a:pPr>
            <a:endParaRPr lang="en-US" altLang="zh-TW"/>
          </a:p>
        </p:txBody>
      </p:sp>
      <p:sp>
        <p:nvSpPr>
          <p:cNvPr id="32666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atin typeface="+mn-lt"/>
              </a:defRPr>
            </a:lvl1pPr>
          </a:lstStyle>
          <a:p>
            <a:pPr>
              <a:defRPr/>
            </a:pPr>
            <a:fld id="{CDB89656-9161-42E3-9E45-CB9C6D1FAD06}" type="slidenum">
              <a:rPr lang="en-US" altLang="zh-TW"/>
              <a:pPr>
                <a:defRPr/>
              </a:pPr>
              <a:t>‹#›</a:t>
            </a:fld>
            <a:endParaRPr lang="en-US" altLang="zh-TW"/>
          </a:p>
        </p:txBody>
      </p:sp>
      <p:grpSp>
        <p:nvGrpSpPr>
          <p:cNvPr id="1032" name="Group 8"/>
          <p:cNvGrpSpPr>
            <a:grpSpLocks/>
          </p:cNvGrpSpPr>
          <p:nvPr/>
        </p:nvGrpSpPr>
        <p:grpSpPr bwMode="auto">
          <a:xfrm>
            <a:off x="8153400" y="152400"/>
            <a:ext cx="792163" cy="1295400"/>
            <a:chOff x="5136" y="960"/>
            <a:chExt cx="528" cy="864"/>
          </a:xfrm>
        </p:grpSpPr>
        <p:sp>
          <p:nvSpPr>
            <p:cNvPr id="32666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326666"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326667"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326668"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326669"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326670"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326671" name="Oval 15"/>
            <p:cNvSpPr>
              <a:spLocks noChangeArrowheads="1"/>
            </p:cNvSpPr>
            <p:nvPr/>
          </p:nvSpPr>
          <p:spPr bwMode="auto">
            <a:xfrm>
              <a:off x="5472" y="1072"/>
              <a:ext cx="73" cy="77"/>
            </a:xfrm>
            <a:prstGeom prst="ellipse">
              <a:avLst/>
            </a:prstGeom>
            <a:solidFill>
              <a:schemeClr val="accent2"/>
            </a:solidFill>
            <a:ln w="9525">
              <a:noFill/>
              <a:round/>
              <a:headEnd/>
              <a:tailEnd/>
            </a:ln>
            <a:effectLst/>
          </p:spPr>
          <p:txBody>
            <a:bodyPr wrap="none" anchor="ctr"/>
            <a:lstStyle/>
            <a:p>
              <a:pPr>
                <a:defRPr/>
              </a:pPr>
              <a:endParaRPr lang="zh-TW" altLang="en-US"/>
            </a:p>
          </p:txBody>
        </p:sp>
        <p:sp>
          <p:nvSpPr>
            <p:cNvPr id="326672" name="Oval 16"/>
            <p:cNvSpPr>
              <a:spLocks noChangeArrowheads="1"/>
            </p:cNvSpPr>
            <p:nvPr/>
          </p:nvSpPr>
          <p:spPr bwMode="auto">
            <a:xfrm>
              <a:off x="5136" y="1184"/>
              <a:ext cx="80" cy="73"/>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326673" name="Oval 17"/>
            <p:cNvSpPr>
              <a:spLocks noChangeArrowheads="1"/>
            </p:cNvSpPr>
            <p:nvPr/>
          </p:nvSpPr>
          <p:spPr bwMode="auto">
            <a:xfrm>
              <a:off x="5248" y="1184"/>
              <a:ext cx="79" cy="73"/>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326674" name="Oval 18"/>
            <p:cNvSpPr>
              <a:spLocks noChangeArrowheads="1"/>
            </p:cNvSpPr>
            <p:nvPr/>
          </p:nvSpPr>
          <p:spPr bwMode="auto">
            <a:xfrm>
              <a:off x="5360" y="1184"/>
              <a:ext cx="76" cy="73"/>
            </a:xfrm>
            <a:prstGeom prst="ellipse">
              <a:avLst/>
            </a:prstGeom>
            <a:solidFill>
              <a:schemeClr val="accent2"/>
            </a:solidFill>
            <a:ln w="9525">
              <a:noFill/>
              <a:round/>
              <a:headEnd/>
              <a:tailEnd/>
            </a:ln>
            <a:effectLst/>
          </p:spPr>
          <p:txBody>
            <a:bodyPr wrap="none" anchor="ctr"/>
            <a:lstStyle/>
            <a:p>
              <a:pPr>
                <a:defRPr/>
              </a:pPr>
              <a:endParaRPr lang="zh-TW" altLang="en-US"/>
            </a:p>
          </p:txBody>
        </p:sp>
        <p:sp>
          <p:nvSpPr>
            <p:cNvPr id="326675" name="Oval 19"/>
            <p:cNvSpPr>
              <a:spLocks noChangeArrowheads="1"/>
            </p:cNvSpPr>
            <p:nvPr/>
          </p:nvSpPr>
          <p:spPr bwMode="auto">
            <a:xfrm>
              <a:off x="5472" y="1184"/>
              <a:ext cx="73" cy="73"/>
            </a:xfrm>
            <a:prstGeom prst="ellipse">
              <a:avLst/>
            </a:prstGeom>
            <a:solidFill>
              <a:schemeClr val="accent2"/>
            </a:solidFill>
            <a:ln w="9525">
              <a:noFill/>
              <a:round/>
              <a:headEnd/>
              <a:tailEnd/>
            </a:ln>
            <a:effectLst/>
          </p:spPr>
          <p:txBody>
            <a:bodyPr wrap="none" anchor="ctr"/>
            <a:lstStyle/>
            <a:p>
              <a:pPr>
                <a:defRPr/>
              </a:pPr>
              <a:endParaRPr lang="zh-TW" altLang="en-US"/>
            </a:p>
          </p:txBody>
        </p:sp>
        <p:sp>
          <p:nvSpPr>
            <p:cNvPr id="326676" name="Oval 20"/>
            <p:cNvSpPr>
              <a:spLocks noChangeArrowheads="1"/>
            </p:cNvSpPr>
            <p:nvPr/>
          </p:nvSpPr>
          <p:spPr bwMode="auto">
            <a:xfrm>
              <a:off x="5584" y="1184"/>
              <a:ext cx="80" cy="73"/>
            </a:xfrm>
            <a:prstGeom prst="ellipse">
              <a:avLst/>
            </a:prstGeom>
            <a:solidFill>
              <a:schemeClr val="accent1"/>
            </a:solidFill>
            <a:ln w="9525">
              <a:noFill/>
              <a:round/>
              <a:headEnd/>
              <a:tailEnd/>
            </a:ln>
            <a:effectLst/>
          </p:spPr>
          <p:txBody>
            <a:bodyPr wrap="none" anchor="ctr"/>
            <a:lstStyle/>
            <a:p>
              <a:pPr>
                <a:defRPr/>
              </a:pPr>
              <a:endParaRPr lang="zh-TW" altLang="en-US"/>
            </a:p>
          </p:txBody>
        </p:sp>
        <p:sp>
          <p:nvSpPr>
            <p:cNvPr id="32667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zh-TW" altLang="en-US"/>
            </a:p>
          </p:txBody>
        </p:sp>
        <p:sp>
          <p:nvSpPr>
            <p:cNvPr id="326678"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zh-TW" altLang="en-US"/>
            </a:p>
          </p:txBody>
        </p:sp>
        <p:sp>
          <p:nvSpPr>
            <p:cNvPr id="326679"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zh-TW" altLang="en-US"/>
            </a:p>
          </p:txBody>
        </p:sp>
        <p:sp>
          <p:nvSpPr>
            <p:cNvPr id="326680" name="Oval 24"/>
            <p:cNvSpPr>
              <a:spLocks noChangeArrowheads="1"/>
            </p:cNvSpPr>
            <p:nvPr/>
          </p:nvSpPr>
          <p:spPr bwMode="auto">
            <a:xfrm>
              <a:off x="5472" y="1296"/>
              <a:ext cx="73" cy="80"/>
            </a:xfrm>
            <a:prstGeom prst="ellipse">
              <a:avLst/>
            </a:prstGeom>
            <a:solidFill>
              <a:schemeClr val="accent1"/>
            </a:solidFill>
            <a:ln w="9525">
              <a:noFill/>
              <a:round/>
              <a:headEnd/>
              <a:tailEnd/>
            </a:ln>
            <a:effectLst/>
          </p:spPr>
          <p:txBody>
            <a:bodyPr wrap="none" anchor="ctr"/>
            <a:lstStyle/>
            <a:p>
              <a:pPr>
                <a:defRPr/>
              </a:pPr>
              <a:endParaRPr lang="zh-TW" altLang="en-US"/>
            </a:p>
          </p:txBody>
        </p:sp>
        <p:sp>
          <p:nvSpPr>
            <p:cNvPr id="32668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zh-TW" altLang="en-US"/>
            </a:p>
          </p:txBody>
        </p:sp>
        <p:sp>
          <p:nvSpPr>
            <p:cNvPr id="326682"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zh-TW" altLang="en-US"/>
            </a:p>
          </p:txBody>
        </p:sp>
        <p:sp>
          <p:nvSpPr>
            <p:cNvPr id="326683"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zh-TW" altLang="en-US"/>
            </a:p>
          </p:txBody>
        </p:sp>
        <p:sp>
          <p:nvSpPr>
            <p:cNvPr id="326684" name="Oval 28"/>
            <p:cNvSpPr>
              <a:spLocks noChangeArrowheads="1"/>
            </p:cNvSpPr>
            <p:nvPr/>
          </p:nvSpPr>
          <p:spPr bwMode="auto">
            <a:xfrm>
              <a:off x="5472" y="1408"/>
              <a:ext cx="73" cy="80"/>
            </a:xfrm>
            <a:prstGeom prst="ellipse">
              <a:avLst/>
            </a:prstGeom>
            <a:solidFill>
              <a:schemeClr val="accent1"/>
            </a:solidFill>
            <a:ln w="9525">
              <a:noFill/>
              <a:round/>
              <a:headEnd/>
              <a:tailEnd/>
            </a:ln>
            <a:effectLst/>
          </p:spPr>
          <p:txBody>
            <a:bodyPr wrap="none" anchor="ctr"/>
            <a:lstStyle/>
            <a:p>
              <a:pPr>
                <a:defRPr/>
              </a:pPr>
              <a:endParaRPr lang="zh-TW" altLang="en-US"/>
            </a:p>
          </p:txBody>
        </p:sp>
        <p:sp>
          <p:nvSpPr>
            <p:cNvPr id="32668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zh-TW" altLang="en-US"/>
            </a:p>
          </p:txBody>
        </p:sp>
        <p:sp>
          <p:nvSpPr>
            <p:cNvPr id="326686"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zh-TW" altLang="en-US"/>
            </a:p>
          </p:txBody>
        </p:sp>
        <p:sp>
          <p:nvSpPr>
            <p:cNvPr id="326687"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zh-TW" altLang="en-US"/>
            </a:p>
          </p:txBody>
        </p:sp>
        <p:sp>
          <p:nvSpPr>
            <p:cNvPr id="326688"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zh-TW" altLang="en-US"/>
            </a:p>
          </p:txBody>
        </p:sp>
        <p:sp>
          <p:nvSpPr>
            <p:cNvPr id="326689" name="Oval 33"/>
            <p:cNvSpPr>
              <a:spLocks noChangeArrowheads="1"/>
            </p:cNvSpPr>
            <p:nvPr/>
          </p:nvSpPr>
          <p:spPr bwMode="auto">
            <a:xfrm>
              <a:off x="5472" y="1520"/>
              <a:ext cx="73" cy="79"/>
            </a:xfrm>
            <a:prstGeom prst="ellipse">
              <a:avLst/>
            </a:prstGeom>
            <a:solidFill>
              <a:schemeClr val="folHlink"/>
            </a:solidFill>
            <a:ln w="9525">
              <a:noFill/>
              <a:round/>
              <a:headEnd/>
              <a:tailEnd/>
            </a:ln>
            <a:effectLst/>
          </p:spPr>
          <p:txBody>
            <a:bodyPr wrap="none" anchor="ctr"/>
            <a:lstStyle/>
            <a:p>
              <a:pPr>
                <a:defRPr/>
              </a:pPr>
              <a:endParaRPr lang="zh-TW" altLang="en-US"/>
            </a:p>
          </p:txBody>
        </p:sp>
        <p:sp>
          <p:nvSpPr>
            <p:cNvPr id="326690"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pPr>
                <a:defRPr/>
              </a:pPr>
              <a:endParaRPr lang="zh-TW" altLang="en-US"/>
            </a:p>
          </p:txBody>
        </p:sp>
        <p:sp>
          <p:nvSpPr>
            <p:cNvPr id="326691"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pPr>
                <a:defRPr/>
              </a:pPr>
              <a:endParaRPr lang="zh-TW" altLang="en-US"/>
            </a:p>
          </p:txBody>
        </p:sp>
        <p:sp>
          <p:nvSpPr>
            <p:cNvPr id="326692"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pPr>
                <a:defRPr/>
              </a:pPr>
              <a:endParaRPr lang="zh-TW" altLang="en-US"/>
            </a:p>
          </p:txBody>
        </p:sp>
        <p:sp>
          <p:nvSpPr>
            <p:cNvPr id="326693" name="Oval 37"/>
            <p:cNvSpPr>
              <a:spLocks noChangeArrowheads="1"/>
            </p:cNvSpPr>
            <p:nvPr/>
          </p:nvSpPr>
          <p:spPr bwMode="auto">
            <a:xfrm>
              <a:off x="5472" y="1632"/>
              <a:ext cx="73" cy="75"/>
            </a:xfrm>
            <a:prstGeom prst="ellipse">
              <a:avLst/>
            </a:prstGeom>
            <a:solidFill>
              <a:schemeClr val="folHlink"/>
            </a:solidFill>
            <a:ln w="9525">
              <a:noFill/>
              <a:round/>
              <a:headEnd/>
              <a:tailEnd/>
            </a:ln>
            <a:effectLst/>
          </p:spPr>
          <p:txBody>
            <a:bodyPr wrap="none" anchor="ctr"/>
            <a:lstStyle/>
            <a:p>
              <a:pPr>
                <a:defRPr/>
              </a:pPr>
              <a:endParaRPr lang="zh-TW" altLang="en-US"/>
            </a:p>
          </p:txBody>
        </p:sp>
        <p:sp>
          <p:nvSpPr>
            <p:cNvPr id="326694"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zh-TW" altLang="en-US"/>
            </a:p>
          </p:txBody>
        </p:sp>
        <p:sp>
          <p:nvSpPr>
            <p:cNvPr id="326695" name="Oval 39"/>
            <p:cNvSpPr>
              <a:spLocks noChangeArrowheads="1"/>
            </p:cNvSpPr>
            <p:nvPr/>
          </p:nvSpPr>
          <p:spPr bwMode="auto">
            <a:xfrm>
              <a:off x="5472" y="1744"/>
              <a:ext cx="73" cy="80"/>
            </a:xfrm>
            <a:prstGeom prst="ellipse">
              <a:avLst/>
            </a:prstGeom>
            <a:solidFill>
              <a:schemeClr val="folHlink"/>
            </a:solidFill>
            <a:ln w="9525">
              <a:noFill/>
              <a:round/>
              <a:headEnd/>
              <a:tailEnd/>
            </a:ln>
            <a:effectLst/>
          </p:spPr>
          <p:txBody>
            <a:bodyPr wrap="none" anchor="ctr"/>
            <a:lstStyle/>
            <a:p>
              <a:pPr>
                <a:defRPr/>
              </a:pPr>
              <a:endParaRPr lang="zh-TW" altLang="en-US"/>
            </a:p>
          </p:txBody>
        </p:sp>
      </p:grpSp>
    </p:spTree>
  </p:cSld>
  <p:clrMap bg1="lt1" tx1="dk1" bg2="lt2" tx2="dk2" accent1="accent1" accent2="accent2" accent3="accent3" accent4="accent4" accent5="accent5" accent6="accent6" hlink="hlink" folHlink="folHlink"/>
  <p:sldLayoutIdLst>
    <p:sldLayoutId id="2147484043"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Lst>
  <p:hf hdr="0" ft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p"/>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FF0000"/>
        </a:buClr>
        <a:buSzPct val="70000"/>
        <a:buFont typeface="Wingdings" pitchFamily="2" charset="2"/>
        <a:buChar char="Ø"/>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標題版面配置區 21"/>
          <p:cNvSpPr>
            <a:spLocks noGrp="1"/>
          </p:cNvSpPr>
          <p:nvPr>
            <p:ph type="title"/>
            <p:custDataLst>
              <p:tags r:id="rId6"/>
            </p:custDataLst>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zh-TW" altLang="en-US"/>
              <a:t>按一下以編輯母片標題樣式</a:t>
            </a:r>
            <a:endParaRPr lang="en-US"/>
          </a:p>
        </p:txBody>
      </p:sp>
      <p:sp>
        <p:nvSpPr>
          <p:cNvPr id="2051" name="文字版面配置區 12"/>
          <p:cNvSpPr>
            <a:spLocks noGrp="1"/>
          </p:cNvSpPr>
          <p:nvPr>
            <p:ph type="body" idx="1"/>
            <p:custDataLst>
              <p:tags r:id="rId7"/>
            </p:custDataLst>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3" name="日期版面配置區 4"/>
          <p:cNvSpPr>
            <a:spLocks noGrp="1"/>
          </p:cNvSpPr>
          <p:nvPr>
            <p:ph type="dt" sz="half" idx="2"/>
            <p:custDataLst>
              <p:tags r:id="rId8"/>
            </p:custDataLst>
          </p:nvPr>
        </p:nvSpPr>
        <p:spPr>
          <a:xfrm>
            <a:off x="6172200" y="6191250"/>
            <a:ext cx="2476500" cy="476250"/>
          </a:xfrm>
          <a:prstGeom prst="rect">
            <a:avLst/>
          </a:prstGeom>
        </p:spPr>
        <p:txBody>
          <a:bodyPr anchor="ctr" anchorCtr="0"/>
          <a:lstStyle>
            <a:lvl1pPr algn="r" fontAlgn="auto">
              <a:spcBef>
                <a:spcPts val="0"/>
              </a:spcBef>
              <a:spcAft>
                <a:spcPts val="0"/>
              </a:spcAft>
              <a:defRPr kumimoji="0" sz="1400">
                <a:solidFill>
                  <a:schemeClr val="tx2"/>
                </a:solidFill>
                <a:latin typeface="+mn-lt"/>
                <a:ea typeface="+mn-ea"/>
              </a:defRPr>
            </a:lvl1pPr>
          </a:lstStyle>
          <a:p>
            <a:pPr>
              <a:defRPr/>
            </a:pPr>
            <a:fld id="{F73D190B-C689-435B-B2D6-A441D73DD418}" type="datetime1">
              <a:rPr lang="zh-TW" altLang="en-US" smtClean="0"/>
              <a:t>2023/2/9</a:t>
            </a:fld>
            <a:endParaRPr lang="zh-TW" altLang="en-US"/>
          </a:p>
        </p:txBody>
      </p:sp>
      <p:sp>
        <p:nvSpPr>
          <p:cNvPr id="15" name="頁尾版面配置區 5"/>
          <p:cNvSpPr>
            <a:spLocks noGrp="1"/>
          </p:cNvSpPr>
          <p:nvPr>
            <p:ph type="ftr" sz="quarter" idx="3"/>
            <p:custDataLst>
              <p:tags r:id="rId9"/>
            </p:custDataLst>
          </p:nvPr>
        </p:nvSpPr>
        <p:spPr>
          <a:xfrm>
            <a:off x="914400" y="6172200"/>
            <a:ext cx="3886200" cy="457200"/>
          </a:xfrm>
          <a:prstGeom prst="rect">
            <a:avLst/>
          </a:prstGeom>
        </p:spPr>
        <p:txBody>
          <a:bodyPr anchor="ctr" anchorCtr="0"/>
          <a:lstStyle>
            <a:lvl1pPr fontAlgn="auto">
              <a:spcBef>
                <a:spcPts val="0"/>
              </a:spcBef>
              <a:spcAft>
                <a:spcPts val="0"/>
              </a:spcAft>
              <a:defRPr kumimoji="0" sz="1400">
                <a:solidFill>
                  <a:schemeClr val="tx2"/>
                </a:solidFill>
                <a:latin typeface="+mn-lt"/>
                <a:ea typeface="+mn-ea"/>
              </a:defRPr>
            </a:lvl1pPr>
          </a:lstStyle>
          <a:p>
            <a:pPr>
              <a:defRPr/>
            </a:pPr>
            <a:endParaRPr lang="zh-TW" altLang="en-US"/>
          </a:p>
        </p:txBody>
      </p:sp>
      <p:sp>
        <p:nvSpPr>
          <p:cNvPr id="16" name="投影片編號版面配置區 6"/>
          <p:cNvSpPr>
            <a:spLocks noGrp="1"/>
          </p:cNvSpPr>
          <p:nvPr>
            <p:ph type="sldNum" sz="quarter" idx="4"/>
            <p:custDataLst>
              <p:tags r:id="rId10"/>
            </p:custDataLst>
          </p:nvPr>
        </p:nvSpPr>
        <p:spPr>
          <a:xfrm>
            <a:off x="146050" y="6208713"/>
            <a:ext cx="457200" cy="457200"/>
          </a:xfrm>
          <a:prstGeom prst="ellipse">
            <a:avLst/>
          </a:prstGeom>
          <a:solidFill>
            <a:schemeClr val="accent1"/>
          </a:solidFill>
        </p:spPr>
        <p:txBody>
          <a:bodyPr wrap="none" lIns="0" tIns="0" rIns="0" bIns="0" anchor="ctr" anchorCtr="1">
            <a:noAutofit/>
          </a:bodyPr>
          <a:lstStyle>
            <a:lvl1pPr algn="ctr" fontAlgn="auto">
              <a:spcBef>
                <a:spcPts val="0"/>
              </a:spcBef>
              <a:spcAft>
                <a:spcPts val="0"/>
              </a:spcAft>
              <a:defRPr kumimoji="0" sz="1400">
                <a:solidFill>
                  <a:srgbClr val="FFFFFF"/>
                </a:solidFill>
                <a:latin typeface="+mj-lt"/>
                <a:ea typeface="+mj-ea"/>
                <a:cs typeface="+mj-cs"/>
              </a:defRPr>
            </a:lvl1pPr>
          </a:lstStyle>
          <a:p>
            <a:pPr>
              <a:defRPr/>
            </a:pPr>
            <a:fld id="{1967FB1D-45C6-4782-96A0-575287DD2B1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Lst>
  <p:hf hdr="0" ftr="0" dt="0"/>
  <p:txStyles>
    <p:titleStyle>
      <a:lvl1pPr algn="l" rtl="0" eaLnBrk="0" fontAlgn="base" hangingPunct="0">
        <a:spcBef>
          <a:spcPct val="0"/>
        </a:spcBef>
        <a:spcAft>
          <a:spcPct val="0"/>
        </a:spcAft>
        <a:defRPr sz="4000" kern="1200">
          <a:solidFill>
            <a:schemeClr val="tx2"/>
          </a:solidFill>
          <a:latin typeface="Arial" charset="0"/>
          <a:ea typeface="+mj-ea"/>
          <a:cs typeface="+mj-cs"/>
        </a:defRPr>
      </a:lvl1pPr>
      <a:lvl2pPr algn="l" rtl="0" eaLnBrk="0" fontAlgn="base" hangingPunct="0">
        <a:spcBef>
          <a:spcPct val="0"/>
        </a:spcBef>
        <a:spcAft>
          <a:spcPct val="0"/>
        </a:spcAft>
        <a:defRPr sz="4000">
          <a:solidFill>
            <a:schemeClr val="tx2"/>
          </a:solidFill>
          <a:latin typeface="Arial" charset="0"/>
          <a:ea typeface="微軟正黑體" pitchFamily="34" charset="-120"/>
        </a:defRPr>
      </a:lvl2pPr>
      <a:lvl3pPr algn="l" rtl="0" eaLnBrk="0" fontAlgn="base" hangingPunct="0">
        <a:spcBef>
          <a:spcPct val="0"/>
        </a:spcBef>
        <a:spcAft>
          <a:spcPct val="0"/>
        </a:spcAft>
        <a:defRPr sz="4000">
          <a:solidFill>
            <a:schemeClr val="tx2"/>
          </a:solidFill>
          <a:latin typeface="Arial" charset="0"/>
          <a:ea typeface="微軟正黑體" pitchFamily="34" charset="-120"/>
        </a:defRPr>
      </a:lvl3pPr>
      <a:lvl4pPr algn="l" rtl="0" eaLnBrk="0" fontAlgn="base" hangingPunct="0">
        <a:spcBef>
          <a:spcPct val="0"/>
        </a:spcBef>
        <a:spcAft>
          <a:spcPct val="0"/>
        </a:spcAft>
        <a:defRPr sz="4000">
          <a:solidFill>
            <a:schemeClr val="tx2"/>
          </a:solidFill>
          <a:latin typeface="Arial" charset="0"/>
          <a:ea typeface="微軟正黑體" pitchFamily="34" charset="-120"/>
        </a:defRPr>
      </a:lvl4pPr>
      <a:lvl5pPr algn="l" rtl="0" eaLnBrk="0" fontAlgn="base" hangingPunct="0">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Franklin Gothic Book"/>
          <a:ea typeface="微軟正黑體" pitchFamily="34" charset="-120"/>
        </a:defRPr>
      </a:lvl6pPr>
      <a:lvl7pPr marL="914400" algn="l" rtl="0" fontAlgn="base">
        <a:spcBef>
          <a:spcPct val="0"/>
        </a:spcBef>
        <a:spcAft>
          <a:spcPct val="0"/>
        </a:spcAft>
        <a:defRPr sz="4000">
          <a:solidFill>
            <a:schemeClr val="tx2"/>
          </a:solidFill>
          <a:latin typeface="Franklin Gothic Book"/>
          <a:ea typeface="微軟正黑體" pitchFamily="34" charset="-120"/>
        </a:defRPr>
      </a:lvl7pPr>
      <a:lvl8pPr marL="1371600" algn="l" rtl="0" fontAlgn="base">
        <a:spcBef>
          <a:spcPct val="0"/>
        </a:spcBef>
        <a:spcAft>
          <a:spcPct val="0"/>
        </a:spcAft>
        <a:defRPr sz="4000">
          <a:solidFill>
            <a:schemeClr val="tx2"/>
          </a:solidFill>
          <a:latin typeface="Franklin Gothic Book"/>
          <a:ea typeface="微軟正黑體" pitchFamily="34" charset="-120"/>
        </a:defRPr>
      </a:lvl8pPr>
      <a:lvl9pPr marL="1828800" algn="l" rtl="0" fontAlgn="base">
        <a:spcBef>
          <a:spcPct val="0"/>
        </a:spcBef>
        <a:spcAft>
          <a:spcPct val="0"/>
        </a:spcAft>
        <a:defRPr sz="4000">
          <a:solidFill>
            <a:schemeClr val="tx2"/>
          </a:solidFill>
          <a:latin typeface="Franklin Gothic Book"/>
          <a:ea typeface="微軟正黑體" pitchFamily="34" charset="-12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Arial" charset="0"/>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Arial" charset="0"/>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Arial" charset="0"/>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Arial" charset="0"/>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Arial"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et.edu.tw/" TargetMode="External"/><Relationship Id="rId2" Type="http://schemas.openxmlformats.org/officeDocument/2006/relationships/hyperlink" Target="&#33457;&#34030;&#32291;&#30097;&#20284;&#29305;&#27530;&#25945;&#32946;&#23416;&#29983;&#37969;&#23450;&#23433;&#32622;&#32178;&#36335;&#36890;&#22577;&#35498;&#26126;.doc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et.edu.tw/" TargetMode="External"/><Relationship Id="rId2" Type="http://schemas.openxmlformats.org/officeDocument/2006/relationships/hyperlink" Target="&#33457;&#34030;&#32291;&#30097;&#20284;&#29305;&#27530;&#25945;&#32946;&#23416;&#29983;&#37969;&#23450;&#23433;&#32622;&#32178;&#36335;&#36890;&#22577;&#35498;&#26126;.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副標題 2"/>
          <p:cNvSpPr>
            <a:spLocks noGrp="1"/>
          </p:cNvSpPr>
          <p:nvPr>
            <p:ph type="subTitle" idx="1"/>
            <p:custDataLst>
              <p:tags r:id="rId2"/>
            </p:custDataLst>
          </p:nvPr>
        </p:nvSpPr>
        <p:spPr>
          <a:xfrm>
            <a:off x="1295400" y="3573463"/>
            <a:ext cx="6400800" cy="1655762"/>
          </a:xfrm>
        </p:spPr>
        <p:txBody>
          <a:bodyPr/>
          <a:lstStyle/>
          <a:p>
            <a:pPr eaLnBrk="1" hangingPunct="1"/>
            <a:r>
              <a:rPr lang="zh-TW" altLang="en-US" dirty="0">
                <a:latin typeface="Perpetua" pitchFamily="18" charset="0"/>
                <a:ea typeface="新細明體" pitchFamily="18" charset="-120"/>
              </a:rPr>
              <a:t>北區特教資源中心</a:t>
            </a:r>
            <a:endParaRPr lang="en-US" altLang="zh-TW" dirty="0">
              <a:latin typeface="Perpetua" pitchFamily="18" charset="0"/>
              <a:ea typeface="新細明體" pitchFamily="18" charset="-120"/>
            </a:endParaRPr>
          </a:p>
          <a:p>
            <a:pPr eaLnBrk="1" hangingPunct="1"/>
            <a:r>
              <a:rPr lang="zh-TW" altLang="en-US" dirty="0">
                <a:latin typeface="Perpetua" pitchFamily="18" charset="0"/>
                <a:ea typeface="新細明體" pitchFamily="18" charset="-120"/>
              </a:rPr>
              <a:t>黃富雄</a:t>
            </a:r>
          </a:p>
          <a:p>
            <a:pPr algn="r" eaLnBrk="1" hangingPunct="1"/>
            <a:r>
              <a:rPr lang="en-US" altLang="zh-TW" dirty="0">
                <a:latin typeface="Perpetua" pitchFamily="18" charset="0"/>
                <a:ea typeface="新細明體" pitchFamily="18" charset="-120"/>
              </a:rPr>
              <a:t>2023/02/16</a:t>
            </a:r>
          </a:p>
        </p:txBody>
      </p:sp>
      <p:sp>
        <p:nvSpPr>
          <p:cNvPr id="8195" name="標題 1"/>
          <p:cNvSpPr>
            <a:spLocks noGrp="1"/>
          </p:cNvSpPr>
          <p:nvPr>
            <p:ph type="ctrTitle"/>
            <p:custDataLst>
              <p:tags r:id="rId3"/>
            </p:custDataLst>
          </p:nvPr>
        </p:nvSpPr>
        <p:spPr>
          <a:xfrm>
            <a:off x="468313" y="1506538"/>
            <a:ext cx="8424862" cy="1470025"/>
          </a:xfrm>
        </p:spPr>
        <p:txBody>
          <a:bodyPr/>
          <a:lstStyle/>
          <a:p>
            <a:pPr eaLnBrk="1" hangingPunct="1"/>
            <a:r>
              <a:rPr lang="zh-TW" altLang="en-US">
                <a:solidFill>
                  <a:srgbClr val="008000"/>
                </a:solidFill>
                <a:latin typeface="Franklin Gothic Book" pitchFamily="34" charset="0"/>
                <a:ea typeface="微軟正黑體" pitchFamily="34" charset="-120"/>
              </a:rPr>
              <a:t>花蓮縣特殊教育轉介、鑑定及安置作業流程說明</a:t>
            </a:r>
          </a:p>
        </p:txBody>
      </p:sp>
      <p:sp>
        <p:nvSpPr>
          <p:cNvPr id="2" name="投影片編號版面配置區 1">
            <a:extLst>
              <a:ext uri="{FF2B5EF4-FFF2-40B4-BE49-F238E27FC236}">
                <a16:creationId xmlns:a16="http://schemas.microsoft.com/office/drawing/2014/main" id="{56EF1B84-5EB5-4A91-B0C4-5677FCFC0894}"/>
              </a:ext>
            </a:extLst>
          </p:cNvPr>
          <p:cNvSpPr>
            <a:spLocks noGrp="1"/>
          </p:cNvSpPr>
          <p:nvPr>
            <p:ph type="sldNum" sz="quarter" idx="12"/>
          </p:nvPr>
        </p:nvSpPr>
        <p:spPr/>
        <p:txBody>
          <a:bodyPr/>
          <a:lstStyle/>
          <a:p>
            <a:pPr>
              <a:defRPr/>
            </a:pPr>
            <a:fld id="{1035C343-64C8-4EFF-96D2-3835E02ABA41}" type="slidenum">
              <a:rPr lang="zh-TW" altLang="en-US" smtClean="0"/>
              <a:pPr>
                <a:defRPr/>
              </a:pPr>
              <a:t>1</a:t>
            </a:fld>
            <a:endParaRPr lang="zh-TW"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0825" y="188913"/>
            <a:ext cx="7715250" cy="1295400"/>
          </a:xfrm>
        </p:spPr>
        <p:txBody>
          <a:bodyPr/>
          <a:lstStyle/>
          <a:p>
            <a:pPr eaLnBrk="1" hangingPunct="1"/>
            <a:r>
              <a:rPr lang="zh-TW" altLang="en-US" dirty="0">
                <a:ea typeface="標楷體" pitchFamily="65" charset="-120"/>
              </a:rPr>
              <a:t>轉介、鑑定及安置作業程序說明</a:t>
            </a:r>
            <a:endParaRPr lang="en-US" altLang="zh-TW" dirty="0">
              <a:ea typeface="標楷體"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925430656"/>
              </p:ext>
            </p:extLst>
          </p:nvPr>
        </p:nvGraphicFramePr>
        <p:xfrm>
          <a:off x="214313" y="1714500"/>
          <a:ext cx="8715375" cy="3730724"/>
        </p:xfrm>
        <a:graphic>
          <a:graphicData uri="http://schemas.openxmlformats.org/drawingml/2006/table">
            <a:tbl>
              <a:tblPr/>
              <a:tblGrid>
                <a:gridCol w="373062">
                  <a:extLst>
                    <a:ext uri="{9D8B030D-6E8A-4147-A177-3AD203B41FA5}">
                      <a16:colId xmlns:a16="http://schemas.microsoft.com/office/drawing/2014/main" val="20000"/>
                    </a:ext>
                  </a:extLst>
                </a:gridCol>
                <a:gridCol w="2198688">
                  <a:extLst>
                    <a:ext uri="{9D8B030D-6E8A-4147-A177-3AD203B41FA5}">
                      <a16:colId xmlns:a16="http://schemas.microsoft.com/office/drawing/2014/main" val="20001"/>
                    </a:ext>
                  </a:extLst>
                </a:gridCol>
                <a:gridCol w="6143625">
                  <a:extLst>
                    <a:ext uri="{9D8B030D-6E8A-4147-A177-3AD203B41FA5}">
                      <a16:colId xmlns:a16="http://schemas.microsoft.com/office/drawing/2014/main" val="20002"/>
                    </a:ext>
                  </a:extLst>
                </a:gridCol>
              </a:tblGrid>
              <a:tr h="1155535">
                <a:tc>
                  <a:txBody>
                    <a:bodyPr/>
                    <a:lstStyle/>
                    <a:p>
                      <a:pPr marL="0" marR="0" lvl="0" indent="0" algn="ctr" defTabSz="914400" rtl="0" eaLnBrk="1" fontAlgn="base" latinLnBrk="0" hangingPunct="1">
                        <a:lnSpc>
                          <a:spcPts val="1450"/>
                        </a:lnSpc>
                        <a:spcBef>
                          <a:spcPct val="0"/>
                        </a:spcBef>
                        <a:spcAft>
                          <a:spcPct val="0"/>
                        </a:spcAft>
                        <a:buClrTx/>
                        <a:buSzTx/>
                        <a:buFontTx/>
                        <a:buNone/>
                        <a:tabLst/>
                      </a:pPr>
                      <a:r>
                        <a:rPr kumimoji="0" lang="zh-TW" sz="2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項次</a:t>
                      </a:r>
                      <a:endParaRPr kumimoji="0" 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34862" marR="34862" marT="17125" marB="17125"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50"/>
                        </a:lnSpc>
                        <a:spcBef>
                          <a:spcPct val="0"/>
                        </a:spcBef>
                        <a:spcAft>
                          <a:spcPct val="0"/>
                        </a:spcAft>
                        <a:buClrTx/>
                        <a:buSzTx/>
                        <a:buFontTx/>
                        <a:buNone/>
                        <a:tabLst/>
                      </a:pPr>
                      <a:r>
                        <a:rPr kumimoji="0" lang="zh-TW" sz="2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作業項目</a:t>
                      </a:r>
                      <a:endParaRPr kumimoji="0" 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0" marR="0" marT="17125" marB="171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50"/>
                        </a:lnSpc>
                        <a:spcBef>
                          <a:spcPct val="0"/>
                        </a:spcBef>
                        <a:spcAft>
                          <a:spcPct val="0"/>
                        </a:spcAft>
                        <a:buClrTx/>
                        <a:buSzTx/>
                        <a:buFontTx/>
                        <a:buNone/>
                        <a:tabLst/>
                      </a:pPr>
                      <a:r>
                        <a:rPr kumimoji="0" lang="zh-TW" sz="2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作業內容及相關事項</a:t>
                      </a:r>
                      <a:endParaRPr kumimoji="0" 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34862" marR="34862" marT="17125" marB="17125"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75189">
                <a:tc>
                  <a:txBody>
                    <a:bodyPr/>
                    <a:lstStyle/>
                    <a:p>
                      <a:pPr marL="0" marR="0" lvl="0" indent="0" algn="ctr" defTabSz="914400" rtl="0" eaLnBrk="1" fontAlgn="base" latinLnBrk="0" hangingPunct="1">
                        <a:lnSpc>
                          <a:spcPts val="145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03</a:t>
                      </a:r>
                      <a:endParaRPr kumimoji="0" lang="zh-TW"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34862" marR="34862" marT="17125" marB="17125"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rPr>
                        <a:t>進行心評教師</a:t>
                      </a:r>
                      <a:endParaRPr kumimoji="0" lang="en-US" altLang="zh-TW" sz="24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rPr>
                        <a:t>派案</a:t>
                      </a:r>
                      <a:endParaRPr kumimoji="0" lang="en-US" altLang="zh-TW" sz="24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A50021"/>
                          </a:solidFill>
                          <a:effectLst/>
                          <a:latin typeface="Arial" charset="0"/>
                          <a:ea typeface="標楷體" pitchFamily="65" charset="-120"/>
                          <a:cs typeface="Times New Roman" pitchFamily="18" charset="0"/>
                        </a:rPr>
                        <a:t>第</a:t>
                      </a:r>
                      <a:r>
                        <a:rPr kumimoji="0" lang="en-US" altLang="zh-TW" sz="2000" b="1" i="0" u="none" strike="noStrike" cap="none" normalizeH="0" baseline="0" dirty="0">
                          <a:ln>
                            <a:noFill/>
                          </a:ln>
                          <a:solidFill>
                            <a:srgbClr val="A50021"/>
                          </a:solidFill>
                          <a:effectLst/>
                          <a:latin typeface="Arial" charset="0"/>
                          <a:ea typeface="標楷體" pitchFamily="65" charset="-120"/>
                          <a:cs typeface="Times New Roman" pitchFamily="18" charset="0"/>
                        </a:rPr>
                        <a:t>4</a:t>
                      </a:r>
                      <a:r>
                        <a:rPr kumimoji="0" lang="zh-TW" altLang="en-US" sz="2000" b="1" i="0" u="none" strike="noStrike" cap="none" normalizeH="0" baseline="0" dirty="0">
                          <a:ln>
                            <a:noFill/>
                          </a:ln>
                          <a:solidFill>
                            <a:srgbClr val="A50021"/>
                          </a:solidFill>
                          <a:effectLst/>
                          <a:latin typeface="Arial" charset="0"/>
                          <a:ea typeface="標楷體" pitchFamily="65" charset="-120"/>
                          <a:cs typeface="Times New Roman" pitchFamily="18" charset="0"/>
                        </a:rPr>
                        <a:t>梯次</a:t>
                      </a:r>
                      <a:r>
                        <a:rPr kumimoji="0" lang="en-US" altLang="zh-TW" sz="2000" b="1" i="0" u="none" strike="noStrike" cap="none" normalizeH="0" baseline="0" dirty="0">
                          <a:ln>
                            <a:noFill/>
                          </a:ln>
                          <a:solidFill>
                            <a:srgbClr val="A50021"/>
                          </a:solidFill>
                          <a:effectLst/>
                          <a:latin typeface="Arial" charset="0"/>
                          <a:ea typeface="標楷體" pitchFamily="65" charset="-120"/>
                          <a:cs typeface="Times New Roman" pitchFamily="18" charset="0"/>
                        </a:rPr>
                        <a:t>112.03.15</a:t>
                      </a:r>
                      <a:r>
                        <a:rPr kumimoji="0" lang="zh-TW" altLang="en-US" sz="2000" b="1" i="0" u="none" strike="noStrike" cap="none" normalizeH="0" baseline="0" dirty="0">
                          <a:ln>
                            <a:noFill/>
                          </a:ln>
                          <a:solidFill>
                            <a:srgbClr val="A50021"/>
                          </a:solidFill>
                          <a:effectLst/>
                          <a:latin typeface="Arial" charset="0"/>
                          <a:ea typeface="標楷體" pitchFamily="65" charset="-120"/>
                          <a:cs typeface="Times New Roman" pitchFamily="18" charset="0"/>
                        </a:rPr>
                        <a:t>～</a:t>
                      </a:r>
                      <a:r>
                        <a:rPr kumimoji="0" lang="en-US" altLang="zh-TW" sz="2000" b="1" i="0" u="none" strike="noStrike" cap="none" normalizeH="0" baseline="0" dirty="0">
                          <a:ln>
                            <a:noFill/>
                          </a:ln>
                          <a:solidFill>
                            <a:srgbClr val="A50021"/>
                          </a:solidFill>
                          <a:effectLst/>
                          <a:latin typeface="Arial" charset="0"/>
                          <a:ea typeface="標楷體" pitchFamily="65" charset="-120"/>
                          <a:cs typeface="Times New Roman" pitchFamily="18" charset="0"/>
                        </a:rPr>
                        <a:t>112.03.17</a:t>
                      </a:r>
                      <a:endParaRPr kumimoji="0" lang="zh-TW" altLang="zh-TW" sz="2000" b="1" i="0" u="none" strike="noStrike" cap="none" normalizeH="0" baseline="0" dirty="0">
                        <a:ln>
                          <a:noFill/>
                        </a:ln>
                        <a:solidFill>
                          <a:srgbClr val="A50021"/>
                        </a:solidFill>
                        <a:effectLst/>
                        <a:latin typeface="Times New Roman" pitchFamily="18" charset="0"/>
                        <a:ea typeface="標楷體" pitchFamily="65" charset="-120"/>
                        <a:cs typeface="Times New Roman" pitchFamily="18" charset="0"/>
                      </a:endParaRPr>
                    </a:p>
                  </a:txBody>
                  <a:tcPr marL="0" marR="0" marT="17125" marB="171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2400" marR="0" lvl="0" indent="-152400" algn="just"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1.</a:t>
                      </a:r>
                      <a:r>
                        <a:rPr kumimoji="0" lang="zh-TW" sz="2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各分區特教中心進行</a:t>
                      </a:r>
                      <a:r>
                        <a:rPr kumimoji="0" lang="zh-TW" sz="2400" b="0" i="0" u="none" strike="noStrike" cap="none" normalizeH="0" baseline="0" dirty="0">
                          <a:ln>
                            <a:noFill/>
                          </a:ln>
                          <a:solidFill>
                            <a:srgbClr val="FF0000"/>
                          </a:solidFill>
                          <a:effectLst/>
                          <a:latin typeface="Times New Roman" pitchFamily="18" charset="0"/>
                          <a:ea typeface="標楷體" pitchFamily="65" charset="-120"/>
                          <a:cs typeface="Times New Roman" pitchFamily="18" charset="0"/>
                        </a:rPr>
                        <a:t>收件資料審查</a:t>
                      </a:r>
                      <a:r>
                        <a:rPr kumimoji="0" lang="zh-TW" sz="2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，並彙整申請結果通知北區特教中心。</a:t>
                      </a:r>
                      <a:endParaRPr kumimoji="0" lang="zh-TW" sz="24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152400" marR="0" lvl="0" indent="-152400" algn="just"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2.</a:t>
                      </a:r>
                      <a:r>
                        <a:rPr kumimoji="0" lang="zh-TW" sz="2400" b="0" i="0" u="none" strike="noStrike" cap="none" normalizeH="0" baseline="0" dirty="0">
                          <a:ln>
                            <a:noFill/>
                          </a:ln>
                          <a:solidFill>
                            <a:srgbClr val="000000"/>
                          </a:solidFill>
                          <a:effectLst/>
                          <a:latin typeface="Times New Roman" pitchFamily="18" charset="0"/>
                          <a:ea typeface="標楷體" pitchFamily="65" charset="-120"/>
                        </a:rPr>
                        <a:t>北區特教中心</a:t>
                      </a:r>
                      <a:r>
                        <a:rPr kumimoji="0" lang="zh-TW" sz="2400" b="0" i="0" u="none" strike="noStrike" cap="none" normalizeH="0" baseline="0" dirty="0">
                          <a:ln>
                            <a:noFill/>
                          </a:ln>
                          <a:solidFill>
                            <a:srgbClr val="0000FF"/>
                          </a:solidFill>
                          <a:effectLst/>
                          <a:latin typeface="Times New Roman" pitchFamily="18" charset="0"/>
                          <a:ea typeface="標楷體" pitchFamily="65" charset="-120"/>
                        </a:rPr>
                        <a:t>統一派案給各區心評教師</a:t>
                      </a:r>
                      <a:r>
                        <a:rPr kumimoji="0" lang="zh-TW" sz="2400" b="0" i="0" u="none" strike="noStrike" cap="none" normalizeH="0" baseline="0" dirty="0">
                          <a:ln>
                            <a:noFill/>
                          </a:ln>
                          <a:solidFill>
                            <a:srgbClr val="000000"/>
                          </a:solidFill>
                          <a:effectLst/>
                          <a:latin typeface="Times New Roman" pitchFamily="18" charset="0"/>
                          <a:ea typeface="標楷體" pitchFamily="65" charset="-120"/>
                        </a:rPr>
                        <a:t>，並通知接案之心評教師至各區特教中心領取個案資料。</a:t>
                      </a:r>
                      <a:endParaRPr kumimoji="0" lang="zh-TW" sz="24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34862" marR="34862" marT="17125" marB="17125"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投影片編號版面配置區 1">
            <a:extLst>
              <a:ext uri="{FF2B5EF4-FFF2-40B4-BE49-F238E27FC236}">
                <a16:creationId xmlns:a16="http://schemas.microsoft.com/office/drawing/2014/main" id="{9DD2366C-F942-4D0B-9520-1D1E7F094D19}"/>
              </a:ext>
            </a:extLst>
          </p:cNvPr>
          <p:cNvSpPr>
            <a:spLocks noGrp="1"/>
          </p:cNvSpPr>
          <p:nvPr>
            <p:ph type="sldNum" sz="quarter" idx="12"/>
          </p:nvPr>
        </p:nvSpPr>
        <p:spPr/>
        <p:txBody>
          <a:bodyPr/>
          <a:lstStyle/>
          <a:p>
            <a:pPr>
              <a:defRPr/>
            </a:pPr>
            <a:fld id="{01873305-C6E1-4282-B245-733E2C7B695F}" type="slidenum">
              <a:rPr lang="en-US" altLang="zh-TW" smtClean="0"/>
              <a:pPr>
                <a:defRPr/>
              </a:pPr>
              <a:t>10</a:t>
            </a:fld>
            <a:endParaRPr lang="en-US" altLang="zh-TW"/>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1520" y="188640"/>
            <a:ext cx="7715250" cy="795338"/>
          </a:xfrm>
        </p:spPr>
        <p:txBody>
          <a:bodyPr/>
          <a:lstStyle/>
          <a:p>
            <a:pPr eaLnBrk="1" hangingPunct="1"/>
            <a:r>
              <a:rPr lang="zh-TW" altLang="en-US" dirty="0">
                <a:solidFill>
                  <a:srgbClr val="A50021"/>
                </a:solidFill>
                <a:latin typeface="標楷體" pitchFamily="65" charset="-120"/>
                <a:ea typeface="標楷體" pitchFamily="65" charset="-120"/>
              </a:rPr>
              <a:t>國教及高教</a:t>
            </a:r>
            <a:r>
              <a:rPr lang="zh-TW" altLang="en-US" dirty="0">
                <a:latin typeface="標楷體" pitchFamily="65" charset="-120"/>
                <a:ea typeface="標楷體" pitchFamily="65" charset="-120"/>
              </a:rPr>
              <a:t>申請鑑定檢附資料說明</a:t>
            </a:r>
            <a:endParaRPr lang="en-US" altLang="zh-TW" dirty="0">
              <a:latin typeface="標楷體" pitchFamily="65" charset="-120"/>
              <a:ea typeface="標楷體" pitchFamily="65" charset="-120"/>
            </a:endParaRPr>
          </a:p>
        </p:txBody>
      </p:sp>
      <p:sp>
        <p:nvSpPr>
          <p:cNvPr id="13315" name="內容版面配置區 3"/>
          <p:cNvSpPr>
            <a:spLocks noGrp="1"/>
          </p:cNvSpPr>
          <p:nvPr>
            <p:ph idx="1"/>
          </p:nvPr>
        </p:nvSpPr>
        <p:spPr>
          <a:xfrm>
            <a:off x="357188" y="1052736"/>
            <a:ext cx="8572500" cy="5662389"/>
          </a:xfrm>
        </p:spPr>
        <p:txBody>
          <a:bodyPr/>
          <a:lstStyle/>
          <a:p>
            <a:pPr eaLnBrk="1" hangingPunct="1"/>
            <a:r>
              <a:rPr lang="en-US" altLang="zh-TW" sz="1900" dirty="0"/>
              <a:t>1</a:t>
            </a:r>
            <a:r>
              <a:rPr lang="zh-TW" altLang="en-US" sz="1900" dirty="0"/>
              <a:t>、</a:t>
            </a:r>
            <a:r>
              <a:rPr lang="zh-TW" altLang="en-US" sz="1900" u="sng" dirty="0"/>
              <a:t>領有相關證明</a:t>
            </a:r>
            <a:r>
              <a:rPr lang="zh-TW" altLang="en-US" sz="1900" dirty="0"/>
              <a:t>，申請</a:t>
            </a:r>
            <a:r>
              <a:rPr lang="zh-TW" altLang="en-US" sz="1900" b="1" u="sng" dirty="0"/>
              <a:t>視覺障礙、聽覺障礙、語言障礙、肢體障礙、腦性麻痺、身體病弱、多重障礙、其他障礙鑑定</a:t>
            </a:r>
            <a:r>
              <a:rPr lang="zh-TW" altLang="en-US" sz="1900" dirty="0"/>
              <a:t>者：</a:t>
            </a:r>
          </a:p>
          <a:p>
            <a:pPr eaLnBrk="1" hangingPunct="1"/>
            <a:r>
              <a:rPr lang="en-US" altLang="zh-TW" sz="1900" b="1" dirty="0">
                <a:solidFill>
                  <a:srgbClr val="0000FF"/>
                </a:solidFill>
              </a:rPr>
              <a:t>(1)</a:t>
            </a:r>
            <a:r>
              <a:rPr lang="zh-TW" altLang="en-US" sz="1900" b="1" dirty="0">
                <a:solidFill>
                  <a:srgbClr val="0000FF"/>
                </a:solidFill>
              </a:rPr>
              <a:t>疑似特殊教育學生鑑定資料檢核表。</a:t>
            </a:r>
            <a:endParaRPr lang="zh-TW" altLang="en-US" sz="1900" dirty="0"/>
          </a:p>
          <a:p>
            <a:pPr eaLnBrk="1" hangingPunct="1"/>
            <a:r>
              <a:rPr lang="en-US" altLang="zh-TW" sz="1900" b="1" dirty="0">
                <a:solidFill>
                  <a:srgbClr val="0000FF"/>
                </a:solidFill>
              </a:rPr>
              <a:t>(2)</a:t>
            </a:r>
            <a:r>
              <a:rPr lang="zh-TW" altLang="en-US" sz="1900" b="1" dirty="0">
                <a:solidFill>
                  <a:srgbClr val="0000FF"/>
                </a:solidFill>
              </a:rPr>
              <a:t>鑑定及安置同意書。</a:t>
            </a:r>
          </a:p>
          <a:p>
            <a:pPr eaLnBrk="1" hangingPunct="1"/>
            <a:r>
              <a:rPr lang="en-US" altLang="zh-TW" sz="1900" dirty="0"/>
              <a:t>(3)</a:t>
            </a:r>
            <a:r>
              <a:rPr lang="zh-TW" altLang="en-US" sz="1900" dirty="0"/>
              <a:t>戶口名簿</a:t>
            </a:r>
            <a:r>
              <a:rPr lang="en-US" sz="1900" dirty="0"/>
              <a:t> </a:t>
            </a:r>
            <a:r>
              <a:rPr lang="en-US" altLang="zh-TW" sz="1900" dirty="0"/>
              <a:t>(</a:t>
            </a:r>
            <a:r>
              <a:rPr lang="zh-TW" altLang="en-US" sz="1900" dirty="0"/>
              <a:t>或戶籍證明文件</a:t>
            </a:r>
            <a:r>
              <a:rPr lang="en-US" altLang="zh-TW" sz="1900" dirty="0"/>
              <a:t>)</a:t>
            </a:r>
            <a:r>
              <a:rPr lang="zh-TW" altLang="en-US" sz="1900" dirty="0"/>
              <a:t>影本。</a:t>
            </a:r>
          </a:p>
          <a:p>
            <a:pPr eaLnBrk="1" hangingPunct="1"/>
            <a:r>
              <a:rPr lang="en-US" altLang="zh-TW" sz="1900" b="1" dirty="0">
                <a:solidFill>
                  <a:srgbClr val="FF0000"/>
                </a:solidFill>
              </a:rPr>
              <a:t>(4)</a:t>
            </a:r>
            <a:r>
              <a:rPr lang="zh-TW" altLang="en-US" sz="1900" b="1" dirty="0">
                <a:solidFill>
                  <a:srgbClr val="FF0000"/>
                </a:solidFill>
              </a:rPr>
              <a:t>最近一年醫院診斷證明、重大傷病證明影本。</a:t>
            </a:r>
          </a:p>
          <a:p>
            <a:pPr eaLnBrk="1" hangingPunct="1"/>
            <a:r>
              <a:rPr lang="en-US" altLang="zh-TW" sz="1900" b="1" dirty="0">
                <a:solidFill>
                  <a:srgbClr val="0000FF"/>
                </a:solidFill>
              </a:rPr>
              <a:t>(5)</a:t>
            </a:r>
            <a:r>
              <a:rPr lang="zh-TW" altLang="en-US" sz="1900" b="1" dirty="0">
                <a:solidFill>
                  <a:srgbClr val="0000FF"/>
                </a:solidFill>
              </a:rPr>
              <a:t>申請聽障鑑定者，請檢附聽力圖。</a:t>
            </a:r>
          </a:p>
          <a:p>
            <a:pPr eaLnBrk="1" hangingPunct="1"/>
            <a:r>
              <a:rPr lang="en-US" altLang="zh-TW" sz="1900" b="1" dirty="0">
                <a:solidFill>
                  <a:srgbClr val="614205"/>
                </a:solidFill>
              </a:rPr>
              <a:t>(6)</a:t>
            </a:r>
            <a:r>
              <a:rPr lang="zh-TW" altLang="en-US" sz="1900" b="1" dirty="0">
                <a:solidFill>
                  <a:srgbClr val="614205"/>
                </a:solidFill>
              </a:rPr>
              <a:t>申請視障鑑定者，請檢附功能性視覺評估表。</a:t>
            </a:r>
          </a:p>
          <a:p>
            <a:pPr eaLnBrk="1" hangingPunct="1"/>
            <a:r>
              <a:rPr lang="en-US" altLang="zh-TW" sz="1900" b="1" dirty="0">
                <a:solidFill>
                  <a:srgbClr val="FF0000"/>
                </a:solidFill>
              </a:rPr>
              <a:t>(7)</a:t>
            </a:r>
            <a:r>
              <a:rPr lang="zh-TW" altLang="en-US" sz="1900" b="1" dirty="0">
                <a:solidFill>
                  <a:srgbClr val="FF0000"/>
                </a:solidFill>
              </a:rPr>
              <a:t>申請多重障礙鑑定者如伴隨智障，請檢附下列資料：</a:t>
            </a:r>
          </a:p>
          <a:p>
            <a:pPr eaLnBrk="1" hangingPunct="1"/>
            <a:r>
              <a:rPr lang="en-US" altLang="zh-TW" sz="1900" dirty="0"/>
              <a:t> </a:t>
            </a:r>
            <a:r>
              <a:rPr lang="en-US" altLang="zh-TW" sz="1900" dirty="0">
                <a:sym typeface="Wingdings" pitchFamily="2" charset="2"/>
              </a:rPr>
              <a:t></a:t>
            </a:r>
            <a:r>
              <a:rPr lang="en-US" altLang="zh-TW" sz="1900" dirty="0"/>
              <a:t> </a:t>
            </a:r>
            <a:r>
              <a:rPr lang="zh-TW" altLang="en-US" sz="1900" dirty="0"/>
              <a:t>該教育階段歷年學業成績證明。</a:t>
            </a:r>
            <a:endParaRPr lang="en-US" altLang="zh-TW" sz="1900" dirty="0"/>
          </a:p>
          <a:p>
            <a:pPr eaLnBrk="1" hangingPunct="1"/>
            <a:r>
              <a:rPr lang="en-US" altLang="zh-TW" sz="1900" dirty="0">
                <a:sym typeface="Wingdings" pitchFamily="2" charset="2"/>
              </a:rPr>
              <a:t> </a:t>
            </a:r>
            <a:r>
              <a:rPr lang="en-US" altLang="zh-TW" sz="1900" b="1" dirty="0">
                <a:solidFill>
                  <a:srgbClr val="C00000"/>
                </a:solidFill>
                <a:sym typeface="Wingdings" pitchFamily="2" charset="2"/>
              </a:rPr>
              <a:t> </a:t>
            </a:r>
            <a:r>
              <a:rPr lang="zh-TW" altLang="en-US" sz="1900" b="1" dirty="0">
                <a:solidFill>
                  <a:srgbClr val="C00000"/>
                </a:solidFill>
              </a:rPr>
              <a:t>最近半年段考成績證明。</a:t>
            </a:r>
          </a:p>
          <a:p>
            <a:pPr eaLnBrk="1" hangingPunct="1"/>
            <a:r>
              <a:rPr lang="en-US" altLang="zh-TW" sz="1900" dirty="0">
                <a:sym typeface="Wingdings" pitchFamily="2" charset="2"/>
              </a:rPr>
              <a:t>  </a:t>
            </a:r>
            <a:r>
              <a:rPr lang="zh-TW" altLang="en-US" sz="1900" dirty="0"/>
              <a:t>學生最近三個月</a:t>
            </a:r>
            <a:r>
              <a:rPr lang="en-US" altLang="zh-TW" sz="1900" dirty="0"/>
              <a:t>『</a:t>
            </a:r>
            <a:r>
              <a:rPr lang="zh-TW" altLang="en-US" sz="1900" u="sng" dirty="0"/>
              <a:t>未作訂正</a:t>
            </a:r>
            <a:r>
              <a:rPr lang="en-US" altLang="zh-TW" sz="1900" dirty="0"/>
              <a:t>』</a:t>
            </a:r>
            <a:r>
              <a:rPr lang="zh-TW" altLang="en-US" sz="1900" dirty="0"/>
              <a:t>之個人作業單及段考考卷各一份。</a:t>
            </a:r>
          </a:p>
          <a:p>
            <a:pPr eaLnBrk="1" hangingPunct="1"/>
            <a:r>
              <a:rPr lang="en-US" altLang="zh-TW" sz="1900" dirty="0">
                <a:sym typeface="Wingdings" pitchFamily="2" charset="2"/>
              </a:rPr>
              <a:t>  </a:t>
            </a:r>
            <a:r>
              <a:rPr lang="zh-TW" altLang="en-US" sz="1900" dirty="0"/>
              <a:t>學生輔導資料記錄表</a:t>
            </a:r>
            <a:r>
              <a:rPr lang="en-US" altLang="zh-TW" sz="1900" dirty="0"/>
              <a:t>(AB</a:t>
            </a:r>
            <a:r>
              <a:rPr lang="zh-TW" altLang="en-US" sz="1900" dirty="0"/>
              <a:t>表</a:t>
            </a:r>
            <a:r>
              <a:rPr lang="en-US" altLang="zh-TW" sz="1900" dirty="0"/>
              <a:t>)</a:t>
            </a:r>
            <a:r>
              <a:rPr lang="zh-TW" altLang="en-US" sz="1900" dirty="0"/>
              <a:t>。</a:t>
            </a:r>
          </a:p>
          <a:p>
            <a:pPr eaLnBrk="1" hangingPunct="1"/>
            <a:r>
              <a:rPr lang="en-US" altLang="zh-TW" sz="1900" dirty="0">
                <a:sym typeface="Wingdings" pitchFamily="2" charset="2"/>
              </a:rPr>
              <a:t>  </a:t>
            </a:r>
            <a:r>
              <a:rPr lang="zh-TW" altLang="en-US" sz="1900" dirty="0"/>
              <a:t>托尼非語文智力測驗－再版（</a:t>
            </a:r>
            <a:r>
              <a:rPr lang="en-US" altLang="zh-TW" sz="1900" dirty="0">
                <a:highlight>
                  <a:srgbClr val="FFFF00"/>
                </a:highlight>
              </a:rPr>
              <a:t>TONI4</a:t>
            </a:r>
            <a:r>
              <a:rPr lang="zh-TW" altLang="en-US" sz="1900" dirty="0"/>
              <a:t>）紀錄紙。</a:t>
            </a:r>
          </a:p>
          <a:p>
            <a:pPr eaLnBrk="1" hangingPunct="1"/>
            <a:r>
              <a:rPr lang="en-US" altLang="zh-TW" sz="1900" dirty="0">
                <a:sym typeface="Wingdings" pitchFamily="2" charset="2"/>
              </a:rPr>
              <a:t> </a:t>
            </a:r>
            <a:r>
              <a:rPr lang="en-US" altLang="zh-TW" sz="1900" b="1" dirty="0">
                <a:solidFill>
                  <a:srgbClr val="FF0000"/>
                </a:solidFill>
                <a:sym typeface="Wingdings" pitchFamily="2" charset="2"/>
              </a:rPr>
              <a:t> </a:t>
            </a:r>
            <a:r>
              <a:rPr lang="zh-TW" altLang="zh-TW" sz="1900" b="1" dirty="0">
                <a:solidFill>
                  <a:srgbClr val="FF0000"/>
                </a:solidFill>
              </a:rPr>
              <a:t>適應行為評量系統</a:t>
            </a:r>
            <a:r>
              <a:rPr lang="en-US" altLang="zh-TW" sz="1900" b="1" dirty="0">
                <a:solidFill>
                  <a:srgbClr val="FF0000"/>
                </a:solidFill>
              </a:rPr>
              <a:t>-</a:t>
            </a:r>
            <a:r>
              <a:rPr lang="zh-TW" altLang="zh-TW" sz="1900" b="1" dirty="0">
                <a:solidFill>
                  <a:srgbClr val="FF0000"/>
                </a:solidFill>
              </a:rPr>
              <a:t>Ⅱ【</a:t>
            </a:r>
            <a:r>
              <a:rPr lang="en-US" altLang="zh-TW" sz="1900" b="1" dirty="0">
                <a:solidFill>
                  <a:srgbClr val="FF0000"/>
                </a:solidFill>
              </a:rPr>
              <a:t>ABAS-</a:t>
            </a:r>
            <a:r>
              <a:rPr lang="zh-TW" altLang="zh-TW" sz="1900" b="1" dirty="0">
                <a:solidFill>
                  <a:srgbClr val="FF0000"/>
                </a:solidFill>
              </a:rPr>
              <a:t>Ⅱ】兒童版</a:t>
            </a:r>
            <a:r>
              <a:rPr lang="zh-TW" altLang="en-US" sz="1900" b="1" u="sng" dirty="0">
                <a:solidFill>
                  <a:srgbClr val="FF0000"/>
                </a:solidFill>
              </a:rPr>
              <a:t>（家長版、教師版）</a:t>
            </a:r>
            <a:r>
              <a:rPr lang="zh-TW" altLang="en-US" sz="1900" b="1" dirty="0">
                <a:solidFill>
                  <a:srgbClr val="FF0000"/>
                </a:solidFill>
              </a:rPr>
              <a:t>紀錄本。</a:t>
            </a:r>
          </a:p>
          <a:p>
            <a:pPr eaLnBrk="1" hangingPunct="1"/>
            <a:r>
              <a:rPr lang="zh-TW" altLang="en-US" sz="1900" dirty="0">
                <a:sym typeface="Wingdings 2"/>
              </a:rPr>
              <a:t> </a:t>
            </a:r>
            <a:r>
              <a:rPr lang="en-US" altLang="zh-TW" sz="1900" dirty="0"/>
              <a:t>(8)</a:t>
            </a:r>
            <a:r>
              <a:rPr lang="zh-TW" altLang="en-US" sz="1900" dirty="0">
                <a:sym typeface="Wingdings 2"/>
              </a:rPr>
              <a:t> </a:t>
            </a:r>
            <a:r>
              <a:rPr lang="zh-TW" altLang="en-US" sz="1900" dirty="0"/>
              <a:t>最近一年醫院心理衡鑑報告（無則免附）。</a:t>
            </a:r>
            <a:endParaRPr lang="en-US" altLang="zh-TW" sz="1900" dirty="0"/>
          </a:p>
          <a:p>
            <a:pPr eaLnBrk="1" hangingPunct="1"/>
            <a:endParaRPr lang="en-US" altLang="zh-TW" sz="1900" dirty="0"/>
          </a:p>
          <a:p>
            <a:pPr eaLnBrk="1" hangingPunct="1"/>
            <a:endParaRPr lang="zh-TW" altLang="en-US" sz="1900" dirty="0"/>
          </a:p>
        </p:txBody>
      </p:sp>
      <p:sp>
        <p:nvSpPr>
          <p:cNvPr id="2" name="投影片編號版面配置區 1">
            <a:extLst>
              <a:ext uri="{FF2B5EF4-FFF2-40B4-BE49-F238E27FC236}">
                <a16:creationId xmlns:a16="http://schemas.microsoft.com/office/drawing/2014/main" id="{94C541D0-0E12-4913-A251-51F81538BAC6}"/>
              </a:ext>
            </a:extLst>
          </p:cNvPr>
          <p:cNvSpPr>
            <a:spLocks noGrp="1"/>
          </p:cNvSpPr>
          <p:nvPr>
            <p:ph type="sldNum" sz="quarter" idx="12"/>
          </p:nvPr>
        </p:nvSpPr>
        <p:spPr/>
        <p:txBody>
          <a:bodyPr/>
          <a:lstStyle/>
          <a:p>
            <a:pPr>
              <a:defRPr/>
            </a:pPr>
            <a:fld id="{01873305-C6E1-4282-B245-733E2C7B695F}" type="slidenum">
              <a:rPr lang="en-US" altLang="zh-TW" smtClean="0"/>
              <a:pPr>
                <a:defRPr/>
              </a:pPr>
              <a:t>11</a:t>
            </a:fld>
            <a:endParaRPr lang="en-US" altLang="zh-TW"/>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85750" y="142875"/>
            <a:ext cx="7715250" cy="723900"/>
          </a:xfrm>
        </p:spPr>
        <p:txBody>
          <a:bodyPr/>
          <a:lstStyle/>
          <a:p>
            <a:pPr eaLnBrk="1" hangingPunct="1"/>
            <a:r>
              <a:rPr lang="zh-TW" altLang="en-US">
                <a:solidFill>
                  <a:srgbClr val="A50021"/>
                </a:solidFill>
                <a:latin typeface="標楷體" pitchFamily="65" charset="-120"/>
                <a:ea typeface="標楷體" pitchFamily="65" charset="-120"/>
              </a:rPr>
              <a:t>國教及高教</a:t>
            </a:r>
            <a:r>
              <a:rPr lang="zh-TW" altLang="en-US">
                <a:latin typeface="標楷體" pitchFamily="65" charset="-120"/>
                <a:ea typeface="標楷體" pitchFamily="65" charset="-120"/>
              </a:rPr>
              <a:t>申請鑑定檢附資料說明</a:t>
            </a:r>
            <a:endParaRPr lang="en-US" altLang="zh-TW">
              <a:latin typeface="標楷體" pitchFamily="65" charset="-120"/>
              <a:ea typeface="標楷體" pitchFamily="65" charset="-120"/>
            </a:endParaRPr>
          </a:p>
        </p:txBody>
      </p:sp>
      <p:sp>
        <p:nvSpPr>
          <p:cNvPr id="14339" name="內容版面配置區 3"/>
          <p:cNvSpPr>
            <a:spLocks noGrp="1"/>
          </p:cNvSpPr>
          <p:nvPr>
            <p:ph idx="1"/>
          </p:nvPr>
        </p:nvSpPr>
        <p:spPr>
          <a:xfrm>
            <a:off x="214313" y="908720"/>
            <a:ext cx="8786812" cy="5806405"/>
          </a:xfrm>
        </p:spPr>
        <p:txBody>
          <a:bodyPr/>
          <a:lstStyle/>
          <a:p>
            <a:pPr eaLnBrk="1" hangingPunct="1"/>
            <a:r>
              <a:rPr lang="en-US" altLang="zh-TW" sz="1900" dirty="0"/>
              <a:t>2</a:t>
            </a:r>
            <a:r>
              <a:rPr lang="zh-TW" altLang="en-US" sz="1900" dirty="0"/>
              <a:t>、申請</a:t>
            </a:r>
            <a:r>
              <a:rPr lang="zh-TW" altLang="en-US" sz="1900" b="1" u="sng" dirty="0"/>
              <a:t>學習障礙鑑定</a:t>
            </a:r>
            <a:r>
              <a:rPr lang="zh-TW" altLang="en-US" sz="1900" dirty="0"/>
              <a:t>者：</a:t>
            </a:r>
          </a:p>
          <a:p>
            <a:pPr eaLnBrk="1" hangingPunct="1"/>
            <a:r>
              <a:rPr lang="en-US" altLang="zh-TW" sz="1900" dirty="0"/>
              <a:t>(1)</a:t>
            </a:r>
            <a:r>
              <a:rPr lang="zh-TW" altLang="en-US" sz="1900" dirty="0"/>
              <a:t>疑似特殊教育學生鑑定資料檢核表。</a:t>
            </a:r>
          </a:p>
          <a:p>
            <a:pPr eaLnBrk="1" hangingPunct="1"/>
            <a:r>
              <a:rPr lang="en-US" altLang="zh-TW" sz="1900" dirty="0"/>
              <a:t>(2)</a:t>
            </a:r>
            <a:r>
              <a:rPr lang="zh-TW" altLang="en-US" sz="1900" dirty="0"/>
              <a:t>鑑定及安置同意書。</a:t>
            </a:r>
          </a:p>
          <a:p>
            <a:pPr eaLnBrk="1" hangingPunct="1"/>
            <a:r>
              <a:rPr lang="en-US" altLang="zh-TW" sz="1900" dirty="0"/>
              <a:t>(3)</a:t>
            </a:r>
            <a:r>
              <a:rPr lang="zh-TW" altLang="en-US" sz="1900" dirty="0"/>
              <a:t>戶口名簿</a:t>
            </a:r>
            <a:r>
              <a:rPr lang="en-US" altLang="zh-TW" sz="1900" dirty="0"/>
              <a:t> (</a:t>
            </a:r>
            <a:r>
              <a:rPr lang="zh-TW" altLang="en-US" sz="1900" dirty="0"/>
              <a:t>或戶籍證明文件</a:t>
            </a:r>
            <a:r>
              <a:rPr lang="en-US" altLang="zh-TW" sz="1900" dirty="0"/>
              <a:t>)</a:t>
            </a:r>
            <a:r>
              <a:rPr lang="zh-TW" altLang="en-US" sz="1900" dirty="0"/>
              <a:t>影本。</a:t>
            </a:r>
          </a:p>
          <a:p>
            <a:pPr eaLnBrk="1" hangingPunct="1"/>
            <a:r>
              <a:rPr lang="en-US" altLang="zh-TW" sz="1900" b="1" dirty="0">
                <a:solidFill>
                  <a:srgbClr val="0000FF"/>
                </a:solidFill>
              </a:rPr>
              <a:t>(4)</a:t>
            </a:r>
            <a:r>
              <a:rPr lang="zh-TW" altLang="en-US" sz="1900" b="1" dirty="0">
                <a:solidFill>
                  <a:srgbClr val="0000FF"/>
                </a:solidFill>
              </a:rPr>
              <a:t>轉介前介入輔導記錄表</a:t>
            </a:r>
            <a:r>
              <a:rPr lang="zh-TW" altLang="en-US" sz="1900" dirty="0">
                <a:solidFill>
                  <a:srgbClr val="0000FF"/>
                </a:solidFill>
              </a:rPr>
              <a:t>。</a:t>
            </a:r>
          </a:p>
          <a:p>
            <a:pPr eaLnBrk="1" hangingPunct="1"/>
            <a:r>
              <a:rPr lang="en-US" altLang="zh-TW" sz="1900" b="1" dirty="0">
                <a:solidFill>
                  <a:srgbClr val="0000FF"/>
                </a:solidFill>
              </a:rPr>
              <a:t>(5)</a:t>
            </a:r>
            <a:r>
              <a:rPr lang="zh-TW" altLang="en-US" sz="1900" b="1" dirty="0">
                <a:solidFill>
                  <a:srgbClr val="0000FF"/>
                </a:solidFill>
              </a:rPr>
              <a:t>該教育階段歷年學業成績證明。</a:t>
            </a:r>
            <a:endParaRPr lang="zh-TW" altLang="en-US" sz="1900" b="1" dirty="0">
              <a:solidFill>
                <a:srgbClr val="FF0000"/>
              </a:solidFill>
            </a:endParaRPr>
          </a:p>
          <a:p>
            <a:pPr eaLnBrk="1" hangingPunct="1"/>
            <a:r>
              <a:rPr lang="en-US" altLang="zh-TW" sz="1900" b="1" dirty="0">
                <a:solidFill>
                  <a:srgbClr val="0000FF"/>
                </a:solidFill>
              </a:rPr>
              <a:t>(6)</a:t>
            </a:r>
            <a:r>
              <a:rPr lang="zh-TW" altLang="en-US" sz="1900" b="1" dirty="0">
                <a:solidFill>
                  <a:srgbClr val="0000FF"/>
                </a:solidFill>
              </a:rPr>
              <a:t>最近半年全班段考成績證明。</a:t>
            </a:r>
          </a:p>
          <a:p>
            <a:pPr eaLnBrk="1" hangingPunct="1"/>
            <a:r>
              <a:rPr lang="en-US" altLang="zh-TW" sz="1900" b="1" dirty="0">
                <a:solidFill>
                  <a:srgbClr val="FF0000"/>
                </a:solidFill>
              </a:rPr>
              <a:t>(7)</a:t>
            </a:r>
            <a:r>
              <a:rPr lang="zh-TW" altLang="en-US" sz="1900" b="1" dirty="0">
                <a:solidFill>
                  <a:srgbClr val="FF0000"/>
                </a:solidFill>
              </a:rPr>
              <a:t>學習扶助測驗歷程及學習單等質性資料。</a:t>
            </a:r>
          </a:p>
          <a:p>
            <a:pPr eaLnBrk="1" hangingPunct="1"/>
            <a:r>
              <a:rPr lang="en-US" altLang="zh-TW" sz="1900" b="1" dirty="0">
                <a:solidFill>
                  <a:srgbClr val="FF0000"/>
                </a:solidFill>
              </a:rPr>
              <a:t>(8)</a:t>
            </a:r>
            <a:r>
              <a:rPr lang="zh-TW" altLang="en-US" sz="1900" b="1" dirty="0">
                <a:solidFill>
                  <a:srgbClr val="FF0000"/>
                </a:solidFill>
              </a:rPr>
              <a:t>最近</a:t>
            </a:r>
            <a:r>
              <a:rPr lang="en-US" altLang="zh-TW" sz="1900" b="1" dirty="0">
                <a:solidFill>
                  <a:srgbClr val="FF0000"/>
                </a:solidFill>
              </a:rPr>
              <a:t>3</a:t>
            </a:r>
            <a:r>
              <a:rPr lang="zh-TW" altLang="en-US" sz="1900" b="1" dirty="0">
                <a:solidFill>
                  <a:srgbClr val="FF0000"/>
                </a:solidFill>
              </a:rPr>
              <a:t>個月</a:t>
            </a:r>
            <a:r>
              <a:rPr lang="en-US" altLang="zh-TW" sz="1900" b="1" dirty="0">
                <a:solidFill>
                  <a:srgbClr val="FF0000"/>
                </a:solidFill>
              </a:rPr>
              <a:t>『</a:t>
            </a:r>
            <a:r>
              <a:rPr lang="zh-TW" altLang="en-US" sz="1900" b="1" dirty="0">
                <a:solidFill>
                  <a:srgbClr val="FF0000"/>
                </a:solidFill>
              </a:rPr>
              <a:t>未作訂正</a:t>
            </a:r>
            <a:r>
              <a:rPr lang="en-US" altLang="zh-TW" sz="1900" b="1" dirty="0">
                <a:solidFill>
                  <a:srgbClr val="FF0000"/>
                </a:solidFill>
              </a:rPr>
              <a:t>』</a:t>
            </a:r>
            <a:r>
              <a:rPr lang="zh-TW" altLang="en-US" sz="1900" b="1" dirty="0">
                <a:solidFill>
                  <a:srgbClr val="FF0000"/>
                </a:solidFill>
              </a:rPr>
              <a:t>之個人作業單及段考考卷。</a:t>
            </a:r>
          </a:p>
          <a:p>
            <a:pPr eaLnBrk="1" hangingPunct="1"/>
            <a:r>
              <a:rPr lang="en-US" altLang="zh-TW" sz="1900" dirty="0"/>
              <a:t>(9)</a:t>
            </a:r>
            <a:r>
              <a:rPr lang="zh-TW" altLang="en-US" sz="1900" dirty="0"/>
              <a:t>學生輔導資料記錄表</a:t>
            </a:r>
            <a:r>
              <a:rPr lang="en-US" altLang="zh-TW" sz="1900" dirty="0"/>
              <a:t>(AB</a:t>
            </a:r>
            <a:r>
              <a:rPr lang="zh-TW" altLang="en-US" sz="1900" dirty="0"/>
              <a:t>表</a:t>
            </a:r>
            <a:r>
              <a:rPr lang="en-US" altLang="zh-TW" sz="1900" dirty="0"/>
              <a:t>)</a:t>
            </a:r>
            <a:r>
              <a:rPr lang="zh-TW" altLang="en-US" sz="1900" dirty="0"/>
              <a:t>。</a:t>
            </a:r>
          </a:p>
          <a:p>
            <a:pPr eaLnBrk="1" hangingPunct="1"/>
            <a:r>
              <a:rPr lang="en-US" altLang="zh-TW" sz="1900" dirty="0"/>
              <a:t>(10)</a:t>
            </a:r>
            <a:r>
              <a:rPr lang="zh-TW" altLang="en-US" sz="1900" dirty="0"/>
              <a:t>托尼非語文智力測驗－再版（</a:t>
            </a:r>
            <a:r>
              <a:rPr lang="en-US" altLang="zh-TW" sz="1900" dirty="0">
                <a:highlight>
                  <a:srgbClr val="FFFF00"/>
                </a:highlight>
              </a:rPr>
              <a:t>TONI4</a:t>
            </a:r>
            <a:r>
              <a:rPr lang="zh-TW" altLang="en-US" sz="1900" dirty="0"/>
              <a:t>）紀錄紙。</a:t>
            </a:r>
          </a:p>
          <a:p>
            <a:pPr eaLnBrk="1" hangingPunct="1"/>
            <a:r>
              <a:rPr lang="en-US" altLang="zh-TW" sz="1900" dirty="0"/>
              <a:t>(11)</a:t>
            </a:r>
            <a:r>
              <a:rPr lang="zh-TW" altLang="en-US" sz="1900" dirty="0"/>
              <a:t>中文閱讀診斷測驗－識字量評估測驗紀錄紙。</a:t>
            </a:r>
          </a:p>
          <a:p>
            <a:pPr eaLnBrk="1" hangingPunct="1"/>
            <a:r>
              <a:rPr lang="en-US" altLang="zh-TW" sz="1900" dirty="0"/>
              <a:t>(12)</a:t>
            </a:r>
            <a:r>
              <a:rPr lang="zh-TW" altLang="en-US" sz="1900" dirty="0"/>
              <a:t>中文閱讀診斷測驗－聲韻覺識測驗（團測）紀錄紙。</a:t>
            </a:r>
          </a:p>
          <a:p>
            <a:pPr eaLnBrk="1" hangingPunct="1"/>
            <a:r>
              <a:rPr lang="en-US" altLang="zh-TW" sz="1900" dirty="0"/>
              <a:t>(13)</a:t>
            </a:r>
            <a:r>
              <a:rPr lang="zh-TW" altLang="en-US" sz="1900" dirty="0"/>
              <a:t>中文閱讀診斷測驗－國小閱讀理解篩選</a:t>
            </a:r>
            <a:r>
              <a:rPr lang="en-US" altLang="zh-TW" sz="1900" dirty="0"/>
              <a:t>/</a:t>
            </a:r>
            <a:r>
              <a:rPr lang="zh-TW" altLang="en-US" sz="1900" dirty="0"/>
              <a:t>國中閱讀推理測驗紀錄紙（小一免附）。</a:t>
            </a:r>
          </a:p>
          <a:p>
            <a:pPr eaLnBrk="1" hangingPunct="1"/>
            <a:r>
              <a:rPr lang="en-US" altLang="zh-TW" sz="1900" dirty="0"/>
              <a:t>(14)</a:t>
            </a:r>
            <a:r>
              <a:rPr lang="zh-TW" altLang="en-US" sz="1900" dirty="0"/>
              <a:t>中文閱讀診斷測驗－常見字流暢性測驗紀錄紙。</a:t>
            </a:r>
          </a:p>
          <a:p>
            <a:pPr eaLnBrk="1" hangingPunct="1"/>
            <a:r>
              <a:rPr lang="en-US" altLang="zh-TW" sz="1900" dirty="0"/>
              <a:t>(15)</a:t>
            </a:r>
            <a:r>
              <a:rPr lang="zh-TW" altLang="en-US" sz="1900" dirty="0"/>
              <a:t>中文閱讀診斷測驗－聽覺理解測驗紀錄紙。</a:t>
            </a:r>
            <a:endParaRPr lang="en-US" altLang="zh-TW" sz="1900" dirty="0"/>
          </a:p>
          <a:p>
            <a:pPr eaLnBrk="1" hangingPunct="1"/>
            <a:endParaRPr lang="zh-TW" altLang="en-US" sz="1900" dirty="0"/>
          </a:p>
        </p:txBody>
      </p:sp>
      <p:sp>
        <p:nvSpPr>
          <p:cNvPr id="2" name="投影片編號版面配置區 1">
            <a:extLst>
              <a:ext uri="{FF2B5EF4-FFF2-40B4-BE49-F238E27FC236}">
                <a16:creationId xmlns:a16="http://schemas.microsoft.com/office/drawing/2014/main" id="{E729589C-D7CC-43E3-9E6D-B73F838E361C}"/>
              </a:ext>
            </a:extLst>
          </p:cNvPr>
          <p:cNvSpPr>
            <a:spLocks noGrp="1"/>
          </p:cNvSpPr>
          <p:nvPr>
            <p:ph type="sldNum" sz="quarter" idx="12"/>
          </p:nvPr>
        </p:nvSpPr>
        <p:spPr/>
        <p:txBody>
          <a:bodyPr/>
          <a:lstStyle/>
          <a:p>
            <a:pPr>
              <a:defRPr/>
            </a:pPr>
            <a:fld id="{01873305-C6E1-4282-B245-733E2C7B695F}" type="slidenum">
              <a:rPr lang="en-US" altLang="zh-TW" smtClean="0"/>
              <a:pPr>
                <a:defRPr/>
              </a:pPr>
              <a:t>12</a:t>
            </a:fld>
            <a:endParaRPr lang="en-US" altLang="zh-TW"/>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350"/>
            <a:ext cx="8229600" cy="1143000"/>
          </a:xfrm>
        </p:spPr>
        <p:txBody>
          <a:bodyPr>
            <a:normAutofit fontScale="90000"/>
          </a:bodyPr>
          <a:lstStyle/>
          <a:p>
            <a:pPr algn="ctr">
              <a:defRPr/>
            </a:pPr>
            <a:r>
              <a:rPr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學習扶助測驗歷程及學習單等</a:t>
            </a:r>
            <a:br>
              <a:rPr lang="en-US" altLang="zh-TW"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質性資料說明</a:t>
            </a:r>
          </a:p>
        </p:txBody>
      </p:sp>
      <p:sp>
        <p:nvSpPr>
          <p:cNvPr id="15363" name="投影片編號版面配置區 5"/>
          <p:cNvSpPr>
            <a:spLocks noGrp="1"/>
          </p:cNvSpPr>
          <p:nvPr>
            <p:ph type="sldNum" sz="quarter" idx="12"/>
          </p:nvPr>
        </p:nvSpPr>
        <p:spPr>
          <a:noFill/>
        </p:spPr>
        <p:txBody>
          <a:bodyPr/>
          <a:lstStyle/>
          <a:p>
            <a:fld id="{C8A3EA17-7789-47B6-B7A2-57B3BF2E3F3B}" type="slidenum">
              <a:rPr lang="zh-TW" altLang="en-US" smtClean="0">
                <a:latin typeface="Times New Roman" pitchFamily="18" charset="0"/>
                <a:cs typeface="Times New Roman" pitchFamily="18" charset="0"/>
              </a:rPr>
              <a:pPr/>
              <a:t>13</a:t>
            </a:fld>
            <a:endParaRPr lang="zh-TW" altLang="en-US">
              <a:latin typeface="Times New Roman" pitchFamily="18" charset="0"/>
              <a:cs typeface="Times New Roman" pitchFamily="18" charset="0"/>
            </a:endParaRPr>
          </a:p>
        </p:txBody>
      </p:sp>
      <p:sp>
        <p:nvSpPr>
          <p:cNvPr id="5" name="內容版面配置區 2"/>
          <p:cNvSpPr txBox="1">
            <a:spLocks/>
          </p:cNvSpPr>
          <p:nvPr/>
        </p:nvSpPr>
        <p:spPr>
          <a:xfrm>
            <a:off x="395537" y="1556792"/>
            <a:ext cx="8291264" cy="496855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defRPr/>
            </a:pPr>
            <a:r>
              <a:rPr lang="zh-TW" altLang="en-US" sz="2800" b="1" dirty="0">
                <a:solidFill>
                  <a:srgbClr val="A50021"/>
                </a:solidFill>
                <a:latin typeface="標楷體" pitchFamily="65" charset="-120"/>
                <a:ea typeface="標楷體" pitchFamily="65" charset="-120"/>
                <a:cs typeface="Times New Roman" panose="02020603050405020304" pitchFamily="18" charset="0"/>
              </a:rPr>
              <a:t>公立學校</a:t>
            </a:r>
            <a:r>
              <a:rPr lang="en-US" altLang="zh-TW" sz="2800" b="1" dirty="0">
                <a:solidFill>
                  <a:srgbClr val="0000FF"/>
                </a:solidFill>
                <a:latin typeface="標楷體" pitchFamily="65" charset="-120"/>
                <a:ea typeface="標楷體" pitchFamily="65" charset="-120"/>
                <a:cs typeface="Times New Roman" panose="02020603050405020304" pitchFamily="18" charset="0"/>
              </a:rPr>
              <a:t>2</a:t>
            </a:r>
            <a:r>
              <a:rPr lang="zh-TW" altLang="en-US" sz="2800" b="1" dirty="0">
                <a:solidFill>
                  <a:srgbClr val="0000FF"/>
                </a:solidFill>
                <a:latin typeface="標楷體" pitchFamily="65" charset="-120"/>
                <a:ea typeface="標楷體" pitchFamily="65" charset="-120"/>
                <a:cs typeface="Times New Roman" panose="02020603050405020304" pitchFamily="18" charset="0"/>
              </a:rPr>
              <a:t>年級至</a:t>
            </a:r>
            <a:r>
              <a:rPr lang="en-US" altLang="zh-TW" sz="2800" b="1" dirty="0">
                <a:solidFill>
                  <a:srgbClr val="0000FF"/>
                </a:solidFill>
                <a:latin typeface="標楷體" pitchFamily="65" charset="-120"/>
                <a:ea typeface="標楷體" pitchFamily="65" charset="-120"/>
                <a:cs typeface="Times New Roman" panose="02020603050405020304" pitchFamily="18" charset="0"/>
              </a:rPr>
              <a:t>9</a:t>
            </a:r>
            <a:r>
              <a:rPr lang="zh-TW" altLang="en-US" sz="2800" b="1" dirty="0">
                <a:solidFill>
                  <a:srgbClr val="0000FF"/>
                </a:solidFill>
                <a:latin typeface="標楷體" pitchFamily="65" charset="-120"/>
                <a:ea typeface="標楷體" pitchFamily="65" charset="-120"/>
                <a:cs typeface="Times New Roman" panose="02020603050405020304" pitchFamily="18" charset="0"/>
              </a:rPr>
              <a:t>年級</a:t>
            </a:r>
            <a:r>
              <a:rPr lang="zh-TW" altLang="en-US" sz="2800" dirty="0">
                <a:solidFill>
                  <a:schemeClr val="tx1">
                    <a:lumMod val="95000"/>
                    <a:lumOff val="5000"/>
                  </a:schemeClr>
                </a:solidFill>
                <a:latin typeface="標楷體" pitchFamily="65" charset="-120"/>
                <a:ea typeface="標楷體" pitchFamily="65" charset="-120"/>
                <a:cs typeface="Times New Roman" panose="02020603050405020304" pitchFamily="18" charset="0"/>
              </a:rPr>
              <a:t>欲提報疑似學習障礙鑑定之學生，應先參加</a:t>
            </a:r>
            <a:r>
              <a:rPr lang="en-US" altLang="zh-TW" sz="2800" b="1" dirty="0">
                <a:solidFill>
                  <a:srgbClr val="FF0000"/>
                </a:solidFill>
                <a:latin typeface="標楷體" pitchFamily="65" charset="-120"/>
                <a:ea typeface="標楷體" pitchFamily="65" charset="-120"/>
                <a:cs typeface="Times New Roman" panose="02020603050405020304" pitchFamily="18" charset="0"/>
              </a:rPr>
              <a:t>3</a:t>
            </a:r>
            <a:r>
              <a:rPr lang="zh-TW" altLang="en-US" sz="2800" b="1" dirty="0">
                <a:solidFill>
                  <a:srgbClr val="FF0000"/>
                </a:solidFill>
                <a:latin typeface="標楷體" pitchFamily="65" charset="-120"/>
                <a:ea typeface="標楷體" pitchFamily="65" charset="-120"/>
                <a:cs typeface="Times New Roman" panose="02020603050405020304" pitchFamily="18" charset="0"/>
              </a:rPr>
              <a:t>個月</a:t>
            </a:r>
            <a:r>
              <a:rPr lang="zh-TW" altLang="en-US" sz="2800" dirty="0">
                <a:solidFill>
                  <a:schemeClr val="tx1">
                    <a:lumMod val="95000"/>
                    <a:lumOff val="5000"/>
                  </a:schemeClr>
                </a:solidFill>
                <a:latin typeface="標楷體" pitchFamily="65" charset="-120"/>
                <a:ea typeface="標楷體" pitchFamily="65" charset="-120"/>
                <a:cs typeface="Times New Roman" panose="02020603050405020304" pitchFamily="18" charset="0"/>
              </a:rPr>
              <a:t>普通教育之學習扶助輔導，並檢附相關測驗歷程及扶助教學學習單。</a:t>
            </a:r>
            <a:endParaRPr lang="en-US" altLang="zh-TW" sz="2800" dirty="0">
              <a:solidFill>
                <a:schemeClr val="tx1">
                  <a:lumMod val="95000"/>
                  <a:lumOff val="5000"/>
                </a:schemeClr>
              </a:solidFill>
              <a:latin typeface="標楷體" pitchFamily="65" charset="-120"/>
              <a:ea typeface="標楷體" pitchFamily="65" charset="-120"/>
              <a:cs typeface="Times New Roman" panose="02020603050405020304" pitchFamily="18" charset="0"/>
            </a:endParaRPr>
          </a:p>
          <a:p>
            <a:pPr algn="just">
              <a:buFont typeface="Wingdings" panose="05000000000000000000" pitchFamily="2" charset="2"/>
              <a:buChar char="Ø"/>
              <a:defRPr/>
            </a:pPr>
            <a:r>
              <a:rPr lang="zh-TW" altLang="en-US" sz="2800" b="1" dirty="0">
                <a:solidFill>
                  <a:srgbClr val="9900FF"/>
                </a:solidFill>
                <a:latin typeface="標楷體" pitchFamily="65" charset="-120"/>
                <a:ea typeface="標楷體" pitchFamily="65" charset="-120"/>
                <a:cs typeface="Times New Roman" panose="02020603050405020304" pitchFamily="18" charset="0"/>
              </a:rPr>
              <a:t>私立學校</a:t>
            </a:r>
            <a:r>
              <a:rPr lang="zh-TW" altLang="en-US" sz="2800" dirty="0">
                <a:solidFill>
                  <a:schemeClr val="tx1">
                    <a:lumMod val="95000"/>
                    <a:lumOff val="5000"/>
                  </a:schemeClr>
                </a:solidFill>
                <a:latin typeface="標楷體" pitchFamily="65" charset="-120"/>
                <a:ea typeface="標楷體" pitchFamily="65" charset="-120"/>
                <a:cs typeface="Times New Roman" panose="02020603050405020304" pitchFamily="18" charset="0"/>
              </a:rPr>
              <a:t>如未參與學習扶助系統，欲提報疑似學習障礙鑑定之學生應擬訂</a:t>
            </a:r>
            <a:r>
              <a:rPr lang="en-US" altLang="zh-TW" sz="2800" b="1" dirty="0">
                <a:solidFill>
                  <a:srgbClr val="A50021"/>
                </a:solidFill>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a:t>
            </a:r>
            <a:r>
              <a:rPr lang="zh-TW" altLang="en-US" sz="2800" b="1" dirty="0">
                <a:solidFill>
                  <a:srgbClr val="A50021"/>
                </a:solidFill>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學校學習輔導計畫</a:t>
            </a:r>
            <a:r>
              <a:rPr lang="en-US" altLang="zh-TW" sz="2800" b="1" dirty="0">
                <a:solidFill>
                  <a:srgbClr val="A50021"/>
                </a:solidFill>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a:t>
            </a:r>
            <a:r>
              <a:rPr lang="zh-TW" altLang="en-US" sz="2800" dirty="0">
                <a:solidFill>
                  <a:schemeClr val="tx1">
                    <a:lumMod val="95000"/>
                    <a:lumOff val="5000"/>
                  </a:schemeClr>
                </a:solidFill>
                <a:latin typeface="標楷體" pitchFamily="65" charset="-120"/>
                <a:ea typeface="標楷體" pitchFamily="65" charset="-120"/>
                <a:cs typeface="Times New Roman" panose="02020603050405020304" pitchFamily="18" charset="0"/>
              </a:rPr>
              <a:t>，提供</a:t>
            </a:r>
            <a:r>
              <a:rPr lang="en-US" altLang="zh-TW" sz="2800" b="1" dirty="0">
                <a:solidFill>
                  <a:srgbClr val="FF0000"/>
                </a:solidFill>
                <a:latin typeface="標楷體" pitchFamily="65" charset="-120"/>
                <a:ea typeface="標楷體" pitchFamily="65" charset="-120"/>
                <a:cs typeface="Times New Roman" panose="02020603050405020304" pitchFamily="18" charset="0"/>
              </a:rPr>
              <a:t>3</a:t>
            </a:r>
            <a:r>
              <a:rPr lang="zh-TW" altLang="en-US" sz="2800" b="1" dirty="0">
                <a:solidFill>
                  <a:srgbClr val="FF0000"/>
                </a:solidFill>
                <a:latin typeface="標楷體" pitchFamily="65" charset="-120"/>
                <a:ea typeface="標楷體" pitchFamily="65" charset="-120"/>
                <a:cs typeface="Times New Roman" panose="02020603050405020304" pitchFamily="18" charset="0"/>
              </a:rPr>
              <a:t>個月</a:t>
            </a:r>
            <a:r>
              <a:rPr lang="zh-TW" altLang="en-US" sz="2800" dirty="0">
                <a:solidFill>
                  <a:schemeClr val="tx1">
                    <a:lumMod val="95000"/>
                    <a:lumOff val="5000"/>
                  </a:schemeClr>
                </a:solidFill>
                <a:latin typeface="標楷體" pitchFamily="65" charset="-120"/>
                <a:ea typeface="標楷體" pitchFamily="65" charset="-120"/>
                <a:cs typeface="Times New Roman" panose="02020603050405020304" pitchFamily="18" charset="0"/>
              </a:rPr>
              <a:t>以上學習輔導，並檢附學習輔導計畫之非正式評量結果</a:t>
            </a:r>
            <a:r>
              <a:rPr lang="zh-TW" altLang="en-US" sz="2800" b="1" dirty="0">
                <a:solidFill>
                  <a:srgbClr val="FF0000"/>
                </a:solidFill>
                <a:latin typeface="標楷體" pitchFamily="65" charset="-120"/>
                <a:ea typeface="標楷體" pitchFamily="65" charset="-120"/>
                <a:cs typeface="Times New Roman" panose="02020603050405020304" pitchFamily="18" charset="0"/>
              </a:rPr>
              <a:t>（前測及後測）</a:t>
            </a:r>
            <a:r>
              <a:rPr lang="zh-TW" altLang="en-US" sz="2800" dirty="0">
                <a:solidFill>
                  <a:schemeClr val="tx1">
                    <a:lumMod val="95000"/>
                    <a:lumOff val="5000"/>
                  </a:schemeClr>
                </a:solidFill>
                <a:latin typeface="標楷體" pitchFamily="65" charset="-120"/>
                <a:ea typeface="標楷體" pitchFamily="65" charset="-120"/>
                <a:cs typeface="Times New Roman" panose="02020603050405020304" pitchFamily="18" charset="0"/>
              </a:rPr>
              <a:t>及學習輔導教學習單。</a:t>
            </a:r>
            <a:endParaRPr lang="en-US" altLang="zh-TW" sz="2800" dirty="0">
              <a:solidFill>
                <a:schemeClr val="tx1">
                  <a:lumMod val="95000"/>
                  <a:lumOff val="5000"/>
                </a:schemeClr>
              </a:solidFill>
              <a:latin typeface="標楷體" pitchFamily="65" charset="-120"/>
              <a:ea typeface="標楷體" pitchFamily="65" charset="-120"/>
              <a:cs typeface="Times New Roman" panose="02020603050405020304" pitchFamily="18" charset="0"/>
            </a:endParaRPr>
          </a:p>
          <a:p>
            <a:pPr algn="just">
              <a:buFont typeface="Wingdings" panose="05000000000000000000" pitchFamily="2" charset="2"/>
              <a:buChar char="Ø"/>
              <a:defRPr/>
            </a:pPr>
            <a:r>
              <a:rPr lang="zh-TW" altLang="en-US" sz="2800" b="1" dirty="0">
                <a:solidFill>
                  <a:srgbClr val="A50021"/>
                </a:solidFill>
                <a:latin typeface="標楷體" pitchFamily="65" charset="-120"/>
                <a:ea typeface="標楷體" pitchFamily="65" charset="-120"/>
                <a:cs typeface="Times New Roman" panose="02020603050405020304" pitchFamily="18" charset="0"/>
              </a:rPr>
              <a:t>公立學校</a:t>
            </a:r>
            <a:r>
              <a:rPr lang="en-US" altLang="zh-TW" sz="2800" b="1" dirty="0">
                <a:solidFill>
                  <a:srgbClr val="FF0000"/>
                </a:solidFill>
                <a:latin typeface="標楷體" pitchFamily="65" charset="-120"/>
                <a:ea typeface="標楷體" pitchFamily="65" charset="-120"/>
                <a:cs typeface="Times New Roman" panose="02020603050405020304" pitchFamily="18" charset="0"/>
              </a:rPr>
              <a:t>1</a:t>
            </a:r>
            <a:r>
              <a:rPr lang="zh-TW" altLang="en-US" sz="2800" b="1" dirty="0">
                <a:solidFill>
                  <a:srgbClr val="FF0000"/>
                </a:solidFill>
                <a:latin typeface="標楷體" pitchFamily="65" charset="-120"/>
                <a:ea typeface="標楷體" pitchFamily="65" charset="-120"/>
                <a:cs typeface="Times New Roman" panose="02020603050405020304" pitchFamily="18" charset="0"/>
              </a:rPr>
              <a:t>年級</a:t>
            </a:r>
            <a:r>
              <a:rPr lang="zh-TW" altLang="en-US" sz="2800" dirty="0">
                <a:solidFill>
                  <a:schemeClr val="tx1">
                    <a:lumMod val="95000"/>
                    <a:lumOff val="5000"/>
                  </a:schemeClr>
                </a:solidFill>
                <a:latin typeface="標楷體" pitchFamily="65" charset="-120"/>
                <a:ea typeface="標楷體" pitchFamily="65" charset="-120"/>
                <a:cs typeface="Times New Roman" panose="02020603050405020304" pitchFamily="18" charset="0"/>
              </a:rPr>
              <a:t>欲提報疑似學習障礙鑑定之學生比照未參與學習扶助系統之標準辦理。</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350"/>
            <a:ext cx="8229600" cy="1143000"/>
          </a:xfrm>
        </p:spPr>
        <p:txBody>
          <a:bodyPr>
            <a:normAutofit fontScale="90000"/>
          </a:bodyPr>
          <a:lstStyle/>
          <a:p>
            <a:pPr algn="ctr">
              <a:defRPr/>
            </a:pPr>
            <a:r>
              <a:rPr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學習扶助科技化評量系統</a:t>
            </a:r>
            <a:br>
              <a:rPr lang="en-US" altLang="zh-TW"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學生測驗歷程查詢</a:t>
            </a:r>
          </a:p>
        </p:txBody>
      </p:sp>
      <p:sp>
        <p:nvSpPr>
          <p:cNvPr id="15363" name="投影片編號版面配置區 5"/>
          <p:cNvSpPr>
            <a:spLocks noGrp="1"/>
          </p:cNvSpPr>
          <p:nvPr>
            <p:ph type="sldNum" sz="quarter" idx="12"/>
          </p:nvPr>
        </p:nvSpPr>
        <p:spPr>
          <a:noFill/>
        </p:spPr>
        <p:txBody>
          <a:bodyPr/>
          <a:lstStyle/>
          <a:p>
            <a:fld id="{C8A3EA17-7789-47B6-B7A2-57B3BF2E3F3B}" type="slidenum">
              <a:rPr lang="zh-TW" altLang="en-US" smtClean="0">
                <a:latin typeface="Times New Roman" pitchFamily="18" charset="0"/>
                <a:cs typeface="Times New Roman" pitchFamily="18" charset="0"/>
              </a:rPr>
              <a:pPr/>
              <a:t>14</a:t>
            </a:fld>
            <a:endParaRPr lang="zh-TW" altLang="en-US">
              <a:latin typeface="Times New Roman" pitchFamily="18" charset="0"/>
              <a:cs typeface="Times New Roman" pitchFamily="18" charset="0"/>
            </a:endParaRPr>
          </a:p>
        </p:txBody>
      </p:sp>
      <p:sp>
        <p:nvSpPr>
          <p:cNvPr id="5" name="內容版面配置區 2"/>
          <p:cNvSpPr txBox="1">
            <a:spLocks/>
          </p:cNvSpPr>
          <p:nvPr/>
        </p:nvSpPr>
        <p:spPr>
          <a:xfrm>
            <a:off x="2549525" y="1412875"/>
            <a:ext cx="6137275"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defRPr/>
            </a:pPr>
            <a:r>
              <a:rPr lang="zh-TW" altLang="en-US"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可追蹤學生測驗歷程，俾於及時施行補救教學。</a:t>
            </a:r>
            <a:endParaRPr lang="en-US" altLang="zh-TW"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just">
              <a:buFont typeface="Wingdings" panose="05000000000000000000" pitchFamily="2" charset="2"/>
              <a:buChar char="Ø"/>
              <a:defRPr/>
            </a:pPr>
            <a:r>
              <a:rPr lang="zh-TW" altLang="en-US"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搜尋欲查詢的學生，點選</a:t>
            </a:r>
            <a:r>
              <a:rPr lang="en-US" altLang="zh-TW" sz="2800" b="1"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more</a:t>
            </a:r>
            <a:r>
              <a:rPr lang="zh-TW" altLang="en-US"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可觀看學生該科目各次測驗結果報告。</a:t>
            </a:r>
          </a:p>
        </p:txBody>
      </p:sp>
      <p:pic>
        <p:nvPicPr>
          <p:cNvPr id="15365" name="圖片 10"/>
          <p:cNvPicPr>
            <a:picLocks noChangeAspect="1"/>
          </p:cNvPicPr>
          <p:nvPr/>
        </p:nvPicPr>
        <p:blipFill>
          <a:blip r:embed="rId3" cstate="print"/>
          <a:srcRect/>
          <a:stretch>
            <a:fillRect/>
          </a:stretch>
        </p:blipFill>
        <p:spPr bwMode="auto">
          <a:xfrm>
            <a:off x="296863" y="1268413"/>
            <a:ext cx="2252662" cy="5400675"/>
          </a:xfrm>
          <a:prstGeom prst="rect">
            <a:avLst/>
          </a:prstGeom>
          <a:noFill/>
          <a:ln w="9525">
            <a:solidFill>
              <a:schemeClr val="tx1"/>
            </a:solidFill>
            <a:miter lim="800000"/>
            <a:headEnd/>
            <a:tailEnd/>
          </a:ln>
        </p:spPr>
      </p:pic>
      <p:sp>
        <p:nvSpPr>
          <p:cNvPr id="14" name="向右箭號 13"/>
          <p:cNvSpPr/>
          <p:nvPr/>
        </p:nvSpPr>
        <p:spPr bwMode="auto">
          <a:xfrm>
            <a:off x="2254344" y="3324733"/>
            <a:ext cx="590376" cy="502256"/>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TW" altLang="en-US"/>
          </a:p>
        </p:txBody>
      </p:sp>
      <p:pic>
        <p:nvPicPr>
          <p:cNvPr id="15369" name="圖片 1"/>
          <p:cNvPicPr>
            <a:picLocks noChangeAspect="1"/>
          </p:cNvPicPr>
          <p:nvPr/>
        </p:nvPicPr>
        <p:blipFill>
          <a:blip r:embed="rId4" cstate="print"/>
          <a:srcRect/>
          <a:stretch>
            <a:fillRect/>
          </a:stretch>
        </p:blipFill>
        <p:spPr bwMode="auto">
          <a:xfrm>
            <a:off x="2916238" y="3324225"/>
            <a:ext cx="6048375" cy="3179763"/>
          </a:xfrm>
          <a:prstGeom prst="rect">
            <a:avLst/>
          </a:prstGeom>
          <a:noFill/>
          <a:ln w="9525">
            <a:solidFill>
              <a:schemeClr val="tx1"/>
            </a:solidFill>
            <a:miter lim="800000"/>
            <a:headEnd/>
            <a:tailEnd/>
          </a:ln>
        </p:spPr>
      </p:pic>
      <p:sp>
        <p:nvSpPr>
          <p:cNvPr id="12" name="圓角矩形 11"/>
          <p:cNvSpPr/>
          <p:nvPr/>
        </p:nvSpPr>
        <p:spPr bwMode="auto">
          <a:xfrm>
            <a:off x="404813" y="5300663"/>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圓角矩形 9"/>
          <p:cNvSpPr/>
          <p:nvPr/>
        </p:nvSpPr>
        <p:spPr bwMode="auto">
          <a:xfrm>
            <a:off x="6486525" y="4826000"/>
            <a:ext cx="352425" cy="16700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圖片 17"/>
          <p:cNvPicPr>
            <a:picLocks noChangeAspect="1"/>
          </p:cNvPicPr>
          <p:nvPr/>
        </p:nvPicPr>
        <p:blipFill>
          <a:blip r:embed="rId3" cstate="print"/>
          <a:srcRect/>
          <a:stretch>
            <a:fillRect/>
          </a:stretch>
        </p:blipFill>
        <p:spPr bwMode="auto">
          <a:xfrm>
            <a:off x="4427538" y="1189038"/>
            <a:ext cx="4548187" cy="5373687"/>
          </a:xfrm>
          <a:prstGeom prst="rect">
            <a:avLst/>
          </a:prstGeom>
          <a:noFill/>
          <a:ln w="9525">
            <a:solidFill>
              <a:schemeClr val="tx1"/>
            </a:solidFill>
            <a:miter lim="800000"/>
            <a:headEnd/>
            <a:tailEnd/>
          </a:ln>
        </p:spPr>
      </p:pic>
      <p:sp>
        <p:nvSpPr>
          <p:cNvPr id="7" name="標題 1"/>
          <p:cNvSpPr>
            <a:spLocks noGrp="1"/>
          </p:cNvSpPr>
          <p:nvPr>
            <p:ph type="title"/>
          </p:nvPr>
        </p:nvSpPr>
        <p:spPr>
          <a:xfrm>
            <a:off x="457200" y="260350"/>
            <a:ext cx="8229600" cy="1143000"/>
          </a:xfrm>
        </p:spPr>
        <p:txBody>
          <a:bodyPr/>
          <a:lstStyle/>
          <a:p>
            <a:pPr>
              <a:defRPr/>
            </a:pPr>
            <a:r>
              <a:rPr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學生歷次測驗結果</a:t>
            </a:r>
          </a:p>
        </p:txBody>
      </p:sp>
      <p:sp>
        <p:nvSpPr>
          <p:cNvPr id="16388" name="投影片編號版面配置區 5"/>
          <p:cNvSpPr>
            <a:spLocks noGrp="1"/>
          </p:cNvSpPr>
          <p:nvPr>
            <p:ph type="sldNum" sz="quarter" idx="12"/>
          </p:nvPr>
        </p:nvSpPr>
        <p:spPr>
          <a:noFill/>
        </p:spPr>
        <p:txBody>
          <a:bodyPr/>
          <a:lstStyle/>
          <a:p>
            <a:fld id="{BA7508B2-815D-43C4-9F8B-097797B58B8D}" type="slidenum">
              <a:rPr lang="zh-TW" altLang="en-US" smtClean="0">
                <a:latin typeface="Times New Roman" pitchFamily="18" charset="0"/>
                <a:cs typeface="Times New Roman" pitchFamily="18" charset="0"/>
              </a:rPr>
              <a:pPr/>
              <a:t>15</a:t>
            </a:fld>
            <a:endParaRPr lang="zh-TW" altLang="en-US">
              <a:latin typeface="Times New Roman" pitchFamily="18" charset="0"/>
              <a:cs typeface="Times New Roman" pitchFamily="18" charset="0"/>
            </a:endParaRPr>
          </a:p>
        </p:txBody>
      </p:sp>
      <p:sp>
        <p:nvSpPr>
          <p:cNvPr id="16389" name="內容版面配置區 2"/>
          <p:cNvSpPr txBox="1">
            <a:spLocks/>
          </p:cNvSpPr>
          <p:nvPr/>
        </p:nvSpPr>
        <p:spPr bwMode="auto">
          <a:xfrm>
            <a:off x="457200" y="1412875"/>
            <a:ext cx="8229600" cy="4525963"/>
          </a:xfrm>
          <a:prstGeom prst="rect">
            <a:avLst/>
          </a:prstGeom>
          <a:noFill/>
          <a:ln w="9525">
            <a:noFill/>
            <a:miter lim="800000"/>
            <a:headEnd/>
            <a:tailEnd/>
          </a:ln>
        </p:spPr>
        <p:txBody>
          <a:bodyPr/>
          <a:lstStyle/>
          <a:p>
            <a:pPr marL="341313" indent="-341313">
              <a:spcBef>
                <a:spcPts val="675"/>
              </a:spcBef>
              <a:buFont typeface="Wingdings" pitchFamily="2" charset="2"/>
              <a:buChar char="Ø"/>
            </a:pPr>
            <a:r>
              <a:rPr lang="zh-TW" altLang="en-US" sz="2800">
                <a:latin typeface="Times New Roman" pitchFamily="18" charset="0"/>
                <a:ea typeface="標楷體" pitchFamily="65" charset="-120"/>
                <a:cs typeface="Times New Roman" pitchFamily="18" charset="0"/>
              </a:rPr>
              <a:t>因應通過標準之修訂：</a:t>
            </a:r>
            <a:br>
              <a:rPr lang="en-US" altLang="zh-TW" sz="2800">
                <a:latin typeface="Times New Roman" pitchFamily="18" charset="0"/>
                <a:ea typeface="標楷體" pitchFamily="65" charset="-120"/>
                <a:cs typeface="Times New Roman" pitchFamily="18" charset="0"/>
              </a:rPr>
            </a:br>
            <a:r>
              <a:rPr lang="en-US" altLang="zh-TW" sz="2800">
                <a:latin typeface="Times New Roman" pitchFamily="18" charset="0"/>
                <a:ea typeface="標楷體" pitchFamily="65" charset="-120"/>
                <a:cs typeface="Times New Roman" pitchFamily="18" charset="0"/>
              </a:rPr>
              <a:t>1.</a:t>
            </a:r>
            <a:r>
              <a:rPr lang="zh-TW" altLang="en-US" sz="2800">
                <a:latin typeface="Times New Roman" pitchFamily="18" charset="0"/>
                <a:ea typeface="標楷體" pitchFamily="65" charset="-120"/>
                <a:cs typeface="Times New Roman" pitchFamily="18" charset="0"/>
              </a:rPr>
              <a:t> </a:t>
            </a:r>
            <a:r>
              <a:rPr lang="en-US" altLang="zh-TW" sz="2800">
                <a:latin typeface="Times New Roman" pitchFamily="18" charset="0"/>
                <a:ea typeface="標楷體" pitchFamily="65" charset="-120"/>
                <a:cs typeface="Times New Roman" pitchFamily="18" charset="0"/>
              </a:rPr>
              <a:t>201605</a:t>
            </a:r>
            <a:r>
              <a:rPr lang="zh-TW" altLang="en-US" sz="2800">
                <a:latin typeface="Times New Roman" pitchFamily="18" charset="0"/>
                <a:ea typeface="標楷體" pitchFamily="65" charset="-120"/>
                <a:cs typeface="Times New Roman" pitchFamily="18" charset="0"/>
              </a:rPr>
              <a:t>篩選測驗起，</a:t>
            </a:r>
            <a:br>
              <a:rPr lang="en-US" altLang="zh-TW" sz="2800">
                <a:latin typeface="Times New Roman" pitchFamily="18" charset="0"/>
                <a:ea typeface="標楷體" pitchFamily="65" charset="-120"/>
                <a:cs typeface="Times New Roman" pitchFamily="18" charset="0"/>
              </a:rPr>
            </a:br>
            <a:r>
              <a:rPr lang="zh-TW" altLang="en-US" sz="2800">
                <a:latin typeface="Times New Roman" pitchFamily="18" charset="0"/>
                <a:ea typeface="標楷體" pitchFamily="65" charset="-120"/>
                <a:cs typeface="Times New Roman" pitchFamily="18" charset="0"/>
              </a:rPr>
              <a:t>測驗結果以</a:t>
            </a:r>
            <a:r>
              <a:rPr lang="zh-TW" altLang="en-US" sz="2800">
                <a:solidFill>
                  <a:srgbClr val="FF0000"/>
                </a:solidFill>
                <a:latin typeface="Times New Roman" pitchFamily="18" charset="0"/>
                <a:ea typeface="標楷體" pitchFamily="65" charset="-120"/>
                <a:cs typeface="Times New Roman" pitchFamily="18" charset="0"/>
              </a:rPr>
              <a:t>答對題數</a:t>
            </a:r>
            <a:br>
              <a:rPr lang="en-US" altLang="zh-TW" sz="2800">
                <a:solidFill>
                  <a:srgbClr val="FF0000"/>
                </a:solidFill>
                <a:latin typeface="Times New Roman" pitchFamily="18" charset="0"/>
                <a:ea typeface="標楷體" pitchFamily="65" charset="-120"/>
                <a:cs typeface="Times New Roman" pitchFamily="18" charset="0"/>
              </a:rPr>
            </a:br>
            <a:r>
              <a:rPr lang="zh-TW" altLang="en-US" sz="2800">
                <a:latin typeface="Times New Roman" pitchFamily="18" charset="0"/>
                <a:ea typeface="標楷體" pitchFamily="65" charset="-120"/>
                <a:cs typeface="Times New Roman" pitchFamily="18" charset="0"/>
              </a:rPr>
              <a:t>採計。</a:t>
            </a:r>
            <a:br>
              <a:rPr lang="en-US" altLang="zh-TW" sz="2800">
                <a:latin typeface="Times New Roman" pitchFamily="18" charset="0"/>
                <a:ea typeface="標楷體" pitchFamily="65" charset="-120"/>
                <a:cs typeface="Times New Roman" pitchFamily="18" charset="0"/>
              </a:rPr>
            </a:br>
            <a:r>
              <a:rPr lang="en-US" altLang="zh-TW" sz="2800">
                <a:latin typeface="Times New Roman" pitchFamily="18" charset="0"/>
                <a:ea typeface="標楷體" pitchFamily="65" charset="-120"/>
                <a:cs typeface="Times New Roman" pitchFamily="18" charset="0"/>
              </a:rPr>
              <a:t>2.</a:t>
            </a:r>
            <a:r>
              <a:rPr lang="zh-TW" altLang="en-US" sz="2800">
                <a:latin typeface="Times New Roman" pitchFamily="18" charset="0"/>
                <a:ea typeface="標楷體" pitchFamily="65" charset="-120"/>
                <a:cs typeface="Times New Roman" pitchFamily="18" charset="0"/>
              </a:rPr>
              <a:t> </a:t>
            </a:r>
            <a:r>
              <a:rPr lang="en-US" altLang="zh-TW" sz="2800">
                <a:latin typeface="Times New Roman" pitchFamily="18" charset="0"/>
                <a:ea typeface="標楷體" pitchFamily="65" charset="-120"/>
                <a:cs typeface="Times New Roman" pitchFamily="18" charset="0"/>
              </a:rPr>
              <a:t>201209</a:t>
            </a:r>
            <a:r>
              <a:rPr lang="zh-TW" altLang="en-US" sz="2800">
                <a:latin typeface="Times New Roman" pitchFamily="18" charset="0"/>
                <a:ea typeface="標楷體" pitchFamily="65" charset="-120"/>
                <a:cs typeface="Times New Roman" pitchFamily="18" charset="0"/>
              </a:rPr>
              <a:t>至</a:t>
            </a:r>
            <a:r>
              <a:rPr lang="en-US" altLang="zh-TW" sz="2800">
                <a:latin typeface="Times New Roman" pitchFamily="18" charset="0"/>
                <a:ea typeface="標楷體" pitchFamily="65" charset="-120"/>
                <a:cs typeface="Times New Roman" pitchFamily="18" charset="0"/>
              </a:rPr>
              <a:t>201602</a:t>
            </a:r>
            <a:r>
              <a:rPr lang="zh-TW" altLang="en-US" sz="2800">
                <a:latin typeface="Times New Roman" pitchFamily="18" charset="0"/>
                <a:ea typeface="標楷體" pitchFamily="65" charset="-120"/>
                <a:cs typeface="Times New Roman" pitchFamily="18" charset="0"/>
              </a:rPr>
              <a:t>測</a:t>
            </a:r>
            <a:br>
              <a:rPr lang="en-US" altLang="zh-TW" sz="2800">
                <a:latin typeface="Times New Roman" pitchFamily="18" charset="0"/>
                <a:ea typeface="標楷體" pitchFamily="65" charset="-120"/>
                <a:cs typeface="Times New Roman" pitchFamily="18" charset="0"/>
              </a:rPr>
            </a:br>
            <a:r>
              <a:rPr lang="zh-TW" altLang="en-US" sz="2800">
                <a:latin typeface="Times New Roman" pitchFamily="18" charset="0"/>
                <a:ea typeface="標楷體" pitchFamily="65" charset="-120"/>
                <a:cs typeface="Times New Roman" pitchFamily="18" charset="0"/>
              </a:rPr>
              <a:t>驗結果以</a:t>
            </a:r>
            <a:r>
              <a:rPr lang="zh-TW" altLang="en-US" sz="2800">
                <a:solidFill>
                  <a:srgbClr val="FF0000"/>
                </a:solidFill>
                <a:latin typeface="Times New Roman" pitchFamily="18" charset="0"/>
                <a:ea typeface="標楷體" pitchFamily="65" charset="-120"/>
                <a:cs typeface="Times New Roman" pitchFamily="18" charset="0"/>
              </a:rPr>
              <a:t>標準參照</a:t>
            </a:r>
            <a:r>
              <a:rPr lang="en-US" altLang="zh-TW" sz="2800">
                <a:solidFill>
                  <a:srgbClr val="FF0000"/>
                </a:solidFill>
                <a:latin typeface="Times New Roman" pitchFamily="18" charset="0"/>
                <a:ea typeface="標楷體" pitchFamily="65" charset="-120"/>
                <a:cs typeface="Times New Roman" pitchFamily="18" charset="0"/>
              </a:rPr>
              <a:t>(T</a:t>
            </a:r>
            <a:br>
              <a:rPr lang="en-US" altLang="zh-TW" sz="2800">
                <a:solidFill>
                  <a:srgbClr val="FF0000"/>
                </a:solidFill>
                <a:latin typeface="Times New Roman" pitchFamily="18" charset="0"/>
                <a:ea typeface="標楷體" pitchFamily="65" charset="-120"/>
                <a:cs typeface="Times New Roman" pitchFamily="18" charset="0"/>
              </a:rPr>
            </a:br>
            <a:r>
              <a:rPr lang="zh-TW" altLang="en-US" sz="2800">
                <a:solidFill>
                  <a:srgbClr val="FF0000"/>
                </a:solidFill>
                <a:latin typeface="Times New Roman" pitchFamily="18" charset="0"/>
                <a:ea typeface="標楷體" pitchFamily="65" charset="-120"/>
                <a:cs typeface="Times New Roman" pitchFamily="18" charset="0"/>
              </a:rPr>
              <a:t>分數</a:t>
            </a:r>
            <a:r>
              <a:rPr lang="en-US" altLang="zh-TW" sz="2800">
                <a:solidFill>
                  <a:srgbClr val="FF0000"/>
                </a:solidFill>
                <a:latin typeface="Times New Roman" pitchFamily="18" charset="0"/>
                <a:ea typeface="標楷體" pitchFamily="65" charset="-120"/>
                <a:cs typeface="Times New Roman" pitchFamily="18" charset="0"/>
              </a:rPr>
              <a:t>)</a:t>
            </a:r>
            <a:r>
              <a:rPr lang="zh-TW" altLang="en-US" sz="2800">
                <a:latin typeface="Times New Roman" pitchFamily="18" charset="0"/>
                <a:ea typeface="標楷體" pitchFamily="65" charset="-120"/>
                <a:cs typeface="Times New Roman" pitchFamily="18" charset="0"/>
              </a:rPr>
              <a:t>採計。</a:t>
            </a:r>
            <a:br>
              <a:rPr lang="en-US" altLang="zh-TW" sz="2800">
                <a:latin typeface="Times New Roman" pitchFamily="18" charset="0"/>
                <a:ea typeface="標楷體" pitchFamily="65" charset="-120"/>
                <a:cs typeface="Times New Roman" pitchFamily="18" charset="0"/>
              </a:rPr>
            </a:br>
            <a:r>
              <a:rPr lang="en-US" altLang="zh-TW" sz="2800">
                <a:latin typeface="Times New Roman" pitchFamily="18" charset="0"/>
                <a:ea typeface="標楷體" pitchFamily="65" charset="-120"/>
                <a:cs typeface="Times New Roman" pitchFamily="18" charset="0"/>
              </a:rPr>
              <a:t>3.</a:t>
            </a:r>
            <a:r>
              <a:rPr lang="zh-TW" altLang="en-US" sz="2800">
                <a:latin typeface="Times New Roman" pitchFamily="18" charset="0"/>
                <a:ea typeface="標楷體" pitchFamily="65" charset="-120"/>
                <a:cs typeface="Times New Roman" pitchFamily="18" charset="0"/>
              </a:rPr>
              <a:t> </a:t>
            </a:r>
            <a:r>
              <a:rPr lang="en-US" altLang="zh-TW" sz="2800">
                <a:latin typeface="Times New Roman" pitchFamily="18" charset="0"/>
                <a:ea typeface="標楷體" pitchFamily="65" charset="-120"/>
                <a:cs typeface="Times New Roman" pitchFamily="18" charset="0"/>
              </a:rPr>
              <a:t>201206</a:t>
            </a:r>
            <a:r>
              <a:rPr lang="zh-TW" altLang="en-US" sz="2800">
                <a:latin typeface="Times New Roman" pitchFamily="18" charset="0"/>
                <a:ea typeface="標楷體" pitchFamily="65" charset="-120"/>
                <a:cs typeface="Times New Roman" pitchFamily="18" charset="0"/>
              </a:rPr>
              <a:t>以前的測驗</a:t>
            </a:r>
            <a:br>
              <a:rPr lang="en-US" altLang="zh-TW" sz="2800">
                <a:latin typeface="Times New Roman" pitchFamily="18" charset="0"/>
                <a:ea typeface="標楷體" pitchFamily="65" charset="-120"/>
                <a:cs typeface="Times New Roman" pitchFamily="18" charset="0"/>
              </a:rPr>
            </a:br>
            <a:r>
              <a:rPr lang="zh-TW" altLang="en-US" sz="2800">
                <a:latin typeface="Times New Roman" pitchFamily="18" charset="0"/>
                <a:ea typeface="標楷體" pitchFamily="65" charset="-120"/>
                <a:cs typeface="Times New Roman" pitchFamily="18" charset="0"/>
              </a:rPr>
              <a:t>結果以</a:t>
            </a:r>
            <a:r>
              <a:rPr lang="zh-TW" altLang="en-US" sz="2800">
                <a:solidFill>
                  <a:srgbClr val="FF0000"/>
                </a:solidFill>
                <a:latin typeface="Times New Roman" pitchFamily="18" charset="0"/>
                <a:ea typeface="標楷體" pitchFamily="65" charset="-120"/>
                <a:cs typeface="Times New Roman" pitchFamily="18" charset="0"/>
              </a:rPr>
              <a:t>常模參照</a:t>
            </a:r>
            <a:r>
              <a:rPr lang="en-US" altLang="zh-TW" sz="2800">
                <a:solidFill>
                  <a:srgbClr val="FF0000"/>
                </a:solidFill>
                <a:latin typeface="Times New Roman" pitchFamily="18" charset="0"/>
                <a:ea typeface="標楷體" pitchFamily="65" charset="-120"/>
                <a:cs typeface="Times New Roman" pitchFamily="18" charset="0"/>
              </a:rPr>
              <a:t>(T</a:t>
            </a:r>
            <a:r>
              <a:rPr lang="zh-TW" altLang="en-US" sz="2800">
                <a:solidFill>
                  <a:srgbClr val="FF0000"/>
                </a:solidFill>
                <a:latin typeface="Times New Roman" pitchFamily="18" charset="0"/>
                <a:ea typeface="標楷體" pitchFamily="65" charset="-120"/>
                <a:cs typeface="Times New Roman" pitchFamily="18" charset="0"/>
              </a:rPr>
              <a:t>分</a:t>
            </a:r>
            <a:br>
              <a:rPr lang="en-US" altLang="zh-TW" sz="2800">
                <a:solidFill>
                  <a:srgbClr val="FF0000"/>
                </a:solidFill>
                <a:latin typeface="Times New Roman" pitchFamily="18" charset="0"/>
                <a:ea typeface="標楷體" pitchFamily="65" charset="-120"/>
                <a:cs typeface="Times New Roman" pitchFamily="18" charset="0"/>
              </a:rPr>
            </a:br>
            <a:r>
              <a:rPr lang="zh-TW" altLang="en-US" sz="2800">
                <a:solidFill>
                  <a:srgbClr val="FF0000"/>
                </a:solidFill>
                <a:latin typeface="Times New Roman" pitchFamily="18" charset="0"/>
                <a:ea typeface="標楷體" pitchFamily="65" charset="-120"/>
                <a:cs typeface="Times New Roman" pitchFamily="18" charset="0"/>
              </a:rPr>
              <a:t>數</a:t>
            </a:r>
            <a:r>
              <a:rPr lang="en-US" altLang="zh-TW" sz="2800">
                <a:solidFill>
                  <a:srgbClr val="FF0000"/>
                </a:solidFill>
                <a:latin typeface="Times New Roman" pitchFamily="18" charset="0"/>
                <a:ea typeface="標楷體" pitchFamily="65" charset="-120"/>
                <a:cs typeface="Times New Roman" pitchFamily="18" charset="0"/>
              </a:rPr>
              <a:t>)</a:t>
            </a:r>
            <a:r>
              <a:rPr lang="zh-TW" altLang="en-US" sz="2800">
                <a:latin typeface="Times New Roman" pitchFamily="18" charset="0"/>
                <a:ea typeface="標楷體" pitchFamily="65" charset="-120"/>
                <a:cs typeface="Times New Roman" pitchFamily="18" charset="0"/>
              </a:rPr>
              <a:t>採計。</a:t>
            </a:r>
            <a:endParaRPr lang="en-US" altLang="zh-TW" sz="2800">
              <a:latin typeface="Times New Roman" pitchFamily="18" charset="0"/>
              <a:ea typeface="標楷體" pitchFamily="65" charset="-120"/>
              <a:cs typeface="Times New Roman" pitchFamily="18" charset="0"/>
            </a:endParaRPr>
          </a:p>
        </p:txBody>
      </p:sp>
      <p:sp>
        <p:nvSpPr>
          <p:cNvPr id="15" name="圓角矩形 14"/>
          <p:cNvSpPr/>
          <p:nvPr/>
        </p:nvSpPr>
        <p:spPr bwMode="auto">
          <a:xfrm>
            <a:off x="6948488" y="1189038"/>
            <a:ext cx="360362"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t> </a:t>
            </a:r>
          </a:p>
        </p:txBody>
      </p:sp>
      <p:sp>
        <p:nvSpPr>
          <p:cNvPr id="16" name="圓角矩形 15"/>
          <p:cNvSpPr/>
          <p:nvPr/>
        </p:nvSpPr>
        <p:spPr bwMode="auto">
          <a:xfrm>
            <a:off x="6824663" y="3046413"/>
            <a:ext cx="636587"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圓角矩形 16"/>
          <p:cNvSpPr/>
          <p:nvPr/>
        </p:nvSpPr>
        <p:spPr bwMode="auto">
          <a:xfrm>
            <a:off x="6824663" y="4913313"/>
            <a:ext cx="636587" cy="1508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260350"/>
            <a:ext cx="8229600" cy="1143000"/>
          </a:xfrm>
        </p:spPr>
        <p:txBody>
          <a:bodyPr/>
          <a:lstStyle/>
          <a:p>
            <a:pPr>
              <a:defRPr/>
            </a:pPr>
            <a:r>
              <a:rPr lang="zh-TW" altLang="en-US"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學生歷次測驗結果報告</a:t>
            </a:r>
          </a:p>
        </p:txBody>
      </p:sp>
      <p:sp>
        <p:nvSpPr>
          <p:cNvPr id="17411" name="投影片編號版面配置區 5"/>
          <p:cNvSpPr>
            <a:spLocks noGrp="1"/>
          </p:cNvSpPr>
          <p:nvPr>
            <p:ph type="sldNum" sz="quarter" idx="12"/>
          </p:nvPr>
        </p:nvSpPr>
        <p:spPr>
          <a:noFill/>
        </p:spPr>
        <p:txBody>
          <a:bodyPr/>
          <a:lstStyle/>
          <a:p>
            <a:fld id="{C79C2DC6-F4D7-409D-B2B9-0D3B7C9A437B}" type="slidenum">
              <a:rPr lang="zh-TW" altLang="en-US" smtClean="0">
                <a:latin typeface="Times New Roman" pitchFamily="18" charset="0"/>
                <a:cs typeface="Times New Roman" pitchFamily="18" charset="0"/>
              </a:rPr>
              <a:pPr/>
              <a:t>16</a:t>
            </a:fld>
            <a:endParaRPr lang="zh-TW" altLang="en-US">
              <a:latin typeface="Times New Roman" pitchFamily="18" charset="0"/>
              <a:cs typeface="Times New Roman" pitchFamily="18" charset="0"/>
            </a:endParaRPr>
          </a:p>
        </p:txBody>
      </p:sp>
      <p:pic>
        <p:nvPicPr>
          <p:cNvPr id="17412" name="圖片 1"/>
          <p:cNvPicPr>
            <a:picLocks noChangeAspect="1"/>
          </p:cNvPicPr>
          <p:nvPr/>
        </p:nvPicPr>
        <p:blipFill>
          <a:blip r:embed="rId3" cstate="print"/>
          <a:srcRect/>
          <a:stretch>
            <a:fillRect/>
          </a:stretch>
        </p:blipFill>
        <p:spPr bwMode="auto">
          <a:xfrm>
            <a:off x="4211638" y="1531938"/>
            <a:ext cx="4691062" cy="4849812"/>
          </a:xfrm>
          <a:prstGeom prst="rect">
            <a:avLst/>
          </a:prstGeom>
          <a:noFill/>
          <a:ln w="9525">
            <a:solidFill>
              <a:schemeClr val="tx1"/>
            </a:solidFill>
            <a:miter lim="800000"/>
            <a:headEnd/>
            <a:tailEnd/>
          </a:ln>
        </p:spPr>
      </p:pic>
      <p:sp>
        <p:nvSpPr>
          <p:cNvPr id="9" name="圓角矩形 8"/>
          <p:cNvSpPr/>
          <p:nvPr/>
        </p:nvSpPr>
        <p:spPr bwMode="auto">
          <a:xfrm>
            <a:off x="4418013" y="2684463"/>
            <a:ext cx="809625" cy="1428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TW" altLang="en-US" dirty="0">
              <a:solidFill>
                <a:prstClr val="white"/>
              </a:solidFill>
            </a:endParaRPr>
          </a:p>
        </p:txBody>
      </p:sp>
      <p:sp>
        <p:nvSpPr>
          <p:cNvPr id="10" name="圓角矩形 9"/>
          <p:cNvSpPr/>
          <p:nvPr/>
        </p:nvSpPr>
        <p:spPr bwMode="auto">
          <a:xfrm>
            <a:off x="4418013" y="5599113"/>
            <a:ext cx="809625" cy="1428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TW" altLang="en-US" dirty="0">
              <a:solidFill>
                <a:prstClr val="white"/>
              </a:solidFill>
            </a:endParaRPr>
          </a:p>
        </p:txBody>
      </p:sp>
      <p:sp>
        <p:nvSpPr>
          <p:cNvPr id="17415" name="內容版面配置區 2"/>
          <p:cNvSpPr txBox="1">
            <a:spLocks/>
          </p:cNvSpPr>
          <p:nvPr/>
        </p:nvSpPr>
        <p:spPr bwMode="auto">
          <a:xfrm>
            <a:off x="457200" y="1412875"/>
            <a:ext cx="8229600" cy="4525963"/>
          </a:xfrm>
          <a:prstGeom prst="rect">
            <a:avLst/>
          </a:prstGeom>
          <a:noFill/>
          <a:ln w="9525">
            <a:noFill/>
            <a:miter lim="800000"/>
            <a:headEnd/>
            <a:tailEnd/>
          </a:ln>
        </p:spPr>
        <p:txBody>
          <a:bodyPr/>
          <a:lstStyle/>
          <a:p>
            <a:pPr marL="341313" indent="-341313">
              <a:spcBef>
                <a:spcPts val="675"/>
              </a:spcBef>
              <a:buFont typeface="Wingdings" pitchFamily="2" charset="2"/>
              <a:buChar char="Ø"/>
            </a:pPr>
            <a:r>
              <a:rPr lang="zh-TW" altLang="en-US" sz="2800">
                <a:latin typeface="Times New Roman" pitchFamily="18" charset="0"/>
                <a:ea typeface="標楷體" pitchFamily="65" charset="-120"/>
                <a:cs typeface="Times New Roman" pitchFamily="18" charset="0"/>
              </a:rPr>
              <a:t>可檢視個別學生歷次</a:t>
            </a:r>
            <a:br>
              <a:rPr lang="en-US" altLang="zh-TW" sz="2800">
                <a:latin typeface="Times New Roman" pitchFamily="18" charset="0"/>
                <a:ea typeface="標楷體" pitchFamily="65" charset="-120"/>
                <a:cs typeface="Times New Roman" pitchFamily="18" charset="0"/>
              </a:rPr>
            </a:br>
            <a:r>
              <a:rPr lang="zh-TW" altLang="en-US" sz="2800">
                <a:latin typeface="Times New Roman" pitchFamily="18" charset="0"/>
                <a:ea typeface="標楷體" pitchFamily="65" charset="-120"/>
                <a:cs typeface="Times New Roman" pitchFamily="18" charset="0"/>
              </a:rPr>
              <a:t>測驗結果報告，進而</a:t>
            </a:r>
            <a:br>
              <a:rPr lang="en-US" altLang="zh-TW" sz="2800">
                <a:latin typeface="Times New Roman" pitchFamily="18" charset="0"/>
                <a:ea typeface="標楷體" pitchFamily="65" charset="-120"/>
                <a:cs typeface="Times New Roman" pitchFamily="18" charset="0"/>
              </a:rPr>
            </a:br>
            <a:r>
              <a:rPr lang="zh-TW" altLang="en-US" sz="2800">
                <a:latin typeface="Times New Roman" pitchFamily="18" charset="0"/>
                <a:ea typeface="標楷體" pitchFamily="65" charset="-120"/>
                <a:cs typeface="Times New Roman" pitchFamily="18" charset="0"/>
              </a:rPr>
              <a:t>了解學生學習歷程狀</a:t>
            </a:r>
            <a:br>
              <a:rPr lang="en-US" altLang="zh-TW" sz="2800">
                <a:latin typeface="Times New Roman" pitchFamily="18" charset="0"/>
                <a:ea typeface="標楷體" pitchFamily="65" charset="-120"/>
                <a:cs typeface="Times New Roman" pitchFamily="18" charset="0"/>
              </a:rPr>
            </a:br>
            <a:r>
              <a:rPr lang="zh-TW" altLang="en-US" sz="2800">
                <a:latin typeface="Times New Roman" pitchFamily="18" charset="0"/>
                <a:ea typeface="標楷體" pitchFamily="65" charset="-120"/>
                <a:cs typeface="Times New Roman" pitchFamily="18" charset="0"/>
              </a:rPr>
              <a:t>況。</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692696"/>
            <a:ext cx="7715250" cy="723900"/>
          </a:xfrm>
        </p:spPr>
        <p:txBody>
          <a:bodyPr/>
          <a:lstStyle/>
          <a:p>
            <a:pPr eaLnBrk="1" hangingPunct="1"/>
            <a:r>
              <a:rPr lang="zh-TW" altLang="en-US" dirty="0">
                <a:solidFill>
                  <a:srgbClr val="A50021"/>
                </a:solidFill>
                <a:latin typeface="標楷體" pitchFamily="65" charset="-120"/>
                <a:ea typeface="標楷體" pitchFamily="65" charset="-120"/>
              </a:rPr>
              <a:t>國教及高教</a:t>
            </a:r>
            <a:r>
              <a:rPr lang="zh-TW" altLang="en-US" dirty="0">
                <a:latin typeface="標楷體" pitchFamily="65" charset="-120"/>
                <a:ea typeface="標楷體" pitchFamily="65" charset="-120"/>
              </a:rPr>
              <a:t>申請鑑定檢附資料說明</a:t>
            </a:r>
            <a:endParaRPr lang="en-US" altLang="zh-TW" dirty="0">
              <a:latin typeface="標楷體" pitchFamily="65" charset="-120"/>
              <a:ea typeface="標楷體" pitchFamily="65" charset="-120"/>
            </a:endParaRPr>
          </a:p>
        </p:txBody>
      </p:sp>
      <p:sp>
        <p:nvSpPr>
          <p:cNvPr id="18435" name="內容版面配置區 3"/>
          <p:cNvSpPr>
            <a:spLocks noGrp="1"/>
          </p:cNvSpPr>
          <p:nvPr>
            <p:ph idx="1"/>
          </p:nvPr>
        </p:nvSpPr>
        <p:spPr>
          <a:xfrm>
            <a:off x="214313" y="1700808"/>
            <a:ext cx="8786812" cy="5014317"/>
          </a:xfrm>
        </p:spPr>
        <p:txBody>
          <a:bodyPr/>
          <a:lstStyle/>
          <a:p>
            <a:pPr eaLnBrk="1" hangingPunct="1"/>
            <a:r>
              <a:rPr lang="en-US" altLang="zh-TW" sz="2000" dirty="0"/>
              <a:t>3</a:t>
            </a:r>
            <a:r>
              <a:rPr lang="zh-TW" altLang="en-US" sz="2000" dirty="0"/>
              <a:t>、申請</a:t>
            </a:r>
            <a:r>
              <a:rPr lang="zh-TW" altLang="en-US" sz="2000" b="1" u="sng" dirty="0"/>
              <a:t>智能障礙鑑定</a:t>
            </a:r>
            <a:r>
              <a:rPr lang="zh-TW" altLang="en-US" sz="2000" dirty="0"/>
              <a:t>者：</a:t>
            </a:r>
          </a:p>
          <a:p>
            <a:pPr eaLnBrk="1" hangingPunct="1"/>
            <a:r>
              <a:rPr lang="en-US" altLang="zh-TW" sz="2000" dirty="0"/>
              <a:t>(1)</a:t>
            </a:r>
            <a:r>
              <a:rPr lang="zh-TW" altLang="en-US" sz="2000" dirty="0"/>
              <a:t>疑似特殊教育學生鑑定資料檢核表。</a:t>
            </a:r>
          </a:p>
          <a:p>
            <a:pPr eaLnBrk="1" hangingPunct="1"/>
            <a:r>
              <a:rPr lang="en-US" altLang="zh-TW" sz="2000" dirty="0"/>
              <a:t>(2)</a:t>
            </a:r>
            <a:r>
              <a:rPr lang="zh-TW" altLang="en-US" sz="2000" dirty="0"/>
              <a:t>鑑定及安置同意書。</a:t>
            </a:r>
          </a:p>
          <a:p>
            <a:pPr eaLnBrk="1" hangingPunct="1"/>
            <a:r>
              <a:rPr lang="en-US" altLang="zh-TW" sz="2000" dirty="0"/>
              <a:t>(3)</a:t>
            </a:r>
            <a:r>
              <a:rPr lang="zh-TW" altLang="en-US" sz="2000" dirty="0"/>
              <a:t>戶口名簿</a:t>
            </a:r>
            <a:r>
              <a:rPr lang="en-US" sz="2000" dirty="0"/>
              <a:t> </a:t>
            </a:r>
            <a:r>
              <a:rPr lang="en-US" altLang="zh-TW" sz="2000" dirty="0"/>
              <a:t>(</a:t>
            </a:r>
            <a:r>
              <a:rPr lang="zh-TW" altLang="en-US" sz="2000" dirty="0"/>
              <a:t>或戶籍證明文件</a:t>
            </a:r>
            <a:r>
              <a:rPr lang="en-US" altLang="zh-TW" sz="2000" dirty="0"/>
              <a:t>)</a:t>
            </a:r>
            <a:r>
              <a:rPr lang="zh-TW" altLang="en-US" sz="2000" dirty="0"/>
              <a:t>影本。</a:t>
            </a:r>
          </a:p>
          <a:p>
            <a:pPr eaLnBrk="1" hangingPunct="1"/>
            <a:r>
              <a:rPr lang="en-US" altLang="zh-TW" sz="2000" dirty="0"/>
              <a:t>(4)</a:t>
            </a:r>
            <a:r>
              <a:rPr lang="zh-TW" altLang="en-US" sz="2000" dirty="0"/>
              <a:t>該教育階段歷學業成績證明。</a:t>
            </a:r>
            <a:endParaRPr lang="en-US" altLang="zh-TW" sz="2000" dirty="0"/>
          </a:p>
          <a:p>
            <a:pPr eaLnBrk="1" hangingPunct="1"/>
            <a:r>
              <a:rPr lang="en-US" altLang="zh-TW" sz="2000" b="1" dirty="0">
                <a:solidFill>
                  <a:srgbClr val="FF0000"/>
                </a:solidFill>
              </a:rPr>
              <a:t>(5)</a:t>
            </a:r>
            <a:r>
              <a:rPr lang="zh-TW" altLang="en-US" sz="2000" b="1" dirty="0">
                <a:solidFill>
                  <a:srgbClr val="FF0000"/>
                </a:solidFill>
              </a:rPr>
              <a:t>最近半年全班段考成績證明。</a:t>
            </a:r>
          </a:p>
          <a:p>
            <a:pPr eaLnBrk="1" hangingPunct="1"/>
            <a:r>
              <a:rPr lang="en-US" altLang="zh-TW" sz="2000" dirty="0"/>
              <a:t>(6)</a:t>
            </a:r>
            <a:r>
              <a:rPr lang="zh-TW" altLang="en-US" sz="2000" dirty="0"/>
              <a:t>學生最近三個月</a:t>
            </a:r>
            <a:r>
              <a:rPr lang="en-US" altLang="zh-TW" sz="2000" dirty="0"/>
              <a:t>『</a:t>
            </a:r>
            <a:r>
              <a:rPr lang="zh-TW" altLang="en-US" sz="2000" u="sng" dirty="0"/>
              <a:t>未作訂正</a:t>
            </a:r>
            <a:r>
              <a:rPr lang="en-US" altLang="zh-TW" sz="2000" dirty="0"/>
              <a:t>』</a:t>
            </a:r>
            <a:r>
              <a:rPr lang="zh-TW" altLang="en-US" sz="2000" dirty="0"/>
              <a:t>之個人作業單及段考考卷各一份。</a:t>
            </a:r>
          </a:p>
          <a:p>
            <a:pPr eaLnBrk="1" hangingPunct="1"/>
            <a:r>
              <a:rPr lang="en-US" altLang="zh-TW" sz="2000" dirty="0"/>
              <a:t>(7)</a:t>
            </a:r>
            <a:r>
              <a:rPr lang="zh-TW" altLang="en-US" sz="2000" dirty="0"/>
              <a:t>學生輔導資料記錄表</a:t>
            </a:r>
            <a:r>
              <a:rPr lang="en-US" altLang="zh-TW" sz="2000" dirty="0"/>
              <a:t>(AB</a:t>
            </a:r>
            <a:r>
              <a:rPr lang="zh-TW" altLang="en-US" sz="2000" dirty="0"/>
              <a:t>表</a:t>
            </a:r>
            <a:r>
              <a:rPr lang="en-US" altLang="zh-TW" sz="2000" dirty="0"/>
              <a:t>)</a:t>
            </a:r>
            <a:r>
              <a:rPr lang="zh-TW" altLang="en-US" sz="2000" dirty="0"/>
              <a:t>。</a:t>
            </a:r>
          </a:p>
          <a:p>
            <a:pPr eaLnBrk="1" hangingPunct="1"/>
            <a:r>
              <a:rPr lang="en-US" altLang="zh-TW" sz="2000" dirty="0"/>
              <a:t>(8)</a:t>
            </a:r>
            <a:r>
              <a:rPr lang="zh-TW" altLang="en-US" sz="2000" dirty="0"/>
              <a:t>托尼非語文智力測驗－再版（</a:t>
            </a:r>
            <a:r>
              <a:rPr lang="en-US" altLang="zh-TW" sz="2000" dirty="0">
                <a:highlight>
                  <a:srgbClr val="FFFF00"/>
                </a:highlight>
              </a:rPr>
              <a:t>TONI4</a:t>
            </a:r>
            <a:r>
              <a:rPr lang="zh-TW" altLang="en-US" sz="2000" dirty="0"/>
              <a:t>）紀錄紙。</a:t>
            </a:r>
          </a:p>
          <a:p>
            <a:pPr eaLnBrk="1" hangingPunct="1"/>
            <a:r>
              <a:rPr lang="en-US" altLang="zh-TW" sz="2000" b="1" dirty="0">
                <a:solidFill>
                  <a:srgbClr val="FF0000"/>
                </a:solidFill>
              </a:rPr>
              <a:t>(9)</a:t>
            </a:r>
            <a:r>
              <a:rPr lang="zh-TW" altLang="zh-TW" sz="2000" b="1" dirty="0">
                <a:solidFill>
                  <a:srgbClr val="FF0000"/>
                </a:solidFill>
              </a:rPr>
              <a:t>適應行為評量系統</a:t>
            </a:r>
            <a:r>
              <a:rPr lang="en-US" altLang="zh-TW" sz="2000" b="1" dirty="0">
                <a:solidFill>
                  <a:srgbClr val="FF0000"/>
                </a:solidFill>
              </a:rPr>
              <a:t>-</a:t>
            </a:r>
            <a:r>
              <a:rPr lang="zh-TW" altLang="zh-TW" sz="2000" b="1" dirty="0">
                <a:solidFill>
                  <a:srgbClr val="FF0000"/>
                </a:solidFill>
              </a:rPr>
              <a:t>Ⅱ【</a:t>
            </a:r>
            <a:r>
              <a:rPr lang="en-US" altLang="zh-TW" sz="2000" b="1" dirty="0">
                <a:solidFill>
                  <a:srgbClr val="FF0000"/>
                </a:solidFill>
              </a:rPr>
              <a:t>ABAS-</a:t>
            </a:r>
            <a:r>
              <a:rPr lang="zh-TW" altLang="zh-TW" sz="2000" b="1" dirty="0">
                <a:solidFill>
                  <a:srgbClr val="FF0000"/>
                </a:solidFill>
              </a:rPr>
              <a:t>Ⅱ】兒童版</a:t>
            </a:r>
            <a:r>
              <a:rPr lang="zh-TW" altLang="en-US" sz="2000" b="1" u="sng" dirty="0">
                <a:solidFill>
                  <a:srgbClr val="FF0000"/>
                </a:solidFill>
              </a:rPr>
              <a:t>（家長版、教師版）</a:t>
            </a:r>
            <a:r>
              <a:rPr lang="zh-TW" altLang="en-US" sz="2000" b="1" dirty="0">
                <a:solidFill>
                  <a:srgbClr val="FF0000"/>
                </a:solidFill>
              </a:rPr>
              <a:t>紀錄本。</a:t>
            </a:r>
          </a:p>
          <a:p>
            <a:pPr eaLnBrk="1" hangingPunct="1"/>
            <a:r>
              <a:rPr lang="en-US" altLang="zh-TW" sz="2000" dirty="0"/>
              <a:t>(10)</a:t>
            </a:r>
            <a:r>
              <a:rPr lang="zh-TW" altLang="en-US" sz="2000" dirty="0"/>
              <a:t>最近一年醫院心理衡鑑報告（無則免附）。</a:t>
            </a:r>
            <a:endParaRPr lang="en-US" altLang="zh-TW" sz="2000" dirty="0"/>
          </a:p>
          <a:p>
            <a:pPr eaLnBrk="1" hangingPunct="1"/>
            <a:endParaRPr lang="zh-TW" altLang="en-US" sz="2000" dirty="0"/>
          </a:p>
        </p:txBody>
      </p:sp>
      <p:sp>
        <p:nvSpPr>
          <p:cNvPr id="2" name="投影片編號版面配置區 1">
            <a:extLst>
              <a:ext uri="{FF2B5EF4-FFF2-40B4-BE49-F238E27FC236}">
                <a16:creationId xmlns:a16="http://schemas.microsoft.com/office/drawing/2014/main" id="{8566F31E-4729-48CB-AE02-D92B37CD60F3}"/>
              </a:ext>
            </a:extLst>
          </p:cNvPr>
          <p:cNvSpPr>
            <a:spLocks noGrp="1"/>
          </p:cNvSpPr>
          <p:nvPr>
            <p:ph type="sldNum" sz="quarter" idx="12"/>
          </p:nvPr>
        </p:nvSpPr>
        <p:spPr/>
        <p:txBody>
          <a:bodyPr/>
          <a:lstStyle/>
          <a:p>
            <a:pPr>
              <a:defRPr/>
            </a:pPr>
            <a:fld id="{01873305-C6E1-4282-B245-733E2C7B695F}" type="slidenum">
              <a:rPr lang="en-US" altLang="zh-TW" smtClean="0"/>
              <a:pPr>
                <a:defRPr/>
              </a:pPr>
              <a:t>17</a:t>
            </a:fld>
            <a:endParaRPr lang="en-US" altLang="zh-TW"/>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1520" y="188640"/>
            <a:ext cx="7715250" cy="723900"/>
          </a:xfrm>
        </p:spPr>
        <p:txBody>
          <a:bodyPr/>
          <a:lstStyle/>
          <a:p>
            <a:pPr eaLnBrk="1" hangingPunct="1"/>
            <a:r>
              <a:rPr lang="zh-TW" altLang="en-US" dirty="0">
                <a:solidFill>
                  <a:srgbClr val="A50021"/>
                </a:solidFill>
                <a:latin typeface="標楷體" pitchFamily="65" charset="-120"/>
                <a:ea typeface="標楷體" pitchFamily="65" charset="-120"/>
              </a:rPr>
              <a:t>國教及高教</a:t>
            </a:r>
            <a:r>
              <a:rPr lang="zh-TW" altLang="en-US" dirty="0">
                <a:latin typeface="標楷體" pitchFamily="65" charset="-120"/>
                <a:ea typeface="標楷體" pitchFamily="65" charset="-120"/>
              </a:rPr>
              <a:t>申請鑑定檢附資料說明</a:t>
            </a:r>
            <a:endParaRPr lang="en-US" altLang="zh-TW" dirty="0">
              <a:latin typeface="標楷體" pitchFamily="65" charset="-120"/>
              <a:ea typeface="標楷體" pitchFamily="65" charset="-120"/>
            </a:endParaRPr>
          </a:p>
        </p:txBody>
      </p:sp>
      <p:sp>
        <p:nvSpPr>
          <p:cNvPr id="19459" name="內容版面配置區 3"/>
          <p:cNvSpPr>
            <a:spLocks noGrp="1"/>
          </p:cNvSpPr>
          <p:nvPr>
            <p:ph idx="1"/>
          </p:nvPr>
        </p:nvSpPr>
        <p:spPr>
          <a:xfrm>
            <a:off x="179512" y="980728"/>
            <a:ext cx="8784976" cy="5734397"/>
          </a:xfrm>
        </p:spPr>
        <p:txBody>
          <a:bodyPr/>
          <a:lstStyle/>
          <a:p>
            <a:pPr eaLnBrk="1" hangingPunct="1"/>
            <a:r>
              <a:rPr lang="en-US" altLang="zh-TW" sz="2000" dirty="0"/>
              <a:t>4</a:t>
            </a:r>
            <a:r>
              <a:rPr lang="zh-TW" altLang="en-US" sz="2000" dirty="0"/>
              <a:t>、申請</a:t>
            </a:r>
            <a:r>
              <a:rPr lang="zh-TW" altLang="en-US" sz="2000" b="1" u="sng" dirty="0"/>
              <a:t>情緒行為障礙鑑定</a:t>
            </a:r>
            <a:r>
              <a:rPr lang="zh-TW" altLang="en-US" sz="2000" dirty="0"/>
              <a:t>者：</a:t>
            </a:r>
            <a:r>
              <a:rPr lang="en-US" sz="2000" dirty="0"/>
              <a:t> </a:t>
            </a:r>
            <a:endParaRPr lang="zh-TW" altLang="en-US" sz="2000" dirty="0"/>
          </a:p>
          <a:p>
            <a:pPr eaLnBrk="1" hangingPunct="1"/>
            <a:r>
              <a:rPr lang="en-US" altLang="zh-TW" sz="2000" dirty="0"/>
              <a:t>(1)</a:t>
            </a:r>
            <a:r>
              <a:rPr lang="zh-TW" altLang="en-US" sz="2000" dirty="0"/>
              <a:t>疑似特殊教育學生鑑定資料檢核表。</a:t>
            </a:r>
          </a:p>
          <a:p>
            <a:pPr eaLnBrk="1" hangingPunct="1"/>
            <a:r>
              <a:rPr lang="en-US" altLang="zh-TW" sz="2000" dirty="0"/>
              <a:t>(2)</a:t>
            </a:r>
            <a:r>
              <a:rPr lang="zh-TW" altLang="en-US" sz="2000" dirty="0"/>
              <a:t>鑑定及安置同意書。</a:t>
            </a:r>
          </a:p>
          <a:p>
            <a:pPr eaLnBrk="1" hangingPunct="1"/>
            <a:r>
              <a:rPr lang="en-US" altLang="zh-TW" sz="2000" b="1" dirty="0">
                <a:solidFill>
                  <a:srgbClr val="FF0000"/>
                </a:solidFill>
              </a:rPr>
              <a:t>(3)</a:t>
            </a:r>
            <a:r>
              <a:rPr lang="zh-TW" altLang="en-US" sz="2000" b="1" dirty="0">
                <a:solidFill>
                  <a:srgbClr val="FF0000"/>
                </a:solidFill>
              </a:rPr>
              <a:t>轉介前介入輔導記錄表。</a:t>
            </a:r>
            <a:endParaRPr lang="zh-TW" altLang="en-US" sz="2000" dirty="0"/>
          </a:p>
          <a:p>
            <a:pPr eaLnBrk="1" hangingPunct="1"/>
            <a:r>
              <a:rPr lang="en-US" altLang="zh-TW" sz="2000" dirty="0"/>
              <a:t>(4)</a:t>
            </a:r>
            <a:r>
              <a:rPr lang="zh-TW" altLang="en-US" sz="2000" dirty="0"/>
              <a:t>戶口名簿</a:t>
            </a:r>
            <a:r>
              <a:rPr lang="en-US" altLang="zh-TW" sz="2000" dirty="0"/>
              <a:t>(</a:t>
            </a:r>
            <a:r>
              <a:rPr lang="zh-TW" altLang="en-US" sz="2000" dirty="0"/>
              <a:t>或戶籍證明文件</a:t>
            </a:r>
            <a:r>
              <a:rPr lang="en-US" altLang="zh-TW" sz="2000" dirty="0"/>
              <a:t>)</a:t>
            </a:r>
            <a:r>
              <a:rPr lang="zh-TW" altLang="en-US" sz="2000" dirty="0"/>
              <a:t>影本。</a:t>
            </a:r>
            <a:endParaRPr lang="en-US" altLang="zh-TW" sz="2000" dirty="0"/>
          </a:p>
          <a:p>
            <a:pPr eaLnBrk="1" hangingPunct="1"/>
            <a:r>
              <a:rPr lang="en-US" altLang="zh-TW" sz="2000" b="1" dirty="0">
                <a:solidFill>
                  <a:srgbClr val="0000FF"/>
                </a:solidFill>
              </a:rPr>
              <a:t>(5)</a:t>
            </a:r>
            <a:r>
              <a:rPr lang="zh-TW" altLang="en-US" sz="2000" b="1" dirty="0">
                <a:solidFill>
                  <a:srgbClr val="0000FF"/>
                </a:solidFill>
              </a:rPr>
              <a:t>最近一年醫療診斷書或身心障礙證明影本</a:t>
            </a:r>
            <a:r>
              <a:rPr lang="en-US" altLang="zh-TW" sz="2000" b="1" dirty="0">
                <a:solidFill>
                  <a:srgbClr val="0000FF"/>
                </a:solidFill>
              </a:rPr>
              <a:t>(</a:t>
            </a:r>
            <a:r>
              <a:rPr lang="zh-TW" altLang="en-US" sz="2000" b="1" dirty="0">
                <a:solidFill>
                  <a:srgbClr val="0000FF"/>
                </a:solidFill>
              </a:rPr>
              <a:t>含正反面</a:t>
            </a:r>
            <a:r>
              <a:rPr lang="en-US" altLang="zh-TW" sz="2000" b="1" dirty="0">
                <a:solidFill>
                  <a:srgbClr val="0000FF"/>
                </a:solidFill>
              </a:rPr>
              <a:t>)</a:t>
            </a:r>
            <a:r>
              <a:rPr lang="zh-TW" altLang="en-US" sz="2000" b="1" dirty="0">
                <a:solidFill>
                  <a:srgbClr val="0000FF"/>
                </a:solidFill>
              </a:rPr>
              <a:t>。</a:t>
            </a:r>
          </a:p>
          <a:p>
            <a:pPr eaLnBrk="1" hangingPunct="1"/>
            <a:r>
              <a:rPr lang="en-US" altLang="zh-TW" sz="2000" dirty="0"/>
              <a:t>(6)</a:t>
            </a:r>
            <a:r>
              <a:rPr lang="zh-TW" altLang="en-US" sz="2000" dirty="0"/>
              <a:t>學生適應調查表。</a:t>
            </a:r>
          </a:p>
          <a:p>
            <a:pPr eaLnBrk="1" hangingPunct="1"/>
            <a:r>
              <a:rPr lang="en-US" altLang="zh-TW" sz="2000" dirty="0"/>
              <a:t>(7)</a:t>
            </a:r>
            <a:r>
              <a:rPr lang="zh-TW" altLang="en-US" sz="2000" dirty="0"/>
              <a:t>學生行為評量表。</a:t>
            </a:r>
          </a:p>
          <a:p>
            <a:pPr eaLnBrk="1" hangingPunct="1"/>
            <a:r>
              <a:rPr lang="en-US" altLang="zh-TW" sz="2000" b="1" dirty="0">
                <a:solidFill>
                  <a:srgbClr val="FF0000"/>
                </a:solidFill>
              </a:rPr>
              <a:t>(8)</a:t>
            </a:r>
            <a:r>
              <a:rPr lang="zh-TW" altLang="zh-TW" sz="2000" b="1" dirty="0">
                <a:solidFill>
                  <a:srgbClr val="FF0000"/>
                </a:solidFill>
              </a:rPr>
              <a:t>疑似情緒行為障礙暨自閉症學生訪談紀錄表</a:t>
            </a:r>
            <a:r>
              <a:rPr lang="zh-TW" altLang="en-US" sz="2000" b="1" dirty="0">
                <a:solidFill>
                  <a:srgbClr val="FF0000"/>
                </a:solidFill>
              </a:rPr>
              <a:t>（</a:t>
            </a:r>
            <a:r>
              <a:rPr lang="zh-TW" altLang="en-US" sz="2000" b="1" dirty="0">
                <a:solidFill>
                  <a:srgbClr val="FF0000"/>
                </a:solidFill>
                <a:effectLst>
                  <a:outerShdw blurRad="38100" dist="38100" dir="2700000" algn="tl">
                    <a:srgbClr val="000000">
                      <a:alpha val="43137"/>
                    </a:srgbClr>
                  </a:outerShdw>
                </a:effectLst>
              </a:rPr>
              <a:t>最遲於繳交鑑定報告時檢附</a:t>
            </a:r>
            <a:r>
              <a:rPr lang="zh-TW" altLang="en-US" sz="2000" b="1" dirty="0">
                <a:solidFill>
                  <a:srgbClr val="FF0000"/>
                </a:solidFill>
              </a:rPr>
              <a:t>）。</a:t>
            </a:r>
          </a:p>
          <a:p>
            <a:pPr eaLnBrk="1" hangingPunct="1"/>
            <a:r>
              <a:rPr lang="en-US" altLang="zh-TW" sz="2000" dirty="0"/>
              <a:t>(8)</a:t>
            </a:r>
            <a:r>
              <a:rPr lang="zh-TW" altLang="en-US" sz="2000" dirty="0"/>
              <a:t>該教育階段歷年學業成績證明。</a:t>
            </a:r>
          </a:p>
          <a:p>
            <a:pPr eaLnBrk="1" hangingPunct="1"/>
            <a:r>
              <a:rPr lang="en-US" altLang="zh-TW" sz="2000" b="1" dirty="0">
                <a:solidFill>
                  <a:srgbClr val="FF0000"/>
                </a:solidFill>
              </a:rPr>
              <a:t>(9)</a:t>
            </a:r>
            <a:r>
              <a:rPr lang="zh-TW" altLang="en-US" sz="2000" b="1" dirty="0">
                <a:solidFill>
                  <a:srgbClr val="FF0000"/>
                </a:solidFill>
              </a:rPr>
              <a:t>最近半年全班段考成績證明。</a:t>
            </a:r>
            <a:endParaRPr lang="en-US" altLang="zh-TW" sz="2000" b="1" dirty="0">
              <a:solidFill>
                <a:srgbClr val="FF0000"/>
              </a:solidFill>
            </a:endParaRPr>
          </a:p>
          <a:p>
            <a:pPr eaLnBrk="1" hangingPunct="1"/>
            <a:r>
              <a:rPr lang="en-US" altLang="zh-TW" sz="2000" dirty="0"/>
              <a:t>(10)</a:t>
            </a:r>
            <a:r>
              <a:rPr lang="zh-TW" altLang="en-US" sz="2000" dirty="0"/>
              <a:t>學生輔導資料紀錄表</a:t>
            </a:r>
            <a:r>
              <a:rPr lang="en-US" altLang="zh-TW" sz="2000" dirty="0"/>
              <a:t>(AB</a:t>
            </a:r>
            <a:r>
              <a:rPr lang="zh-TW" altLang="en-US" sz="2000" dirty="0"/>
              <a:t>卡</a:t>
            </a:r>
            <a:r>
              <a:rPr lang="en-US" altLang="zh-TW" sz="2000" dirty="0"/>
              <a:t>)</a:t>
            </a:r>
            <a:r>
              <a:rPr lang="zh-TW" altLang="en-US" sz="2000" dirty="0"/>
              <a:t>。</a:t>
            </a:r>
          </a:p>
          <a:p>
            <a:pPr eaLnBrk="1" hangingPunct="1"/>
            <a:r>
              <a:rPr lang="en-US" altLang="zh-TW" sz="2000" b="1" dirty="0">
                <a:solidFill>
                  <a:srgbClr val="0000FF"/>
                </a:solidFill>
              </a:rPr>
              <a:t>(11)</a:t>
            </a:r>
            <a:r>
              <a:rPr lang="zh-TW" altLang="en-US" sz="2000" b="1" dirty="0">
                <a:solidFill>
                  <a:srgbClr val="0000FF"/>
                </a:solidFill>
              </a:rPr>
              <a:t>相關輔導紀錄資料（ 行為觀察紀錄、訪談紀錄、輔導紀錄、個案會議紀錄或</a:t>
            </a:r>
            <a:r>
              <a:rPr lang="zh-TW" altLang="en-US" sz="2000" b="1" dirty="0">
                <a:solidFill>
                  <a:srgbClr val="A50021"/>
                </a:solidFill>
              </a:rPr>
              <a:t>正向情緒行為介入量表</a:t>
            </a:r>
            <a:r>
              <a:rPr lang="zh-TW" altLang="en-US" sz="2000" b="1" dirty="0">
                <a:solidFill>
                  <a:srgbClr val="0000FF"/>
                </a:solidFill>
              </a:rPr>
              <a:t>等）。</a:t>
            </a:r>
          </a:p>
          <a:p>
            <a:pPr eaLnBrk="1" hangingPunct="1"/>
            <a:r>
              <a:rPr lang="en-US" altLang="zh-TW" sz="2000" dirty="0"/>
              <a:t>(12)</a:t>
            </a:r>
            <a:r>
              <a:rPr lang="zh-TW" altLang="en-US" sz="2000" dirty="0"/>
              <a:t>托尼非語文智力測驗－再版（</a:t>
            </a:r>
            <a:r>
              <a:rPr lang="en-US" altLang="zh-TW" sz="2000" dirty="0">
                <a:highlight>
                  <a:srgbClr val="FFFF00"/>
                </a:highlight>
              </a:rPr>
              <a:t>TONI4</a:t>
            </a:r>
            <a:r>
              <a:rPr lang="zh-TW" altLang="en-US" sz="2000" dirty="0"/>
              <a:t>）紀錄紙。</a:t>
            </a:r>
          </a:p>
        </p:txBody>
      </p:sp>
      <p:sp>
        <p:nvSpPr>
          <p:cNvPr id="2" name="投影片編號版面配置區 1">
            <a:extLst>
              <a:ext uri="{FF2B5EF4-FFF2-40B4-BE49-F238E27FC236}">
                <a16:creationId xmlns:a16="http://schemas.microsoft.com/office/drawing/2014/main" id="{6FB02089-41A9-4ACF-B151-1170A1EDE535}"/>
              </a:ext>
            </a:extLst>
          </p:cNvPr>
          <p:cNvSpPr>
            <a:spLocks noGrp="1"/>
          </p:cNvSpPr>
          <p:nvPr>
            <p:ph type="sldNum" sz="quarter" idx="12"/>
          </p:nvPr>
        </p:nvSpPr>
        <p:spPr/>
        <p:txBody>
          <a:bodyPr/>
          <a:lstStyle/>
          <a:p>
            <a:pPr>
              <a:defRPr/>
            </a:pPr>
            <a:fld id="{01873305-C6E1-4282-B245-733E2C7B695F}" type="slidenum">
              <a:rPr lang="en-US" altLang="zh-TW" smtClean="0"/>
              <a:pPr>
                <a:defRPr/>
              </a:pPr>
              <a:t>18</a:t>
            </a:fld>
            <a:endParaRPr lang="en-US" altLang="zh-TW"/>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1520" y="332656"/>
            <a:ext cx="7715250" cy="723900"/>
          </a:xfrm>
        </p:spPr>
        <p:txBody>
          <a:bodyPr/>
          <a:lstStyle/>
          <a:p>
            <a:pPr eaLnBrk="1" hangingPunct="1"/>
            <a:r>
              <a:rPr lang="zh-TW" altLang="en-US" dirty="0">
                <a:solidFill>
                  <a:srgbClr val="A50021"/>
                </a:solidFill>
                <a:latin typeface="標楷體" pitchFamily="65" charset="-120"/>
                <a:ea typeface="標楷體" pitchFamily="65" charset="-120"/>
              </a:rPr>
              <a:t>國教及高教</a:t>
            </a:r>
            <a:r>
              <a:rPr lang="zh-TW" altLang="en-US" dirty="0">
                <a:latin typeface="標楷體" pitchFamily="65" charset="-120"/>
                <a:ea typeface="標楷體" pitchFamily="65" charset="-120"/>
              </a:rPr>
              <a:t>申請鑑定檢附資料說明</a:t>
            </a:r>
            <a:endParaRPr lang="en-US" altLang="zh-TW" dirty="0">
              <a:latin typeface="標楷體" pitchFamily="65" charset="-120"/>
              <a:ea typeface="標楷體" pitchFamily="65" charset="-120"/>
            </a:endParaRPr>
          </a:p>
        </p:txBody>
      </p:sp>
      <p:sp>
        <p:nvSpPr>
          <p:cNvPr id="20483" name="內容版面配置區 3"/>
          <p:cNvSpPr>
            <a:spLocks noGrp="1"/>
          </p:cNvSpPr>
          <p:nvPr>
            <p:ph idx="1"/>
          </p:nvPr>
        </p:nvSpPr>
        <p:spPr>
          <a:xfrm>
            <a:off x="214313" y="1412776"/>
            <a:ext cx="8786812" cy="5302349"/>
          </a:xfrm>
        </p:spPr>
        <p:txBody>
          <a:bodyPr/>
          <a:lstStyle/>
          <a:p>
            <a:pPr eaLnBrk="1" hangingPunct="1"/>
            <a:r>
              <a:rPr lang="en-US" altLang="zh-TW" sz="2000" dirty="0"/>
              <a:t>5</a:t>
            </a:r>
            <a:r>
              <a:rPr lang="zh-TW" altLang="en-US" sz="2000" dirty="0"/>
              <a:t>、申請</a:t>
            </a:r>
            <a:r>
              <a:rPr lang="zh-TW" altLang="en-US" sz="2000" b="1" u="sng" dirty="0"/>
              <a:t>自閉症鑑定</a:t>
            </a:r>
            <a:r>
              <a:rPr lang="zh-TW" altLang="en-US" sz="2000" dirty="0"/>
              <a:t>者：</a:t>
            </a:r>
          </a:p>
          <a:p>
            <a:pPr eaLnBrk="1" hangingPunct="1"/>
            <a:r>
              <a:rPr lang="en-US" altLang="zh-TW" sz="2000" dirty="0"/>
              <a:t>(1)</a:t>
            </a:r>
            <a:r>
              <a:rPr lang="zh-TW" altLang="en-US" sz="2000" dirty="0"/>
              <a:t>疑似特殊教育學生鑑定資料檢核表。</a:t>
            </a:r>
          </a:p>
          <a:p>
            <a:pPr eaLnBrk="1" hangingPunct="1"/>
            <a:r>
              <a:rPr lang="en-US" altLang="zh-TW" sz="2000" dirty="0"/>
              <a:t>(2)</a:t>
            </a:r>
            <a:r>
              <a:rPr lang="zh-TW" altLang="en-US" sz="2000" dirty="0"/>
              <a:t>鑑定評量同意書。</a:t>
            </a:r>
          </a:p>
          <a:p>
            <a:pPr eaLnBrk="1" hangingPunct="1"/>
            <a:r>
              <a:rPr lang="en-US" altLang="zh-TW" sz="2000" dirty="0"/>
              <a:t>(3)</a:t>
            </a:r>
            <a:r>
              <a:rPr lang="zh-TW" altLang="en-US" sz="2000" dirty="0"/>
              <a:t>戶口名簿</a:t>
            </a:r>
            <a:r>
              <a:rPr lang="en-US" altLang="zh-TW" sz="2000" dirty="0"/>
              <a:t> (</a:t>
            </a:r>
            <a:r>
              <a:rPr lang="zh-TW" altLang="en-US" sz="2000" dirty="0"/>
              <a:t>或戶籍證明文件</a:t>
            </a:r>
            <a:r>
              <a:rPr lang="en-US" altLang="zh-TW" sz="2000" dirty="0"/>
              <a:t>)</a:t>
            </a:r>
            <a:r>
              <a:rPr lang="zh-TW" altLang="en-US" sz="2000" dirty="0"/>
              <a:t>影本。</a:t>
            </a:r>
            <a:endParaRPr lang="zh-TW" altLang="en-US" sz="2000" b="1" dirty="0">
              <a:solidFill>
                <a:srgbClr val="0000FF"/>
              </a:solidFill>
            </a:endParaRPr>
          </a:p>
          <a:p>
            <a:pPr eaLnBrk="1" hangingPunct="1"/>
            <a:r>
              <a:rPr lang="en-US" altLang="zh-TW" sz="2000" b="1" dirty="0">
                <a:solidFill>
                  <a:srgbClr val="0000FF"/>
                </a:solidFill>
              </a:rPr>
              <a:t>(4)</a:t>
            </a:r>
            <a:r>
              <a:rPr lang="zh-TW" altLang="en-US" sz="2000" b="1" dirty="0">
                <a:solidFill>
                  <a:srgbClr val="0000FF"/>
                </a:solidFill>
              </a:rPr>
              <a:t>最近一年醫療診斷書或身心障礙證明影本</a:t>
            </a:r>
            <a:r>
              <a:rPr lang="en-US" altLang="zh-TW" sz="2000" b="1" dirty="0">
                <a:solidFill>
                  <a:srgbClr val="0000FF"/>
                </a:solidFill>
              </a:rPr>
              <a:t>(</a:t>
            </a:r>
            <a:r>
              <a:rPr lang="zh-TW" altLang="en-US" sz="2000" b="1" dirty="0">
                <a:solidFill>
                  <a:srgbClr val="0000FF"/>
                </a:solidFill>
              </a:rPr>
              <a:t>含正反面</a:t>
            </a:r>
            <a:r>
              <a:rPr lang="en-US" altLang="zh-TW" sz="2000" b="1" dirty="0">
                <a:solidFill>
                  <a:srgbClr val="0000FF"/>
                </a:solidFill>
              </a:rPr>
              <a:t>)</a:t>
            </a:r>
            <a:r>
              <a:rPr lang="zh-TW" altLang="en-US" sz="2000" b="1" dirty="0">
                <a:solidFill>
                  <a:srgbClr val="0000FF"/>
                </a:solidFill>
              </a:rPr>
              <a:t>。</a:t>
            </a:r>
            <a:endParaRPr lang="zh-TW" altLang="en-US" sz="2000" dirty="0"/>
          </a:p>
          <a:p>
            <a:pPr eaLnBrk="1" hangingPunct="1"/>
            <a:r>
              <a:rPr lang="en-US" altLang="zh-TW" sz="2000" dirty="0"/>
              <a:t>(5)</a:t>
            </a:r>
            <a:r>
              <a:rPr lang="zh-TW" altLang="en-US" sz="2000" dirty="0"/>
              <a:t>自閉症兒童行為檢核表。</a:t>
            </a:r>
            <a:endParaRPr lang="en-US" altLang="zh-TW" sz="2000" dirty="0"/>
          </a:p>
          <a:p>
            <a:pPr eaLnBrk="1" hangingPunct="1"/>
            <a:r>
              <a:rPr lang="en-US" altLang="zh-TW" sz="2000" dirty="0"/>
              <a:t>(6)</a:t>
            </a:r>
            <a:r>
              <a:rPr lang="zh-TW" altLang="en-US" sz="2000" dirty="0"/>
              <a:t>自閉症學生學校適應行為檢核表。</a:t>
            </a:r>
            <a:endParaRPr lang="en-US" altLang="zh-TW" sz="2000" dirty="0"/>
          </a:p>
          <a:p>
            <a:pPr eaLnBrk="1" hangingPunct="1"/>
            <a:r>
              <a:rPr lang="en-US" altLang="zh-TW" sz="2000" b="1" dirty="0">
                <a:solidFill>
                  <a:srgbClr val="FF0000"/>
                </a:solidFill>
              </a:rPr>
              <a:t>(7)</a:t>
            </a:r>
            <a:r>
              <a:rPr lang="zh-TW" altLang="zh-TW" sz="2000" b="1" dirty="0">
                <a:solidFill>
                  <a:srgbClr val="FF0000"/>
                </a:solidFill>
              </a:rPr>
              <a:t>疑似情緒行為障礙暨自閉症學生訪談紀錄表</a:t>
            </a:r>
            <a:r>
              <a:rPr lang="zh-TW" altLang="en-US" sz="2000" b="1" dirty="0">
                <a:solidFill>
                  <a:srgbClr val="FF0000"/>
                </a:solidFill>
              </a:rPr>
              <a:t>（</a:t>
            </a:r>
            <a:r>
              <a:rPr lang="zh-TW" altLang="en-US" sz="2000" b="1" dirty="0">
                <a:solidFill>
                  <a:srgbClr val="FF0000"/>
                </a:solidFill>
                <a:effectLst>
                  <a:outerShdw blurRad="38100" dist="38100" dir="2700000" algn="tl">
                    <a:srgbClr val="000000">
                      <a:alpha val="43137"/>
                    </a:srgbClr>
                  </a:outerShdw>
                </a:effectLst>
              </a:rPr>
              <a:t>最遲於繳交鑑定報告時檢附</a:t>
            </a:r>
            <a:r>
              <a:rPr lang="zh-TW" altLang="en-US" sz="2000" b="1" dirty="0">
                <a:solidFill>
                  <a:srgbClr val="FF0000"/>
                </a:solidFill>
              </a:rPr>
              <a:t>）。</a:t>
            </a:r>
            <a:endParaRPr lang="zh-TW" altLang="en-US" sz="2000" dirty="0"/>
          </a:p>
          <a:p>
            <a:pPr eaLnBrk="1" hangingPunct="1"/>
            <a:r>
              <a:rPr lang="en-US" altLang="zh-TW" sz="2000" dirty="0"/>
              <a:t>(8)</a:t>
            </a:r>
            <a:r>
              <a:rPr lang="zh-TW" altLang="en-US" sz="2000" dirty="0"/>
              <a:t>托尼非語文智力測驗－再版（</a:t>
            </a:r>
            <a:r>
              <a:rPr lang="en-US" altLang="zh-TW" sz="2000" dirty="0">
                <a:highlight>
                  <a:srgbClr val="FFFF00"/>
                </a:highlight>
              </a:rPr>
              <a:t>TONI4</a:t>
            </a:r>
            <a:r>
              <a:rPr lang="zh-TW" altLang="en-US" sz="2000" dirty="0"/>
              <a:t>）紀錄紙。</a:t>
            </a:r>
          </a:p>
          <a:p>
            <a:pPr eaLnBrk="1" hangingPunct="1"/>
            <a:r>
              <a:rPr lang="en-US" altLang="zh-TW" sz="2000" dirty="0"/>
              <a:t>(9)</a:t>
            </a:r>
            <a:r>
              <a:rPr lang="zh-TW" altLang="en-US" sz="2000" dirty="0"/>
              <a:t>學生輔導資料紀錄表</a:t>
            </a:r>
            <a:r>
              <a:rPr lang="en-US" altLang="zh-TW" sz="2000" dirty="0"/>
              <a:t>(AB</a:t>
            </a:r>
            <a:r>
              <a:rPr lang="zh-TW" altLang="en-US" sz="2000" dirty="0"/>
              <a:t>卡</a:t>
            </a:r>
            <a:r>
              <a:rPr lang="en-US" altLang="zh-TW" sz="2000" dirty="0"/>
              <a:t>)</a:t>
            </a:r>
            <a:r>
              <a:rPr lang="zh-TW" altLang="en-US" sz="2000" dirty="0"/>
              <a:t>。</a:t>
            </a:r>
            <a:endParaRPr lang="en-US" altLang="zh-TW" sz="2000" dirty="0"/>
          </a:p>
          <a:p>
            <a:pPr eaLnBrk="1" hangingPunct="1"/>
            <a:r>
              <a:rPr lang="en-US" altLang="zh-TW" sz="2000" b="1" dirty="0">
                <a:solidFill>
                  <a:srgbClr val="0000FF"/>
                </a:solidFill>
              </a:rPr>
              <a:t>(10)</a:t>
            </a:r>
            <a:r>
              <a:rPr lang="zh-TW" altLang="en-US" sz="2000" b="1" dirty="0">
                <a:solidFill>
                  <a:srgbClr val="0000FF"/>
                </a:solidFill>
              </a:rPr>
              <a:t>相關輔導紀錄資料（行為觀察紀錄、訪談紀錄、輔導紀錄、個案會議紀錄或</a:t>
            </a:r>
            <a:r>
              <a:rPr lang="zh-TW" altLang="en-US" sz="2000" b="1" dirty="0">
                <a:solidFill>
                  <a:srgbClr val="A50021"/>
                </a:solidFill>
              </a:rPr>
              <a:t>正向情緒行為介入量表</a:t>
            </a:r>
            <a:r>
              <a:rPr lang="zh-TW" altLang="en-US" sz="2000" b="1" dirty="0">
                <a:solidFill>
                  <a:srgbClr val="0000FF"/>
                </a:solidFill>
              </a:rPr>
              <a:t>等）。</a:t>
            </a:r>
          </a:p>
        </p:txBody>
      </p:sp>
      <p:sp>
        <p:nvSpPr>
          <p:cNvPr id="2" name="投影片編號版面配置區 1">
            <a:extLst>
              <a:ext uri="{FF2B5EF4-FFF2-40B4-BE49-F238E27FC236}">
                <a16:creationId xmlns:a16="http://schemas.microsoft.com/office/drawing/2014/main" id="{806A1530-12B5-4233-B367-14FA99CD5327}"/>
              </a:ext>
            </a:extLst>
          </p:cNvPr>
          <p:cNvSpPr>
            <a:spLocks noGrp="1"/>
          </p:cNvSpPr>
          <p:nvPr>
            <p:ph type="sldNum" sz="quarter" idx="12"/>
          </p:nvPr>
        </p:nvSpPr>
        <p:spPr/>
        <p:txBody>
          <a:bodyPr/>
          <a:lstStyle/>
          <a:p>
            <a:pPr>
              <a:defRPr/>
            </a:pPr>
            <a:fld id="{01873305-C6E1-4282-B245-733E2C7B695F}" type="slidenum">
              <a:rPr lang="en-US" altLang="zh-TW" smtClean="0"/>
              <a:pPr>
                <a:defRPr/>
              </a:pPr>
              <a:t>19</a:t>
            </a:fld>
            <a:endParaRPr lang="en-US" altLang="zh-TW"/>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0825" y="188913"/>
            <a:ext cx="7715250" cy="1295400"/>
          </a:xfrm>
        </p:spPr>
        <p:txBody>
          <a:bodyPr/>
          <a:lstStyle/>
          <a:p>
            <a:pPr eaLnBrk="1" hangingPunct="1"/>
            <a:r>
              <a:rPr lang="zh-TW" altLang="en-US">
                <a:ea typeface="標楷體" pitchFamily="65" charset="-120"/>
              </a:rPr>
              <a:t>鑑定及安置對象</a:t>
            </a:r>
            <a:endParaRPr lang="en-US" altLang="zh-TW">
              <a:ea typeface="標楷體" pitchFamily="65"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319313121"/>
              </p:ext>
            </p:extLst>
          </p:nvPr>
        </p:nvGraphicFramePr>
        <p:xfrm>
          <a:off x="285750" y="1643063"/>
          <a:ext cx="8572500" cy="5041267"/>
        </p:xfrm>
        <a:graphic>
          <a:graphicData uri="http://schemas.openxmlformats.org/drawingml/2006/table">
            <a:tbl>
              <a:tblPr/>
              <a:tblGrid>
                <a:gridCol w="646113">
                  <a:extLst>
                    <a:ext uri="{9D8B030D-6E8A-4147-A177-3AD203B41FA5}">
                      <a16:colId xmlns:a16="http://schemas.microsoft.com/office/drawing/2014/main" val="20000"/>
                    </a:ext>
                  </a:extLst>
                </a:gridCol>
                <a:gridCol w="2747962">
                  <a:extLst>
                    <a:ext uri="{9D8B030D-6E8A-4147-A177-3AD203B41FA5}">
                      <a16:colId xmlns:a16="http://schemas.microsoft.com/office/drawing/2014/main" val="20001"/>
                    </a:ext>
                  </a:extLst>
                </a:gridCol>
                <a:gridCol w="5178425">
                  <a:extLst>
                    <a:ext uri="{9D8B030D-6E8A-4147-A177-3AD203B41FA5}">
                      <a16:colId xmlns:a16="http://schemas.microsoft.com/office/drawing/2014/main" val="20002"/>
                    </a:ext>
                  </a:extLst>
                </a:gridCol>
              </a:tblGrid>
              <a:tr h="511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教育階段</a:t>
                      </a:r>
                      <a:endParaRPr kumimoji="0" lang="zh-TW" sz="18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學前教育階段</a:t>
                      </a:r>
                      <a:endParaRPr kumimoji="0" lang="zh-TW" sz="18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高級中等暨國民教育階段</a:t>
                      </a:r>
                      <a:endParaRPr kumimoji="0" lang="zh-TW" sz="18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2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對象</a:t>
                      </a:r>
                      <a:endParaRPr kumimoji="0" lang="zh-TW" sz="18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就讀本縣公私立幼兒園</a:t>
                      </a:r>
                      <a:endParaRPr kumimoji="0" lang="zh-TW" sz="18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就讀本縣體育高中及國民中小學</a:t>
                      </a:r>
                      <a:endParaRPr kumimoji="0" lang="zh-TW" sz="18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23988">
                <a:tc v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符合下列資格條件之ㄧ者：</a:t>
                      </a:r>
                      <a:endParaRPr kumimoji="0" lang="zh-TW" sz="18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標楷體" pitchFamily="65" charset="-120"/>
                          <a:ea typeface="標楷體" pitchFamily="65" charset="-120"/>
                          <a:cs typeface="Times New Roman" pitchFamily="18" charset="0"/>
                        </a:rPr>
                        <a:t>(</a:t>
                      </a:r>
                      <a:r>
                        <a:rPr kumimoji="0" 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一</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就讀學校發掘疑似特殊教育學生，進行一般教育輔導後，評估需接受適當特殊教育服務者。</a:t>
                      </a:r>
                      <a:endParaRPr kumimoji="0" lang="zh-TW" sz="18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00"/>
                          </a:solidFill>
                          <a:effectLst/>
                          <a:latin typeface="標楷體" pitchFamily="65" charset="-120"/>
                          <a:ea typeface="標楷體" pitchFamily="65" charset="-120"/>
                          <a:cs typeface="Times New Roman" pitchFamily="18" charset="0"/>
                        </a:rPr>
                        <a:t>(</a:t>
                      </a:r>
                      <a:r>
                        <a:rPr kumimoji="0" 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二</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領有身心障礙證明（手冊）、醫院開立之相關診斷證明或兒童發展聯合評估中心綜合報告書確認為發展遲緩兒童，需入學接受適當特殊教育服務者。</a:t>
                      </a:r>
                      <a:endParaRPr kumimoji="0" lang="zh-TW" sz="18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2"/>
                  </a:ext>
                </a:extLst>
              </a:tr>
              <a:tr h="5730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報名方式</a:t>
                      </a:r>
                      <a:endParaRPr kumimoji="0" lang="zh-TW" sz="18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由學校（幼兒園）上教育部通報網提報，備齊各項資料依規定期限逕送花蓮縣鑑輔會辦理。</a:t>
                      </a:r>
                      <a:endParaRPr kumimoji="0" lang="zh-TW" sz="18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3"/>
                  </a:ext>
                </a:extLst>
              </a:tr>
              <a:tr h="19923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聯絡方式</a:t>
                      </a:r>
                      <a:endParaRPr kumimoji="0" lang="zh-TW" sz="18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鑑輔會聯絡處：花蓮縣花蓮市達固湖灣大路</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1</a:t>
                      </a:r>
                      <a:r>
                        <a:rPr kumimoji="0" 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號（花蓮縣政府教育處特殊及幼兒教育科）</a:t>
                      </a:r>
                      <a:endParaRPr kumimoji="0" lang="zh-TW" sz="18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鑑輔會承辦人：</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黃雨柔老師</a:t>
                      </a:r>
                      <a:endParaRPr kumimoji="0" lang="zh-TW" sz="18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電話：</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03-8462860#261</a:t>
                      </a:r>
                      <a:r>
                        <a:rPr kumimoji="0" 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；傳真</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03-8462780</a:t>
                      </a:r>
                      <a:endParaRPr kumimoji="0" lang="zh-TW" altLang="zh-TW" sz="18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北區特殊教育資源中心聯絡處：花蓮縣吉安鄉宜昌一街</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41</a:t>
                      </a:r>
                      <a:r>
                        <a:rPr kumimoji="0" 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號</a:t>
                      </a:r>
                      <a:endParaRPr kumimoji="0" lang="zh-TW" sz="18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聯絡人：</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謝易修</a:t>
                      </a:r>
                      <a:r>
                        <a:rPr kumimoji="0" 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組長</a:t>
                      </a:r>
                      <a:endParaRPr kumimoji="0" lang="zh-TW" sz="18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電話：</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03-8547145#18</a:t>
                      </a:r>
                      <a:r>
                        <a:rPr kumimoji="0" 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；傳真：</a:t>
                      </a:r>
                      <a:r>
                        <a:rPr kumimoji="0" lang="en-US"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03-8549482</a:t>
                      </a:r>
                      <a:r>
                        <a:rPr kumimoji="0" 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en-US"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電子信箱</a:t>
                      </a:r>
                      <a:r>
                        <a:rPr kumimoji="0" 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en-US" altLang="zh-TW" sz="1800" b="0" i="0" u="none" strike="noStrike" cap="none" normalizeH="0" baseline="0" dirty="0">
                          <a:ln>
                            <a:noFill/>
                          </a:ln>
                          <a:solidFill>
                            <a:srgbClr val="000000"/>
                          </a:solidFill>
                          <a:effectLst/>
                          <a:highlight>
                            <a:srgbClr val="FFFF00"/>
                          </a:highlight>
                          <a:latin typeface="標楷體" pitchFamily="65" charset="-120"/>
                          <a:ea typeface="標楷體" pitchFamily="65" charset="-120"/>
                          <a:cs typeface="Times New Roman" pitchFamily="18" charset="0"/>
                        </a:rPr>
                        <a:t>hlcsped@gmail.com</a:t>
                      </a:r>
                      <a:endParaRPr kumimoji="0" lang="zh-TW" altLang="zh-TW" sz="1800" b="0" i="0" u="none" strike="noStrike" cap="none" normalizeH="0" baseline="0" dirty="0">
                        <a:ln>
                          <a:noFill/>
                        </a:ln>
                        <a:solidFill>
                          <a:schemeClr val="tx1"/>
                        </a:solidFill>
                        <a:effectLst/>
                        <a:highlight>
                          <a:srgbClr val="FFFF00"/>
                        </a:highligh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sp>
        <p:nvSpPr>
          <p:cNvPr id="2" name="投影片編號版面配置區 1">
            <a:extLst>
              <a:ext uri="{FF2B5EF4-FFF2-40B4-BE49-F238E27FC236}">
                <a16:creationId xmlns:a16="http://schemas.microsoft.com/office/drawing/2014/main" id="{4744D357-4B1E-49FF-88F3-61182300443E}"/>
              </a:ext>
            </a:extLst>
          </p:cNvPr>
          <p:cNvSpPr>
            <a:spLocks noGrp="1"/>
          </p:cNvSpPr>
          <p:nvPr>
            <p:ph type="sldNum" sz="quarter" idx="12"/>
          </p:nvPr>
        </p:nvSpPr>
        <p:spPr/>
        <p:txBody>
          <a:bodyPr/>
          <a:lstStyle/>
          <a:p>
            <a:pPr>
              <a:defRPr/>
            </a:pPr>
            <a:fld id="{01873305-C6E1-4282-B245-733E2C7B695F}" type="slidenum">
              <a:rPr lang="en-US" altLang="zh-TW" smtClean="0"/>
              <a:pPr>
                <a:defRPr/>
              </a:pPr>
              <a:t>2</a:t>
            </a:fld>
            <a:endParaRPr lang="en-US" altLang="zh-TW"/>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5750" y="1000125"/>
            <a:ext cx="7715250" cy="723900"/>
          </a:xfrm>
        </p:spPr>
        <p:txBody>
          <a:bodyPr/>
          <a:lstStyle/>
          <a:p>
            <a:pPr eaLnBrk="1" hangingPunct="1"/>
            <a:r>
              <a:rPr lang="zh-TW" altLang="en-US">
                <a:solidFill>
                  <a:srgbClr val="008000"/>
                </a:solidFill>
                <a:latin typeface="標楷體" pitchFamily="65" charset="-120"/>
                <a:ea typeface="標楷體" pitchFamily="65" charset="-120"/>
              </a:rPr>
              <a:t>學前教育</a:t>
            </a:r>
            <a:r>
              <a:rPr lang="zh-TW" altLang="en-US">
                <a:latin typeface="標楷體" pitchFamily="65" charset="-120"/>
                <a:ea typeface="標楷體" pitchFamily="65" charset="-120"/>
              </a:rPr>
              <a:t>申請鑑定檢附資料說明</a:t>
            </a:r>
            <a:endParaRPr lang="en-US" altLang="zh-TW">
              <a:latin typeface="標楷體" pitchFamily="65" charset="-120"/>
              <a:ea typeface="標楷體" pitchFamily="65" charset="-120"/>
            </a:endParaRPr>
          </a:p>
        </p:txBody>
      </p:sp>
      <p:sp>
        <p:nvSpPr>
          <p:cNvPr id="22531" name="內容版面配置區 3"/>
          <p:cNvSpPr>
            <a:spLocks noGrp="1"/>
          </p:cNvSpPr>
          <p:nvPr>
            <p:ph idx="1"/>
          </p:nvPr>
        </p:nvSpPr>
        <p:spPr>
          <a:xfrm>
            <a:off x="214313" y="2214563"/>
            <a:ext cx="8786812" cy="4000500"/>
          </a:xfrm>
        </p:spPr>
        <p:txBody>
          <a:bodyPr/>
          <a:lstStyle/>
          <a:p>
            <a:pPr eaLnBrk="1" hangingPunct="1"/>
            <a:r>
              <a:rPr lang="en-US" altLang="zh-TW" sz="2000" dirty="0"/>
              <a:t>1</a:t>
            </a:r>
            <a:r>
              <a:rPr lang="zh-TW" altLang="en-US" sz="2000" dirty="0"/>
              <a:t>、</a:t>
            </a:r>
            <a:r>
              <a:rPr lang="zh-TW" altLang="en-US" sz="2000" b="1" u="sng" dirty="0"/>
              <a:t>領有發展遲緩或相關醫療證明</a:t>
            </a:r>
            <a:r>
              <a:rPr lang="zh-TW" altLang="en-US" sz="2000" dirty="0"/>
              <a:t>，欲申請</a:t>
            </a:r>
            <a:r>
              <a:rPr lang="zh-TW" altLang="en-US" sz="2000" b="1" u="sng" dirty="0"/>
              <a:t>發展遲緩鑑定</a:t>
            </a:r>
            <a:r>
              <a:rPr lang="zh-TW" altLang="en-US" sz="2000" dirty="0"/>
              <a:t>者：</a:t>
            </a:r>
            <a:r>
              <a:rPr lang="en-US" sz="2000" dirty="0"/>
              <a:t> </a:t>
            </a:r>
            <a:endParaRPr lang="zh-TW" altLang="en-US" sz="2000" dirty="0"/>
          </a:p>
          <a:p>
            <a:r>
              <a:rPr lang="en-US" altLang="zh-TW" sz="2000" dirty="0"/>
              <a:t>(1)</a:t>
            </a:r>
            <a:r>
              <a:rPr lang="zh-TW" altLang="en-US" sz="2000" dirty="0"/>
              <a:t>疑似特殊教育學生鑑定資料檢核表。</a:t>
            </a:r>
          </a:p>
          <a:p>
            <a:r>
              <a:rPr lang="en-US" altLang="zh-TW" sz="2000" dirty="0"/>
              <a:t>(2)</a:t>
            </a:r>
            <a:r>
              <a:rPr lang="zh-TW" altLang="en-US" sz="2000" dirty="0"/>
              <a:t>鑑定評量同意書。</a:t>
            </a:r>
          </a:p>
          <a:p>
            <a:r>
              <a:rPr lang="en-US" altLang="zh-TW" sz="2000" dirty="0"/>
              <a:t>(3)</a:t>
            </a:r>
            <a:r>
              <a:rPr lang="zh-TW" altLang="zh-TW" sz="2000" dirty="0"/>
              <a:t>花蓮縣疑似發展遲緩學生轉介評估表</a:t>
            </a:r>
            <a:r>
              <a:rPr lang="zh-TW" altLang="en-US" sz="2000" dirty="0"/>
              <a:t>。</a:t>
            </a:r>
            <a:r>
              <a:rPr lang="en-US" sz="2000" dirty="0"/>
              <a:t>                                                                                                                                                                                                                                                                                                                                                                                                                                                                                                                                                                                                                                                                                                                                                                                                                                                                                                                                                                                                                                                                                                                                                                                                                                                                                                                                                                                                                                                                                                                                                                                                                                                                                                                                                                                                                                                                                                                                                                                                                                                                                                                                                                                                                                                                                                                                                                                                                                                                                                                                                                                                                                                                                                                                                                                                                                                                                                                                                                                                                                                                                                                                                                                                                                                                                                                                                                                                                                                                                                                                                                                                                                                                                                                                                                                                                                                                                                                                                                                                                                                                                                                                                                                                                                                                                                                                                                                                                                                                                                                                                                                                                                                                                                                                                                                                                                                                                                                                                                                                                                                                                                                                                                                                                                                                                                                                                                                                                                                                                                                                                                                                                                                                                                                                                                                                                                                                                                                                                                                                                                                                                                                                                                                                                                                                                                                                                                                                                                                                                                                                             </a:t>
            </a:r>
            <a:endParaRPr lang="zh-TW" altLang="en-US" sz="2000" dirty="0"/>
          </a:p>
          <a:p>
            <a:r>
              <a:rPr lang="en-US" altLang="zh-TW" sz="2000" dirty="0"/>
              <a:t>(4)</a:t>
            </a:r>
            <a:r>
              <a:rPr lang="zh-TW" altLang="en-US" sz="2000" dirty="0"/>
              <a:t>最近一年之發展遲緩診斷證明、兒童發展聯合評估中心綜合報告書或身心障礙證明。</a:t>
            </a:r>
            <a:endParaRPr lang="en-US" altLang="zh-TW" sz="2000" dirty="0"/>
          </a:p>
        </p:txBody>
      </p:sp>
      <p:sp>
        <p:nvSpPr>
          <p:cNvPr id="2" name="投影片編號版面配置區 1">
            <a:extLst>
              <a:ext uri="{FF2B5EF4-FFF2-40B4-BE49-F238E27FC236}">
                <a16:creationId xmlns:a16="http://schemas.microsoft.com/office/drawing/2014/main" id="{58DF5AD3-44F3-451C-AD4D-278E9B7B7758}"/>
              </a:ext>
            </a:extLst>
          </p:cNvPr>
          <p:cNvSpPr>
            <a:spLocks noGrp="1"/>
          </p:cNvSpPr>
          <p:nvPr>
            <p:ph type="sldNum" sz="quarter" idx="12"/>
          </p:nvPr>
        </p:nvSpPr>
        <p:spPr/>
        <p:txBody>
          <a:bodyPr/>
          <a:lstStyle/>
          <a:p>
            <a:pPr>
              <a:defRPr/>
            </a:pPr>
            <a:fld id="{01873305-C6E1-4282-B245-733E2C7B695F}" type="slidenum">
              <a:rPr lang="en-US" altLang="zh-TW" smtClean="0"/>
              <a:pPr>
                <a:defRPr/>
              </a:pPr>
              <a:t>20</a:t>
            </a:fld>
            <a:endParaRPr lang="en-US" altLang="zh-TW"/>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85750" y="1000125"/>
            <a:ext cx="7715250" cy="723900"/>
          </a:xfrm>
        </p:spPr>
        <p:txBody>
          <a:bodyPr/>
          <a:lstStyle/>
          <a:p>
            <a:pPr eaLnBrk="1" hangingPunct="1"/>
            <a:r>
              <a:rPr lang="zh-TW" altLang="en-US">
                <a:solidFill>
                  <a:srgbClr val="008000"/>
                </a:solidFill>
                <a:latin typeface="標楷體" pitchFamily="65" charset="-120"/>
                <a:ea typeface="標楷體" pitchFamily="65" charset="-120"/>
              </a:rPr>
              <a:t>學前教育</a:t>
            </a:r>
            <a:r>
              <a:rPr lang="zh-TW" altLang="en-US">
                <a:latin typeface="標楷體" pitchFamily="65" charset="-120"/>
                <a:ea typeface="標楷體" pitchFamily="65" charset="-120"/>
              </a:rPr>
              <a:t>申請鑑定檢附資料說明</a:t>
            </a:r>
            <a:endParaRPr lang="en-US" altLang="zh-TW">
              <a:latin typeface="標楷體" pitchFamily="65" charset="-120"/>
              <a:ea typeface="標楷體" pitchFamily="65" charset="-120"/>
            </a:endParaRPr>
          </a:p>
        </p:txBody>
      </p:sp>
      <p:sp>
        <p:nvSpPr>
          <p:cNvPr id="23555" name="內容版面配置區 3"/>
          <p:cNvSpPr>
            <a:spLocks noGrp="1"/>
          </p:cNvSpPr>
          <p:nvPr>
            <p:ph idx="1"/>
          </p:nvPr>
        </p:nvSpPr>
        <p:spPr>
          <a:xfrm>
            <a:off x="214313" y="2214563"/>
            <a:ext cx="8786812" cy="4000500"/>
          </a:xfrm>
        </p:spPr>
        <p:txBody>
          <a:bodyPr/>
          <a:lstStyle/>
          <a:p>
            <a:pPr eaLnBrk="1" hangingPunct="1"/>
            <a:r>
              <a:rPr lang="en-US" altLang="zh-TW" sz="2000" dirty="0"/>
              <a:t>2</a:t>
            </a:r>
            <a:r>
              <a:rPr lang="zh-TW" altLang="en-US" sz="2000" dirty="0"/>
              <a:t>、</a:t>
            </a:r>
            <a:r>
              <a:rPr lang="zh-TW" altLang="en-US" sz="2000" b="1" u="sng" dirty="0"/>
              <a:t>未領有證明</a:t>
            </a:r>
            <a:r>
              <a:rPr lang="zh-TW" altLang="en-US" sz="2000" dirty="0"/>
              <a:t>，欲申請</a:t>
            </a:r>
            <a:r>
              <a:rPr lang="zh-TW" altLang="en-US" sz="2000" b="1" u="sng" dirty="0"/>
              <a:t>發展遲緩鑑定</a:t>
            </a:r>
            <a:r>
              <a:rPr lang="zh-TW" altLang="en-US" sz="2000" dirty="0"/>
              <a:t>者：</a:t>
            </a:r>
          </a:p>
          <a:p>
            <a:r>
              <a:rPr lang="en-US" altLang="zh-TW" sz="2000" dirty="0"/>
              <a:t>(1)</a:t>
            </a:r>
            <a:r>
              <a:rPr lang="zh-TW" altLang="en-US" sz="2000" dirty="0"/>
              <a:t>疑似特殊教育學生鑑定資料檢核表。</a:t>
            </a:r>
          </a:p>
          <a:p>
            <a:r>
              <a:rPr lang="en-US" altLang="zh-TW" sz="2000" dirty="0"/>
              <a:t>(2)</a:t>
            </a:r>
            <a:r>
              <a:rPr lang="zh-TW" altLang="en-US" sz="2000" dirty="0"/>
              <a:t>鑑定及安置同意書。</a:t>
            </a:r>
          </a:p>
          <a:p>
            <a:r>
              <a:rPr lang="en-US" altLang="zh-TW" sz="2000" dirty="0"/>
              <a:t>(3)</a:t>
            </a:r>
            <a:r>
              <a:rPr lang="zh-TW" altLang="zh-TW" sz="2000" dirty="0"/>
              <a:t>花蓮縣疑似發展遲緩學生轉介評估表</a:t>
            </a:r>
            <a:r>
              <a:rPr lang="zh-TW" altLang="en-US" sz="2000" dirty="0"/>
              <a:t>。</a:t>
            </a:r>
            <a:endParaRPr lang="en-US" altLang="zh-TW" sz="2000" dirty="0"/>
          </a:p>
          <a:p>
            <a:r>
              <a:rPr lang="en-US" altLang="zh-TW" sz="2000" b="1" dirty="0">
                <a:solidFill>
                  <a:srgbClr val="FF0000"/>
                </a:solidFill>
              </a:rPr>
              <a:t>(4)</a:t>
            </a:r>
            <a:r>
              <a:rPr lang="zh-TW" altLang="zh-TW" sz="2000" b="1" dirty="0">
                <a:solidFill>
                  <a:srgbClr val="FF0000"/>
                </a:solidFill>
              </a:rPr>
              <a:t>花蓮縣學前兒童發展檢核表</a:t>
            </a:r>
            <a:r>
              <a:rPr lang="zh-TW" altLang="en-US" sz="2000" b="1" dirty="0">
                <a:solidFill>
                  <a:srgbClr val="FF0000"/>
                </a:solidFill>
              </a:rPr>
              <a:t>。</a:t>
            </a:r>
            <a:endParaRPr lang="en-US" altLang="zh-TW" sz="2000" b="1" dirty="0">
              <a:solidFill>
                <a:srgbClr val="FF0000"/>
              </a:solidFill>
            </a:endParaRPr>
          </a:p>
          <a:p>
            <a:r>
              <a:rPr lang="en-US" altLang="zh-TW" sz="2000" b="1" dirty="0">
                <a:solidFill>
                  <a:srgbClr val="FF0000"/>
                </a:solidFill>
              </a:rPr>
              <a:t>(5)0</a:t>
            </a:r>
            <a:r>
              <a:rPr lang="zh-TW" altLang="zh-TW" sz="2000" b="1" dirty="0">
                <a:solidFill>
                  <a:srgbClr val="FF0000"/>
                </a:solidFill>
              </a:rPr>
              <a:t>歲至</a:t>
            </a:r>
            <a:r>
              <a:rPr lang="en-US" altLang="zh-TW" sz="2000" b="1" dirty="0">
                <a:solidFill>
                  <a:srgbClr val="FF0000"/>
                </a:solidFill>
              </a:rPr>
              <a:t>6</a:t>
            </a:r>
            <a:r>
              <a:rPr lang="zh-TW" altLang="zh-TW" sz="2000" b="1" dirty="0">
                <a:solidFill>
                  <a:srgbClr val="FF0000"/>
                </a:solidFill>
              </a:rPr>
              <a:t>歲兒童發展篩檢量表。</a:t>
            </a:r>
            <a:endParaRPr lang="zh-TW" altLang="en-US" sz="2000" b="1" dirty="0">
              <a:solidFill>
                <a:srgbClr val="FF0000"/>
              </a:solidFill>
            </a:endParaRPr>
          </a:p>
        </p:txBody>
      </p:sp>
      <p:sp>
        <p:nvSpPr>
          <p:cNvPr id="2" name="投影片編號版面配置區 1">
            <a:extLst>
              <a:ext uri="{FF2B5EF4-FFF2-40B4-BE49-F238E27FC236}">
                <a16:creationId xmlns:a16="http://schemas.microsoft.com/office/drawing/2014/main" id="{ECAB421B-FDD9-454A-BDAD-703FB3ACAD09}"/>
              </a:ext>
            </a:extLst>
          </p:cNvPr>
          <p:cNvSpPr>
            <a:spLocks noGrp="1"/>
          </p:cNvSpPr>
          <p:nvPr>
            <p:ph type="sldNum" sz="quarter" idx="12"/>
          </p:nvPr>
        </p:nvSpPr>
        <p:spPr/>
        <p:txBody>
          <a:bodyPr/>
          <a:lstStyle/>
          <a:p>
            <a:pPr>
              <a:defRPr/>
            </a:pPr>
            <a:fld id="{01873305-C6E1-4282-B245-733E2C7B695F}" type="slidenum">
              <a:rPr lang="en-US" altLang="zh-TW" smtClean="0"/>
              <a:pPr>
                <a:defRPr/>
              </a:pPr>
              <a:t>21</a:t>
            </a:fld>
            <a:endParaRPr lang="en-US" altLang="zh-TW"/>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85750" y="1000125"/>
            <a:ext cx="7715250" cy="723900"/>
          </a:xfrm>
        </p:spPr>
        <p:txBody>
          <a:bodyPr/>
          <a:lstStyle/>
          <a:p>
            <a:pPr eaLnBrk="1" hangingPunct="1"/>
            <a:r>
              <a:rPr lang="zh-TW" altLang="en-US">
                <a:solidFill>
                  <a:srgbClr val="008000"/>
                </a:solidFill>
                <a:latin typeface="標楷體" pitchFamily="65" charset="-120"/>
                <a:ea typeface="標楷體" pitchFamily="65" charset="-120"/>
              </a:rPr>
              <a:t>學前教育</a:t>
            </a:r>
            <a:r>
              <a:rPr lang="zh-TW" altLang="en-US">
                <a:latin typeface="標楷體" pitchFamily="65" charset="-120"/>
                <a:ea typeface="標楷體" pitchFamily="65" charset="-120"/>
              </a:rPr>
              <a:t>申請鑑定檢附資料說明</a:t>
            </a:r>
            <a:endParaRPr lang="en-US" altLang="zh-TW">
              <a:latin typeface="標楷體" pitchFamily="65" charset="-120"/>
              <a:ea typeface="標楷體" pitchFamily="65" charset="-120"/>
            </a:endParaRPr>
          </a:p>
        </p:txBody>
      </p:sp>
      <p:sp>
        <p:nvSpPr>
          <p:cNvPr id="24579" name="內容版面配置區 3"/>
          <p:cNvSpPr>
            <a:spLocks noGrp="1"/>
          </p:cNvSpPr>
          <p:nvPr>
            <p:ph idx="1"/>
          </p:nvPr>
        </p:nvSpPr>
        <p:spPr>
          <a:xfrm>
            <a:off x="214312" y="2060848"/>
            <a:ext cx="8929687" cy="4154215"/>
          </a:xfrm>
        </p:spPr>
        <p:txBody>
          <a:bodyPr/>
          <a:lstStyle/>
          <a:p>
            <a:pPr eaLnBrk="1" hangingPunct="1"/>
            <a:r>
              <a:rPr lang="en-US" altLang="zh-TW" sz="2000" dirty="0"/>
              <a:t>3</a:t>
            </a:r>
            <a:r>
              <a:rPr lang="zh-TW" altLang="en-US" sz="2000" dirty="0"/>
              <a:t>、領有相關證明，欲申請</a:t>
            </a:r>
            <a:r>
              <a:rPr lang="zh-TW" altLang="en-US" sz="2000" b="1" u="sng" dirty="0"/>
              <a:t>視覺障礙、聽能障礙、語言障障、肢體障礙、腦性麻痺、身體病弱、多重障礙及其他障礙鑑定</a:t>
            </a:r>
            <a:r>
              <a:rPr lang="zh-TW" altLang="en-US" sz="2000" dirty="0"/>
              <a:t>者：</a:t>
            </a:r>
            <a:r>
              <a:rPr lang="en-US" sz="2000" dirty="0"/>
              <a:t> </a:t>
            </a:r>
            <a:endParaRPr lang="zh-TW" altLang="en-US" sz="2000" dirty="0"/>
          </a:p>
          <a:p>
            <a:r>
              <a:rPr lang="en-US" altLang="zh-TW" sz="2000" dirty="0"/>
              <a:t>(1)</a:t>
            </a:r>
            <a:r>
              <a:rPr lang="zh-TW" altLang="en-US" sz="2000" dirty="0"/>
              <a:t>疑似特殊教育學生鑑定資料檢核表。</a:t>
            </a:r>
          </a:p>
          <a:p>
            <a:r>
              <a:rPr lang="en-US" altLang="zh-TW" sz="2000" dirty="0"/>
              <a:t>(2)</a:t>
            </a:r>
            <a:r>
              <a:rPr lang="zh-TW" altLang="en-US" sz="2000" dirty="0"/>
              <a:t>鑑定及安置同意書。</a:t>
            </a:r>
          </a:p>
          <a:p>
            <a:r>
              <a:rPr lang="en-US" altLang="zh-TW" sz="2000" b="1" dirty="0">
                <a:solidFill>
                  <a:srgbClr val="FF0000"/>
                </a:solidFill>
              </a:rPr>
              <a:t>(3)</a:t>
            </a:r>
            <a:r>
              <a:rPr lang="zh-TW" altLang="en-US" sz="2000" b="1" dirty="0">
                <a:solidFill>
                  <a:srgbClr val="FF0000"/>
                </a:solidFill>
              </a:rPr>
              <a:t>最近一年醫院診斷證明、重大傷病證明影本。</a:t>
            </a:r>
          </a:p>
          <a:p>
            <a:r>
              <a:rPr lang="en-US" altLang="zh-TW" sz="2000" dirty="0"/>
              <a:t>(4)</a:t>
            </a:r>
            <a:r>
              <a:rPr lang="zh-TW" altLang="en-US" sz="2000" dirty="0"/>
              <a:t>申請聽障鑑定者，請檢附聽力圖。</a:t>
            </a:r>
          </a:p>
          <a:p>
            <a:r>
              <a:rPr lang="en-US" altLang="zh-TW" sz="2000" dirty="0"/>
              <a:t>(5)</a:t>
            </a:r>
            <a:r>
              <a:rPr lang="zh-TW" altLang="en-US" sz="2000" dirty="0"/>
              <a:t>申請多重障礙鑑定者如伴隨智障，請檢附下列資料：</a:t>
            </a:r>
          </a:p>
          <a:p>
            <a:r>
              <a:rPr lang="en-US" altLang="zh-TW" sz="2000" dirty="0"/>
              <a:t> </a:t>
            </a:r>
            <a:r>
              <a:rPr lang="en-US" altLang="zh-TW" sz="2000" b="1" dirty="0">
                <a:solidFill>
                  <a:srgbClr val="FF0000"/>
                </a:solidFill>
                <a:sym typeface="Wingdings" pitchFamily="2" charset="2"/>
              </a:rPr>
              <a:t></a:t>
            </a:r>
            <a:r>
              <a:rPr lang="zh-TW" altLang="zh-TW" sz="2000" b="1" dirty="0">
                <a:solidFill>
                  <a:srgbClr val="FF0000"/>
                </a:solidFill>
              </a:rPr>
              <a:t>適應行為評量系統</a:t>
            </a:r>
            <a:r>
              <a:rPr lang="en-US" altLang="zh-TW" sz="2000" b="1" dirty="0">
                <a:solidFill>
                  <a:srgbClr val="FF0000"/>
                </a:solidFill>
              </a:rPr>
              <a:t>-</a:t>
            </a:r>
            <a:r>
              <a:rPr lang="zh-TW" altLang="zh-TW" sz="2000" b="1" dirty="0">
                <a:solidFill>
                  <a:srgbClr val="FF0000"/>
                </a:solidFill>
              </a:rPr>
              <a:t>Ⅱ【</a:t>
            </a:r>
            <a:r>
              <a:rPr lang="en-US" altLang="zh-TW" sz="2000" b="1" dirty="0">
                <a:solidFill>
                  <a:srgbClr val="FF0000"/>
                </a:solidFill>
              </a:rPr>
              <a:t>ABAS-</a:t>
            </a:r>
            <a:r>
              <a:rPr lang="zh-TW" altLang="zh-TW" sz="2000" b="1" dirty="0">
                <a:solidFill>
                  <a:srgbClr val="FF0000"/>
                </a:solidFill>
              </a:rPr>
              <a:t>Ⅱ】</a:t>
            </a:r>
            <a:r>
              <a:rPr lang="zh-TW" altLang="en-US" sz="2000" b="1" dirty="0">
                <a:solidFill>
                  <a:srgbClr val="FF0000"/>
                </a:solidFill>
              </a:rPr>
              <a:t>幼兒</a:t>
            </a:r>
            <a:r>
              <a:rPr lang="zh-TW" altLang="zh-TW" sz="2000" b="1" dirty="0">
                <a:solidFill>
                  <a:srgbClr val="FF0000"/>
                </a:solidFill>
              </a:rPr>
              <a:t>版</a:t>
            </a:r>
            <a:r>
              <a:rPr lang="zh-TW" altLang="en-US" sz="2000" b="1" u="sng" dirty="0">
                <a:solidFill>
                  <a:srgbClr val="FF0000"/>
                </a:solidFill>
              </a:rPr>
              <a:t>（家長版、教師版）</a:t>
            </a:r>
            <a:r>
              <a:rPr lang="zh-TW" altLang="en-US" sz="2000" b="1" dirty="0">
                <a:solidFill>
                  <a:srgbClr val="FF0000"/>
                </a:solidFill>
              </a:rPr>
              <a:t>紀錄本。</a:t>
            </a:r>
          </a:p>
          <a:p>
            <a:r>
              <a:rPr lang="en-US" altLang="zh-TW" sz="2000" dirty="0"/>
              <a:t>(6)</a:t>
            </a:r>
            <a:r>
              <a:rPr lang="zh-TW" altLang="en-US" sz="2000" dirty="0"/>
              <a:t>最近一年醫院心理衡鑑報告（無則免附）。</a:t>
            </a:r>
          </a:p>
        </p:txBody>
      </p:sp>
      <p:sp>
        <p:nvSpPr>
          <p:cNvPr id="2" name="投影片編號版面配置區 1">
            <a:extLst>
              <a:ext uri="{FF2B5EF4-FFF2-40B4-BE49-F238E27FC236}">
                <a16:creationId xmlns:a16="http://schemas.microsoft.com/office/drawing/2014/main" id="{931A5B73-B56E-4881-8B5A-2C57E282BB4A}"/>
              </a:ext>
            </a:extLst>
          </p:cNvPr>
          <p:cNvSpPr>
            <a:spLocks noGrp="1"/>
          </p:cNvSpPr>
          <p:nvPr>
            <p:ph type="sldNum" sz="quarter" idx="12"/>
          </p:nvPr>
        </p:nvSpPr>
        <p:spPr/>
        <p:txBody>
          <a:bodyPr/>
          <a:lstStyle/>
          <a:p>
            <a:pPr>
              <a:defRPr/>
            </a:pPr>
            <a:fld id="{01873305-C6E1-4282-B245-733E2C7B695F}" type="slidenum">
              <a:rPr lang="en-US" altLang="zh-TW" smtClean="0"/>
              <a:pPr>
                <a:defRPr/>
              </a:pPr>
              <a:t>22</a:t>
            </a:fld>
            <a:endParaRPr lang="en-US" altLang="zh-TW"/>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85750" y="1000125"/>
            <a:ext cx="7715250" cy="723900"/>
          </a:xfrm>
        </p:spPr>
        <p:txBody>
          <a:bodyPr/>
          <a:lstStyle/>
          <a:p>
            <a:pPr eaLnBrk="1" hangingPunct="1"/>
            <a:r>
              <a:rPr lang="zh-TW" altLang="en-US" dirty="0">
                <a:solidFill>
                  <a:srgbClr val="008000"/>
                </a:solidFill>
                <a:latin typeface="標楷體" pitchFamily="65" charset="-120"/>
                <a:ea typeface="標楷體" pitchFamily="65" charset="-120"/>
              </a:rPr>
              <a:t>學前教育</a:t>
            </a:r>
            <a:r>
              <a:rPr lang="zh-TW" altLang="en-US" dirty="0">
                <a:latin typeface="標楷體" pitchFamily="65" charset="-120"/>
                <a:ea typeface="標楷體" pitchFamily="65" charset="-120"/>
              </a:rPr>
              <a:t>申請鑑定檢附資料說明</a:t>
            </a:r>
            <a:endParaRPr lang="en-US" altLang="zh-TW" dirty="0">
              <a:latin typeface="標楷體" pitchFamily="65" charset="-120"/>
              <a:ea typeface="標楷體" pitchFamily="65" charset="-120"/>
            </a:endParaRPr>
          </a:p>
        </p:txBody>
      </p:sp>
      <p:sp>
        <p:nvSpPr>
          <p:cNvPr id="25603" name="內容版面配置區 3"/>
          <p:cNvSpPr>
            <a:spLocks noGrp="1"/>
          </p:cNvSpPr>
          <p:nvPr>
            <p:ph idx="1"/>
          </p:nvPr>
        </p:nvSpPr>
        <p:spPr>
          <a:xfrm>
            <a:off x="214312" y="2132856"/>
            <a:ext cx="8929688" cy="4082207"/>
          </a:xfrm>
        </p:spPr>
        <p:txBody>
          <a:bodyPr/>
          <a:lstStyle/>
          <a:p>
            <a:pPr eaLnBrk="1" hangingPunct="1"/>
            <a:r>
              <a:rPr lang="en-US" altLang="zh-TW" sz="2000" dirty="0"/>
              <a:t>4</a:t>
            </a:r>
            <a:r>
              <a:rPr lang="zh-TW" altLang="en-US" sz="2000" dirty="0"/>
              <a:t>、欲申請</a:t>
            </a:r>
            <a:r>
              <a:rPr lang="zh-TW" altLang="en-US" sz="2000" b="1" u="sng" dirty="0"/>
              <a:t>智能障礙鑑定</a:t>
            </a:r>
            <a:r>
              <a:rPr lang="zh-TW" altLang="en-US" sz="2000" dirty="0"/>
              <a:t>者：</a:t>
            </a:r>
            <a:r>
              <a:rPr lang="en-US" sz="2000" dirty="0"/>
              <a:t>      </a:t>
            </a:r>
            <a:endParaRPr lang="zh-TW" altLang="en-US" sz="2000" dirty="0"/>
          </a:p>
          <a:p>
            <a:r>
              <a:rPr lang="en-US" altLang="zh-TW" sz="2000" dirty="0"/>
              <a:t>(1)</a:t>
            </a:r>
            <a:r>
              <a:rPr lang="zh-TW" altLang="en-US" sz="2000" dirty="0"/>
              <a:t>疑似特殊教育學生鑑定資料檢核表。</a:t>
            </a:r>
          </a:p>
          <a:p>
            <a:r>
              <a:rPr lang="en-US" altLang="zh-TW" sz="2000" dirty="0"/>
              <a:t>(2)</a:t>
            </a:r>
            <a:r>
              <a:rPr lang="zh-TW" altLang="en-US" sz="2000" dirty="0"/>
              <a:t>鑑定及安置同意書。</a:t>
            </a:r>
          </a:p>
          <a:p>
            <a:r>
              <a:rPr lang="en-US" altLang="zh-TW" sz="2000" b="1" dirty="0">
                <a:solidFill>
                  <a:srgbClr val="FF0000"/>
                </a:solidFill>
              </a:rPr>
              <a:t>(3)</a:t>
            </a:r>
            <a:r>
              <a:rPr lang="zh-TW" altLang="zh-TW" sz="2000" b="1" dirty="0">
                <a:solidFill>
                  <a:srgbClr val="FF0000"/>
                </a:solidFill>
              </a:rPr>
              <a:t>適應行為評量系統</a:t>
            </a:r>
            <a:r>
              <a:rPr lang="en-US" altLang="zh-TW" sz="2000" b="1" dirty="0">
                <a:solidFill>
                  <a:srgbClr val="FF0000"/>
                </a:solidFill>
              </a:rPr>
              <a:t>-</a:t>
            </a:r>
            <a:r>
              <a:rPr lang="zh-TW" altLang="zh-TW" sz="2000" b="1" dirty="0">
                <a:solidFill>
                  <a:srgbClr val="FF0000"/>
                </a:solidFill>
              </a:rPr>
              <a:t>Ⅱ【</a:t>
            </a:r>
            <a:r>
              <a:rPr lang="en-US" altLang="zh-TW" sz="2000" b="1" dirty="0">
                <a:solidFill>
                  <a:srgbClr val="FF0000"/>
                </a:solidFill>
              </a:rPr>
              <a:t>ABAS-</a:t>
            </a:r>
            <a:r>
              <a:rPr lang="zh-TW" altLang="zh-TW" sz="2000" b="1" dirty="0">
                <a:solidFill>
                  <a:srgbClr val="FF0000"/>
                </a:solidFill>
              </a:rPr>
              <a:t>Ⅱ】</a:t>
            </a:r>
            <a:r>
              <a:rPr lang="zh-TW" altLang="en-US" sz="2000" b="1" dirty="0">
                <a:solidFill>
                  <a:srgbClr val="FF0000"/>
                </a:solidFill>
              </a:rPr>
              <a:t>幼兒</a:t>
            </a:r>
            <a:r>
              <a:rPr lang="zh-TW" altLang="zh-TW" sz="2000" b="1" dirty="0">
                <a:solidFill>
                  <a:srgbClr val="FF0000"/>
                </a:solidFill>
              </a:rPr>
              <a:t>版</a:t>
            </a:r>
            <a:r>
              <a:rPr lang="zh-TW" altLang="en-US" sz="2000" b="1" u="sng" dirty="0">
                <a:solidFill>
                  <a:srgbClr val="FF0000"/>
                </a:solidFill>
              </a:rPr>
              <a:t>（家長版、教師版）</a:t>
            </a:r>
            <a:r>
              <a:rPr lang="zh-TW" altLang="en-US" sz="2000" b="1" dirty="0">
                <a:solidFill>
                  <a:srgbClr val="FF0000"/>
                </a:solidFill>
              </a:rPr>
              <a:t>紀錄本。</a:t>
            </a:r>
          </a:p>
          <a:p>
            <a:r>
              <a:rPr lang="en-US" altLang="zh-TW" sz="2000" dirty="0"/>
              <a:t>(4)</a:t>
            </a:r>
            <a:r>
              <a:rPr lang="zh-TW" altLang="en-US" sz="2000" dirty="0"/>
              <a:t>最近一年醫院心理衡鑑報告（無則免附）。</a:t>
            </a:r>
          </a:p>
        </p:txBody>
      </p:sp>
      <p:sp>
        <p:nvSpPr>
          <p:cNvPr id="2" name="投影片編號版面配置區 1">
            <a:extLst>
              <a:ext uri="{FF2B5EF4-FFF2-40B4-BE49-F238E27FC236}">
                <a16:creationId xmlns:a16="http://schemas.microsoft.com/office/drawing/2014/main" id="{6A84C8DC-C772-4621-8B4D-060D8822C5CB}"/>
              </a:ext>
            </a:extLst>
          </p:cNvPr>
          <p:cNvSpPr>
            <a:spLocks noGrp="1"/>
          </p:cNvSpPr>
          <p:nvPr>
            <p:ph type="sldNum" sz="quarter" idx="12"/>
          </p:nvPr>
        </p:nvSpPr>
        <p:spPr/>
        <p:txBody>
          <a:bodyPr/>
          <a:lstStyle/>
          <a:p>
            <a:pPr>
              <a:defRPr/>
            </a:pPr>
            <a:fld id="{01873305-C6E1-4282-B245-733E2C7B695F}" type="slidenum">
              <a:rPr lang="en-US" altLang="zh-TW" smtClean="0"/>
              <a:pPr>
                <a:defRPr/>
              </a:pPr>
              <a:t>23</a:t>
            </a:fld>
            <a:endParaRPr lang="en-US" altLang="zh-TW"/>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內容版面配置區 3"/>
          <p:cNvSpPr>
            <a:spLocks noGrp="1"/>
          </p:cNvSpPr>
          <p:nvPr>
            <p:ph idx="1"/>
          </p:nvPr>
        </p:nvSpPr>
        <p:spPr>
          <a:xfrm>
            <a:off x="179512" y="1340768"/>
            <a:ext cx="8784976" cy="5374357"/>
          </a:xfrm>
        </p:spPr>
        <p:txBody>
          <a:bodyPr/>
          <a:lstStyle/>
          <a:p>
            <a:pPr eaLnBrk="1" hangingPunct="1"/>
            <a:r>
              <a:rPr lang="en-US" altLang="zh-TW" sz="2000" dirty="0"/>
              <a:t>5</a:t>
            </a:r>
            <a:r>
              <a:rPr lang="zh-TW" altLang="en-US" sz="2000" dirty="0"/>
              <a:t>、申請</a:t>
            </a:r>
            <a:r>
              <a:rPr lang="zh-TW" altLang="en-US" sz="2000" b="1" u="sng" dirty="0"/>
              <a:t>情緒行為障礙鑑定</a:t>
            </a:r>
            <a:r>
              <a:rPr lang="zh-TW" altLang="en-US" sz="2000" dirty="0"/>
              <a:t>者：</a:t>
            </a:r>
            <a:r>
              <a:rPr lang="en-US" sz="2000" dirty="0"/>
              <a:t> </a:t>
            </a:r>
            <a:endParaRPr lang="zh-TW" altLang="en-US" sz="2000" dirty="0"/>
          </a:p>
          <a:p>
            <a:pPr eaLnBrk="1" hangingPunct="1"/>
            <a:r>
              <a:rPr lang="en-US" altLang="zh-TW" sz="2000" dirty="0"/>
              <a:t>(1)</a:t>
            </a:r>
            <a:r>
              <a:rPr lang="zh-TW" altLang="en-US" sz="2000" dirty="0"/>
              <a:t>疑似特殊教育學生鑑定資料檢核表。</a:t>
            </a:r>
          </a:p>
          <a:p>
            <a:pPr eaLnBrk="1" hangingPunct="1"/>
            <a:r>
              <a:rPr lang="en-US" altLang="zh-TW" sz="2000" dirty="0"/>
              <a:t>(2)</a:t>
            </a:r>
            <a:r>
              <a:rPr lang="zh-TW" altLang="en-US" sz="2000" dirty="0"/>
              <a:t>鑑定及安置同意書。</a:t>
            </a:r>
          </a:p>
          <a:p>
            <a:pPr eaLnBrk="1" hangingPunct="1"/>
            <a:r>
              <a:rPr lang="en-US" altLang="zh-TW" sz="2000" b="1" dirty="0">
                <a:solidFill>
                  <a:srgbClr val="FF0000"/>
                </a:solidFill>
              </a:rPr>
              <a:t>(3)</a:t>
            </a:r>
            <a:r>
              <a:rPr lang="zh-TW" altLang="en-US" sz="2000" b="1" dirty="0">
                <a:solidFill>
                  <a:srgbClr val="FF0000"/>
                </a:solidFill>
              </a:rPr>
              <a:t>轉介前介入輔導記錄表。</a:t>
            </a:r>
            <a:endParaRPr lang="zh-TW" altLang="en-US" sz="2000" dirty="0"/>
          </a:p>
          <a:p>
            <a:pPr eaLnBrk="1" hangingPunct="1"/>
            <a:r>
              <a:rPr lang="en-US" altLang="zh-TW" sz="2000" dirty="0"/>
              <a:t>(4)</a:t>
            </a:r>
            <a:r>
              <a:rPr lang="zh-TW" altLang="en-US" sz="2000" b="1" dirty="0">
                <a:solidFill>
                  <a:srgbClr val="0000FF"/>
                </a:solidFill>
              </a:rPr>
              <a:t>最近一年醫療診斷書或身心障礙證明影本</a:t>
            </a:r>
            <a:r>
              <a:rPr lang="en-US" altLang="zh-TW" sz="2000" b="1" dirty="0">
                <a:solidFill>
                  <a:srgbClr val="0000FF"/>
                </a:solidFill>
              </a:rPr>
              <a:t>(</a:t>
            </a:r>
            <a:r>
              <a:rPr lang="zh-TW" altLang="en-US" sz="2000" b="1" dirty="0">
                <a:solidFill>
                  <a:srgbClr val="0000FF"/>
                </a:solidFill>
              </a:rPr>
              <a:t>含正反面</a:t>
            </a:r>
            <a:r>
              <a:rPr lang="en-US" altLang="zh-TW" sz="2000" b="1" dirty="0">
                <a:solidFill>
                  <a:srgbClr val="0000FF"/>
                </a:solidFill>
              </a:rPr>
              <a:t>)</a:t>
            </a:r>
            <a:r>
              <a:rPr lang="zh-TW" altLang="en-US" sz="2000" dirty="0"/>
              <a:t>。</a:t>
            </a:r>
            <a:endParaRPr lang="en-US" altLang="zh-TW" sz="2000" dirty="0"/>
          </a:p>
          <a:p>
            <a:pPr eaLnBrk="1" hangingPunct="1"/>
            <a:r>
              <a:rPr lang="en-US" altLang="zh-TW" sz="2000" b="1" dirty="0">
                <a:solidFill>
                  <a:srgbClr val="0000FF"/>
                </a:solidFill>
              </a:rPr>
              <a:t>(5)</a:t>
            </a:r>
            <a:r>
              <a:rPr lang="zh-TW" altLang="en-US" sz="2000" dirty="0"/>
              <a:t>學生適應調查表</a:t>
            </a:r>
            <a:r>
              <a:rPr lang="zh-TW" altLang="en-US" sz="2000" b="1" dirty="0">
                <a:solidFill>
                  <a:srgbClr val="0000FF"/>
                </a:solidFill>
              </a:rPr>
              <a:t>。</a:t>
            </a:r>
          </a:p>
          <a:p>
            <a:pPr eaLnBrk="1" hangingPunct="1"/>
            <a:r>
              <a:rPr lang="en-US" altLang="zh-TW" sz="2000" dirty="0"/>
              <a:t>(6)</a:t>
            </a:r>
            <a:r>
              <a:rPr lang="zh-TW" altLang="en-US" sz="2000" dirty="0"/>
              <a:t>學生行為評量表。</a:t>
            </a:r>
          </a:p>
          <a:p>
            <a:pPr eaLnBrk="1" hangingPunct="1"/>
            <a:r>
              <a:rPr lang="en-US" altLang="zh-TW" sz="2000" dirty="0"/>
              <a:t>(7)</a:t>
            </a:r>
            <a:r>
              <a:rPr lang="zh-TW" altLang="zh-TW" sz="2000" b="1" dirty="0">
                <a:solidFill>
                  <a:srgbClr val="FF0000"/>
                </a:solidFill>
              </a:rPr>
              <a:t>疑似情緒行為障礙暨自閉症學生訪談紀錄表</a:t>
            </a:r>
            <a:r>
              <a:rPr lang="zh-TW" altLang="en-US" sz="2000" b="1" dirty="0">
                <a:solidFill>
                  <a:srgbClr val="FF0000"/>
                </a:solidFill>
              </a:rPr>
              <a:t>（</a:t>
            </a:r>
            <a:r>
              <a:rPr lang="zh-TW" altLang="en-US" sz="2000" b="1" dirty="0">
                <a:solidFill>
                  <a:srgbClr val="FF0000"/>
                </a:solidFill>
                <a:effectLst>
                  <a:outerShdw blurRad="38100" dist="38100" dir="2700000" algn="tl">
                    <a:srgbClr val="000000">
                      <a:alpha val="43137"/>
                    </a:srgbClr>
                  </a:outerShdw>
                </a:effectLst>
              </a:rPr>
              <a:t>最遲於繳交鑑定報告時檢附</a:t>
            </a:r>
            <a:r>
              <a:rPr lang="zh-TW" altLang="en-US" sz="2000" b="1" dirty="0">
                <a:solidFill>
                  <a:srgbClr val="FF0000"/>
                </a:solidFill>
              </a:rPr>
              <a:t>）</a:t>
            </a:r>
            <a:r>
              <a:rPr lang="zh-TW" altLang="en-US" sz="2000" dirty="0"/>
              <a:t>。</a:t>
            </a:r>
          </a:p>
          <a:p>
            <a:pPr eaLnBrk="1" hangingPunct="1"/>
            <a:r>
              <a:rPr lang="en-US" altLang="zh-TW" sz="2000" b="1" dirty="0">
                <a:solidFill>
                  <a:srgbClr val="FF0000"/>
                </a:solidFill>
              </a:rPr>
              <a:t>(8)</a:t>
            </a:r>
            <a:r>
              <a:rPr lang="zh-TW" altLang="en-US" sz="2000" b="1" dirty="0">
                <a:solidFill>
                  <a:srgbClr val="0000FF"/>
                </a:solidFill>
              </a:rPr>
              <a:t>相關輔導紀錄資料（ 行為觀察紀錄、訪談紀錄、輔導紀錄、個案會議紀錄或</a:t>
            </a:r>
            <a:r>
              <a:rPr lang="zh-TW" altLang="en-US" sz="2000" b="1" dirty="0">
                <a:solidFill>
                  <a:srgbClr val="A50021"/>
                </a:solidFill>
              </a:rPr>
              <a:t>正向情緒行為介入量表</a:t>
            </a:r>
            <a:r>
              <a:rPr lang="zh-TW" altLang="en-US" sz="2000" b="1" dirty="0">
                <a:solidFill>
                  <a:srgbClr val="0000FF"/>
                </a:solidFill>
              </a:rPr>
              <a:t>等）</a:t>
            </a:r>
            <a:r>
              <a:rPr lang="zh-TW" altLang="en-US" sz="2000" b="1" dirty="0">
                <a:solidFill>
                  <a:srgbClr val="FF0000"/>
                </a:solidFill>
              </a:rPr>
              <a:t>。</a:t>
            </a:r>
          </a:p>
        </p:txBody>
      </p:sp>
      <p:sp>
        <p:nvSpPr>
          <p:cNvPr id="2" name="投影片編號版面配置區 1">
            <a:extLst>
              <a:ext uri="{FF2B5EF4-FFF2-40B4-BE49-F238E27FC236}">
                <a16:creationId xmlns:a16="http://schemas.microsoft.com/office/drawing/2014/main" id="{6FB02089-41A9-4ACF-B151-1170A1EDE535}"/>
              </a:ext>
            </a:extLst>
          </p:cNvPr>
          <p:cNvSpPr>
            <a:spLocks noGrp="1"/>
          </p:cNvSpPr>
          <p:nvPr>
            <p:ph type="sldNum" sz="quarter" idx="12"/>
          </p:nvPr>
        </p:nvSpPr>
        <p:spPr/>
        <p:txBody>
          <a:bodyPr/>
          <a:lstStyle/>
          <a:p>
            <a:pPr>
              <a:defRPr/>
            </a:pPr>
            <a:fld id="{01873305-C6E1-4282-B245-733E2C7B695F}" type="slidenum">
              <a:rPr lang="en-US" altLang="zh-TW" smtClean="0"/>
              <a:pPr>
                <a:defRPr/>
              </a:pPr>
              <a:t>24</a:t>
            </a:fld>
            <a:endParaRPr lang="en-US" altLang="zh-TW"/>
          </a:p>
        </p:txBody>
      </p:sp>
      <p:sp>
        <p:nvSpPr>
          <p:cNvPr id="7" name="Rectangle 2">
            <a:extLst>
              <a:ext uri="{FF2B5EF4-FFF2-40B4-BE49-F238E27FC236}">
                <a16:creationId xmlns:a16="http://schemas.microsoft.com/office/drawing/2014/main" id="{2380BD1B-E6D0-42D4-A2E8-2A189DF2DB65}"/>
              </a:ext>
            </a:extLst>
          </p:cNvPr>
          <p:cNvSpPr>
            <a:spLocks noGrp="1" noChangeArrowheads="1"/>
          </p:cNvSpPr>
          <p:nvPr>
            <p:ph type="title"/>
          </p:nvPr>
        </p:nvSpPr>
        <p:spPr>
          <a:xfrm>
            <a:off x="395536" y="256828"/>
            <a:ext cx="7715250" cy="723900"/>
          </a:xfrm>
        </p:spPr>
        <p:txBody>
          <a:bodyPr/>
          <a:lstStyle/>
          <a:p>
            <a:pPr eaLnBrk="1" hangingPunct="1"/>
            <a:r>
              <a:rPr lang="zh-TW" altLang="en-US" dirty="0">
                <a:solidFill>
                  <a:srgbClr val="008000"/>
                </a:solidFill>
                <a:latin typeface="標楷體" pitchFamily="65" charset="-120"/>
                <a:ea typeface="標楷體" pitchFamily="65" charset="-120"/>
              </a:rPr>
              <a:t>學前教育</a:t>
            </a:r>
            <a:r>
              <a:rPr lang="zh-TW" altLang="en-US" dirty="0">
                <a:latin typeface="標楷體" pitchFamily="65" charset="-120"/>
                <a:ea typeface="標楷體" pitchFamily="65" charset="-120"/>
              </a:rPr>
              <a:t>申請鑑定檢附資料說明</a:t>
            </a:r>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2470233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85750" y="357188"/>
            <a:ext cx="7715250" cy="723900"/>
          </a:xfrm>
        </p:spPr>
        <p:txBody>
          <a:bodyPr/>
          <a:lstStyle/>
          <a:p>
            <a:pPr eaLnBrk="1" hangingPunct="1"/>
            <a:r>
              <a:rPr lang="zh-TW" altLang="en-US">
                <a:solidFill>
                  <a:srgbClr val="008000"/>
                </a:solidFill>
                <a:latin typeface="標楷體" pitchFamily="65" charset="-120"/>
                <a:ea typeface="標楷體" pitchFamily="65" charset="-120"/>
              </a:rPr>
              <a:t>學前教育</a:t>
            </a:r>
            <a:r>
              <a:rPr lang="zh-TW" altLang="en-US">
                <a:latin typeface="標楷體" pitchFamily="65" charset="-120"/>
                <a:ea typeface="標楷體" pitchFamily="65" charset="-120"/>
              </a:rPr>
              <a:t>申請鑑定檢附資料說明</a:t>
            </a:r>
            <a:endParaRPr lang="en-US" altLang="zh-TW">
              <a:latin typeface="標楷體" pitchFamily="65" charset="-120"/>
              <a:ea typeface="標楷體" pitchFamily="65" charset="-120"/>
            </a:endParaRPr>
          </a:p>
        </p:txBody>
      </p:sp>
      <p:sp>
        <p:nvSpPr>
          <p:cNvPr id="26627" name="內容版面配置區 3"/>
          <p:cNvSpPr>
            <a:spLocks noGrp="1"/>
          </p:cNvSpPr>
          <p:nvPr>
            <p:ph idx="1"/>
          </p:nvPr>
        </p:nvSpPr>
        <p:spPr>
          <a:xfrm>
            <a:off x="214313" y="1357313"/>
            <a:ext cx="8786812" cy="5357812"/>
          </a:xfrm>
        </p:spPr>
        <p:txBody>
          <a:bodyPr/>
          <a:lstStyle/>
          <a:p>
            <a:pPr eaLnBrk="1" hangingPunct="1"/>
            <a:r>
              <a:rPr lang="en-US" altLang="zh-TW" sz="2000" dirty="0"/>
              <a:t>6</a:t>
            </a:r>
            <a:r>
              <a:rPr lang="zh-TW" altLang="en-US" sz="2000" dirty="0"/>
              <a:t>、申請</a:t>
            </a:r>
            <a:r>
              <a:rPr lang="zh-TW" altLang="en-US" sz="2000" b="1" u="sng" dirty="0"/>
              <a:t>自閉症鑑定</a:t>
            </a:r>
            <a:r>
              <a:rPr lang="zh-TW" altLang="en-US" sz="2000" dirty="0"/>
              <a:t>者：</a:t>
            </a:r>
          </a:p>
          <a:p>
            <a:r>
              <a:rPr lang="en-US" altLang="zh-TW" sz="2000" b="1" dirty="0"/>
              <a:t>※</a:t>
            </a:r>
            <a:r>
              <a:rPr lang="zh-TW" altLang="en-US" sz="2000" b="1" u="sng" dirty="0"/>
              <a:t>領有相關證明</a:t>
            </a:r>
            <a:r>
              <a:rPr lang="zh-TW" altLang="en-US" sz="2000" dirty="0"/>
              <a:t>，申請</a:t>
            </a:r>
            <a:r>
              <a:rPr lang="zh-TW" altLang="en-US" sz="2000" b="1" u="sng" dirty="0"/>
              <a:t>自閉症鑑定</a:t>
            </a:r>
            <a:r>
              <a:rPr lang="zh-TW" altLang="en-US" sz="2000" dirty="0"/>
              <a:t>者：</a:t>
            </a:r>
          </a:p>
          <a:p>
            <a:r>
              <a:rPr lang="en-US" altLang="zh-TW" sz="2000" dirty="0"/>
              <a:t>(1)</a:t>
            </a:r>
            <a:r>
              <a:rPr lang="zh-TW" altLang="en-US" sz="2000" dirty="0"/>
              <a:t>疑似特殊教育學生鑑定資料檢核表。</a:t>
            </a:r>
          </a:p>
          <a:p>
            <a:r>
              <a:rPr lang="en-US" altLang="zh-TW" sz="2000" dirty="0"/>
              <a:t>(2)</a:t>
            </a:r>
            <a:r>
              <a:rPr lang="zh-TW" altLang="en-US" sz="2000" dirty="0"/>
              <a:t>鑑定及安置同意書。</a:t>
            </a:r>
          </a:p>
          <a:p>
            <a:r>
              <a:rPr lang="en-US" altLang="zh-TW" sz="2000" dirty="0"/>
              <a:t>(3)</a:t>
            </a:r>
            <a:r>
              <a:rPr lang="zh-TW" altLang="en-US" sz="2000" dirty="0"/>
              <a:t>最近一年醫療診斷書或身心障礙證明影本</a:t>
            </a:r>
            <a:r>
              <a:rPr lang="en-US" altLang="zh-TW" sz="2000" dirty="0"/>
              <a:t>(</a:t>
            </a:r>
            <a:r>
              <a:rPr lang="zh-TW" altLang="en-US" sz="2000" dirty="0"/>
              <a:t>含正反面</a:t>
            </a:r>
            <a:r>
              <a:rPr lang="en-US" altLang="zh-TW" sz="2000" dirty="0"/>
              <a:t>)</a:t>
            </a:r>
            <a:r>
              <a:rPr lang="zh-TW" altLang="en-US" sz="2000" dirty="0"/>
              <a:t>。</a:t>
            </a:r>
          </a:p>
          <a:p>
            <a:r>
              <a:rPr lang="en-US" altLang="zh-TW" sz="2000" dirty="0"/>
              <a:t>(4)</a:t>
            </a:r>
            <a:r>
              <a:rPr lang="zh-TW" altLang="en-US" sz="2000" dirty="0"/>
              <a:t>自閉症兒童行為檢核表。</a:t>
            </a:r>
          </a:p>
          <a:p>
            <a:r>
              <a:rPr lang="en-US" altLang="zh-TW" sz="2000" b="1" dirty="0">
                <a:solidFill>
                  <a:srgbClr val="FF0000"/>
                </a:solidFill>
              </a:rPr>
              <a:t>(5)</a:t>
            </a:r>
            <a:r>
              <a:rPr lang="zh-TW" altLang="zh-TW" sz="2000" b="1" dirty="0">
                <a:solidFill>
                  <a:srgbClr val="FF0000"/>
                </a:solidFill>
              </a:rPr>
              <a:t>疑似情緒行為障礙暨自閉症學生訪談紀錄表</a:t>
            </a:r>
            <a:r>
              <a:rPr lang="zh-TW" altLang="en-US" sz="2000" b="1" dirty="0">
                <a:solidFill>
                  <a:srgbClr val="FF0000"/>
                </a:solidFill>
              </a:rPr>
              <a:t>（</a:t>
            </a:r>
            <a:r>
              <a:rPr lang="zh-TW" altLang="en-US" sz="2000" b="1" dirty="0">
                <a:solidFill>
                  <a:srgbClr val="FF0000"/>
                </a:solidFill>
                <a:effectLst>
                  <a:outerShdw blurRad="38100" dist="38100" dir="2700000" algn="tl">
                    <a:srgbClr val="000000">
                      <a:alpha val="43137"/>
                    </a:srgbClr>
                  </a:outerShdw>
                </a:effectLst>
              </a:rPr>
              <a:t>最遲於繳交鑑定報告時檢附</a:t>
            </a:r>
            <a:r>
              <a:rPr lang="zh-TW" altLang="en-US" sz="2000" b="1" dirty="0">
                <a:solidFill>
                  <a:srgbClr val="FF0000"/>
                </a:solidFill>
              </a:rPr>
              <a:t>）。 </a:t>
            </a:r>
            <a:endParaRPr lang="zh-TW" altLang="en-US" sz="2000" dirty="0"/>
          </a:p>
          <a:p>
            <a:r>
              <a:rPr lang="en-US" altLang="zh-TW" sz="2000" b="1" dirty="0">
                <a:solidFill>
                  <a:srgbClr val="0000FF"/>
                </a:solidFill>
              </a:rPr>
              <a:t>(6)</a:t>
            </a:r>
            <a:r>
              <a:rPr lang="zh-TW" altLang="en-US" sz="2000" b="1" dirty="0">
                <a:solidFill>
                  <a:srgbClr val="0000FF"/>
                </a:solidFill>
              </a:rPr>
              <a:t>相關輔導紀錄資料（行為觀察紀錄、訪談紀錄、輔導紀錄、個案會議紀錄或</a:t>
            </a:r>
            <a:r>
              <a:rPr lang="zh-TW" altLang="en-US" sz="2000" b="1" dirty="0">
                <a:solidFill>
                  <a:srgbClr val="A50021"/>
                </a:solidFill>
              </a:rPr>
              <a:t>正向情緒行為介入量表</a:t>
            </a:r>
            <a:r>
              <a:rPr lang="zh-TW" altLang="en-US" sz="2000" b="1" dirty="0">
                <a:solidFill>
                  <a:srgbClr val="0000FF"/>
                </a:solidFill>
              </a:rPr>
              <a:t>等）</a:t>
            </a:r>
            <a:endParaRPr lang="en-US" altLang="zh-TW" sz="2000" b="1" dirty="0">
              <a:solidFill>
                <a:srgbClr val="0000FF"/>
              </a:solidFill>
            </a:endParaRPr>
          </a:p>
        </p:txBody>
      </p:sp>
      <p:sp>
        <p:nvSpPr>
          <p:cNvPr id="2" name="投影片編號版面配置區 1">
            <a:extLst>
              <a:ext uri="{FF2B5EF4-FFF2-40B4-BE49-F238E27FC236}">
                <a16:creationId xmlns:a16="http://schemas.microsoft.com/office/drawing/2014/main" id="{BFE19009-E110-4D83-AAC3-B2BEFD909A23}"/>
              </a:ext>
            </a:extLst>
          </p:cNvPr>
          <p:cNvSpPr>
            <a:spLocks noGrp="1"/>
          </p:cNvSpPr>
          <p:nvPr>
            <p:ph type="sldNum" sz="quarter" idx="12"/>
          </p:nvPr>
        </p:nvSpPr>
        <p:spPr/>
        <p:txBody>
          <a:bodyPr/>
          <a:lstStyle/>
          <a:p>
            <a:pPr>
              <a:defRPr/>
            </a:pPr>
            <a:fld id="{01873305-C6E1-4282-B245-733E2C7B695F}" type="slidenum">
              <a:rPr lang="en-US" altLang="zh-TW" smtClean="0"/>
              <a:pPr>
                <a:defRPr/>
              </a:pPr>
              <a:t>25</a:t>
            </a:fld>
            <a:endParaRPr lang="en-US" altLang="zh-TW"/>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5750" y="428624"/>
            <a:ext cx="7715250" cy="1200175"/>
          </a:xfrm>
        </p:spPr>
        <p:txBody>
          <a:bodyPr/>
          <a:lstStyle/>
          <a:p>
            <a:pPr eaLnBrk="1" hangingPunct="1"/>
            <a:r>
              <a:rPr lang="zh-TW" altLang="en-US" sz="3200" dirty="0">
                <a:solidFill>
                  <a:srgbClr val="FF0000"/>
                </a:solidFill>
                <a:latin typeface="標楷體" pitchFamily="65" charset="-120"/>
                <a:ea typeface="標楷體" pitchFamily="65" charset="-120"/>
              </a:rPr>
              <a:t>經鑑輔會押案</a:t>
            </a:r>
            <a:r>
              <a:rPr lang="zh-TW" altLang="en-US" sz="3200" dirty="0">
                <a:latin typeface="標楷體" pitchFamily="65" charset="-120"/>
                <a:ea typeface="標楷體" pitchFamily="65" charset="-120"/>
              </a:rPr>
              <a:t>於本梯次鑑定檢附資料說明</a:t>
            </a:r>
            <a:endParaRPr lang="en-US" altLang="zh-TW" sz="3200" dirty="0">
              <a:latin typeface="標楷體" pitchFamily="65" charset="-120"/>
              <a:ea typeface="標楷體" pitchFamily="65" charset="-120"/>
            </a:endParaRPr>
          </a:p>
        </p:txBody>
      </p:sp>
      <p:sp>
        <p:nvSpPr>
          <p:cNvPr id="13315" name="內容版面配置區 3"/>
          <p:cNvSpPr>
            <a:spLocks noGrp="1"/>
          </p:cNvSpPr>
          <p:nvPr>
            <p:ph idx="1"/>
          </p:nvPr>
        </p:nvSpPr>
        <p:spPr>
          <a:xfrm>
            <a:off x="357188" y="2132857"/>
            <a:ext cx="8572500" cy="1656184"/>
          </a:xfrm>
        </p:spPr>
        <p:txBody>
          <a:bodyPr/>
          <a:lstStyle/>
          <a:p>
            <a:pPr eaLnBrk="1" hangingPunct="1"/>
            <a:r>
              <a:rPr lang="zh-TW" altLang="en-US" sz="2800" dirty="0"/>
              <a:t>經鑑輔會押案於本梯次鑑定學生</a:t>
            </a:r>
            <a:r>
              <a:rPr lang="zh-TW" altLang="en-US" sz="2800" dirty="0">
                <a:highlight>
                  <a:srgbClr val="FFFF00"/>
                </a:highlight>
              </a:rPr>
              <a:t>必須</a:t>
            </a:r>
            <a:r>
              <a:rPr lang="zh-TW" altLang="en-US" sz="2800" dirty="0"/>
              <a:t>於檢核表之「其他」註明並檢附</a:t>
            </a:r>
            <a:r>
              <a:rPr lang="en-US" altLang="zh-TW" sz="2800" b="1" dirty="0">
                <a:solidFill>
                  <a:srgbClr val="FF0000"/>
                </a:solidFill>
                <a:effectLst>
                  <a:outerShdw blurRad="38100" dist="38100" dir="2700000" algn="tl">
                    <a:srgbClr val="000000">
                      <a:alpha val="43137"/>
                    </a:srgbClr>
                  </a:outerShdw>
                </a:effectLst>
              </a:rPr>
              <a:t>『</a:t>
            </a:r>
            <a:r>
              <a:rPr lang="zh-TW" altLang="en-US" sz="2800" b="1" dirty="0">
                <a:solidFill>
                  <a:srgbClr val="FF0000"/>
                </a:solidFill>
                <a:effectLst>
                  <a:outerShdw blurRad="38100" dist="38100" dir="2700000" algn="tl">
                    <a:srgbClr val="000000">
                      <a:alpha val="43137"/>
                    </a:srgbClr>
                  </a:outerShdw>
                </a:effectLst>
              </a:rPr>
              <a:t>上次鑑定報告及輔導建議書</a:t>
            </a:r>
            <a:r>
              <a:rPr lang="en-US" altLang="zh-TW" sz="2800" b="1" dirty="0">
                <a:solidFill>
                  <a:srgbClr val="FF0000"/>
                </a:solidFill>
                <a:effectLst>
                  <a:outerShdw blurRad="38100" dist="38100" dir="2700000" algn="tl">
                    <a:srgbClr val="000000">
                      <a:alpha val="43137"/>
                    </a:srgbClr>
                  </a:outerShdw>
                </a:effectLst>
              </a:rPr>
              <a:t>』</a:t>
            </a:r>
            <a:r>
              <a:rPr lang="zh-TW" altLang="en-US" sz="2800" dirty="0"/>
              <a:t>。</a:t>
            </a:r>
            <a:endParaRPr lang="en-US" altLang="zh-TW" sz="2800" dirty="0"/>
          </a:p>
          <a:p>
            <a:pPr eaLnBrk="1" hangingPunct="1"/>
            <a:endParaRPr lang="zh-TW" altLang="en-US" sz="2800" dirty="0"/>
          </a:p>
        </p:txBody>
      </p:sp>
      <p:sp>
        <p:nvSpPr>
          <p:cNvPr id="2" name="投影片編號版面配置區 1">
            <a:extLst>
              <a:ext uri="{FF2B5EF4-FFF2-40B4-BE49-F238E27FC236}">
                <a16:creationId xmlns:a16="http://schemas.microsoft.com/office/drawing/2014/main" id="{E700C770-07B3-4B5B-9150-79DF535D9678}"/>
              </a:ext>
            </a:extLst>
          </p:cNvPr>
          <p:cNvSpPr>
            <a:spLocks noGrp="1"/>
          </p:cNvSpPr>
          <p:nvPr>
            <p:ph type="sldNum" sz="quarter" idx="12"/>
          </p:nvPr>
        </p:nvSpPr>
        <p:spPr/>
        <p:txBody>
          <a:bodyPr/>
          <a:lstStyle/>
          <a:p>
            <a:pPr>
              <a:defRPr/>
            </a:pPr>
            <a:fld id="{01873305-C6E1-4282-B245-733E2C7B695F}" type="slidenum">
              <a:rPr lang="en-US" altLang="zh-TW" smtClean="0"/>
              <a:pPr>
                <a:defRPr/>
              </a:pPr>
              <a:t>26</a:t>
            </a:fld>
            <a:endParaRPr lang="en-US" altLang="zh-TW"/>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0825" y="188913"/>
            <a:ext cx="7715250" cy="647799"/>
          </a:xfrm>
        </p:spPr>
        <p:txBody>
          <a:bodyPr/>
          <a:lstStyle/>
          <a:p>
            <a:pPr eaLnBrk="1" hangingPunct="1"/>
            <a:r>
              <a:rPr lang="zh-TW" altLang="en-US" dirty="0">
                <a:ea typeface="標楷體" pitchFamily="65" charset="-120"/>
              </a:rPr>
              <a:t>轉介、鑑定及安置作業程序說明</a:t>
            </a:r>
            <a:endParaRPr lang="en-US" altLang="zh-TW" dirty="0">
              <a:ea typeface="標楷體"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4266964383"/>
              </p:ext>
            </p:extLst>
          </p:nvPr>
        </p:nvGraphicFramePr>
        <p:xfrm>
          <a:off x="251520" y="1124744"/>
          <a:ext cx="8715375" cy="5473026"/>
        </p:xfrm>
        <a:graphic>
          <a:graphicData uri="http://schemas.openxmlformats.org/drawingml/2006/table">
            <a:tbl>
              <a:tblPr/>
              <a:tblGrid>
                <a:gridCol w="373062">
                  <a:extLst>
                    <a:ext uri="{9D8B030D-6E8A-4147-A177-3AD203B41FA5}">
                      <a16:colId xmlns:a16="http://schemas.microsoft.com/office/drawing/2014/main" val="20000"/>
                    </a:ext>
                  </a:extLst>
                </a:gridCol>
                <a:gridCol w="1936750">
                  <a:extLst>
                    <a:ext uri="{9D8B030D-6E8A-4147-A177-3AD203B41FA5}">
                      <a16:colId xmlns:a16="http://schemas.microsoft.com/office/drawing/2014/main" val="20001"/>
                    </a:ext>
                  </a:extLst>
                </a:gridCol>
                <a:gridCol w="6405563">
                  <a:extLst>
                    <a:ext uri="{9D8B030D-6E8A-4147-A177-3AD203B41FA5}">
                      <a16:colId xmlns:a16="http://schemas.microsoft.com/office/drawing/2014/main" val="20002"/>
                    </a:ext>
                  </a:extLst>
                </a:gridCol>
              </a:tblGrid>
              <a:tr h="573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項次</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34862" marR="34862" marT="17125" marB="17125"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作業項目</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0" marR="0" marT="17125" marB="171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作業內容及相關事項</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34862" marR="34862" marT="17125" marB="17125"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4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標楷體" pitchFamily="65" charset="-120"/>
                          <a:ea typeface="新細明體" pitchFamily="18" charset="-120"/>
                          <a:cs typeface="Times New Roman" pitchFamily="18" charset="0"/>
                        </a:rPr>
                        <a:t>05</a:t>
                      </a:r>
                      <a:endParaRPr kumimoji="0" lang="zh-TW"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rPr>
                        <a:t>校級心評教師資料蒐集</a:t>
                      </a:r>
                      <a:endParaRPr kumimoji="0" lang="en-US" altLang="zh-TW" sz="20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C00000"/>
                          </a:solidFill>
                          <a:effectLst/>
                          <a:latin typeface="Arial" charset="0"/>
                          <a:ea typeface="標楷體" pitchFamily="65" charset="-120"/>
                          <a:cs typeface="Times New Roman" pitchFamily="18" charset="0"/>
                        </a:rPr>
                        <a:t>112.03.17</a:t>
                      </a:r>
                      <a:r>
                        <a:rPr kumimoji="0" lang="zh-TW" altLang="en-US" sz="2000" b="0" i="0" u="none" strike="noStrike" cap="none" normalizeH="0" baseline="0" dirty="0">
                          <a:ln>
                            <a:noFill/>
                          </a:ln>
                          <a:solidFill>
                            <a:srgbClr val="C00000"/>
                          </a:solidFill>
                          <a:effectLst/>
                          <a:latin typeface="Arial" charset="0"/>
                          <a:ea typeface="標楷體" pitchFamily="65" charset="-120"/>
                          <a:cs typeface="Times New Roman" pitchFamily="18" charset="0"/>
                        </a:rPr>
                        <a:t>～</a:t>
                      </a:r>
                      <a:r>
                        <a:rPr kumimoji="0" lang="en-US" altLang="zh-TW" sz="2000" b="0" i="0" u="none" strike="noStrike" cap="none" normalizeH="0" baseline="0" dirty="0">
                          <a:ln>
                            <a:noFill/>
                          </a:ln>
                          <a:solidFill>
                            <a:srgbClr val="C00000"/>
                          </a:solidFill>
                          <a:effectLst/>
                          <a:latin typeface="Arial" charset="0"/>
                          <a:ea typeface="標楷體" pitchFamily="65" charset="-120"/>
                          <a:cs typeface="Times New Roman" pitchFamily="18" charset="0"/>
                        </a:rPr>
                        <a:t>112.04.21</a:t>
                      </a:r>
                      <a:endParaRPr kumimoji="0" lang="zh-TW" altLang="zh-TW" sz="2000" b="0" i="0" u="none" strike="noStrike" cap="none" normalizeH="0" baseline="0" dirty="0">
                        <a:ln>
                          <a:noFill/>
                        </a:ln>
                        <a:solidFill>
                          <a:srgbClr val="C00000"/>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由鑑輔會分派心評人員與學校（幼兒園）教師聯繫到校時間，並於期限內完成相關測驗及鑑定安置報告書。</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6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標楷體" pitchFamily="65" charset="-120"/>
                          <a:ea typeface="新細明體" pitchFamily="18" charset="-120"/>
                          <a:cs typeface="Times New Roman" pitchFamily="18" charset="0"/>
                        </a:rPr>
                        <a:t>06</a:t>
                      </a:r>
                      <a:endParaRPr kumimoji="0" lang="zh-TW"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rPr>
                        <a:t>分區審查會議</a:t>
                      </a:r>
                      <a:endParaRPr kumimoji="0" lang="en-US" altLang="zh-TW" sz="20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C00000"/>
                          </a:solidFill>
                          <a:effectLst/>
                          <a:latin typeface="Arial" charset="0"/>
                          <a:ea typeface="標楷體" pitchFamily="65" charset="-120"/>
                          <a:cs typeface="Times New Roman" pitchFamily="18" charset="0"/>
                        </a:rPr>
                        <a:t>112.04.26</a:t>
                      </a:r>
                      <a:r>
                        <a:rPr kumimoji="0" lang="zh-TW" altLang="en-US" sz="2000" b="0" i="0" u="none" strike="noStrike" cap="none" normalizeH="0" baseline="0" dirty="0">
                          <a:ln>
                            <a:noFill/>
                          </a:ln>
                          <a:solidFill>
                            <a:srgbClr val="C00000"/>
                          </a:solidFill>
                          <a:effectLst/>
                          <a:latin typeface="Arial" charset="0"/>
                          <a:ea typeface="標楷體" pitchFamily="65" charset="-120"/>
                          <a:cs typeface="Times New Roman" pitchFamily="18" charset="0"/>
                        </a:rPr>
                        <a:t>～</a:t>
                      </a:r>
                      <a:r>
                        <a:rPr kumimoji="0" lang="en-US" altLang="zh-TW" sz="2000" b="0" i="0" u="none" strike="noStrike" cap="none" normalizeH="0" baseline="0" dirty="0">
                          <a:ln>
                            <a:noFill/>
                          </a:ln>
                          <a:solidFill>
                            <a:srgbClr val="C00000"/>
                          </a:solidFill>
                          <a:effectLst/>
                          <a:latin typeface="Arial" charset="0"/>
                          <a:ea typeface="標楷體" pitchFamily="65" charset="-120"/>
                          <a:cs typeface="Times New Roman" pitchFamily="18" charset="0"/>
                        </a:rPr>
                        <a:t>112.05.10</a:t>
                      </a:r>
                      <a:endParaRPr kumimoji="0" lang="zh-TW" altLang="zh-TW" sz="2000" b="0" i="0" u="none" strike="noStrike" cap="none" normalizeH="0" baseline="0" dirty="0">
                        <a:ln>
                          <a:noFill/>
                        </a:ln>
                        <a:solidFill>
                          <a:srgbClr val="C00000"/>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由鑑輔會委員、專家學者、區級心評教師、專業人員及家長團體代表等針對個案相關資料，進行分區審查會議。</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9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標楷體" pitchFamily="65" charset="-120"/>
                          <a:ea typeface="新細明體" pitchFamily="18" charset="-120"/>
                          <a:cs typeface="Times New Roman" pitchFamily="18" charset="0"/>
                        </a:rPr>
                        <a:t>07</a:t>
                      </a:r>
                      <a:endParaRPr kumimoji="0" lang="zh-TW"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rPr>
                        <a:t>函知學校審查結果</a:t>
                      </a:r>
                      <a:endParaRPr kumimoji="0" lang="en-US" altLang="zh-TW" sz="20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C00000"/>
                          </a:solidFill>
                          <a:effectLst/>
                          <a:latin typeface="Arial" charset="0"/>
                          <a:ea typeface="標楷體" pitchFamily="65" charset="-120"/>
                          <a:cs typeface="Times New Roman" pitchFamily="18" charset="0"/>
                        </a:rPr>
                        <a:t>112.05.15</a:t>
                      </a:r>
                      <a:r>
                        <a:rPr kumimoji="0" lang="zh-TW" altLang="en-US" sz="2000" b="0" i="0" u="none" strike="noStrike" cap="none" normalizeH="0" baseline="0" dirty="0">
                          <a:ln>
                            <a:noFill/>
                          </a:ln>
                          <a:solidFill>
                            <a:srgbClr val="C00000"/>
                          </a:solidFill>
                          <a:effectLst/>
                          <a:latin typeface="Arial" charset="0"/>
                          <a:ea typeface="標楷體" pitchFamily="65" charset="-120"/>
                          <a:cs typeface="Times New Roman" pitchFamily="18" charset="0"/>
                        </a:rPr>
                        <a:t>～</a:t>
                      </a:r>
                      <a:r>
                        <a:rPr kumimoji="0" lang="en-US" altLang="zh-TW" sz="2000" b="0" i="0" u="none" strike="noStrike" cap="none" normalizeH="0" baseline="0" dirty="0">
                          <a:ln>
                            <a:noFill/>
                          </a:ln>
                          <a:solidFill>
                            <a:srgbClr val="C00000"/>
                          </a:solidFill>
                          <a:effectLst/>
                          <a:latin typeface="Arial" charset="0"/>
                          <a:ea typeface="標楷體" pitchFamily="65" charset="-120"/>
                          <a:cs typeface="Times New Roman" pitchFamily="18" charset="0"/>
                        </a:rPr>
                        <a:t>112.05.18</a:t>
                      </a:r>
                      <a:endParaRPr kumimoji="0" lang="zh-TW" altLang="zh-TW" sz="2000" b="0" i="0" u="none" strike="noStrike" cap="none" normalizeH="0" baseline="0" dirty="0">
                        <a:ln>
                          <a:noFill/>
                        </a:ln>
                        <a:solidFill>
                          <a:srgbClr val="C00000"/>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將研判結果以書面方式通知學校（幼兒園），並請學校轉發家長「建議鑑定安置結果通知書」。</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27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標楷體" pitchFamily="65" charset="-120"/>
                          <a:ea typeface="新細明體" pitchFamily="18" charset="-120"/>
                          <a:cs typeface="Times New Roman" pitchFamily="18" charset="0"/>
                        </a:rPr>
                        <a:t>08</a:t>
                      </a:r>
                      <a:endParaRPr kumimoji="0" lang="zh-TW"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rPr>
                        <a:t>收受</a:t>
                      </a:r>
                      <a:r>
                        <a:rPr kumimoji="0" lang="zh-TW" sz="20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rPr>
                        <a:t>建議鑑定安置結果通知書回條</a:t>
                      </a:r>
                      <a:endParaRPr kumimoji="0" lang="en-US" altLang="zh-TW" sz="20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C00000"/>
                          </a:solidFill>
                          <a:effectLst/>
                          <a:latin typeface="Arial" charset="0"/>
                          <a:ea typeface="標楷體" pitchFamily="65" charset="-120"/>
                          <a:cs typeface="Times New Roman" pitchFamily="18" charset="0"/>
                        </a:rPr>
                        <a:t>112.05.26</a:t>
                      </a:r>
                      <a:r>
                        <a:rPr kumimoji="0" lang="zh-TW" altLang="en-US" sz="2000" b="0" i="0" u="none" strike="noStrike" cap="none" normalizeH="0" baseline="0" dirty="0">
                          <a:ln>
                            <a:noFill/>
                          </a:ln>
                          <a:solidFill>
                            <a:srgbClr val="C00000"/>
                          </a:solidFill>
                          <a:effectLst/>
                          <a:latin typeface="Arial" charset="0"/>
                          <a:ea typeface="標楷體" pitchFamily="65" charset="-120"/>
                          <a:cs typeface="Times New Roman" pitchFamily="18" charset="0"/>
                        </a:rPr>
                        <a:t>前</a:t>
                      </a:r>
                      <a:endParaRPr kumimoji="0" lang="zh-TW" sz="2000" b="0" i="0" u="none" strike="noStrike" cap="none" normalizeH="0" baseline="0" dirty="0">
                        <a:ln>
                          <a:noFill/>
                        </a:ln>
                        <a:solidFill>
                          <a:srgbClr val="C00000"/>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學校依作業時程將家長填妥之「建議鑑定安置結果通知書」回條逕送鑑輔會。</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投影片編號版面配置區 1">
            <a:extLst>
              <a:ext uri="{FF2B5EF4-FFF2-40B4-BE49-F238E27FC236}">
                <a16:creationId xmlns:a16="http://schemas.microsoft.com/office/drawing/2014/main" id="{3D3DF5B5-261E-4C94-94C1-02EDE4C1AB2B}"/>
              </a:ext>
            </a:extLst>
          </p:cNvPr>
          <p:cNvSpPr>
            <a:spLocks noGrp="1"/>
          </p:cNvSpPr>
          <p:nvPr>
            <p:ph type="sldNum" sz="quarter" idx="12"/>
          </p:nvPr>
        </p:nvSpPr>
        <p:spPr/>
        <p:txBody>
          <a:bodyPr/>
          <a:lstStyle/>
          <a:p>
            <a:pPr>
              <a:defRPr/>
            </a:pPr>
            <a:fld id="{01873305-C6E1-4282-B245-733E2C7B695F}" type="slidenum">
              <a:rPr lang="en-US" altLang="zh-TW" smtClean="0"/>
              <a:pPr>
                <a:defRPr/>
              </a:pPr>
              <a:t>27</a:t>
            </a:fld>
            <a:endParaRPr lang="en-US" altLang="zh-TW"/>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0825" y="188913"/>
            <a:ext cx="7715250" cy="1295400"/>
          </a:xfrm>
        </p:spPr>
        <p:txBody>
          <a:bodyPr/>
          <a:lstStyle/>
          <a:p>
            <a:pPr eaLnBrk="1" hangingPunct="1"/>
            <a:r>
              <a:rPr lang="zh-TW" altLang="en-US">
                <a:ea typeface="標楷體" pitchFamily="65" charset="-120"/>
              </a:rPr>
              <a:t>轉介、鑑定及安置作業程序說明</a:t>
            </a:r>
            <a:endParaRPr lang="en-US" altLang="zh-TW">
              <a:ea typeface="標楷體"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702919328"/>
              </p:ext>
            </p:extLst>
          </p:nvPr>
        </p:nvGraphicFramePr>
        <p:xfrm>
          <a:off x="214313" y="1714500"/>
          <a:ext cx="8715375" cy="4390256"/>
        </p:xfrm>
        <a:graphic>
          <a:graphicData uri="http://schemas.openxmlformats.org/drawingml/2006/table">
            <a:tbl>
              <a:tblPr/>
              <a:tblGrid>
                <a:gridCol w="373062">
                  <a:extLst>
                    <a:ext uri="{9D8B030D-6E8A-4147-A177-3AD203B41FA5}">
                      <a16:colId xmlns:a16="http://schemas.microsoft.com/office/drawing/2014/main" val="20000"/>
                    </a:ext>
                  </a:extLst>
                </a:gridCol>
                <a:gridCol w="1936750">
                  <a:extLst>
                    <a:ext uri="{9D8B030D-6E8A-4147-A177-3AD203B41FA5}">
                      <a16:colId xmlns:a16="http://schemas.microsoft.com/office/drawing/2014/main" val="20001"/>
                    </a:ext>
                  </a:extLst>
                </a:gridCol>
                <a:gridCol w="6405563">
                  <a:extLst>
                    <a:ext uri="{9D8B030D-6E8A-4147-A177-3AD203B41FA5}">
                      <a16:colId xmlns:a16="http://schemas.microsoft.com/office/drawing/2014/main" val="20002"/>
                    </a:ext>
                  </a:extLst>
                </a:gridCol>
              </a:tblGrid>
              <a:tr h="490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項次</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34862" marR="34862" marT="17125" marB="17125"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作業項目</a:t>
                      </a:r>
                      <a:endParaRPr kumimoji="0" lang="zh-TW" sz="20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endParaRPr>
                    </a:p>
                  </a:txBody>
                  <a:tcPr marL="0" marR="0" marT="17125" marB="171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作業內容及相關事項</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34862" marR="34862" marT="17125" marB="17125"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09</a:t>
                      </a:r>
                      <a:endParaRPr kumimoji="0" lang="zh-TW"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rPr>
                        <a:t>申覆期程</a:t>
                      </a:r>
                      <a:endParaRPr kumimoji="0" lang="en-US" altLang="zh-TW" sz="20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C00000"/>
                          </a:solidFill>
                          <a:effectLst/>
                          <a:latin typeface="Arial" charset="0"/>
                          <a:ea typeface="標楷體" pitchFamily="65" charset="-120"/>
                          <a:cs typeface="Times New Roman" pitchFamily="18" charset="0"/>
                        </a:rPr>
                        <a:t>112.05.25</a:t>
                      </a:r>
                      <a:r>
                        <a:rPr kumimoji="0" lang="zh-TW" altLang="en-US" sz="2000" b="0" i="0" u="none" strike="noStrike" cap="none" normalizeH="0" baseline="0" dirty="0">
                          <a:ln>
                            <a:noFill/>
                          </a:ln>
                          <a:solidFill>
                            <a:srgbClr val="C00000"/>
                          </a:solidFill>
                          <a:effectLst/>
                          <a:latin typeface="Arial" charset="0"/>
                          <a:ea typeface="標楷體" pitchFamily="65" charset="-120"/>
                          <a:cs typeface="Times New Roman" pitchFamily="18" charset="0"/>
                        </a:rPr>
                        <a:t>～</a:t>
                      </a:r>
                      <a:r>
                        <a:rPr kumimoji="0" lang="en-US" altLang="zh-TW" sz="2000" b="0" i="0" u="none" strike="noStrike" cap="none" normalizeH="0" baseline="0" dirty="0">
                          <a:ln>
                            <a:noFill/>
                          </a:ln>
                          <a:solidFill>
                            <a:srgbClr val="C00000"/>
                          </a:solidFill>
                          <a:effectLst/>
                          <a:latin typeface="Arial" charset="0"/>
                          <a:ea typeface="標楷體" pitchFamily="65" charset="-120"/>
                          <a:cs typeface="Times New Roman" pitchFamily="18" charset="0"/>
                        </a:rPr>
                        <a:t>112.05.29</a:t>
                      </a:r>
                      <a:endParaRPr kumimoji="0" lang="zh-TW" altLang="zh-TW" sz="2000" b="0" i="0" u="none" strike="noStrike" cap="none" normalizeH="0" baseline="0" dirty="0">
                        <a:ln>
                          <a:noFill/>
                        </a:ln>
                        <a:solidFill>
                          <a:srgbClr val="C00000"/>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家長收到「建議鑑定安置結果通知書」後，若有疑義，可於</a:t>
                      </a:r>
                      <a:r>
                        <a:rPr kumimoji="0" lang="zh-TW" sz="2000" b="0" i="0" u="none" strike="noStrike" cap="none" normalizeH="0" baseline="0" dirty="0">
                          <a:ln>
                            <a:noFill/>
                          </a:ln>
                          <a:solidFill>
                            <a:srgbClr val="000000"/>
                          </a:solidFill>
                          <a:effectLst/>
                          <a:highlight>
                            <a:srgbClr val="FFFF00"/>
                          </a:highlight>
                          <a:latin typeface="Times New Roman" pitchFamily="18" charset="0"/>
                          <a:ea typeface="標楷體" pitchFamily="65" charset="-120"/>
                          <a:cs typeface="Times New Roman" pitchFamily="18" charset="0"/>
                        </a:rPr>
                        <a:t>申覆期程內</a:t>
                      </a: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提出申覆。</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09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標楷體" pitchFamily="65" charset="-120"/>
                          <a:ea typeface="新細明體" pitchFamily="18" charset="-120"/>
                          <a:cs typeface="Times New Roman" pitchFamily="18" charset="0"/>
                        </a:rPr>
                        <a:t>10</a:t>
                      </a:r>
                      <a:endParaRPr kumimoji="0" lang="zh-TW"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rPr>
                        <a:t>召開鑑定安置會議</a:t>
                      </a:r>
                      <a:endParaRPr kumimoji="0" lang="en-US" altLang="zh-TW" sz="20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C00000"/>
                          </a:solidFill>
                          <a:effectLst/>
                          <a:latin typeface="Arial" charset="0"/>
                          <a:ea typeface="標楷體" pitchFamily="65" charset="-120"/>
                          <a:cs typeface="Times New Roman" pitchFamily="18" charset="0"/>
                        </a:rPr>
                        <a:t>112.06.09~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C00000"/>
                          </a:solidFill>
                          <a:effectLst/>
                          <a:latin typeface="Arial" charset="0"/>
                          <a:ea typeface="標楷體" pitchFamily="65" charset="-120"/>
                          <a:cs typeface="Times New Roman" pitchFamily="18" charset="0"/>
                        </a:rPr>
                        <a:t>112.06.10</a:t>
                      </a:r>
                      <a:endParaRPr kumimoji="0" lang="zh-TW" altLang="zh-TW" sz="2000" b="0" i="0" u="none" strike="noStrike" cap="none" normalizeH="0" baseline="0" dirty="0">
                        <a:ln>
                          <a:noFill/>
                        </a:ln>
                        <a:solidFill>
                          <a:srgbClr val="C00000"/>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鑑輔會委員、專家學者、心評教師、專業人員、家長團體代表、</a:t>
                      </a:r>
                      <a:r>
                        <a:rPr kumimoji="0" lang="zh-TW" sz="2000" b="0" i="0" u="none" strike="noStrike" cap="none" normalizeH="0" baseline="0" dirty="0">
                          <a:ln>
                            <a:noFill/>
                          </a:ln>
                          <a:solidFill>
                            <a:srgbClr val="000000"/>
                          </a:solidFill>
                          <a:effectLst/>
                          <a:highlight>
                            <a:srgbClr val="FFFF00"/>
                          </a:highlight>
                          <a:latin typeface="Times New Roman" pitchFamily="18" charset="0"/>
                          <a:ea typeface="標楷體" pitchFamily="65" charset="-120"/>
                          <a:cs typeface="Times New Roman" pitchFamily="18" charset="0"/>
                        </a:rPr>
                        <a:t>原就讀學校（幼兒園）特教教師</a:t>
                      </a: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、家長、欲安置學校（幼兒園）特教承辦人及相關人員出席。</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453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標楷體" pitchFamily="65" charset="-120"/>
                          <a:ea typeface="新細明體" pitchFamily="18" charset="-120"/>
                          <a:cs typeface="Times New Roman" pitchFamily="18" charset="0"/>
                        </a:rPr>
                        <a:t>11</a:t>
                      </a:r>
                      <a:endParaRPr kumimoji="0" lang="zh-TW" altLang="zh-TW" sz="2000" b="0" i="0" u="none" strike="noStrike" cap="none" normalizeH="0" baseline="0">
                        <a:ln>
                          <a:noFill/>
                        </a:ln>
                        <a:solidFill>
                          <a:schemeClr val="tx1"/>
                        </a:solidFill>
                        <a:effectLst/>
                        <a:latin typeface="Times New Roman" pitchFamily="18" charset="0"/>
                        <a:ea typeface="新細明體" pitchFamily="18" charset="-120"/>
                        <a:cs typeface="Times New Roman" pitchFamily="18"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rPr>
                        <a:t>安置適切性追蹤</a:t>
                      </a:r>
                      <a:endParaRPr kumimoji="0" lang="en-US" altLang="zh-TW" sz="20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C00000"/>
                          </a:solidFill>
                          <a:effectLst/>
                          <a:latin typeface="Arial" charset="0"/>
                          <a:ea typeface="標楷體" pitchFamily="65" charset="-120"/>
                          <a:cs typeface="Times New Roman" pitchFamily="18" charset="0"/>
                        </a:rPr>
                        <a:t>112.10.02</a:t>
                      </a:r>
                      <a:endParaRPr kumimoji="0" lang="zh-TW" altLang="zh-TW" sz="2000" b="0" i="0" u="none" strike="noStrike" cap="none" normalizeH="0" baseline="0" dirty="0">
                        <a:ln>
                          <a:noFill/>
                        </a:ln>
                        <a:solidFill>
                          <a:srgbClr val="C00000"/>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學生安置一個月內，由學校評估填寫「花蓮縣特殊教育學生就學輔導及鑑定安置適切性追蹤回報表」，正本逕送至至本縣鑑輔會彙辦，影本請學校列入個案資料移交。（</a:t>
                      </a:r>
                      <a:r>
                        <a:rPr kumimoji="0" lang="zh-TW" altLang="en-US" sz="2000" b="0" i="0" u="none" strike="noStrike" cap="none" normalizeH="0" baseline="0" dirty="0">
                          <a:ln>
                            <a:noFill/>
                          </a:ln>
                          <a:solidFill>
                            <a:srgbClr val="000000"/>
                          </a:solidFill>
                          <a:effectLst/>
                          <a:highlight>
                            <a:srgbClr val="FFFF00"/>
                          </a:highlight>
                          <a:latin typeface="Times New Roman" pitchFamily="18" charset="0"/>
                          <a:ea typeface="標楷體" pitchFamily="65" charset="-120"/>
                          <a:cs typeface="Times New Roman" pitchFamily="18" charset="0"/>
                        </a:rPr>
                        <a:t>視障、聽障、</a:t>
                      </a:r>
                      <a:r>
                        <a:rPr kumimoji="0" lang="zh-TW" sz="2000" b="0" i="0" u="none" strike="noStrike" cap="none" normalizeH="0" baseline="0" dirty="0">
                          <a:ln>
                            <a:noFill/>
                          </a:ln>
                          <a:solidFill>
                            <a:srgbClr val="000000"/>
                          </a:solidFill>
                          <a:effectLst/>
                          <a:highlight>
                            <a:srgbClr val="FFFF00"/>
                          </a:highlight>
                          <a:latin typeface="Times New Roman" pitchFamily="18" charset="0"/>
                          <a:ea typeface="標楷體" pitchFamily="65" charset="-120"/>
                          <a:cs typeface="Times New Roman" pitchFamily="18" charset="0"/>
                        </a:rPr>
                        <a:t>情障及自閉症學生安置三個月</a:t>
                      </a:r>
                      <a:r>
                        <a:rPr kumimoji="0" lang="zh-TW" altLang="en-US" sz="2000" b="0" i="0" u="none" strike="noStrike" cap="none" normalizeH="0" baseline="0" dirty="0">
                          <a:ln>
                            <a:noFill/>
                          </a:ln>
                          <a:solidFill>
                            <a:srgbClr val="000000"/>
                          </a:solidFill>
                          <a:effectLst/>
                          <a:highlight>
                            <a:srgbClr val="FFFF00"/>
                          </a:highlight>
                          <a:latin typeface="Times New Roman" pitchFamily="18" charset="0"/>
                          <a:ea typeface="標楷體" pitchFamily="65" charset="-120"/>
                          <a:cs typeface="Times New Roman" pitchFamily="18" charset="0"/>
                        </a:rPr>
                        <a:t>後派員評估</a:t>
                      </a: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投影片編號版面配置區 1">
            <a:extLst>
              <a:ext uri="{FF2B5EF4-FFF2-40B4-BE49-F238E27FC236}">
                <a16:creationId xmlns:a16="http://schemas.microsoft.com/office/drawing/2014/main" id="{E95FF465-AFBF-4A20-B9F3-057442E592CD}"/>
              </a:ext>
            </a:extLst>
          </p:cNvPr>
          <p:cNvSpPr>
            <a:spLocks noGrp="1"/>
          </p:cNvSpPr>
          <p:nvPr>
            <p:ph type="sldNum" sz="quarter" idx="12"/>
          </p:nvPr>
        </p:nvSpPr>
        <p:spPr/>
        <p:txBody>
          <a:bodyPr/>
          <a:lstStyle/>
          <a:p>
            <a:pPr>
              <a:defRPr/>
            </a:pPr>
            <a:fld id="{01873305-C6E1-4282-B245-733E2C7B695F}" type="slidenum">
              <a:rPr lang="en-US" altLang="zh-TW" smtClean="0"/>
              <a:pPr>
                <a:defRPr/>
              </a:pPr>
              <a:t>28</a:t>
            </a:fld>
            <a:endParaRPr lang="en-US" altLang="zh-TW"/>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5" y="188913"/>
            <a:ext cx="7715250" cy="1295400"/>
          </a:xfrm>
        </p:spPr>
        <p:txBody>
          <a:bodyPr/>
          <a:lstStyle/>
          <a:p>
            <a:pPr eaLnBrk="1" hangingPunct="1"/>
            <a:r>
              <a:rPr lang="zh-TW" altLang="en-US" dirty="0">
                <a:ea typeface="標楷體" pitchFamily="65" charset="-120"/>
                <a:sym typeface="Wingdings" pitchFamily="2" charset="2"/>
              </a:rPr>
              <a:t></a:t>
            </a:r>
            <a:r>
              <a:rPr lang="zh-TW" altLang="en-US" dirty="0">
                <a:ea typeface="標楷體" pitchFamily="65" charset="-120"/>
              </a:rPr>
              <a:t>特教通報網－接收此次提報學生</a:t>
            </a:r>
            <a:endParaRPr lang="en-US" altLang="zh-TW" dirty="0">
              <a:ea typeface="標楷體" pitchFamily="65" charset="-120"/>
            </a:endParaRPr>
          </a:p>
        </p:txBody>
      </p:sp>
      <p:pic>
        <p:nvPicPr>
          <p:cNvPr id="3" name="圖片 2">
            <a:extLst>
              <a:ext uri="{FF2B5EF4-FFF2-40B4-BE49-F238E27FC236}">
                <a16:creationId xmlns:a16="http://schemas.microsoft.com/office/drawing/2014/main" id="{16D4C14A-8618-48E6-9672-210B52200766}"/>
              </a:ext>
            </a:extLst>
          </p:cNvPr>
          <p:cNvPicPr>
            <a:picLocks noChangeAspect="1"/>
          </p:cNvPicPr>
          <p:nvPr/>
        </p:nvPicPr>
        <p:blipFill>
          <a:blip r:embed="rId2"/>
          <a:stretch>
            <a:fillRect/>
          </a:stretch>
        </p:blipFill>
        <p:spPr>
          <a:xfrm>
            <a:off x="143508" y="1628800"/>
            <a:ext cx="8856984" cy="4608512"/>
          </a:xfrm>
          <a:prstGeom prst="rect">
            <a:avLst/>
          </a:prstGeom>
        </p:spPr>
      </p:pic>
      <p:sp>
        <p:nvSpPr>
          <p:cNvPr id="5" name="文字方塊 4">
            <a:extLst>
              <a:ext uri="{FF2B5EF4-FFF2-40B4-BE49-F238E27FC236}">
                <a16:creationId xmlns:a16="http://schemas.microsoft.com/office/drawing/2014/main" id="{9FBB4E51-57DE-4E78-8959-36D147433674}"/>
              </a:ext>
            </a:extLst>
          </p:cNvPr>
          <p:cNvSpPr txBox="1"/>
          <p:nvPr/>
        </p:nvSpPr>
        <p:spPr>
          <a:xfrm>
            <a:off x="143508" y="6318895"/>
            <a:ext cx="8522791" cy="400110"/>
          </a:xfrm>
          <a:prstGeom prst="rect">
            <a:avLst/>
          </a:prstGeom>
          <a:noFill/>
        </p:spPr>
        <p:txBody>
          <a:bodyPr wrap="square" rtlCol="0">
            <a:spAutoFit/>
          </a:bodyPr>
          <a:lstStyle/>
          <a:p>
            <a:r>
              <a:rPr lang="zh-TW" altLang="en-US" sz="2000" b="1" dirty="0">
                <a:effectLst>
                  <a:outerShdw blurRad="38100" dist="38100" dir="2700000" algn="tl">
                    <a:srgbClr val="000000">
                      <a:alpha val="43137"/>
                    </a:srgbClr>
                  </a:outerShdw>
                </a:effectLst>
              </a:rPr>
              <a:t>接收時間：學校收到鑑輔會核定公文後，即可上特教通報網接收。</a:t>
            </a:r>
          </a:p>
        </p:txBody>
      </p:sp>
      <p:sp>
        <p:nvSpPr>
          <p:cNvPr id="6" name="投影片編號版面配置區 5">
            <a:extLst>
              <a:ext uri="{FF2B5EF4-FFF2-40B4-BE49-F238E27FC236}">
                <a16:creationId xmlns:a16="http://schemas.microsoft.com/office/drawing/2014/main" id="{FFE2FD1B-0960-4A5B-B229-D98A9EE223C6}"/>
              </a:ext>
            </a:extLst>
          </p:cNvPr>
          <p:cNvSpPr>
            <a:spLocks noGrp="1"/>
          </p:cNvSpPr>
          <p:nvPr>
            <p:ph type="sldNum" sz="quarter" idx="12"/>
          </p:nvPr>
        </p:nvSpPr>
        <p:spPr/>
        <p:txBody>
          <a:bodyPr/>
          <a:lstStyle/>
          <a:p>
            <a:pPr>
              <a:defRPr/>
            </a:pPr>
            <a:fld id="{01873305-C6E1-4282-B245-733E2C7B695F}" type="slidenum">
              <a:rPr lang="en-US" altLang="zh-TW" smtClean="0"/>
              <a:pPr>
                <a:defRPr/>
              </a:pPr>
              <a:t>29</a:t>
            </a:fld>
            <a:endParaRPr lang="en-US" altLang="zh-TW"/>
          </a:p>
        </p:txBody>
      </p:sp>
    </p:spTree>
    <p:extLst>
      <p:ext uri="{BB962C8B-B14F-4D97-AF65-F5344CB8AC3E}">
        <p14:creationId xmlns:p14="http://schemas.microsoft.com/office/powerpoint/2010/main" val="28303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0825" y="188913"/>
            <a:ext cx="7715250" cy="1295400"/>
          </a:xfrm>
        </p:spPr>
        <p:txBody>
          <a:bodyPr/>
          <a:lstStyle/>
          <a:p>
            <a:pPr eaLnBrk="1" hangingPunct="1"/>
            <a:r>
              <a:rPr lang="zh-TW" altLang="en-US">
                <a:ea typeface="標楷體" pitchFamily="65" charset="-120"/>
              </a:rPr>
              <a:t>轉介、鑑定及安置作業流程分類</a:t>
            </a:r>
            <a:endParaRPr lang="en-US" altLang="zh-TW">
              <a:ea typeface="標楷體" pitchFamily="65" charset="-120"/>
            </a:endParaRPr>
          </a:p>
        </p:txBody>
      </p:sp>
      <p:sp>
        <p:nvSpPr>
          <p:cNvPr id="4" name="內容版面配置區 3"/>
          <p:cNvSpPr>
            <a:spLocks noGrp="1"/>
          </p:cNvSpPr>
          <p:nvPr>
            <p:ph idx="1"/>
          </p:nvPr>
        </p:nvSpPr>
        <p:spPr>
          <a:xfrm>
            <a:off x="457200" y="1719263"/>
            <a:ext cx="8472488" cy="4411662"/>
          </a:xfrm>
        </p:spPr>
        <p:txBody>
          <a:bodyPr/>
          <a:lstStyle/>
          <a:p>
            <a:pPr eaLnBrk="1" hangingPunct="1">
              <a:defRPr/>
            </a:pPr>
            <a:r>
              <a:rPr lang="zh-TW" altLang="en-US" dirty="0"/>
              <a:t>學前教育－</a:t>
            </a:r>
            <a:r>
              <a:rPr lang="zh-TW" altLang="en-US" dirty="0">
                <a:effectLst>
                  <a:outerShdw blurRad="38100" dist="38100" dir="2700000" algn="tl">
                    <a:srgbClr val="000000">
                      <a:alpha val="43137"/>
                    </a:srgbClr>
                  </a:outerShdw>
                </a:effectLst>
              </a:rPr>
              <a:t>發展遲緩類</a:t>
            </a:r>
            <a:endParaRPr lang="en-US" altLang="zh-TW" sz="2400" dirty="0">
              <a:solidFill>
                <a:srgbClr val="FF0000"/>
              </a:solidFill>
            </a:endParaRPr>
          </a:p>
          <a:p>
            <a:pPr eaLnBrk="1" hangingPunct="1">
              <a:defRPr/>
            </a:pPr>
            <a:r>
              <a:rPr lang="zh-TW" altLang="en-US" dirty="0"/>
              <a:t>高中中等以下教育－</a:t>
            </a:r>
            <a:r>
              <a:rPr lang="zh-TW" altLang="en-US" dirty="0">
                <a:effectLst>
                  <a:outerShdw blurRad="38100" dist="38100" dir="2700000" algn="tl">
                    <a:srgbClr val="000000">
                      <a:alpha val="43137"/>
                    </a:srgbClr>
                  </a:outerShdw>
                </a:effectLst>
              </a:rPr>
              <a:t>智能障礙</a:t>
            </a:r>
            <a:endParaRPr lang="en-US" altLang="zh-TW" dirty="0">
              <a:effectLst>
                <a:outerShdw blurRad="38100" dist="38100" dir="2700000" algn="tl">
                  <a:srgbClr val="000000">
                    <a:alpha val="43137"/>
                  </a:srgbClr>
                </a:outerShdw>
              </a:effectLst>
            </a:endParaRPr>
          </a:p>
          <a:p>
            <a:pPr eaLnBrk="1" hangingPunct="1">
              <a:defRPr/>
            </a:pPr>
            <a:r>
              <a:rPr lang="zh-TW" altLang="en-US" dirty="0"/>
              <a:t>高中中等以下教育－</a:t>
            </a:r>
            <a:r>
              <a:rPr lang="zh-TW" altLang="en-US" dirty="0">
                <a:effectLst>
                  <a:outerShdw blurRad="38100" dist="38100" dir="2700000" algn="tl">
                    <a:srgbClr val="000000">
                      <a:alpha val="43137"/>
                    </a:srgbClr>
                  </a:outerShdw>
                </a:effectLst>
              </a:rPr>
              <a:t>學障障礙</a:t>
            </a:r>
            <a:r>
              <a:rPr lang="en-US" altLang="zh-TW" dirty="0">
                <a:effectLst>
                  <a:outerShdw blurRad="38100" dist="38100" dir="2700000" algn="tl">
                    <a:srgbClr val="000000">
                      <a:alpha val="43137"/>
                    </a:srgbClr>
                  </a:outerShdw>
                </a:effectLst>
              </a:rPr>
              <a:t>*</a:t>
            </a:r>
            <a:endParaRPr lang="en-US" altLang="zh-TW" sz="2400" dirty="0">
              <a:solidFill>
                <a:srgbClr val="FF0000"/>
              </a:solidFill>
            </a:endParaRPr>
          </a:p>
          <a:p>
            <a:pPr eaLnBrk="1" hangingPunct="1">
              <a:defRPr/>
            </a:pPr>
            <a:r>
              <a:rPr lang="zh-TW" altLang="en-US" dirty="0"/>
              <a:t>高中中等以下教育－</a:t>
            </a:r>
            <a:r>
              <a:rPr lang="zh-TW" altLang="en-US" dirty="0">
                <a:effectLst>
                  <a:outerShdw blurRad="38100" dist="38100" dir="2700000" algn="tl">
                    <a:srgbClr val="000000">
                      <a:alpha val="43137"/>
                    </a:srgbClr>
                  </a:outerShdw>
                </a:effectLst>
              </a:rPr>
              <a:t>情緒行為障礙</a:t>
            </a:r>
            <a:endParaRPr lang="en-US" altLang="zh-TW" sz="2400" dirty="0">
              <a:solidFill>
                <a:srgbClr val="FF0000"/>
              </a:solidFill>
            </a:endParaRPr>
          </a:p>
          <a:p>
            <a:pPr eaLnBrk="1" hangingPunct="1">
              <a:defRPr/>
            </a:pPr>
            <a:r>
              <a:rPr lang="zh-TW" altLang="en-US" dirty="0"/>
              <a:t>高中中等以下教育－</a:t>
            </a:r>
            <a:r>
              <a:rPr lang="zh-TW" altLang="en-US" dirty="0">
                <a:effectLst>
                  <a:outerShdw blurRad="38100" dist="38100" dir="2700000" algn="tl">
                    <a:srgbClr val="000000">
                      <a:alpha val="43137"/>
                    </a:srgbClr>
                  </a:outerShdw>
                </a:effectLst>
              </a:rPr>
              <a:t>自閉症類</a:t>
            </a:r>
            <a:endParaRPr lang="en-US" altLang="zh-TW" dirty="0">
              <a:effectLst>
                <a:outerShdw blurRad="38100" dist="38100" dir="2700000" algn="tl">
                  <a:srgbClr val="000000">
                    <a:alpha val="43137"/>
                  </a:srgbClr>
                </a:outerShdw>
              </a:effectLst>
            </a:endParaRPr>
          </a:p>
          <a:p>
            <a:pPr eaLnBrk="1" hangingPunct="1">
              <a:defRPr/>
            </a:pPr>
            <a:r>
              <a:rPr lang="zh-TW" altLang="en-US" dirty="0"/>
              <a:t>高中中等以下教育－</a:t>
            </a:r>
            <a:r>
              <a:rPr lang="zh-TW" altLang="en-US" dirty="0">
                <a:effectLst>
                  <a:outerShdw blurRad="38100" dist="38100" dir="2700000" algn="tl">
                    <a:srgbClr val="000000">
                      <a:alpha val="43137"/>
                    </a:srgbClr>
                  </a:outerShdw>
                </a:effectLst>
              </a:rPr>
              <a:t>視覺障礙、聽覺障礙、語言障礙、肢體障礙、腦性麻痺、身體病弱、多重障礙、其他障礙類</a:t>
            </a:r>
            <a:endParaRPr lang="en-US" altLang="zh-TW" dirty="0">
              <a:effectLst>
                <a:outerShdw blurRad="38100" dist="38100" dir="2700000" algn="tl">
                  <a:srgbClr val="000000">
                    <a:alpha val="43137"/>
                  </a:srgbClr>
                </a:outerShdw>
              </a:effectLst>
            </a:endParaRPr>
          </a:p>
          <a:p>
            <a:pPr eaLnBrk="1" hangingPunct="1">
              <a:defRPr/>
            </a:pPr>
            <a:endParaRPr lang="en-US" altLang="zh-TW" dirty="0"/>
          </a:p>
          <a:p>
            <a:pPr eaLnBrk="1" hangingPunct="1">
              <a:defRPr/>
            </a:pPr>
            <a:endParaRPr lang="en-US" altLang="zh-TW" dirty="0"/>
          </a:p>
          <a:p>
            <a:pPr eaLnBrk="1" hangingPunct="1">
              <a:defRPr/>
            </a:pPr>
            <a:endParaRPr lang="zh-TW" altLang="en-US" dirty="0"/>
          </a:p>
        </p:txBody>
      </p:sp>
      <p:sp>
        <p:nvSpPr>
          <p:cNvPr id="2" name="投影片編號版面配置區 1">
            <a:extLst>
              <a:ext uri="{FF2B5EF4-FFF2-40B4-BE49-F238E27FC236}">
                <a16:creationId xmlns:a16="http://schemas.microsoft.com/office/drawing/2014/main" id="{2B1283F8-2F94-4D48-94B7-B0E8BEA1C416}"/>
              </a:ext>
            </a:extLst>
          </p:cNvPr>
          <p:cNvSpPr>
            <a:spLocks noGrp="1"/>
          </p:cNvSpPr>
          <p:nvPr>
            <p:ph type="sldNum" sz="quarter" idx="12"/>
          </p:nvPr>
        </p:nvSpPr>
        <p:spPr/>
        <p:txBody>
          <a:bodyPr/>
          <a:lstStyle/>
          <a:p>
            <a:pPr>
              <a:defRPr/>
            </a:pPr>
            <a:fld id="{01873305-C6E1-4282-B245-733E2C7B695F}" type="slidenum">
              <a:rPr lang="en-US" altLang="zh-TW" smtClean="0"/>
              <a:pPr>
                <a:defRPr/>
              </a:pPr>
              <a:t>3</a:t>
            </a:fld>
            <a:endParaRPr lang="en-US" altLang="zh-TW"/>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0825" y="188913"/>
            <a:ext cx="7715250" cy="791815"/>
          </a:xfrm>
        </p:spPr>
        <p:txBody>
          <a:bodyPr/>
          <a:lstStyle/>
          <a:p>
            <a:pPr eaLnBrk="1" hangingPunct="1"/>
            <a:r>
              <a:rPr lang="zh-TW" altLang="en-US" dirty="0">
                <a:ea typeface="標楷體" pitchFamily="65" charset="-120"/>
              </a:rPr>
              <a:t>轉介、鑑定及安置作業程序說明</a:t>
            </a:r>
            <a:endParaRPr lang="en-US" altLang="zh-TW" dirty="0">
              <a:ea typeface="標楷體"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4114629138"/>
              </p:ext>
            </p:extLst>
          </p:nvPr>
        </p:nvGraphicFramePr>
        <p:xfrm>
          <a:off x="179512" y="1124744"/>
          <a:ext cx="8715375" cy="5184576"/>
        </p:xfrm>
        <a:graphic>
          <a:graphicData uri="http://schemas.openxmlformats.org/drawingml/2006/table">
            <a:tbl>
              <a:tblPr/>
              <a:tblGrid>
                <a:gridCol w="373062">
                  <a:extLst>
                    <a:ext uri="{9D8B030D-6E8A-4147-A177-3AD203B41FA5}">
                      <a16:colId xmlns:a16="http://schemas.microsoft.com/office/drawing/2014/main" val="20000"/>
                    </a:ext>
                  </a:extLst>
                </a:gridCol>
                <a:gridCol w="2198688">
                  <a:extLst>
                    <a:ext uri="{9D8B030D-6E8A-4147-A177-3AD203B41FA5}">
                      <a16:colId xmlns:a16="http://schemas.microsoft.com/office/drawing/2014/main" val="20001"/>
                    </a:ext>
                  </a:extLst>
                </a:gridCol>
                <a:gridCol w="6143625">
                  <a:extLst>
                    <a:ext uri="{9D8B030D-6E8A-4147-A177-3AD203B41FA5}">
                      <a16:colId xmlns:a16="http://schemas.microsoft.com/office/drawing/2014/main" val="20002"/>
                    </a:ext>
                  </a:extLst>
                </a:gridCol>
              </a:tblGrid>
              <a:tr h="540206">
                <a:tc>
                  <a:txBody>
                    <a:bodyPr/>
                    <a:lstStyle/>
                    <a:p>
                      <a:pPr marL="0" marR="0" lvl="0" indent="0" algn="ctr" defTabSz="914400" rtl="0" eaLnBrk="1" fontAlgn="base" latinLnBrk="0" hangingPunct="1">
                        <a:lnSpc>
                          <a:spcPts val="145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項次</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34862" marR="34862" marT="17125" marB="17125"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5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作業項目</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0" marR="0" marT="17125" marB="171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5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作業內容及相關事項</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34862" marR="34862" marT="17125" marB="17125"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436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01</a:t>
                      </a:r>
                      <a:endParaRPr kumimoji="0" lang="zh-TW"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34862" marR="34862" marT="17125" marB="17125"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rPr>
                        <a:t>鑑定流程說明</a:t>
                      </a:r>
                      <a:endParaRPr kumimoji="0" lang="en-US" altLang="zh-TW" sz="24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Arial" charset="0"/>
                          <a:ea typeface="標楷體" pitchFamily="65" charset="-120"/>
                          <a:cs typeface="Times New Roman" pitchFamily="18" charset="0"/>
                        </a:rPr>
                        <a:t>112.02.16</a:t>
                      </a:r>
                      <a:endParaRPr kumimoji="0" lang="zh-TW"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0" marR="0" marT="17125" marB="171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請各校特教教師、心評教師、特教組長或特教業務承辦人參加鑑定流程說明會。</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34862" marR="34862" marT="17125" marB="17125"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007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02</a:t>
                      </a:r>
                      <a:endParaRPr kumimoji="0" lang="zh-TW"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34862" marR="34862" marT="17125" marB="17125"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hlinkClick r:id="rId2" action="ppaction://hlinkfile"/>
                        </a:rPr>
                        <a:t>網路提報</a:t>
                      </a:r>
                      <a:endParaRPr kumimoji="0" lang="en-US" altLang="zh-TW" sz="24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rPr>
                        <a:t>送件</a:t>
                      </a:r>
                      <a:endParaRPr kumimoji="0" lang="en-US" altLang="zh-TW" sz="24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0000FF"/>
                          </a:solidFill>
                          <a:effectLst/>
                          <a:latin typeface="Arial" charset="0"/>
                          <a:ea typeface="新細明體" pitchFamily="18" charset="-120"/>
                        </a:rPr>
                        <a:t>重新評估</a:t>
                      </a:r>
                      <a:endParaRPr kumimoji="0" lang="en-US" altLang="zh-TW" sz="2400" b="1" i="0" u="none" strike="noStrike" cap="none" normalizeH="0" baseline="0" dirty="0">
                        <a:ln>
                          <a:noFill/>
                        </a:ln>
                        <a:solidFill>
                          <a:srgbClr val="0000FF"/>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zh-TW" sz="2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112.03.06</a:t>
                      </a:r>
                      <a:r>
                        <a:rPr lang="zh-TW" altLang="zh-TW" sz="2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a:t>
                      </a:r>
                      <a:r>
                        <a:rPr lang="en-US" altLang="zh-TW" sz="2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rPr>
                        <a:t>112.03.09</a:t>
                      </a:r>
                      <a:endParaRPr kumimoji="0" lang="en-US" altLang="zh-TW" sz="2400" b="1" i="0" u="none" strike="noStrike" cap="none" normalizeH="0" baseline="0" dirty="0">
                        <a:ln>
                          <a:noFill/>
                        </a:ln>
                        <a:solidFill>
                          <a:srgbClr val="0000FF"/>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dirty="0">
                        <a:ln>
                          <a:noFill/>
                        </a:ln>
                        <a:solidFill>
                          <a:srgbClr val="0000FF"/>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a:ln>
                          <a:noFill/>
                        </a:ln>
                        <a:solidFill>
                          <a:srgbClr val="A50021"/>
                        </a:solidFill>
                        <a:effectLst/>
                        <a:latin typeface="Times New Roman" pitchFamily="18" charset="0"/>
                        <a:ea typeface="新細明體" pitchFamily="18" charset="-120"/>
                        <a:cs typeface="Times New Roman" pitchFamily="18" charset="0"/>
                      </a:endParaRPr>
                    </a:p>
                  </a:txBody>
                  <a:tcPr marL="0" marR="0" marT="17125" marB="171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2400" marR="0" lvl="0" indent="-152400" algn="l" defTabSz="914400" rtl="0" eaLnBrk="1" fontAlgn="base" latinLnBrk="0" hangingPunct="1">
                        <a:lnSpc>
                          <a:spcPct val="100000"/>
                        </a:lnSpc>
                        <a:spcBef>
                          <a:spcPct val="0"/>
                        </a:spcBef>
                        <a:spcAft>
                          <a:spcPct val="0"/>
                        </a:spcAft>
                        <a:buClrTx/>
                        <a:buSzTx/>
                        <a:buFontTx/>
                        <a:buNone/>
                        <a:tabLst/>
                        <a:defRPr/>
                      </a:pPr>
                      <a:r>
                        <a:rPr kumimoji="0" lang="en-US" altLang="zh-TW" sz="20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1.</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教育部特殊教育通報網填報</a:t>
                      </a:r>
                      <a:r>
                        <a:rPr kumimoji="0" lang="zh-TW"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en-US" altLang="zh-TW" sz="1800" b="0" i="0" u="sng" strike="noStrike" cap="none" normalizeH="0" baseline="0" dirty="0">
                          <a:ln>
                            <a:noFill/>
                          </a:ln>
                          <a:solidFill>
                            <a:srgbClr val="000000"/>
                          </a:solidFill>
                          <a:effectLst/>
                          <a:latin typeface="Times New Roman" pitchFamily="18" charset="0"/>
                          <a:ea typeface="標楷體" pitchFamily="65" charset="-120"/>
                          <a:cs typeface="Times New Roman" pitchFamily="18" charset="0"/>
                          <a:hlinkClick r:id="rId3"/>
                        </a:rPr>
                        <a:t>http://www.set.edu.tw/</a:t>
                      </a:r>
                      <a:r>
                        <a:rPr kumimoji="0" lang="zh-TW"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endParaRPr kumimoji="0" lang="zh-TW"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152400" marR="0" lvl="0" indent="-15240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(1)</a:t>
                      </a:r>
                      <a:r>
                        <a:rPr kumimoji="0" lang="zh-TW" sz="2000" b="1" i="0" u="none" strike="noStrike" cap="none" normalizeH="0" baseline="0" dirty="0">
                          <a:ln>
                            <a:noFill/>
                          </a:ln>
                          <a:solidFill>
                            <a:srgbClr val="C00000"/>
                          </a:solidFill>
                          <a:effectLst/>
                          <a:latin typeface="Times New Roman" pitchFamily="18" charset="0"/>
                          <a:ea typeface="標楷體" pitchFamily="65" charset="-120"/>
                        </a:rPr>
                        <a:t>提報</a:t>
                      </a:r>
                      <a:r>
                        <a:rPr kumimoji="0" lang="zh-TW" altLang="en-US" sz="2000" b="1" i="0" u="none" strike="noStrike" cap="none" normalizeH="0" baseline="0" dirty="0">
                          <a:ln>
                            <a:noFill/>
                          </a:ln>
                          <a:solidFill>
                            <a:srgbClr val="C00000"/>
                          </a:solidFill>
                          <a:effectLst/>
                          <a:latin typeface="Times New Roman" pitchFamily="18" charset="0"/>
                          <a:ea typeface="標楷體" pitchFamily="65" charset="-120"/>
                        </a:rPr>
                        <a:t>重新評估</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：點選</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提報鑑定安置</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altLang="en-US" sz="2000" b="0" i="0" u="none" strike="noStrike" cap="none" normalizeH="0" baseline="0" dirty="0">
                          <a:ln>
                            <a:noFill/>
                          </a:ln>
                          <a:solidFill>
                            <a:srgbClr val="000000"/>
                          </a:solidFill>
                          <a:effectLst/>
                          <a:latin typeface="Times New Roman" pitchFamily="18" charset="0"/>
                          <a:ea typeface="標楷體" pitchFamily="65" charset="-120"/>
                        </a:rPr>
                        <a:t>再</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點選</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填寫鑑定摘要表</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altLang="en-US"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點選</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altLang="en-US" sz="2000" b="0" i="0" u="none" strike="noStrike" cap="none" normalizeH="0" baseline="0" dirty="0">
                          <a:ln>
                            <a:noFill/>
                          </a:ln>
                          <a:solidFill>
                            <a:srgbClr val="000000"/>
                          </a:solidFill>
                          <a:effectLst/>
                          <a:latin typeface="Times New Roman" pitchFamily="18" charset="0"/>
                          <a:ea typeface="標楷體" pitchFamily="65" charset="-120"/>
                        </a:rPr>
                        <a:t>新增提報鑑定</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學生</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並於提報身分中點選</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提報類別</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及</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altLang="en-US" sz="2000" b="0" i="0" u="none" strike="noStrike" cap="none" normalizeH="0" baseline="0" dirty="0">
                          <a:ln>
                            <a:noFill/>
                          </a:ln>
                          <a:solidFill>
                            <a:srgbClr val="000000"/>
                          </a:solidFill>
                          <a:effectLst/>
                          <a:latin typeface="Times New Roman" pitchFamily="18" charset="0"/>
                          <a:ea typeface="標楷體" pitchFamily="65" charset="-120"/>
                        </a:rPr>
                        <a:t>重新評估</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個案</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，點選</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選擇完畢</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altLang="en-US" sz="2000" b="0" i="0" u="none" strike="noStrike" cap="none" normalizeH="0" baseline="0" dirty="0">
                          <a:ln>
                            <a:noFill/>
                          </a:ln>
                          <a:solidFill>
                            <a:srgbClr val="000000"/>
                          </a:solidFill>
                          <a:effectLst/>
                          <a:latin typeface="Times New Roman" pitchFamily="18" charset="0"/>
                          <a:ea typeface="標楷體" pitchFamily="65" charset="-120"/>
                        </a:rPr>
                        <a:t>後</a:t>
                      </a:r>
                      <a:r>
                        <a:rPr kumimoji="0" lang="en-US"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altLang="en-US" sz="2000" b="0" i="0" u="none" strike="noStrike" cap="none" normalizeH="0" baseline="0" dirty="0">
                          <a:ln>
                            <a:noFill/>
                          </a:ln>
                          <a:solidFill>
                            <a:srgbClr val="000000"/>
                          </a:solidFill>
                          <a:effectLst/>
                          <a:latin typeface="Times New Roman" pitchFamily="18" charset="0"/>
                          <a:ea typeface="標楷體" pitchFamily="65" charset="-120"/>
                        </a:rPr>
                        <a:t>存檔</a:t>
                      </a:r>
                      <a:r>
                        <a:rPr kumimoji="0" lang="en-US"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a:t>
                      </a:r>
                      <a:endParaRPr kumimoji="0" 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152400" marR="0" lvl="0" indent="-15240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(2)</a:t>
                      </a:r>
                      <a:r>
                        <a:rPr kumimoji="0" lang="zh-TW" sz="2000" b="1" i="0" u="none" strike="noStrike" cap="none" normalizeH="0" baseline="0" dirty="0">
                          <a:ln>
                            <a:noFill/>
                          </a:ln>
                          <a:solidFill>
                            <a:srgbClr val="0070C0"/>
                          </a:solidFill>
                          <a:effectLst/>
                          <a:latin typeface="Times New Roman" pitchFamily="18" charset="0"/>
                          <a:ea typeface="標楷體" pitchFamily="65" charset="-120"/>
                        </a:rPr>
                        <a:t>列印清冊</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：作業完成後，請點選</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列印提報清冊</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，將</a:t>
                      </a:r>
                      <a:r>
                        <a:rPr kumimoji="0" lang="en-US"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altLang="en-US" sz="2000" b="0" i="0" u="none" strike="noStrike" cap="none" normalizeH="0" baseline="0" dirty="0">
                          <a:ln>
                            <a:noFill/>
                          </a:ln>
                          <a:solidFill>
                            <a:srgbClr val="000000"/>
                          </a:solidFill>
                          <a:effectLst/>
                          <a:latin typeface="Times New Roman" pitchFamily="18" charset="0"/>
                          <a:ea typeface="標楷體" pitchFamily="65" charset="-120"/>
                        </a:rPr>
                        <a:t>特殊需求</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學生</a:t>
                      </a:r>
                      <a:r>
                        <a:rPr kumimoji="0" lang="zh-TW" altLang="en-US" sz="2000" b="0" i="0" u="none" strike="noStrike" cap="none" normalizeH="0" baseline="0" dirty="0">
                          <a:ln>
                            <a:noFill/>
                          </a:ln>
                          <a:solidFill>
                            <a:srgbClr val="000000"/>
                          </a:solidFill>
                          <a:effectLst/>
                          <a:latin typeface="Times New Roman" pitchFamily="18" charset="0"/>
                          <a:ea typeface="標楷體" pitchFamily="65" charset="-120"/>
                        </a:rPr>
                        <a:t>鑑定安置</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提報清冊</a:t>
                      </a:r>
                      <a:r>
                        <a:rPr kumimoji="0" lang="en-US"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列印</a:t>
                      </a:r>
                      <a:r>
                        <a:rPr kumimoji="0" lang="zh-TW" altLang="en-US" sz="2000" b="0" i="0" u="none" strike="noStrike" cap="none" normalizeH="0" baseline="0" dirty="0">
                          <a:ln>
                            <a:noFill/>
                          </a:ln>
                          <a:solidFill>
                            <a:srgbClr val="000000"/>
                          </a:solidFill>
                          <a:effectLst/>
                          <a:latin typeface="Times New Roman" pitchFamily="18" charset="0"/>
                          <a:ea typeface="標楷體" pitchFamily="65" charset="-120"/>
                        </a:rPr>
                        <a:t>並完成核章</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a:t>
                      </a:r>
                      <a:endParaRPr kumimoji="0" 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152400" marR="0" lvl="0" indent="-15240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2.</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在作業期程內，將資料以</a:t>
                      </a:r>
                      <a:r>
                        <a:rPr kumimoji="0" lang="en-US" altLang="zh-TW" sz="2000" b="0" i="0" u="none" strike="noStrike" cap="none" normalizeH="0" baseline="0" dirty="0">
                          <a:ln>
                            <a:noFill/>
                          </a:ln>
                          <a:solidFill>
                            <a:srgbClr val="000000"/>
                          </a:solidFill>
                          <a:effectLst/>
                          <a:latin typeface="Times New Roman" pitchFamily="18" charset="0"/>
                          <a:ea typeface="標楷體" pitchFamily="65" charset="-120"/>
                        </a:rPr>
                        <a:t>A4</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格式呈現，並以學生為單位，按</a:t>
                      </a:r>
                      <a:r>
                        <a:rPr kumimoji="0" lang="zh-TW" altLang="en-US" sz="2000" b="1" i="0" u="none" strike="noStrike" cap="none" normalizeH="0" baseline="0" dirty="0">
                          <a:ln>
                            <a:noFill/>
                          </a:ln>
                          <a:solidFill>
                            <a:srgbClr val="0000FF"/>
                          </a:solidFill>
                          <a:effectLst/>
                          <a:latin typeface="Times New Roman" pitchFamily="18" charset="0"/>
                          <a:ea typeface="標楷體" pitchFamily="65" charset="-120"/>
                        </a:rPr>
                        <a:t>重新評估</a:t>
                      </a:r>
                      <a:r>
                        <a:rPr kumimoji="0" lang="zh-TW" sz="2000" b="1" i="0" u="none" strike="noStrike" cap="none" normalizeH="0" baseline="0" dirty="0">
                          <a:ln>
                            <a:noFill/>
                          </a:ln>
                          <a:solidFill>
                            <a:srgbClr val="0000FF"/>
                          </a:solidFill>
                          <a:effectLst/>
                          <a:latin typeface="Times New Roman" pitchFamily="18" charset="0"/>
                          <a:ea typeface="標楷體" pitchFamily="65" charset="-120"/>
                        </a:rPr>
                        <a:t>資料檢核表</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順序裝入</a:t>
                      </a:r>
                      <a:r>
                        <a:rPr kumimoji="0" lang="zh-TW" sz="2000" b="1" i="0" u="none" strike="noStrike" cap="none" normalizeH="0" baseline="0" dirty="0">
                          <a:ln>
                            <a:noFill/>
                          </a:ln>
                          <a:solidFill>
                            <a:srgbClr val="A50021"/>
                          </a:solidFill>
                          <a:effectLst/>
                          <a:latin typeface="Times New Roman" pitchFamily="18" charset="0"/>
                          <a:ea typeface="標楷體" pitchFamily="65" charset="-120"/>
                        </a:rPr>
                        <a:t>資料袋</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中，送至各分區特殊教育資源中心。</a:t>
                      </a:r>
                      <a:endParaRPr kumimoji="0" 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34862" marR="34862" marT="17125" marB="17125"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投影片編號版面配置區 1">
            <a:extLst>
              <a:ext uri="{FF2B5EF4-FFF2-40B4-BE49-F238E27FC236}">
                <a16:creationId xmlns:a16="http://schemas.microsoft.com/office/drawing/2014/main" id="{4BDF9A32-86FD-401D-8543-AEF97DC70FC2}"/>
              </a:ext>
            </a:extLst>
          </p:cNvPr>
          <p:cNvSpPr>
            <a:spLocks noGrp="1"/>
          </p:cNvSpPr>
          <p:nvPr>
            <p:ph type="sldNum" sz="quarter" idx="12"/>
          </p:nvPr>
        </p:nvSpPr>
        <p:spPr/>
        <p:txBody>
          <a:bodyPr/>
          <a:lstStyle/>
          <a:p>
            <a:pPr>
              <a:defRPr/>
            </a:pPr>
            <a:fld id="{01873305-C6E1-4282-B245-733E2C7B695F}" type="slidenum">
              <a:rPr lang="en-US" altLang="zh-TW" smtClean="0"/>
              <a:pPr>
                <a:defRPr/>
              </a:pPr>
              <a:t>4</a:t>
            </a:fld>
            <a:endParaRPr lang="en-US" altLang="zh-TW"/>
          </a:p>
        </p:txBody>
      </p:sp>
    </p:spTree>
    <p:extLst>
      <p:ext uri="{BB962C8B-B14F-4D97-AF65-F5344CB8AC3E}">
        <p14:creationId xmlns:p14="http://schemas.microsoft.com/office/powerpoint/2010/main" val="976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0825" y="188913"/>
            <a:ext cx="7715250" cy="791815"/>
          </a:xfrm>
        </p:spPr>
        <p:txBody>
          <a:bodyPr/>
          <a:lstStyle/>
          <a:p>
            <a:pPr eaLnBrk="1" hangingPunct="1"/>
            <a:r>
              <a:rPr lang="zh-TW" altLang="en-US" dirty="0">
                <a:ea typeface="標楷體" pitchFamily="65" charset="-120"/>
              </a:rPr>
              <a:t>轉介、鑑定及安置作業程序說明</a:t>
            </a:r>
            <a:endParaRPr lang="en-US" altLang="zh-TW" dirty="0">
              <a:ea typeface="標楷體"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307487399"/>
              </p:ext>
            </p:extLst>
          </p:nvPr>
        </p:nvGraphicFramePr>
        <p:xfrm>
          <a:off x="214312" y="1052736"/>
          <a:ext cx="8715375" cy="4944186"/>
        </p:xfrm>
        <a:graphic>
          <a:graphicData uri="http://schemas.openxmlformats.org/drawingml/2006/table">
            <a:tbl>
              <a:tblPr/>
              <a:tblGrid>
                <a:gridCol w="373062">
                  <a:extLst>
                    <a:ext uri="{9D8B030D-6E8A-4147-A177-3AD203B41FA5}">
                      <a16:colId xmlns:a16="http://schemas.microsoft.com/office/drawing/2014/main" val="20000"/>
                    </a:ext>
                  </a:extLst>
                </a:gridCol>
                <a:gridCol w="2198688">
                  <a:extLst>
                    <a:ext uri="{9D8B030D-6E8A-4147-A177-3AD203B41FA5}">
                      <a16:colId xmlns:a16="http://schemas.microsoft.com/office/drawing/2014/main" val="20001"/>
                    </a:ext>
                  </a:extLst>
                </a:gridCol>
                <a:gridCol w="6143625">
                  <a:extLst>
                    <a:ext uri="{9D8B030D-6E8A-4147-A177-3AD203B41FA5}">
                      <a16:colId xmlns:a16="http://schemas.microsoft.com/office/drawing/2014/main" val="20002"/>
                    </a:ext>
                  </a:extLst>
                </a:gridCol>
              </a:tblGrid>
              <a:tr h="466208">
                <a:tc>
                  <a:txBody>
                    <a:bodyPr/>
                    <a:lstStyle/>
                    <a:p>
                      <a:pPr marL="0" marR="0" lvl="0" indent="0" algn="ctr" defTabSz="914400" rtl="0" eaLnBrk="1" fontAlgn="base" latinLnBrk="0" hangingPunct="1">
                        <a:lnSpc>
                          <a:spcPts val="145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項次</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34862" marR="34862" marT="17125" marB="17125"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5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作業項目</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0" marR="0" marT="17125" marB="171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50"/>
                        </a:lnSpc>
                        <a:spcBef>
                          <a:spcPct val="0"/>
                        </a:spcBef>
                        <a:spcAft>
                          <a:spcPct val="0"/>
                        </a:spcAft>
                        <a:buClrTx/>
                        <a:buSzTx/>
                        <a:buFontTx/>
                        <a:buNone/>
                        <a:tabLst/>
                      </a:pP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作業內容及相關事項</a:t>
                      </a:r>
                      <a:endParaRPr kumimoji="0" 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txBody>
                  <a:tcPr marL="34862" marR="34862" marT="17125" marB="17125"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779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02</a:t>
                      </a:r>
                      <a:endParaRPr kumimoji="0" lang="zh-TW" alt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34862" marR="34862" marT="17125" marB="17125"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hlinkClick r:id="rId2" action="ppaction://hlinkfile"/>
                        </a:rPr>
                        <a:t>網路提報</a:t>
                      </a:r>
                      <a:endParaRPr kumimoji="0" lang="en-US" altLang="zh-TW" sz="24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rPr>
                        <a:t>送件</a:t>
                      </a:r>
                      <a:endParaRPr kumimoji="0" lang="en-US" altLang="zh-TW" sz="24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ea typeface="標楷體"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A50021"/>
                          </a:solidFill>
                          <a:effectLst/>
                          <a:latin typeface="Arial" charset="0"/>
                          <a:ea typeface="新細明體" pitchFamily="18" charset="-120"/>
                        </a:rPr>
                        <a:t>疑似鑑定</a:t>
                      </a:r>
                      <a:endParaRPr kumimoji="0" lang="en-US" altLang="zh-TW" sz="2400" b="1" i="0" u="none" strike="noStrike" cap="none" normalizeH="0" baseline="0" dirty="0">
                        <a:ln>
                          <a:noFill/>
                        </a:ln>
                        <a:solidFill>
                          <a:srgbClr val="A5002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zh-TW" sz="2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112.03.10</a:t>
                      </a:r>
                      <a:r>
                        <a:rPr lang="zh-TW" altLang="zh-TW" sz="2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en-US" altLang="zh-TW" sz="2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112.03.13</a:t>
                      </a:r>
                      <a:endParaRPr kumimoji="0" lang="en-US" altLang="zh-TW" sz="2400" b="1" i="0" u="none" strike="noStrike" cap="none" normalizeH="0" baseline="0" dirty="0">
                        <a:ln>
                          <a:noFill/>
                        </a:ln>
                        <a:solidFill>
                          <a:srgbClr val="A5002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a:ln>
                          <a:noFill/>
                        </a:ln>
                        <a:solidFill>
                          <a:srgbClr val="A50021"/>
                        </a:solidFill>
                        <a:effectLst/>
                        <a:latin typeface="Times New Roman" pitchFamily="18" charset="0"/>
                        <a:ea typeface="新細明體" pitchFamily="18" charset="-120"/>
                        <a:cs typeface="Times New Roman" pitchFamily="18" charset="0"/>
                      </a:endParaRPr>
                    </a:p>
                  </a:txBody>
                  <a:tcPr marL="0" marR="0" marT="17125" marB="171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2400" marR="0" lvl="0" indent="-15240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1.</a:t>
                      </a: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教育部特殊教育通報網填報</a:t>
                      </a:r>
                      <a:r>
                        <a:rPr kumimoji="0" lang="zh-TW"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en-US" altLang="zh-TW" sz="1800" b="0" i="0" u="sng" strike="noStrike" cap="none" normalizeH="0" baseline="0" dirty="0">
                          <a:ln>
                            <a:noFill/>
                          </a:ln>
                          <a:solidFill>
                            <a:srgbClr val="000000"/>
                          </a:solidFill>
                          <a:effectLst/>
                          <a:latin typeface="Times New Roman" pitchFamily="18" charset="0"/>
                          <a:ea typeface="標楷體" pitchFamily="65" charset="-120"/>
                          <a:cs typeface="Times New Roman" pitchFamily="18" charset="0"/>
                          <a:hlinkClick r:id="rId3"/>
                        </a:rPr>
                        <a:t>http://www.set.edu.tw/</a:t>
                      </a:r>
                      <a:r>
                        <a:rPr kumimoji="0" lang="zh-TW" altLang="zh-TW" sz="18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endParaRPr kumimoji="0" 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152400" marR="0" lvl="0" indent="-15240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(1)</a:t>
                      </a:r>
                      <a:r>
                        <a:rPr kumimoji="0" lang="zh-TW" sz="2000" b="1" i="0" u="none" strike="noStrike" cap="none" normalizeH="0" baseline="0" dirty="0">
                          <a:ln>
                            <a:noFill/>
                          </a:ln>
                          <a:solidFill>
                            <a:srgbClr val="FF0000"/>
                          </a:solidFill>
                          <a:effectLst/>
                          <a:latin typeface="Times New Roman" pitchFamily="18" charset="0"/>
                          <a:ea typeface="標楷體" pitchFamily="65" charset="-120"/>
                        </a:rPr>
                        <a:t>疑似</a:t>
                      </a:r>
                      <a:r>
                        <a:rPr kumimoji="0" lang="zh-TW" altLang="en-US" sz="2000" b="1" i="0" u="none" strike="noStrike" cap="none" normalizeH="0" baseline="0" dirty="0">
                          <a:ln>
                            <a:noFill/>
                          </a:ln>
                          <a:solidFill>
                            <a:srgbClr val="FF0000"/>
                          </a:solidFill>
                          <a:effectLst/>
                          <a:latin typeface="Times New Roman" pitchFamily="18" charset="0"/>
                          <a:ea typeface="標楷體" pitchFamily="65" charset="-120"/>
                        </a:rPr>
                        <a:t>學</a:t>
                      </a:r>
                      <a:r>
                        <a:rPr kumimoji="0" lang="zh-TW" sz="2000" b="1" i="0" u="none" strike="noStrike" cap="none" normalizeH="0" baseline="0" dirty="0">
                          <a:ln>
                            <a:noFill/>
                          </a:ln>
                          <a:solidFill>
                            <a:srgbClr val="FF0000"/>
                          </a:solidFill>
                          <a:effectLst/>
                          <a:latin typeface="Times New Roman" pitchFamily="18" charset="0"/>
                          <a:ea typeface="標楷體" pitchFamily="65" charset="-120"/>
                        </a:rPr>
                        <a:t>生建檔</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：點選</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特教學生</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en-US"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待鑑定學生</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en-US"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疑似身障生</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en-US"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新增身障生（疑似生）</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編輯填寫資料，建立學生資料。</a:t>
                      </a:r>
                      <a:endParaRPr kumimoji="0" 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152400" marR="0" lvl="0" indent="-15240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(2)</a:t>
                      </a:r>
                      <a:r>
                        <a:rPr kumimoji="0" lang="zh-TW" sz="2000" b="1" i="0" u="none" strike="noStrike" cap="none" normalizeH="0" baseline="0" dirty="0">
                          <a:ln>
                            <a:noFill/>
                          </a:ln>
                          <a:solidFill>
                            <a:srgbClr val="C00000"/>
                          </a:solidFill>
                          <a:effectLst/>
                          <a:latin typeface="Times New Roman" pitchFamily="18" charset="0"/>
                          <a:ea typeface="標楷體" pitchFamily="65" charset="-120"/>
                        </a:rPr>
                        <a:t>提報</a:t>
                      </a:r>
                      <a:r>
                        <a:rPr kumimoji="0" lang="zh-TW" altLang="en-US" sz="2000" b="1" i="0" u="none" strike="noStrike" cap="none" normalizeH="0" baseline="0" dirty="0">
                          <a:ln>
                            <a:noFill/>
                          </a:ln>
                          <a:solidFill>
                            <a:srgbClr val="C00000"/>
                          </a:solidFill>
                          <a:effectLst/>
                          <a:latin typeface="Times New Roman" pitchFamily="18" charset="0"/>
                          <a:ea typeface="標楷體" pitchFamily="65" charset="-120"/>
                        </a:rPr>
                        <a:t>疑似</a:t>
                      </a:r>
                      <a:r>
                        <a:rPr kumimoji="0" lang="zh-TW" sz="2000" b="1" i="0" u="none" strike="noStrike" cap="none" normalizeH="0" baseline="0" dirty="0">
                          <a:ln>
                            <a:noFill/>
                          </a:ln>
                          <a:solidFill>
                            <a:srgbClr val="C00000"/>
                          </a:solidFill>
                          <a:effectLst/>
                          <a:latin typeface="Times New Roman" pitchFamily="18" charset="0"/>
                          <a:ea typeface="標楷體" pitchFamily="65" charset="-120"/>
                        </a:rPr>
                        <a:t>鑑定</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：點選</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提報鑑定安置</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altLang="en-US" sz="2000" b="0" i="0" u="none" strike="noStrike" cap="none" normalizeH="0" baseline="0" dirty="0">
                          <a:ln>
                            <a:noFill/>
                          </a:ln>
                          <a:solidFill>
                            <a:srgbClr val="000000"/>
                          </a:solidFill>
                          <a:effectLst/>
                          <a:latin typeface="Times New Roman" pitchFamily="18" charset="0"/>
                          <a:ea typeface="標楷體" pitchFamily="65" charset="-120"/>
                        </a:rPr>
                        <a:t>再</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點選</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填寫鑑定摘要表</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altLang="en-US"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點選</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新增鑑定安置學生</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並於提報身分中點選</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提報類別</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及</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欲確認障礙個案或新提報疑似個案</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，點選</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選擇完畢</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altLang="en-US" sz="2000" b="0" i="0" u="none" strike="noStrike" cap="none" normalizeH="0" baseline="0" dirty="0">
                          <a:ln>
                            <a:noFill/>
                          </a:ln>
                          <a:solidFill>
                            <a:srgbClr val="000000"/>
                          </a:solidFill>
                          <a:effectLst/>
                          <a:latin typeface="Times New Roman" pitchFamily="18" charset="0"/>
                          <a:ea typeface="標楷體" pitchFamily="65" charset="-120"/>
                        </a:rPr>
                        <a:t>後</a:t>
                      </a:r>
                      <a:r>
                        <a:rPr kumimoji="0" lang="en-US"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altLang="en-US" sz="2000" b="0" i="0" u="none" strike="noStrike" cap="none" normalizeH="0" baseline="0" dirty="0">
                          <a:ln>
                            <a:noFill/>
                          </a:ln>
                          <a:solidFill>
                            <a:srgbClr val="000000"/>
                          </a:solidFill>
                          <a:effectLst/>
                          <a:latin typeface="Times New Roman" pitchFamily="18" charset="0"/>
                          <a:ea typeface="標楷體" pitchFamily="65" charset="-120"/>
                        </a:rPr>
                        <a:t>存檔</a:t>
                      </a:r>
                      <a:r>
                        <a:rPr kumimoji="0" lang="en-US"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a:t>
                      </a:r>
                      <a:endParaRPr kumimoji="0" 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152400" marR="0" lvl="0" indent="-15240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(3)</a:t>
                      </a:r>
                      <a:r>
                        <a:rPr kumimoji="0" lang="zh-TW" sz="2000" b="1" i="0" u="none" strike="noStrike" cap="none" normalizeH="0" baseline="0" dirty="0">
                          <a:ln>
                            <a:noFill/>
                          </a:ln>
                          <a:solidFill>
                            <a:srgbClr val="0070C0"/>
                          </a:solidFill>
                          <a:effectLst/>
                          <a:latin typeface="Times New Roman" pitchFamily="18" charset="0"/>
                          <a:ea typeface="標楷體" pitchFamily="65" charset="-120"/>
                        </a:rPr>
                        <a:t>列印清冊</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：作業完成後，請點選</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列印提報清冊</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，將</a:t>
                      </a:r>
                      <a:r>
                        <a:rPr kumimoji="0" lang="en-US"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altLang="en-US" sz="2000" b="0" i="0" u="none" strike="noStrike" cap="none" normalizeH="0" baseline="0" dirty="0">
                          <a:ln>
                            <a:noFill/>
                          </a:ln>
                          <a:solidFill>
                            <a:srgbClr val="000000"/>
                          </a:solidFill>
                          <a:effectLst/>
                          <a:latin typeface="Times New Roman" pitchFamily="18" charset="0"/>
                          <a:ea typeface="標楷體" pitchFamily="65" charset="-120"/>
                        </a:rPr>
                        <a:t>特殊需求</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學生</a:t>
                      </a:r>
                      <a:r>
                        <a:rPr kumimoji="0" lang="zh-TW" altLang="en-US" sz="2000" b="0" i="0" u="none" strike="noStrike" cap="none" normalizeH="0" baseline="0" dirty="0">
                          <a:ln>
                            <a:noFill/>
                          </a:ln>
                          <a:solidFill>
                            <a:srgbClr val="000000"/>
                          </a:solidFill>
                          <a:effectLst/>
                          <a:latin typeface="Times New Roman" pitchFamily="18" charset="0"/>
                          <a:ea typeface="標楷體" pitchFamily="65" charset="-120"/>
                        </a:rPr>
                        <a:t>鑑定安置</a:t>
                      </a:r>
                      <a:r>
                        <a:rPr kumimoji="0" lang="zh-TW" altLang="zh-TW" sz="2000" b="0" i="0" u="none" strike="noStrike" cap="none" normalizeH="0" baseline="0" dirty="0">
                          <a:ln>
                            <a:noFill/>
                          </a:ln>
                          <a:solidFill>
                            <a:srgbClr val="000000"/>
                          </a:solidFill>
                          <a:effectLst/>
                          <a:latin typeface="Times New Roman" pitchFamily="18" charset="0"/>
                          <a:ea typeface="標楷體" pitchFamily="65" charset="-120"/>
                        </a:rPr>
                        <a:t>提報清冊</a:t>
                      </a:r>
                      <a:r>
                        <a:rPr kumimoji="0" lang="en-US" altLang="zh-TW" sz="2000" b="0" i="0" u="none" strike="noStrike" cap="none" normalizeH="0" baseline="0" dirty="0">
                          <a:ln>
                            <a:noFill/>
                          </a:ln>
                          <a:solidFill>
                            <a:srgbClr val="000000"/>
                          </a:solidFill>
                          <a:effectLst/>
                          <a:latin typeface="Times New Roman" pitchFamily="18" charset="0"/>
                          <a:ea typeface="標楷體" pitchFamily="65" charset="-120"/>
                        </a:rPr>
                        <a:t>』</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列印</a:t>
                      </a:r>
                      <a:r>
                        <a:rPr kumimoji="0" lang="zh-TW" altLang="en-US" sz="2000" b="0" i="0" u="none" strike="noStrike" cap="none" normalizeH="0" baseline="0" dirty="0">
                          <a:ln>
                            <a:noFill/>
                          </a:ln>
                          <a:solidFill>
                            <a:srgbClr val="000000"/>
                          </a:solidFill>
                          <a:effectLst/>
                          <a:latin typeface="Times New Roman" pitchFamily="18" charset="0"/>
                          <a:ea typeface="標楷體" pitchFamily="65" charset="-120"/>
                        </a:rPr>
                        <a:t>後完成核章</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a:t>
                      </a:r>
                      <a:endParaRPr kumimoji="0" 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152400" marR="0" lvl="0" indent="-15240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2.</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在作業期程內，將資料以</a:t>
                      </a:r>
                      <a:r>
                        <a:rPr kumimoji="0" lang="en-US" altLang="zh-TW" sz="2000" b="0" i="0" u="none" strike="noStrike" cap="none" normalizeH="0" baseline="0" dirty="0">
                          <a:ln>
                            <a:noFill/>
                          </a:ln>
                          <a:solidFill>
                            <a:srgbClr val="000000"/>
                          </a:solidFill>
                          <a:effectLst/>
                          <a:latin typeface="Times New Roman" pitchFamily="18" charset="0"/>
                          <a:ea typeface="標楷體" pitchFamily="65" charset="-120"/>
                        </a:rPr>
                        <a:t>A4</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格式呈現，並以學生為單位，按</a:t>
                      </a:r>
                      <a:r>
                        <a:rPr kumimoji="0" lang="zh-TW" sz="2000" b="1" i="0" u="none" strike="noStrike" cap="none" normalizeH="0" baseline="0" dirty="0">
                          <a:ln>
                            <a:noFill/>
                          </a:ln>
                          <a:solidFill>
                            <a:srgbClr val="FF0000"/>
                          </a:solidFill>
                          <a:effectLst/>
                          <a:latin typeface="Times New Roman" pitchFamily="18" charset="0"/>
                          <a:ea typeface="標楷體" pitchFamily="65" charset="-120"/>
                        </a:rPr>
                        <a:t>各類資料檢核表</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順序裝入</a:t>
                      </a:r>
                      <a:r>
                        <a:rPr kumimoji="0" lang="zh-TW" sz="2000" b="1" i="0" u="none" strike="noStrike" cap="none" normalizeH="0" baseline="0" dirty="0">
                          <a:ln>
                            <a:noFill/>
                          </a:ln>
                          <a:solidFill>
                            <a:srgbClr val="A50021"/>
                          </a:solidFill>
                          <a:effectLst/>
                          <a:latin typeface="Times New Roman" pitchFamily="18" charset="0"/>
                          <a:ea typeface="標楷體" pitchFamily="65" charset="-120"/>
                        </a:rPr>
                        <a:t>資料袋</a:t>
                      </a:r>
                      <a:r>
                        <a:rPr kumimoji="0" lang="zh-TW" sz="2000" b="0" i="0" u="none" strike="noStrike" cap="none" normalizeH="0" baseline="0" dirty="0">
                          <a:ln>
                            <a:noFill/>
                          </a:ln>
                          <a:solidFill>
                            <a:srgbClr val="000000"/>
                          </a:solidFill>
                          <a:effectLst/>
                          <a:latin typeface="Times New Roman" pitchFamily="18" charset="0"/>
                          <a:ea typeface="標楷體" pitchFamily="65" charset="-120"/>
                        </a:rPr>
                        <a:t>中，送至各分區特殊教育資源中心。</a:t>
                      </a:r>
                      <a:endParaRPr kumimoji="0" lang="zh-TW"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34862" marR="34862" marT="17125" marB="17125"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投影片編號版面配置區 1">
            <a:extLst>
              <a:ext uri="{FF2B5EF4-FFF2-40B4-BE49-F238E27FC236}">
                <a16:creationId xmlns:a16="http://schemas.microsoft.com/office/drawing/2014/main" id="{A1B6ECB2-3A0F-46EA-9C47-9005355E1770}"/>
              </a:ext>
            </a:extLst>
          </p:cNvPr>
          <p:cNvSpPr>
            <a:spLocks noGrp="1"/>
          </p:cNvSpPr>
          <p:nvPr>
            <p:ph type="sldNum" sz="quarter" idx="12"/>
          </p:nvPr>
        </p:nvSpPr>
        <p:spPr/>
        <p:txBody>
          <a:bodyPr/>
          <a:lstStyle/>
          <a:p>
            <a:pPr>
              <a:defRPr/>
            </a:pPr>
            <a:fld id="{01873305-C6E1-4282-B245-733E2C7B695F}" type="slidenum">
              <a:rPr lang="en-US" altLang="zh-TW" smtClean="0"/>
              <a:pPr>
                <a:defRPr/>
              </a:pPr>
              <a:t>5</a:t>
            </a:fld>
            <a:endParaRPr lang="en-US" altLang="zh-TW"/>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5" y="188913"/>
            <a:ext cx="7715250" cy="1295400"/>
          </a:xfrm>
        </p:spPr>
        <p:txBody>
          <a:bodyPr/>
          <a:lstStyle/>
          <a:p>
            <a:pPr eaLnBrk="1" hangingPunct="1"/>
            <a:r>
              <a:rPr lang="zh-TW" altLang="en-US" dirty="0">
                <a:ea typeface="標楷體" pitchFamily="65" charset="-120"/>
                <a:sym typeface="Wingdings" pitchFamily="2" charset="2"/>
              </a:rPr>
              <a:t></a:t>
            </a:r>
            <a:r>
              <a:rPr lang="zh-TW" altLang="en-US" dirty="0">
                <a:ea typeface="標楷體" pitchFamily="65" charset="-120"/>
              </a:rPr>
              <a:t>特教通報網－新增身障生</a:t>
            </a:r>
            <a:endParaRPr lang="en-US" altLang="zh-TW" dirty="0">
              <a:ea typeface="標楷體" pitchFamily="65" charset="-120"/>
            </a:endParaRPr>
          </a:p>
        </p:txBody>
      </p:sp>
      <p:pic>
        <p:nvPicPr>
          <p:cNvPr id="2" name="圖片 1">
            <a:extLst>
              <a:ext uri="{FF2B5EF4-FFF2-40B4-BE49-F238E27FC236}">
                <a16:creationId xmlns:a16="http://schemas.microsoft.com/office/drawing/2014/main" id="{A96CB066-0333-4DAB-871A-9B3198E4BE40}"/>
              </a:ext>
            </a:extLst>
          </p:cNvPr>
          <p:cNvPicPr>
            <a:picLocks noChangeAspect="1"/>
          </p:cNvPicPr>
          <p:nvPr/>
        </p:nvPicPr>
        <p:blipFill>
          <a:blip r:embed="rId2"/>
          <a:stretch>
            <a:fillRect/>
          </a:stretch>
        </p:blipFill>
        <p:spPr>
          <a:xfrm>
            <a:off x="250825" y="1700808"/>
            <a:ext cx="8748464" cy="4824536"/>
          </a:xfrm>
          <a:prstGeom prst="rect">
            <a:avLst/>
          </a:prstGeom>
        </p:spPr>
      </p:pic>
      <p:sp>
        <p:nvSpPr>
          <p:cNvPr id="3" name="投影片編號版面配置區 2">
            <a:extLst>
              <a:ext uri="{FF2B5EF4-FFF2-40B4-BE49-F238E27FC236}">
                <a16:creationId xmlns:a16="http://schemas.microsoft.com/office/drawing/2014/main" id="{A62F077F-6EA8-4CCD-910F-36036DF55A16}"/>
              </a:ext>
            </a:extLst>
          </p:cNvPr>
          <p:cNvSpPr>
            <a:spLocks noGrp="1"/>
          </p:cNvSpPr>
          <p:nvPr>
            <p:ph type="sldNum" sz="quarter" idx="12"/>
          </p:nvPr>
        </p:nvSpPr>
        <p:spPr/>
        <p:txBody>
          <a:bodyPr/>
          <a:lstStyle/>
          <a:p>
            <a:pPr>
              <a:defRPr/>
            </a:pPr>
            <a:fld id="{01873305-C6E1-4282-B245-733E2C7B695F}" type="slidenum">
              <a:rPr lang="en-US" altLang="zh-TW" smtClean="0"/>
              <a:pPr>
                <a:defRPr/>
              </a:pPr>
              <a:t>6</a:t>
            </a:fld>
            <a:endParaRPr lang="en-US" altLang="zh-TW"/>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5" y="188913"/>
            <a:ext cx="7715250" cy="1295400"/>
          </a:xfrm>
        </p:spPr>
        <p:txBody>
          <a:bodyPr/>
          <a:lstStyle/>
          <a:p>
            <a:pPr eaLnBrk="1" hangingPunct="1"/>
            <a:r>
              <a:rPr lang="zh-TW" altLang="en-US" dirty="0">
                <a:ea typeface="標楷體" pitchFamily="65" charset="-120"/>
                <a:sym typeface="Wingdings" pitchFamily="2" charset="2"/>
              </a:rPr>
              <a:t></a:t>
            </a:r>
            <a:r>
              <a:rPr lang="zh-TW" altLang="en-US" dirty="0">
                <a:ea typeface="標楷體" pitchFamily="65" charset="-120"/>
              </a:rPr>
              <a:t>特教通報網－提報鑑定安置</a:t>
            </a:r>
            <a:endParaRPr lang="en-US" altLang="zh-TW" dirty="0">
              <a:ea typeface="標楷體" pitchFamily="65" charset="-120"/>
            </a:endParaRPr>
          </a:p>
        </p:txBody>
      </p:sp>
      <p:pic>
        <p:nvPicPr>
          <p:cNvPr id="3" name="圖片 2">
            <a:extLst>
              <a:ext uri="{FF2B5EF4-FFF2-40B4-BE49-F238E27FC236}">
                <a16:creationId xmlns:a16="http://schemas.microsoft.com/office/drawing/2014/main" id="{C3BEDD92-C060-4BA4-B4DE-05241C8982CA}"/>
              </a:ext>
            </a:extLst>
          </p:cNvPr>
          <p:cNvPicPr>
            <a:picLocks noChangeAspect="1"/>
          </p:cNvPicPr>
          <p:nvPr/>
        </p:nvPicPr>
        <p:blipFill>
          <a:blip r:embed="rId2"/>
          <a:stretch>
            <a:fillRect/>
          </a:stretch>
        </p:blipFill>
        <p:spPr>
          <a:xfrm>
            <a:off x="225689" y="1628800"/>
            <a:ext cx="8785672" cy="4896544"/>
          </a:xfrm>
          <a:prstGeom prst="rect">
            <a:avLst/>
          </a:prstGeom>
        </p:spPr>
      </p:pic>
      <p:sp>
        <p:nvSpPr>
          <p:cNvPr id="4" name="投影片編號版面配置區 3">
            <a:extLst>
              <a:ext uri="{FF2B5EF4-FFF2-40B4-BE49-F238E27FC236}">
                <a16:creationId xmlns:a16="http://schemas.microsoft.com/office/drawing/2014/main" id="{6C103222-7493-4ED8-B18A-D3C472E6CA04}"/>
              </a:ext>
            </a:extLst>
          </p:cNvPr>
          <p:cNvSpPr>
            <a:spLocks noGrp="1"/>
          </p:cNvSpPr>
          <p:nvPr>
            <p:ph type="sldNum" sz="quarter" idx="12"/>
          </p:nvPr>
        </p:nvSpPr>
        <p:spPr/>
        <p:txBody>
          <a:bodyPr/>
          <a:lstStyle/>
          <a:p>
            <a:pPr>
              <a:defRPr/>
            </a:pPr>
            <a:fld id="{01873305-C6E1-4282-B245-733E2C7B695F}" type="slidenum">
              <a:rPr lang="en-US" altLang="zh-TW" smtClean="0"/>
              <a:pPr>
                <a:defRPr/>
              </a:pPr>
              <a:t>7</a:t>
            </a:fld>
            <a:endParaRPr lang="en-US" altLang="zh-TW"/>
          </a:p>
        </p:txBody>
      </p:sp>
    </p:spTree>
    <p:extLst>
      <p:ext uri="{BB962C8B-B14F-4D97-AF65-F5344CB8AC3E}">
        <p14:creationId xmlns:p14="http://schemas.microsoft.com/office/powerpoint/2010/main" val="3332280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5" y="188913"/>
            <a:ext cx="7715250" cy="1295400"/>
          </a:xfrm>
        </p:spPr>
        <p:txBody>
          <a:bodyPr/>
          <a:lstStyle/>
          <a:p>
            <a:pPr eaLnBrk="1" hangingPunct="1"/>
            <a:r>
              <a:rPr lang="zh-TW" altLang="en-US" dirty="0">
                <a:ea typeface="標楷體" pitchFamily="65" charset="-120"/>
                <a:sym typeface="Wingdings" pitchFamily="2" charset="2"/>
              </a:rPr>
              <a:t></a:t>
            </a:r>
            <a:r>
              <a:rPr lang="zh-TW" altLang="en-US" dirty="0">
                <a:ea typeface="標楷體" pitchFamily="65" charset="-120"/>
              </a:rPr>
              <a:t>特教通報網提報注意事項</a:t>
            </a:r>
            <a:endParaRPr lang="en-US" altLang="zh-TW" dirty="0">
              <a:ea typeface="標楷體"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124752298"/>
              </p:ext>
            </p:extLst>
          </p:nvPr>
        </p:nvGraphicFramePr>
        <p:xfrm>
          <a:off x="214313" y="1714500"/>
          <a:ext cx="8643967" cy="5005778"/>
        </p:xfrm>
        <a:graphic>
          <a:graphicData uri="http://schemas.openxmlformats.org/drawingml/2006/table">
            <a:tbl>
              <a:tblPr/>
              <a:tblGrid>
                <a:gridCol w="2278191">
                  <a:extLst>
                    <a:ext uri="{9D8B030D-6E8A-4147-A177-3AD203B41FA5}">
                      <a16:colId xmlns:a16="http://schemas.microsoft.com/office/drawing/2014/main" val="20000"/>
                    </a:ext>
                  </a:extLst>
                </a:gridCol>
                <a:gridCol w="6365776">
                  <a:extLst>
                    <a:ext uri="{9D8B030D-6E8A-4147-A177-3AD203B41FA5}">
                      <a16:colId xmlns:a16="http://schemas.microsoft.com/office/drawing/2014/main" val="20001"/>
                    </a:ext>
                  </a:extLst>
                </a:gridCol>
              </a:tblGrid>
              <a:tr h="23625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A50021"/>
                          </a:solidFill>
                          <a:effectLst/>
                          <a:latin typeface="Arial" charset="0"/>
                          <a:ea typeface="新細明體" pitchFamily="18" charset="-120"/>
                        </a:rPr>
                        <a:t>03.06</a:t>
                      </a:r>
                      <a:r>
                        <a:rPr kumimoji="0" lang="zh-TW" altLang="en-US" sz="2800" b="1" i="0" u="none" strike="noStrike" cap="none" normalizeH="0" baseline="0" dirty="0">
                          <a:ln>
                            <a:noFill/>
                          </a:ln>
                          <a:solidFill>
                            <a:srgbClr val="A50021"/>
                          </a:solidFill>
                          <a:effectLst/>
                          <a:latin typeface="Arial" charset="0"/>
                          <a:ea typeface="新細明體" pitchFamily="18" charset="-120"/>
                        </a:rPr>
                        <a:t>～</a:t>
                      </a:r>
                      <a:r>
                        <a:rPr kumimoji="0" lang="en-US" altLang="zh-TW" sz="2800" b="1" i="0" u="none" strike="noStrike" cap="none" normalizeH="0" baseline="0" dirty="0">
                          <a:ln>
                            <a:noFill/>
                          </a:ln>
                          <a:solidFill>
                            <a:srgbClr val="A50021"/>
                          </a:solidFill>
                          <a:effectLst/>
                          <a:latin typeface="Arial" charset="0"/>
                          <a:ea typeface="新細明體" pitchFamily="18" charset="-120"/>
                        </a:rPr>
                        <a:t>03.09</a:t>
                      </a:r>
                      <a:r>
                        <a:rPr kumimoji="0" lang="zh-TW" altLang="en-US" sz="2800" b="1" i="0" u="none" strike="noStrike" cap="none" normalizeH="0" baseline="0" dirty="0">
                          <a:ln>
                            <a:noFill/>
                          </a:ln>
                          <a:solidFill>
                            <a:srgbClr val="A50021"/>
                          </a:solidFill>
                          <a:effectLst/>
                          <a:latin typeface="Arial" charset="0"/>
                          <a:ea typeface="新細明體" pitchFamily="18" charset="-120"/>
                        </a:rPr>
                        <a:t>重新評估</a:t>
                      </a:r>
                      <a:endParaRPr kumimoji="0" lang="en-US" altLang="zh-TW" sz="2800" b="1" i="0" u="none" strike="noStrike" cap="none" normalizeH="0" baseline="0" dirty="0">
                        <a:ln>
                          <a:noFill/>
                        </a:ln>
                        <a:solidFill>
                          <a:srgbClr val="A50021"/>
                        </a:solidFill>
                        <a:effectLst/>
                        <a:latin typeface="Arial" charset="0"/>
                        <a:ea typeface="新細明體" pitchFamily="18" charset="-120"/>
                      </a:endParaRPr>
                    </a:p>
                  </a:txBody>
                  <a:tcPr marL="0" marR="0" marT="17125" marB="171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2400" marR="0" lvl="0" indent="-15240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000000"/>
                          </a:solidFill>
                          <a:effectLst>
                            <a:outerShdw blurRad="38100" dist="38100" dir="2700000" algn="tl">
                              <a:srgbClr val="000000">
                                <a:alpha val="43137"/>
                              </a:srgbClr>
                            </a:outerShdw>
                          </a:effectLst>
                          <a:latin typeface="+mn-ea"/>
                          <a:ea typeface="+mn-ea"/>
                          <a:cs typeface="Times New Roman" pitchFamily="18" charset="0"/>
                        </a:rPr>
                        <a:t>1.</a:t>
                      </a:r>
                      <a:r>
                        <a:rPr kumimoji="0" lang="zh-TW" altLang="en-US" sz="2400" b="1" i="0" u="none" strike="noStrike" cap="none" normalizeH="0" baseline="0" dirty="0">
                          <a:ln>
                            <a:noFill/>
                          </a:ln>
                          <a:solidFill>
                            <a:srgbClr val="000000"/>
                          </a:solidFill>
                          <a:effectLst>
                            <a:outerShdw blurRad="38100" dist="38100" dir="2700000" algn="tl">
                              <a:srgbClr val="000000">
                                <a:alpha val="43137"/>
                              </a:srgbClr>
                            </a:outerShdw>
                          </a:effectLst>
                          <a:latin typeface="+mn-ea"/>
                          <a:ea typeface="+mn-ea"/>
                          <a:cs typeface="Times New Roman" pitchFamily="18" charset="0"/>
                        </a:rPr>
                        <a:t>提報類組：</a:t>
                      </a:r>
                      <a:r>
                        <a:rPr kumimoji="0" lang="zh-TW" altLang="en-US" sz="2400" b="0" i="0" u="none" strike="noStrike" cap="none" normalizeH="0" baseline="0" dirty="0">
                          <a:ln>
                            <a:noFill/>
                          </a:ln>
                          <a:solidFill>
                            <a:srgbClr val="000000"/>
                          </a:solidFill>
                          <a:effectLst/>
                          <a:latin typeface="+mn-ea"/>
                          <a:ea typeface="+mn-ea"/>
                          <a:cs typeface="Times New Roman" pitchFamily="18" charset="0"/>
                        </a:rPr>
                        <a:t>請一律選擇「重新評估」</a:t>
                      </a:r>
                      <a:r>
                        <a:rPr kumimoji="0" lang="zh-TW" sz="2400" b="0" i="0" u="none" strike="noStrike" cap="none" normalizeH="0" baseline="0" dirty="0">
                          <a:ln>
                            <a:noFill/>
                          </a:ln>
                          <a:solidFill>
                            <a:srgbClr val="000000"/>
                          </a:solidFill>
                          <a:effectLst/>
                          <a:latin typeface="+mn-ea"/>
                          <a:ea typeface="+mn-ea"/>
                        </a:rPr>
                        <a:t>。</a:t>
                      </a:r>
                      <a:endParaRPr kumimoji="0" lang="en-US" altLang="zh-TW" sz="2400" b="0" i="0" u="none" strike="noStrike" cap="none" normalizeH="0" baseline="0" dirty="0">
                        <a:ln>
                          <a:noFill/>
                        </a:ln>
                        <a:solidFill>
                          <a:srgbClr val="000000"/>
                        </a:solidFill>
                        <a:effectLst/>
                        <a:latin typeface="+mn-ea"/>
                        <a:ea typeface="+mn-ea"/>
                      </a:endParaRPr>
                    </a:p>
                    <a:p>
                      <a:pPr marL="152400" marR="0" lvl="0" indent="-152400" algn="l" defTabSz="914400" rtl="0" eaLnBrk="1" fontAlgn="base" latinLnBrk="0" hangingPunct="1">
                        <a:lnSpc>
                          <a:spcPct val="100000"/>
                        </a:lnSpc>
                        <a:spcBef>
                          <a:spcPct val="0"/>
                        </a:spcBef>
                        <a:spcAft>
                          <a:spcPct val="0"/>
                        </a:spcAft>
                        <a:buClrTx/>
                        <a:buSzTx/>
                        <a:buFontTx/>
                        <a:buNone/>
                        <a:tabLst/>
                      </a:pPr>
                      <a:r>
                        <a:rPr kumimoji="0" lang="en-US" altLang="zh-TW" sz="2400" b="1" i="0" u="sng" strike="noStrike" cap="none" normalizeH="0" baseline="0" dirty="0">
                          <a:ln>
                            <a:noFill/>
                          </a:ln>
                          <a:solidFill>
                            <a:srgbClr val="000000"/>
                          </a:solidFill>
                          <a:effectLst>
                            <a:outerShdw blurRad="38100" dist="38100" dir="2700000" algn="tl">
                              <a:srgbClr val="000000">
                                <a:alpha val="43137"/>
                              </a:srgbClr>
                            </a:outerShdw>
                          </a:effectLst>
                          <a:latin typeface="+mn-ea"/>
                          <a:ea typeface="+mn-ea"/>
                          <a:cs typeface="Times New Roman" pitchFamily="18" charset="0"/>
                        </a:rPr>
                        <a:t>2.</a:t>
                      </a:r>
                      <a:r>
                        <a:rPr kumimoji="0" lang="zh-TW" altLang="en-US" sz="2400" b="1" i="0" u="sng" strike="noStrike" cap="none" normalizeH="0" baseline="0" dirty="0">
                          <a:ln>
                            <a:noFill/>
                          </a:ln>
                          <a:solidFill>
                            <a:srgbClr val="000000"/>
                          </a:solidFill>
                          <a:effectLst>
                            <a:outerShdw blurRad="38100" dist="38100" dir="2700000" algn="tl">
                              <a:srgbClr val="000000">
                                <a:alpha val="43137"/>
                              </a:srgbClr>
                            </a:outerShdw>
                          </a:effectLst>
                          <a:latin typeface="+mn-ea"/>
                          <a:ea typeface="+mn-ea"/>
                          <a:cs typeface="Times New Roman" pitchFamily="18" charset="0"/>
                        </a:rPr>
                        <a:t>提報身份：</a:t>
                      </a:r>
                      <a:endParaRPr kumimoji="0" lang="en-US" altLang="zh-TW" sz="2400" b="1" i="0" u="sng" strike="noStrike" cap="none" normalizeH="0" baseline="0" dirty="0">
                        <a:ln>
                          <a:noFill/>
                        </a:ln>
                        <a:solidFill>
                          <a:srgbClr val="000000"/>
                        </a:solidFill>
                        <a:effectLst>
                          <a:outerShdw blurRad="38100" dist="38100" dir="2700000" algn="tl">
                            <a:srgbClr val="000000">
                              <a:alpha val="43137"/>
                            </a:srgbClr>
                          </a:outerShdw>
                        </a:effectLst>
                        <a:latin typeface="+mn-ea"/>
                        <a:ea typeface="+mn-ea"/>
                        <a:cs typeface="Times New Roman" pitchFamily="18" charset="0"/>
                      </a:endParaRPr>
                    </a:p>
                    <a:p>
                      <a:pPr marL="152400" marR="0" lvl="0" indent="-15240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000000"/>
                          </a:solidFill>
                          <a:effectLst>
                            <a:outerShdw blurRad="38100" dist="38100" dir="2700000" algn="tl">
                              <a:srgbClr val="000000">
                                <a:alpha val="43137"/>
                              </a:srgbClr>
                            </a:outerShdw>
                          </a:effectLst>
                          <a:latin typeface="+mn-ea"/>
                          <a:ea typeface="+mn-ea"/>
                          <a:cs typeface="Times New Roman" pitchFamily="18" charset="0"/>
                        </a:rPr>
                        <a:t>  </a:t>
                      </a:r>
                      <a:r>
                        <a:rPr kumimoji="0" lang="zh-TW" altLang="en-US" sz="2400" b="0" i="0" u="none" strike="noStrike" cap="none" normalizeH="0" baseline="0" dirty="0">
                          <a:ln>
                            <a:noFill/>
                          </a:ln>
                          <a:solidFill>
                            <a:srgbClr val="000000"/>
                          </a:solidFill>
                          <a:effectLst/>
                          <a:latin typeface="+mn-ea"/>
                          <a:ea typeface="+mn-ea"/>
                          <a:cs typeface="Times New Roman" pitchFamily="18" charset="0"/>
                        </a:rPr>
                        <a:t>請依評估後，</a:t>
                      </a:r>
                      <a:r>
                        <a:rPr kumimoji="0" lang="en-US" altLang="zh-TW" sz="2800" b="1" i="0" u="none" strike="noStrike" cap="none" normalizeH="0" baseline="0" dirty="0">
                          <a:ln>
                            <a:noFill/>
                          </a:ln>
                          <a:solidFill>
                            <a:srgbClr val="FF0000"/>
                          </a:solidFill>
                          <a:effectLst/>
                          <a:latin typeface="+mn-ea"/>
                          <a:ea typeface="+mn-ea"/>
                          <a:cs typeface="Times New Roman" pitchFamily="18" charset="0"/>
                        </a:rPr>
                        <a:t>『</a:t>
                      </a:r>
                      <a:r>
                        <a:rPr kumimoji="0" lang="zh-TW" altLang="en-US" sz="2800" b="1" i="0" u="none" strike="noStrike" cap="none" normalizeH="0" baseline="0" dirty="0">
                          <a:ln>
                            <a:noFill/>
                          </a:ln>
                          <a:solidFill>
                            <a:srgbClr val="FF0000"/>
                          </a:solidFill>
                          <a:effectLst/>
                          <a:latin typeface="+mn-ea"/>
                          <a:ea typeface="+mn-ea"/>
                          <a:cs typeface="Times New Roman" pitchFamily="18" charset="0"/>
                        </a:rPr>
                        <a:t>欲</a:t>
                      </a:r>
                      <a:r>
                        <a:rPr kumimoji="0" lang="en-US" altLang="zh-TW" sz="2800" b="1" i="0" u="none" strike="noStrike" cap="none" normalizeH="0" baseline="0" dirty="0">
                          <a:ln>
                            <a:noFill/>
                          </a:ln>
                          <a:solidFill>
                            <a:srgbClr val="FF0000"/>
                          </a:solidFill>
                          <a:effectLst/>
                          <a:latin typeface="+mn-ea"/>
                          <a:ea typeface="+mn-ea"/>
                          <a:cs typeface="Times New Roman" pitchFamily="18" charset="0"/>
                        </a:rPr>
                        <a:t>』</a:t>
                      </a:r>
                      <a:r>
                        <a:rPr kumimoji="0" lang="zh-TW" altLang="en-US" sz="2400" b="0" i="0" u="none" strike="noStrike" cap="none" normalizeH="0" baseline="0" dirty="0">
                          <a:ln>
                            <a:noFill/>
                          </a:ln>
                          <a:solidFill>
                            <a:srgbClr val="000000"/>
                          </a:solidFill>
                          <a:effectLst/>
                          <a:latin typeface="+mn-ea"/>
                          <a:ea typeface="+mn-ea"/>
                          <a:cs typeface="Times New Roman" pitchFamily="18" charset="0"/>
                        </a:rPr>
                        <a:t>取得之障礙身份填寫，</a:t>
                      </a:r>
                      <a:r>
                        <a:rPr kumimoji="0" lang="en-US" altLang="zh-TW" sz="2400" b="0" i="0" u="none" strike="noStrike" cap="none" normalizeH="0" baseline="0" dirty="0">
                          <a:ln>
                            <a:noFill/>
                          </a:ln>
                          <a:solidFill>
                            <a:srgbClr val="000000"/>
                          </a:solidFill>
                          <a:effectLst/>
                          <a:latin typeface="+mn-ea"/>
                          <a:ea typeface="+mn-ea"/>
                          <a:cs typeface="Times New Roman" pitchFamily="18" charset="0"/>
                        </a:rPr>
                        <a:t>EX</a:t>
                      </a:r>
                      <a:r>
                        <a:rPr kumimoji="0" lang="zh-TW" altLang="en-US" sz="2400" b="0" i="0" u="none" strike="noStrike" cap="none" normalizeH="0" baseline="0" dirty="0">
                          <a:ln>
                            <a:noFill/>
                          </a:ln>
                          <a:solidFill>
                            <a:srgbClr val="000000"/>
                          </a:solidFill>
                          <a:effectLst/>
                          <a:latin typeface="+mn-ea"/>
                          <a:ea typeface="+mn-ea"/>
                          <a:cs typeface="Times New Roman" pitchFamily="18" charset="0"/>
                        </a:rPr>
                        <a:t>：</a:t>
                      </a:r>
                      <a:r>
                        <a:rPr kumimoji="0" lang="zh-TW" altLang="en-US" sz="2400" b="1" i="0" u="none" strike="noStrike" cap="none" normalizeH="0" baseline="0" dirty="0">
                          <a:ln>
                            <a:noFill/>
                          </a:ln>
                          <a:solidFill>
                            <a:srgbClr val="A50021"/>
                          </a:solidFill>
                          <a:effectLst/>
                          <a:latin typeface="+mn-ea"/>
                          <a:ea typeface="+mn-ea"/>
                          <a:cs typeface="Times New Roman" pitchFamily="18" charset="0"/>
                        </a:rPr>
                        <a:t>原鑑定身份智能障礙</a:t>
                      </a:r>
                      <a:r>
                        <a:rPr kumimoji="0" lang="zh-TW" altLang="en-US" sz="2400" b="0" i="0" u="none" strike="noStrike" cap="none" normalizeH="0" baseline="0" dirty="0">
                          <a:ln>
                            <a:noFill/>
                          </a:ln>
                          <a:solidFill>
                            <a:srgbClr val="000000"/>
                          </a:solidFill>
                          <a:effectLst/>
                          <a:latin typeface="+mn-ea"/>
                          <a:ea typeface="+mn-ea"/>
                          <a:cs typeface="Times New Roman" pitchFamily="18" charset="0"/>
                        </a:rPr>
                        <a:t>經重新評估為自閉症，則選</a:t>
                      </a:r>
                      <a:r>
                        <a:rPr kumimoji="0" lang="en-US" altLang="zh-TW" sz="2400" b="0" i="0" u="none" strike="noStrike" cap="none" normalizeH="0" baseline="0" dirty="0">
                          <a:ln>
                            <a:noFill/>
                          </a:ln>
                          <a:solidFill>
                            <a:srgbClr val="000000"/>
                          </a:solidFill>
                          <a:effectLst/>
                          <a:latin typeface="+mn-ea"/>
                          <a:ea typeface="+mn-ea"/>
                          <a:cs typeface="Times New Roman" pitchFamily="18" charset="0"/>
                        </a:rPr>
                        <a:t>【</a:t>
                      </a:r>
                      <a:r>
                        <a:rPr kumimoji="0" lang="zh-TW" altLang="en-US" sz="2400" b="0" i="0" u="none" strike="noStrike" cap="none" normalizeH="0" baseline="0" dirty="0">
                          <a:ln>
                            <a:noFill/>
                          </a:ln>
                          <a:solidFill>
                            <a:srgbClr val="000000"/>
                          </a:solidFill>
                          <a:effectLst/>
                          <a:latin typeface="+mn-ea"/>
                          <a:ea typeface="+mn-ea"/>
                          <a:cs typeface="Times New Roman" pitchFamily="18" charset="0"/>
                        </a:rPr>
                        <a:t>自閉症類</a:t>
                      </a:r>
                      <a:r>
                        <a:rPr kumimoji="0" lang="en-US" altLang="zh-TW" sz="2400" b="0" i="0" u="none" strike="noStrike" cap="none" normalizeH="0" baseline="0" dirty="0">
                          <a:ln>
                            <a:noFill/>
                          </a:ln>
                          <a:solidFill>
                            <a:srgbClr val="000000"/>
                          </a:solidFill>
                          <a:effectLst/>
                          <a:latin typeface="+mn-ea"/>
                          <a:ea typeface="+mn-ea"/>
                          <a:cs typeface="Times New Roman" pitchFamily="18" charset="0"/>
                        </a:rPr>
                        <a:t>】, </a:t>
                      </a:r>
                      <a:r>
                        <a:rPr kumimoji="0" lang="zh-TW" altLang="en-US" sz="2400" b="0" i="0" u="none" strike="noStrike" cap="none" normalizeH="0" baseline="0" dirty="0">
                          <a:ln>
                            <a:noFill/>
                          </a:ln>
                          <a:solidFill>
                            <a:srgbClr val="000000"/>
                          </a:solidFill>
                          <a:effectLst/>
                          <a:latin typeface="+mn-ea"/>
                          <a:ea typeface="+mn-ea"/>
                          <a:cs typeface="Times New Roman" pitchFamily="18" charset="0"/>
                        </a:rPr>
                        <a:t>並完成</a:t>
                      </a:r>
                      <a:r>
                        <a:rPr kumimoji="0" lang="zh-TW" altLang="en-US" sz="2400" b="1" i="0" u="none" strike="noStrike" cap="none" normalizeH="0" baseline="0" dirty="0">
                          <a:ln>
                            <a:noFill/>
                          </a:ln>
                          <a:solidFill>
                            <a:srgbClr val="000000"/>
                          </a:solidFill>
                          <a:effectLst/>
                          <a:highlight>
                            <a:srgbClr val="FFFF00"/>
                          </a:highlight>
                          <a:latin typeface="+mn-ea"/>
                          <a:ea typeface="+mn-ea"/>
                          <a:cs typeface="Times New Roman" pitchFamily="18" charset="0"/>
                        </a:rPr>
                        <a:t>鑑定報告</a:t>
                      </a:r>
                      <a:r>
                        <a:rPr kumimoji="0" lang="zh-TW" altLang="en-US" sz="2400" b="0" i="0" u="none" strike="noStrike" cap="none" normalizeH="0" baseline="0" dirty="0">
                          <a:ln>
                            <a:noFill/>
                          </a:ln>
                          <a:solidFill>
                            <a:srgbClr val="000000"/>
                          </a:solidFill>
                          <a:effectLst/>
                          <a:latin typeface="+mn-ea"/>
                          <a:ea typeface="+mn-ea"/>
                          <a:cs typeface="Times New Roman" pitchFamily="18" charset="0"/>
                        </a:rPr>
                        <a:t>。</a:t>
                      </a:r>
                      <a:endParaRPr kumimoji="0" lang="zh-TW" sz="2400" b="0" i="0" u="none" strike="noStrike" cap="none" normalizeH="0" baseline="0" dirty="0">
                        <a:ln>
                          <a:noFill/>
                        </a:ln>
                        <a:solidFill>
                          <a:schemeClr val="tx1"/>
                        </a:solidFill>
                        <a:effectLst/>
                        <a:latin typeface="+mn-ea"/>
                        <a:ea typeface="+mn-ea"/>
                        <a:cs typeface="Times New Roman" pitchFamily="18" charset="0"/>
                      </a:endParaRPr>
                    </a:p>
                  </a:txBody>
                  <a:tcPr marL="34862" marR="34862" marT="17125" marB="17125"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4320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800" b="1" i="0" u="none" strike="noStrike" cap="none" normalizeH="0" baseline="0" dirty="0">
                          <a:ln>
                            <a:noFill/>
                          </a:ln>
                          <a:solidFill>
                            <a:srgbClr val="0000FF"/>
                          </a:solidFill>
                          <a:effectLst/>
                          <a:latin typeface="Arial" charset="0"/>
                          <a:ea typeface="新細明體" pitchFamily="18" charset="-120"/>
                        </a:rPr>
                        <a:t>03.10</a:t>
                      </a:r>
                      <a:r>
                        <a:rPr kumimoji="0" lang="zh-TW" altLang="en-US" sz="2800" b="1" i="0" u="none" strike="noStrike" cap="none" normalizeH="0" baseline="0" dirty="0">
                          <a:ln>
                            <a:noFill/>
                          </a:ln>
                          <a:solidFill>
                            <a:srgbClr val="0000FF"/>
                          </a:solidFill>
                          <a:effectLst/>
                          <a:latin typeface="Arial" charset="0"/>
                          <a:ea typeface="新細明體" pitchFamily="18" charset="-120"/>
                        </a:rPr>
                        <a:t>～</a:t>
                      </a:r>
                      <a:r>
                        <a:rPr kumimoji="0" lang="en-US" altLang="zh-TW" sz="2800" b="1" i="0" u="none" strike="noStrike" cap="none" normalizeH="0" baseline="0" dirty="0">
                          <a:ln>
                            <a:noFill/>
                          </a:ln>
                          <a:solidFill>
                            <a:srgbClr val="0000FF"/>
                          </a:solidFill>
                          <a:effectLst/>
                          <a:latin typeface="Arial" charset="0"/>
                          <a:ea typeface="新細明體" pitchFamily="18" charset="-120"/>
                        </a:rPr>
                        <a:t>03.13</a:t>
                      </a:r>
                      <a:r>
                        <a:rPr kumimoji="0" lang="zh-TW" altLang="en-US" sz="2800" b="1" i="0" u="none" strike="noStrike" cap="none" normalizeH="0" baseline="0" dirty="0">
                          <a:ln>
                            <a:noFill/>
                          </a:ln>
                          <a:solidFill>
                            <a:srgbClr val="0000FF"/>
                          </a:solidFill>
                          <a:effectLst/>
                          <a:latin typeface="Arial" charset="0"/>
                          <a:ea typeface="新細明體" pitchFamily="18" charset="-120"/>
                        </a:rPr>
                        <a:t>疑似鑑定</a:t>
                      </a:r>
                      <a:endParaRPr kumimoji="0" lang="en-US" altLang="zh-TW" sz="2800" b="1" i="0" u="none" strike="noStrike" cap="none" normalizeH="0" baseline="0" dirty="0">
                        <a:ln>
                          <a:noFill/>
                        </a:ln>
                        <a:solidFill>
                          <a:srgbClr val="0000FF"/>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800" b="1" i="0" u="none" strike="noStrike" cap="none" normalizeH="0" baseline="0" dirty="0">
                        <a:ln>
                          <a:noFill/>
                        </a:ln>
                        <a:solidFill>
                          <a:srgbClr val="A50021"/>
                        </a:solidFill>
                        <a:effectLst/>
                        <a:latin typeface="Times New Roman" pitchFamily="18" charset="0"/>
                        <a:ea typeface="標楷體" pitchFamily="65" charset="-120"/>
                        <a:cs typeface="Times New Roman" pitchFamily="18" charset="0"/>
                      </a:endParaRPr>
                    </a:p>
                  </a:txBody>
                  <a:tcPr marL="0" marR="0" marT="17125" marB="171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2400" marR="0" lvl="0" indent="-152400" algn="just"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000000"/>
                          </a:solidFill>
                          <a:effectLst>
                            <a:outerShdw blurRad="38100" dist="38100" dir="2700000" algn="tl">
                              <a:srgbClr val="000000">
                                <a:alpha val="43137"/>
                              </a:srgbClr>
                            </a:outerShdw>
                          </a:effectLst>
                          <a:latin typeface="標楷體" pitchFamily="65" charset="-120"/>
                          <a:ea typeface="新細明體" pitchFamily="18" charset="-120"/>
                          <a:cs typeface="Times New Roman" pitchFamily="18" charset="0"/>
                        </a:rPr>
                        <a:t>1.</a:t>
                      </a:r>
                      <a:r>
                        <a:rPr kumimoji="0" lang="zh-TW" altLang="en-US" sz="2400" b="1" i="0" u="none" strike="noStrike" cap="none" normalizeH="0" baseline="0" dirty="0">
                          <a:ln>
                            <a:noFill/>
                          </a:ln>
                          <a:solidFill>
                            <a:srgbClr val="000000"/>
                          </a:solidFill>
                          <a:effectLst>
                            <a:outerShdw blurRad="38100" dist="38100" dir="2700000" algn="tl">
                              <a:srgbClr val="000000">
                                <a:alpha val="43137"/>
                              </a:srgbClr>
                            </a:outerShdw>
                          </a:effectLst>
                          <a:latin typeface="標楷體" pitchFamily="65" charset="-120"/>
                          <a:ea typeface="新細明體" pitchFamily="18" charset="-120"/>
                          <a:cs typeface="Times New Roman" pitchFamily="18" charset="0"/>
                        </a:rPr>
                        <a:t>提報類組：</a:t>
                      </a:r>
                      <a:endParaRPr kumimoji="0" lang="en-US" altLang="zh-TW" sz="2400" b="1" i="0" u="none" strike="noStrike" cap="none" normalizeH="0" baseline="0" dirty="0">
                        <a:ln>
                          <a:noFill/>
                        </a:ln>
                        <a:solidFill>
                          <a:srgbClr val="000000"/>
                        </a:solidFill>
                        <a:effectLst>
                          <a:outerShdw blurRad="38100" dist="38100" dir="2700000" algn="tl">
                            <a:srgbClr val="000000">
                              <a:alpha val="43137"/>
                            </a:srgbClr>
                          </a:outerShdw>
                        </a:effectLst>
                        <a:latin typeface="標楷體" pitchFamily="65" charset="-120"/>
                        <a:ea typeface="新細明體" pitchFamily="18" charset="-120"/>
                        <a:cs typeface="Times New Roman" pitchFamily="18" charset="0"/>
                      </a:endParaRPr>
                    </a:p>
                    <a:p>
                      <a:pPr marL="152400" marR="0" lvl="0" indent="-152400" algn="just"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  (1) </a:t>
                      </a:r>
                      <a:r>
                        <a:rPr kumimoji="0" lang="zh-TW" altLang="en-US" sz="2400" b="1" i="0" u="none" strike="noStrike" cap="none" normalizeH="0" baseline="0" dirty="0">
                          <a:ln>
                            <a:noFill/>
                          </a:ln>
                          <a:solidFill>
                            <a:srgbClr val="C00000"/>
                          </a:solidFill>
                          <a:effectLst/>
                          <a:latin typeface="標楷體" pitchFamily="65" charset="-120"/>
                          <a:ea typeface="新細明體" pitchFamily="18" charset="-120"/>
                          <a:cs typeface="Times New Roman" pitchFamily="18" charset="0"/>
                        </a:rPr>
                        <a:t>新申請鑑定</a:t>
                      </a:r>
                      <a:r>
                        <a:rPr kumimoji="0" lang="zh-TW" altLang="en-US" sz="24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及</a:t>
                      </a:r>
                      <a:r>
                        <a:rPr kumimoji="0" lang="zh-TW" altLang="en-US" sz="2400" b="1" i="0" u="none" strike="noStrike" cap="none" normalizeH="0" baseline="0" dirty="0">
                          <a:ln>
                            <a:noFill/>
                          </a:ln>
                          <a:solidFill>
                            <a:srgbClr val="9900FF"/>
                          </a:solidFill>
                          <a:effectLst/>
                          <a:latin typeface="標楷體" pitchFamily="65" charset="-120"/>
                          <a:ea typeface="新細明體" pitchFamily="18" charset="-120"/>
                          <a:cs typeface="Times New Roman" pitchFamily="18" charset="0"/>
                        </a:rPr>
                        <a:t>鑑輔會押案之疑似</a:t>
                      </a:r>
                      <a:r>
                        <a:rPr kumimoji="0" lang="zh-TW" altLang="en-US" sz="24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學生：請填</a:t>
                      </a:r>
                      <a:r>
                        <a:rPr kumimoji="0" lang="zh-TW" altLang="en-US" sz="2400" b="0" i="0" u="none" strike="noStrike" cap="none" normalizeH="0" baseline="0" dirty="0">
                          <a:ln>
                            <a:noFill/>
                          </a:ln>
                          <a:solidFill>
                            <a:srgbClr val="FF0000"/>
                          </a:solidFill>
                          <a:effectLst/>
                          <a:latin typeface="標楷體" pitchFamily="65" charset="-120"/>
                          <a:ea typeface="新細明體" pitchFamily="18" charset="-120"/>
                          <a:cs typeface="Times New Roman" pitchFamily="18" charset="0"/>
                        </a:rPr>
                        <a:t>「新提報障礙個案」</a:t>
                      </a:r>
                      <a:r>
                        <a:rPr kumimoji="0" lang="zh-TW" altLang="en-US" sz="24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a:t>
                      </a:r>
                      <a:endParaRPr kumimoji="0" lang="en-US" altLang="zh-TW" sz="24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endParaRPr>
                    </a:p>
                    <a:p>
                      <a:pPr marL="152400" marR="0" lvl="0" indent="-152400" algn="just"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  (2) </a:t>
                      </a:r>
                      <a:r>
                        <a:rPr kumimoji="0" lang="zh-TW" altLang="en-US" sz="24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已有障礙身份，但申請轉換障礙類別者請填</a:t>
                      </a:r>
                      <a:r>
                        <a:rPr kumimoji="0" lang="zh-TW" altLang="en-US" sz="2400" b="0" i="0" u="none" strike="noStrike" cap="none" normalizeH="0" baseline="0" dirty="0">
                          <a:ln>
                            <a:noFill/>
                          </a:ln>
                          <a:solidFill>
                            <a:srgbClr val="FF0000"/>
                          </a:solidFill>
                          <a:effectLst/>
                          <a:latin typeface="標楷體" pitchFamily="65" charset="-120"/>
                          <a:ea typeface="新細明體" pitchFamily="18" charset="-120"/>
                          <a:cs typeface="Times New Roman" pitchFamily="18" charset="0"/>
                        </a:rPr>
                        <a:t>「欲確認障礙個案」</a:t>
                      </a:r>
                      <a:r>
                        <a:rPr kumimoji="0" lang="zh-TW" altLang="en-US" sz="2400" b="0" i="0" u="none" strike="noStrike" cap="none" normalizeH="0" baseline="0" dirty="0">
                          <a:ln>
                            <a:noFill/>
                          </a:ln>
                          <a:solidFill>
                            <a:srgbClr val="000000"/>
                          </a:solidFill>
                          <a:effectLst/>
                          <a:latin typeface="標楷體" pitchFamily="65" charset="-120"/>
                          <a:ea typeface="新細明體" pitchFamily="18" charset="-120"/>
                          <a:cs typeface="Times New Roman" pitchFamily="18" charset="0"/>
                        </a:rPr>
                        <a:t>。</a:t>
                      </a:r>
                      <a:endParaRPr kumimoji="0" lang="zh-TW" sz="24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152400" marR="0" lvl="0" indent="-152400" algn="just" defTabSz="914400" rtl="0" eaLnBrk="1" fontAlgn="base" latinLnBrk="0" hangingPunct="1">
                        <a:lnSpc>
                          <a:spcPct val="100000"/>
                        </a:lnSpc>
                        <a:spcBef>
                          <a:spcPct val="0"/>
                        </a:spcBef>
                        <a:spcAft>
                          <a:spcPct val="0"/>
                        </a:spcAft>
                        <a:buClrTx/>
                        <a:buSzTx/>
                        <a:buFontTx/>
                        <a:buNone/>
                        <a:tabLst/>
                        <a:defRPr/>
                      </a:pPr>
                      <a:r>
                        <a:rPr kumimoji="0" lang="en-US" altLang="zh-TW" sz="2400" b="1" i="0" u="sng" strike="noStrike" cap="none" normalizeH="0" baseline="0" dirty="0">
                          <a:ln>
                            <a:noFill/>
                          </a:ln>
                          <a:solidFill>
                            <a:srgbClr val="000000"/>
                          </a:solidFill>
                          <a:effectLst>
                            <a:outerShdw blurRad="38100" dist="38100" dir="2700000" algn="tl">
                              <a:srgbClr val="000000">
                                <a:alpha val="43137"/>
                              </a:srgbClr>
                            </a:outerShdw>
                          </a:effectLst>
                          <a:latin typeface="+mn-ea"/>
                          <a:ea typeface="+mn-ea"/>
                          <a:cs typeface="Times New Roman" pitchFamily="18" charset="0"/>
                        </a:rPr>
                        <a:t>2.</a:t>
                      </a:r>
                      <a:r>
                        <a:rPr kumimoji="0" lang="zh-TW" altLang="en-US" sz="2400" b="1" i="0" u="sng" strike="noStrike" cap="none" normalizeH="0" baseline="0" dirty="0">
                          <a:ln>
                            <a:noFill/>
                          </a:ln>
                          <a:solidFill>
                            <a:srgbClr val="000000"/>
                          </a:solidFill>
                          <a:effectLst>
                            <a:outerShdw blurRad="38100" dist="38100" dir="2700000" algn="tl">
                              <a:srgbClr val="000000">
                                <a:alpha val="43137"/>
                              </a:srgbClr>
                            </a:outerShdw>
                          </a:effectLst>
                          <a:latin typeface="+mn-ea"/>
                          <a:ea typeface="+mn-ea"/>
                          <a:cs typeface="Times New Roman" pitchFamily="18" charset="0"/>
                        </a:rPr>
                        <a:t>提報身份：</a:t>
                      </a:r>
                      <a:r>
                        <a:rPr kumimoji="0" lang="zh-TW" altLang="en-US" sz="2400" b="0" i="0" u="none" strike="noStrike" cap="none" normalizeH="0" baseline="0" dirty="0">
                          <a:ln>
                            <a:noFill/>
                          </a:ln>
                          <a:solidFill>
                            <a:srgbClr val="000000"/>
                          </a:solidFill>
                          <a:effectLst/>
                          <a:latin typeface="+mn-ea"/>
                          <a:ea typeface="+mn-ea"/>
                          <a:cs typeface="Times New Roman" pitchFamily="18" charset="0"/>
                        </a:rPr>
                        <a:t>請依</a:t>
                      </a:r>
                      <a:r>
                        <a:rPr kumimoji="0" lang="en-US" altLang="zh-TW" sz="2800" b="1" i="0" u="none" strike="noStrike" cap="none" normalizeH="0" baseline="0" dirty="0">
                          <a:ln>
                            <a:noFill/>
                          </a:ln>
                          <a:solidFill>
                            <a:srgbClr val="FF0000"/>
                          </a:solidFill>
                          <a:effectLst/>
                          <a:latin typeface="+mn-ea"/>
                          <a:ea typeface="+mn-ea"/>
                          <a:cs typeface="Times New Roman" pitchFamily="18" charset="0"/>
                        </a:rPr>
                        <a:t>『</a:t>
                      </a:r>
                      <a:r>
                        <a:rPr kumimoji="0" lang="zh-TW" altLang="en-US" sz="2800" b="1" i="0" u="none" strike="noStrike" cap="none" normalizeH="0" baseline="0" dirty="0">
                          <a:ln>
                            <a:noFill/>
                          </a:ln>
                          <a:solidFill>
                            <a:srgbClr val="FF0000"/>
                          </a:solidFill>
                          <a:effectLst/>
                          <a:latin typeface="+mn-ea"/>
                          <a:ea typeface="+mn-ea"/>
                          <a:cs typeface="Times New Roman" pitchFamily="18" charset="0"/>
                        </a:rPr>
                        <a:t>欲</a:t>
                      </a:r>
                      <a:r>
                        <a:rPr kumimoji="0" lang="en-US" altLang="zh-TW" sz="2800" b="1" i="0" u="none" strike="noStrike" cap="none" normalizeH="0" baseline="0" dirty="0">
                          <a:ln>
                            <a:noFill/>
                          </a:ln>
                          <a:solidFill>
                            <a:srgbClr val="FF0000"/>
                          </a:solidFill>
                          <a:effectLst/>
                          <a:latin typeface="+mn-ea"/>
                          <a:ea typeface="+mn-ea"/>
                          <a:cs typeface="Times New Roman" pitchFamily="18" charset="0"/>
                        </a:rPr>
                        <a:t>』</a:t>
                      </a:r>
                      <a:r>
                        <a:rPr kumimoji="0" lang="zh-TW" altLang="en-US" sz="2400" b="0" i="0" u="none" strike="noStrike" cap="none" normalizeH="0" baseline="0" dirty="0">
                          <a:ln>
                            <a:noFill/>
                          </a:ln>
                          <a:solidFill>
                            <a:srgbClr val="000000"/>
                          </a:solidFill>
                          <a:effectLst/>
                          <a:latin typeface="+mn-ea"/>
                          <a:ea typeface="+mn-ea"/>
                          <a:cs typeface="Times New Roman" pitchFamily="18" charset="0"/>
                        </a:rPr>
                        <a:t>取得之障礙身份填寫。</a:t>
                      </a:r>
                      <a:endParaRPr kumimoji="0" lang="zh-TW" sz="1600" b="0" i="0" u="none" strike="noStrike" cap="none" normalizeH="0" baseline="0" dirty="0">
                        <a:ln>
                          <a:noFill/>
                        </a:ln>
                        <a:solidFill>
                          <a:schemeClr val="tx1"/>
                        </a:solidFill>
                        <a:effectLst/>
                        <a:latin typeface="+mn-ea"/>
                        <a:ea typeface="+mn-ea"/>
                        <a:cs typeface="Times New Roman" pitchFamily="18" charset="0"/>
                      </a:endParaRPr>
                    </a:p>
                  </a:txBody>
                  <a:tcPr marL="34862" marR="34862" marT="17125" marB="17125"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投影片編號版面配置區 1">
            <a:extLst>
              <a:ext uri="{FF2B5EF4-FFF2-40B4-BE49-F238E27FC236}">
                <a16:creationId xmlns:a16="http://schemas.microsoft.com/office/drawing/2014/main" id="{FE20279B-4E43-4688-89BF-516A2E20328B}"/>
              </a:ext>
            </a:extLst>
          </p:cNvPr>
          <p:cNvSpPr>
            <a:spLocks noGrp="1"/>
          </p:cNvSpPr>
          <p:nvPr>
            <p:ph type="sldNum" sz="quarter" idx="12"/>
          </p:nvPr>
        </p:nvSpPr>
        <p:spPr/>
        <p:txBody>
          <a:bodyPr/>
          <a:lstStyle/>
          <a:p>
            <a:pPr>
              <a:defRPr/>
            </a:pPr>
            <a:fld id="{01873305-C6E1-4282-B245-733E2C7B695F}" type="slidenum">
              <a:rPr lang="en-US" altLang="zh-TW" smtClean="0"/>
              <a:pPr>
                <a:defRPr/>
              </a:pPr>
              <a:t>8</a:t>
            </a:fld>
            <a:endParaRPr lang="en-US" altLang="zh-TW"/>
          </a:p>
        </p:txBody>
      </p:sp>
    </p:spTree>
    <p:extLst>
      <p:ext uri="{BB962C8B-B14F-4D97-AF65-F5344CB8AC3E}">
        <p14:creationId xmlns:p14="http://schemas.microsoft.com/office/powerpoint/2010/main" val="2126517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229600" cy="4853136"/>
          </a:xfrm>
        </p:spPr>
        <p:txBody>
          <a:bodyPr>
            <a:normAutofit/>
          </a:bodyPr>
          <a:lstStyle/>
          <a:p>
            <a:r>
              <a:rPr lang="en-US" altLang="zh-TW" dirty="0">
                <a:latin typeface="標楷體" pitchFamily="65" charset="-120"/>
                <a:ea typeface="標楷體" pitchFamily="65" charset="-120"/>
              </a:rPr>
              <a:t>111</a:t>
            </a:r>
            <a:r>
              <a:rPr lang="zh-TW" altLang="en-US" dirty="0">
                <a:latin typeface="標楷體" pitchFamily="65" charset="-120"/>
                <a:ea typeface="標楷體" pitchFamily="65" charset="-120"/>
              </a:rPr>
              <a:t>學年第</a:t>
            </a:r>
            <a:r>
              <a:rPr lang="en-US" altLang="zh-TW" dirty="0">
                <a:latin typeface="標楷體" pitchFamily="65" charset="-120"/>
                <a:ea typeface="標楷體" pitchFamily="65" charset="-120"/>
              </a:rPr>
              <a:t>4</a:t>
            </a:r>
            <a:r>
              <a:rPr lang="zh-TW" altLang="en-US" dirty="0">
                <a:latin typeface="標楷體" pitchFamily="65" charset="-120"/>
                <a:ea typeface="標楷體" pitchFamily="65" charset="-120"/>
              </a:rPr>
              <a:t>梯次送件注意事項：</a:t>
            </a:r>
            <a:endParaRPr lang="en-US" altLang="zh-TW" dirty="0">
              <a:latin typeface="標楷體" pitchFamily="65" charset="-120"/>
              <a:ea typeface="標楷體" pitchFamily="65" charset="-120"/>
            </a:endParaRPr>
          </a:p>
          <a:p>
            <a:pPr lvl="1"/>
            <a:r>
              <a:rPr lang="en-US" altLang="zh-TW" b="1" dirty="0">
                <a:latin typeface="標楷體" pitchFamily="65" charset="-120"/>
                <a:ea typeface="標楷體" pitchFamily="65" charset="-120"/>
              </a:rPr>
              <a:t>112.03.15 </a:t>
            </a:r>
            <a:r>
              <a:rPr lang="zh-TW" altLang="en-US" b="1" dirty="0">
                <a:latin typeface="標楷體" pitchFamily="65" charset="-120"/>
                <a:ea typeface="標楷體" pitchFamily="65" charset="-120"/>
              </a:rPr>
              <a:t>上午</a:t>
            </a:r>
            <a:r>
              <a:rPr lang="en-US" altLang="zh-TW" b="1" dirty="0">
                <a:latin typeface="標楷體" pitchFamily="65" charset="-120"/>
                <a:ea typeface="標楷體" pitchFamily="65" charset="-120"/>
              </a:rPr>
              <a:t>9</a:t>
            </a:r>
            <a:r>
              <a:rPr lang="zh-TW" altLang="en-US" b="1" dirty="0">
                <a:latin typeface="標楷體" pitchFamily="65" charset="-120"/>
                <a:ea typeface="標楷體" pitchFamily="65" charset="-120"/>
              </a:rPr>
              <a:t>時</a:t>
            </a:r>
            <a:r>
              <a:rPr lang="zh-TW" altLang="zh-TW" b="1" dirty="0">
                <a:latin typeface="標楷體" pitchFamily="65" charset="-120"/>
                <a:ea typeface="標楷體" pitchFamily="65" charset="-120"/>
              </a:rPr>
              <a:t>～</a:t>
            </a:r>
            <a:r>
              <a:rPr lang="zh-TW" altLang="en-US" b="1" dirty="0">
                <a:latin typeface="標楷體" pitchFamily="65" charset="-120"/>
                <a:ea typeface="標楷體" pitchFamily="65" charset="-120"/>
              </a:rPr>
              <a:t>下午</a:t>
            </a:r>
            <a:r>
              <a:rPr lang="en-US" altLang="zh-TW" b="1" dirty="0">
                <a:latin typeface="標楷體" pitchFamily="65" charset="-120"/>
                <a:ea typeface="標楷體" pitchFamily="65" charset="-120"/>
              </a:rPr>
              <a:t>4</a:t>
            </a:r>
            <a:r>
              <a:rPr lang="zh-TW" altLang="en-US" b="1" dirty="0">
                <a:latin typeface="標楷體" pitchFamily="65" charset="-120"/>
                <a:ea typeface="標楷體" pitchFamily="65" charset="-120"/>
              </a:rPr>
              <a:t>時（中午不休息）</a:t>
            </a:r>
            <a:endParaRPr lang="en-US" altLang="zh-TW" dirty="0">
              <a:latin typeface="標楷體" pitchFamily="65" charset="-120"/>
              <a:ea typeface="標楷體" pitchFamily="65" charset="-120"/>
            </a:endParaRPr>
          </a:p>
          <a:p>
            <a:pPr lvl="1"/>
            <a:r>
              <a:rPr lang="zh-TW" altLang="en-US" dirty="0">
                <a:latin typeface="標楷體" pitchFamily="65" charset="-120"/>
                <a:ea typeface="標楷體" pitchFamily="65" charset="-120"/>
              </a:rPr>
              <a:t>各校送件前請先行檢核有無缺件。</a:t>
            </a:r>
            <a:endParaRPr lang="en-US" altLang="zh-TW" dirty="0">
              <a:latin typeface="標楷體" pitchFamily="65" charset="-120"/>
              <a:ea typeface="標楷體" pitchFamily="65" charset="-120"/>
            </a:endParaRPr>
          </a:p>
          <a:p>
            <a:pPr lvl="1"/>
            <a:r>
              <a:rPr lang="zh-TW" altLang="en-US" dirty="0">
                <a:latin typeface="標楷體" pitchFamily="65" charset="-120"/>
                <a:ea typeface="標楷體" pitchFamily="65" charset="-120"/>
              </a:rPr>
              <a:t>如經審件人員發現需事後補件者，請於</a:t>
            </a:r>
            <a:r>
              <a:rPr lang="en-US" altLang="zh-TW" b="1" dirty="0">
                <a:solidFill>
                  <a:srgbClr val="C00000"/>
                </a:solidFill>
                <a:effectLst>
                  <a:outerShdw blurRad="38100" dist="38100" dir="2700000" algn="tl">
                    <a:srgbClr val="000000">
                      <a:alpha val="43137"/>
                    </a:srgbClr>
                  </a:outerShdw>
                </a:effectLst>
                <a:latin typeface="標楷體" pitchFamily="65" charset="-120"/>
                <a:ea typeface="標楷體" pitchFamily="65" charset="-120"/>
              </a:rPr>
              <a:t>112.03.22</a:t>
            </a:r>
            <a:r>
              <a:rPr lang="zh-TW" altLang="en-US" b="1" dirty="0">
                <a:solidFill>
                  <a:srgbClr val="C00000"/>
                </a:solidFill>
                <a:effectLst>
                  <a:outerShdw blurRad="38100" dist="38100" dir="2700000" algn="tl">
                    <a:srgbClr val="000000">
                      <a:alpha val="43137"/>
                    </a:srgbClr>
                  </a:outerShdw>
                </a:effectLst>
                <a:latin typeface="標楷體" pitchFamily="65" charset="-120"/>
                <a:ea typeface="標楷體" pitchFamily="65" charset="-120"/>
              </a:rPr>
              <a:t>下班前補件完畢</a:t>
            </a:r>
            <a:r>
              <a:rPr lang="zh-TW" altLang="en-US"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rPr>
              <a:t>逾時</a:t>
            </a:r>
            <a:r>
              <a:rPr lang="zh-TW" altLang="en-US" dirty="0">
                <a:latin typeface="標楷體" pitchFamily="65" charset="-120"/>
                <a:ea typeface="標楷體" pitchFamily="65" charset="-120"/>
              </a:rPr>
              <a:t>補件者則不予受理申請。</a:t>
            </a:r>
            <a:endParaRPr lang="en-US" altLang="zh-TW" dirty="0">
              <a:latin typeface="標楷體" pitchFamily="65" charset="-120"/>
              <a:ea typeface="標楷體" pitchFamily="65" charset="-120"/>
            </a:endParaRPr>
          </a:p>
        </p:txBody>
      </p:sp>
      <p:sp>
        <p:nvSpPr>
          <p:cNvPr id="5" name="Rectangle 2"/>
          <p:cNvSpPr>
            <a:spLocks noGrp="1" noChangeArrowheads="1"/>
          </p:cNvSpPr>
          <p:nvPr>
            <p:ph type="title"/>
          </p:nvPr>
        </p:nvSpPr>
        <p:spPr>
          <a:xfrm>
            <a:off x="250825" y="188913"/>
            <a:ext cx="7715250" cy="1295400"/>
          </a:xfrm>
        </p:spPr>
        <p:txBody>
          <a:bodyPr/>
          <a:lstStyle/>
          <a:p>
            <a:pPr eaLnBrk="1" hangingPunct="1"/>
            <a:r>
              <a:rPr lang="zh-TW" altLang="en-US" dirty="0">
                <a:ea typeface="標楷體" pitchFamily="65" charset="-120"/>
              </a:rPr>
              <a:t>轉介、鑑定及安置作業程序說明</a:t>
            </a:r>
            <a:endParaRPr lang="en-US" altLang="zh-TW" dirty="0">
              <a:ea typeface="標楷體" pitchFamily="65" charset="-120"/>
            </a:endParaRPr>
          </a:p>
        </p:txBody>
      </p:sp>
      <p:sp>
        <p:nvSpPr>
          <p:cNvPr id="2" name="投影片編號版面配置區 1">
            <a:extLst>
              <a:ext uri="{FF2B5EF4-FFF2-40B4-BE49-F238E27FC236}">
                <a16:creationId xmlns:a16="http://schemas.microsoft.com/office/drawing/2014/main" id="{0D57C720-5A5C-47F0-89D4-7C4FFF4789CD}"/>
              </a:ext>
            </a:extLst>
          </p:cNvPr>
          <p:cNvSpPr>
            <a:spLocks noGrp="1"/>
          </p:cNvSpPr>
          <p:nvPr>
            <p:ph type="sldNum" sz="quarter" idx="12"/>
          </p:nvPr>
        </p:nvSpPr>
        <p:spPr/>
        <p:txBody>
          <a:bodyPr/>
          <a:lstStyle/>
          <a:p>
            <a:pPr>
              <a:defRPr/>
            </a:pPr>
            <a:fld id="{01873305-C6E1-4282-B245-733E2C7B695F}" type="slidenum">
              <a:rPr lang="en-US" altLang="zh-TW" smtClean="0"/>
              <a:pPr>
                <a:defRPr/>
              </a:pPr>
              <a:t>9</a:t>
            </a:fld>
            <a:endParaRPr lang="en-US" altLang="zh-TW"/>
          </a:p>
        </p:txBody>
      </p:sp>
    </p:spTree>
    <p:extLst>
      <p:ext uri="{BB962C8B-B14F-4D97-AF65-F5344CB8AC3E}">
        <p14:creationId xmlns:p14="http://schemas.microsoft.com/office/powerpoint/2010/main" val="1057625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kHsDSpxbbNJz3I73U9XsJI"/>
</p:tagLst>
</file>

<file path=ppt/tags/tag10.xml><?xml version="1.0" encoding="utf-8"?>
<p:tagLst xmlns:a="http://schemas.openxmlformats.org/drawingml/2006/main" xmlns:r="http://schemas.openxmlformats.org/officeDocument/2006/relationships" xmlns:p="http://schemas.openxmlformats.org/presentationml/2006/main">
  <p:tag name="DVSHAPEID" val="rQBwapdxwifb2oyESvKcCB"/>
</p:tagLst>
</file>

<file path=ppt/tags/tag11.xml><?xml version="1.0" encoding="utf-8"?>
<p:tagLst xmlns:a="http://schemas.openxmlformats.org/drawingml/2006/main" xmlns:r="http://schemas.openxmlformats.org/officeDocument/2006/relationships" xmlns:p="http://schemas.openxmlformats.org/presentationml/2006/main">
  <p:tag name="DVSHAPEID" val="PCyyBKKkae3nffDU6ylCo2"/>
</p:tagLst>
</file>

<file path=ppt/tags/tag12.xml><?xml version="1.0" encoding="utf-8"?>
<p:tagLst xmlns:a="http://schemas.openxmlformats.org/drawingml/2006/main" xmlns:r="http://schemas.openxmlformats.org/officeDocument/2006/relationships" xmlns:p="http://schemas.openxmlformats.org/presentationml/2006/main">
  <p:tag name="DVSHAPEID" val="44YnYuGeEYg1OjRpDbQIGm"/>
</p:tagLst>
</file>

<file path=ppt/tags/tag13.xml><?xml version="1.0" encoding="utf-8"?>
<p:tagLst xmlns:a="http://schemas.openxmlformats.org/drawingml/2006/main" xmlns:r="http://schemas.openxmlformats.org/officeDocument/2006/relationships" xmlns:p="http://schemas.openxmlformats.org/presentationml/2006/main">
  <p:tag name="DVSHAPEID" val="bUjCqANn9lPNyuAeLgDWz5"/>
</p:tagLst>
</file>

<file path=ppt/tags/tag14.xml><?xml version="1.0" encoding="utf-8"?>
<p:tagLst xmlns:a="http://schemas.openxmlformats.org/drawingml/2006/main" xmlns:r="http://schemas.openxmlformats.org/officeDocument/2006/relationships" xmlns:p="http://schemas.openxmlformats.org/presentationml/2006/main">
  <p:tag name="DVSHAPEID" val="GSCTi26qxKU8ZsHpssCGoF"/>
</p:tagLst>
</file>

<file path=ppt/tags/tag15.xml><?xml version="1.0" encoding="utf-8"?>
<p:tagLst xmlns:a="http://schemas.openxmlformats.org/drawingml/2006/main" xmlns:r="http://schemas.openxmlformats.org/officeDocument/2006/relationships" xmlns:p="http://schemas.openxmlformats.org/presentationml/2006/main">
  <p:tag name="DVSHAPEID" val="qmO2W8u2Agq3L1fv9DkMzH"/>
</p:tagLst>
</file>

<file path=ppt/tags/tag16.xml><?xml version="1.0" encoding="utf-8"?>
<p:tagLst xmlns:a="http://schemas.openxmlformats.org/drawingml/2006/main" xmlns:r="http://schemas.openxmlformats.org/officeDocument/2006/relationships" xmlns:p="http://schemas.openxmlformats.org/presentationml/2006/main">
  <p:tag name="DVSHAPEID" val="cFhNxmW5tWkDPQV25RO3af"/>
</p:tagLst>
</file>

<file path=ppt/tags/tag17.xml><?xml version="1.0" encoding="utf-8"?>
<p:tagLst xmlns:a="http://schemas.openxmlformats.org/drawingml/2006/main" xmlns:r="http://schemas.openxmlformats.org/officeDocument/2006/relationships" xmlns:p="http://schemas.openxmlformats.org/presentationml/2006/main">
  <p:tag name="DVSHAPEID" val="tTLUV1ZYfSEUwo6Z9bQPO5"/>
</p:tagLst>
</file>

<file path=ppt/tags/tag18.xml><?xml version="1.0" encoding="utf-8"?>
<p:tagLst xmlns:a="http://schemas.openxmlformats.org/drawingml/2006/main" xmlns:r="http://schemas.openxmlformats.org/officeDocument/2006/relationships" xmlns:p="http://schemas.openxmlformats.org/presentationml/2006/main">
  <p:tag name="DVSHAPEID" val="bf6geulybHQWbn2DrU5uHs"/>
</p:tagLst>
</file>

<file path=ppt/tags/tag19.xml><?xml version="1.0" encoding="utf-8"?>
<p:tagLst xmlns:a="http://schemas.openxmlformats.org/drawingml/2006/main" xmlns:r="http://schemas.openxmlformats.org/officeDocument/2006/relationships" xmlns:p="http://schemas.openxmlformats.org/presentationml/2006/main">
  <p:tag name="DVSHAPEID" val="2KzZqSymQ4xwpEQ2bvpFRp"/>
</p:tagLst>
</file>

<file path=ppt/tags/tag2.xml><?xml version="1.0" encoding="utf-8"?>
<p:tagLst xmlns:a="http://schemas.openxmlformats.org/drawingml/2006/main" xmlns:r="http://schemas.openxmlformats.org/officeDocument/2006/relationships" xmlns:p="http://schemas.openxmlformats.org/presentationml/2006/main">
  <p:tag name="DVSHAPEID" val="KYyqWFTzv3JFI8uHEs0ATH"/>
</p:tagLst>
</file>

<file path=ppt/tags/tag20.xml><?xml version="1.0" encoding="utf-8"?>
<p:tagLst xmlns:a="http://schemas.openxmlformats.org/drawingml/2006/main" xmlns:r="http://schemas.openxmlformats.org/officeDocument/2006/relationships" xmlns:p="http://schemas.openxmlformats.org/presentationml/2006/main">
  <p:tag name="DVSHAPEID" val="VI4oNGyNUh2vTW7awqpZK0"/>
</p:tagLst>
</file>

<file path=ppt/tags/tag21.xml><?xml version="1.0" encoding="utf-8"?>
<p:tagLst xmlns:a="http://schemas.openxmlformats.org/drawingml/2006/main" xmlns:r="http://schemas.openxmlformats.org/officeDocument/2006/relationships" xmlns:p="http://schemas.openxmlformats.org/presentationml/2006/main">
  <p:tag name="DVSHAPEID" val="YVjwV5ICclroIvNEMvDHHX"/>
</p:tagLst>
</file>

<file path=ppt/tags/tag22.xml><?xml version="1.0" encoding="utf-8"?>
<p:tagLst xmlns:a="http://schemas.openxmlformats.org/drawingml/2006/main" xmlns:r="http://schemas.openxmlformats.org/officeDocument/2006/relationships" xmlns:p="http://schemas.openxmlformats.org/presentationml/2006/main">
  <p:tag name="DVSHAPEID" val="o2LX0eHPZvMfhm6WAid45P"/>
</p:tagLst>
</file>

<file path=ppt/tags/tag23.xml><?xml version="1.0" encoding="utf-8"?>
<p:tagLst xmlns:a="http://schemas.openxmlformats.org/drawingml/2006/main" xmlns:r="http://schemas.openxmlformats.org/officeDocument/2006/relationships" xmlns:p="http://schemas.openxmlformats.org/presentationml/2006/main">
  <p:tag name="DVSHAPEID" val="Y3PWkxRxM4viOF0VoEy15j"/>
</p:tagLst>
</file>

<file path=ppt/tags/tag24.xml><?xml version="1.0" encoding="utf-8"?>
<p:tagLst xmlns:a="http://schemas.openxmlformats.org/drawingml/2006/main" xmlns:r="http://schemas.openxmlformats.org/officeDocument/2006/relationships" xmlns:p="http://schemas.openxmlformats.org/presentationml/2006/main">
  <p:tag name="DVSHAPEID" val="bMF2LNga8vFT7M9VIu7IT7"/>
</p:tagLst>
</file>

<file path=ppt/tags/tag25.xml><?xml version="1.0" encoding="utf-8"?>
<p:tagLst xmlns:a="http://schemas.openxmlformats.org/drawingml/2006/main" xmlns:r="http://schemas.openxmlformats.org/officeDocument/2006/relationships" xmlns:p="http://schemas.openxmlformats.org/presentationml/2006/main">
  <p:tag name="DVSHAPEID" val="yhyx3zahSCa7YfLl6KvJQt"/>
</p:tagLst>
</file>

<file path=ppt/tags/tag26.xml><?xml version="1.0" encoding="utf-8"?>
<p:tagLst xmlns:a="http://schemas.openxmlformats.org/drawingml/2006/main" xmlns:r="http://schemas.openxmlformats.org/officeDocument/2006/relationships" xmlns:p="http://schemas.openxmlformats.org/presentationml/2006/main">
  <p:tag name="DVSHAPEID" val="5U2nRT0OJZQQRb5AhBG1LS"/>
</p:tagLst>
</file>

<file path=ppt/tags/tag27.xml><?xml version="1.0" encoding="utf-8"?>
<p:tagLst xmlns:a="http://schemas.openxmlformats.org/drawingml/2006/main" xmlns:r="http://schemas.openxmlformats.org/officeDocument/2006/relationships" xmlns:p="http://schemas.openxmlformats.org/presentationml/2006/main">
  <p:tag name="DVSHAPEID" val="N80vRzCgyOPxUURMuumpqh"/>
</p:tagLst>
</file>

<file path=ppt/tags/tag28.xml><?xml version="1.0" encoding="utf-8"?>
<p:tagLst xmlns:a="http://schemas.openxmlformats.org/drawingml/2006/main" xmlns:r="http://schemas.openxmlformats.org/officeDocument/2006/relationships" xmlns:p="http://schemas.openxmlformats.org/presentationml/2006/main">
  <p:tag name="DVSHAPEID" val="ex6a4usG7bpc6Tmm1rbtr1"/>
</p:tagLst>
</file>

<file path=ppt/tags/tag29.xml><?xml version="1.0" encoding="utf-8"?>
<p:tagLst xmlns:a="http://schemas.openxmlformats.org/drawingml/2006/main" xmlns:r="http://schemas.openxmlformats.org/officeDocument/2006/relationships" xmlns:p="http://schemas.openxmlformats.org/presentationml/2006/main">
  <p:tag name="DVSHAPEID" val="o2LX0eHPZvMfhm6WAid45P"/>
</p:tagLst>
</file>

<file path=ppt/tags/tag3.xml><?xml version="1.0" encoding="utf-8"?>
<p:tagLst xmlns:a="http://schemas.openxmlformats.org/drawingml/2006/main" xmlns:r="http://schemas.openxmlformats.org/officeDocument/2006/relationships" xmlns:p="http://schemas.openxmlformats.org/presentationml/2006/main">
  <p:tag name="DVSHAPEID" val="GGWDOAlQhK64XeXvc9Z9ig"/>
</p:tagLst>
</file>

<file path=ppt/tags/tag30.xml><?xml version="1.0" encoding="utf-8"?>
<p:tagLst xmlns:a="http://schemas.openxmlformats.org/drawingml/2006/main" xmlns:r="http://schemas.openxmlformats.org/officeDocument/2006/relationships" xmlns:p="http://schemas.openxmlformats.org/presentationml/2006/main">
  <p:tag name="DVSHAPEID" val="Y3PWkxRxM4viOF0VoEy15j"/>
</p:tagLst>
</file>

<file path=ppt/tags/tag31.xml><?xml version="1.0" encoding="utf-8"?>
<p:tagLst xmlns:a="http://schemas.openxmlformats.org/drawingml/2006/main" xmlns:r="http://schemas.openxmlformats.org/officeDocument/2006/relationships" xmlns:p="http://schemas.openxmlformats.org/presentationml/2006/main">
  <p:tag name="DVSHAPEID" val="aHlDxSCDqtXiQrHnekQD4U"/>
</p:tagLst>
</file>

<file path=ppt/tags/tag32.xml><?xml version="1.0" encoding="utf-8"?>
<p:tagLst xmlns:a="http://schemas.openxmlformats.org/drawingml/2006/main" xmlns:r="http://schemas.openxmlformats.org/officeDocument/2006/relationships" xmlns:p="http://schemas.openxmlformats.org/presentationml/2006/main">
  <p:tag name="DVSHAPEID" val="2sv9f1hpQD2ZXUN91SW6zJ"/>
</p:tagLst>
</file>

<file path=ppt/tags/tag33.xml><?xml version="1.0" encoding="utf-8"?>
<p:tagLst xmlns:a="http://schemas.openxmlformats.org/drawingml/2006/main" xmlns:r="http://schemas.openxmlformats.org/officeDocument/2006/relationships" xmlns:p="http://schemas.openxmlformats.org/presentationml/2006/main">
  <p:tag name="DVSHAPEID" val="swXCNH5DOTdfFT8oDBl0Dk"/>
</p:tagLst>
</file>

<file path=ppt/tags/tag34.xml><?xml version="1.0" encoding="utf-8"?>
<p:tagLst xmlns:a="http://schemas.openxmlformats.org/drawingml/2006/main" xmlns:r="http://schemas.openxmlformats.org/officeDocument/2006/relationships" xmlns:p="http://schemas.openxmlformats.org/presentationml/2006/main">
  <p:tag name="DVSHAPEID" val="GGWDOAlQhK64XeXvc9Z9ig"/>
</p:tagLst>
</file>

<file path=ppt/tags/tag35.xml><?xml version="1.0" encoding="utf-8"?>
<p:tagLst xmlns:a="http://schemas.openxmlformats.org/drawingml/2006/main" xmlns:r="http://schemas.openxmlformats.org/officeDocument/2006/relationships" xmlns:p="http://schemas.openxmlformats.org/presentationml/2006/main">
  <p:tag name="DVSHAPEID" val="S8zjw1TCdOUfSjXjwlJOiA"/>
</p:tagLst>
</file>

<file path=ppt/tags/tag36.xml><?xml version="1.0" encoding="utf-8"?>
<p:tagLst xmlns:a="http://schemas.openxmlformats.org/drawingml/2006/main" xmlns:r="http://schemas.openxmlformats.org/officeDocument/2006/relationships" xmlns:p="http://schemas.openxmlformats.org/presentationml/2006/main">
  <p:tag name="DVSHAPEID" val="h7C9NzLzJZdqOO3u4jXFxh"/>
</p:tagLst>
</file>

<file path=ppt/tags/tag37.xml><?xml version="1.0" encoding="utf-8"?>
<p:tagLst xmlns:a="http://schemas.openxmlformats.org/drawingml/2006/main" xmlns:r="http://schemas.openxmlformats.org/officeDocument/2006/relationships" xmlns:p="http://schemas.openxmlformats.org/presentationml/2006/main">
  <p:tag name="DVSECTIONID" val="FauwCFPINCjiNdO1lMWmGs"/>
</p:tagLst>
</file>

<file path=ppt/tags/tag38.xml><?xml version="1.0" encoding="utf-8"?>
<p:tagLst xmlns:a="http://schemas.openxmlformats.org/drawingml/2006/main" xmlns:r="http://schemas.openxmlformats.org/officeDocument/2006/relationships" xmlns:p="http://schemas.openxmlformats.org/presentationml/2006/main">
  <p:tag name="DVSHAPEID" val="xtL9MASZfHODIqB7uKY5ZD"/>
</p:tagLst>
</file>

<file path=ppt/tags/tag39.xml><?xml version="1.0" encoding="utf-8"?>
<p:tagLst xmlns:a="http://schemas.openxmlformats.org/drawingml/2006/main" xmlns:r="http://schemas.openxmlformats.org/officeDocument/2006/relationships" xmlns:p="http://schemas.openxmlformats.org/presentationml/2006/main">
  <p:tag name="DVSHAPEID" val="Xes8vqwlWdg9i3lp8NzNRE"/>
</p:tagLst>
</file>

<file path=ppt/tags/tag4.xml><?xml version="1.0" encoding="utf-8"?>
<p:tagLst xmlns:a="http://schemas.openxmlformats.org/drawingml/2006/main" xmlns:r="http://schemas.openxmlformats.org/officeDocument/2006/relationships" xmlns:p="http://schemas.openxmlformats.org/presentationml/2006/main">
  <p:tag name="DVSHAPEID" val="S8zjw1TCdOUfSjXjwlJOiA"/>
</p:tagLst>
</file>

<file path=ppt/tags/tag5.xml><?xml version="1.0" encoding="utf-8"?>
<p:tagLst xmlns:a="http://schemas.openxmlformats.org/drawingml/2006/main" xmlns:r="http://schemas.openxmlformats.org/officeDocument/2006/relationships" xmlns:p="http://schemas.openxmlformats.org/presentationml/2006/main">
  <p:tag name="DVSHAPEID" val="h7C9NzLzJZdqOO3u4jXFxh"/>
</p:tagLst>
</file>

<file path=ppt/tags/tag6.xml><?xml version="1.0" encoding="utf-8"?>
<p:tagLst xmlns:a="http://schemas.openxmlformats.org/drawingml/2006/main" xmlns:r="http://schemas.openxmlformats.org/officeDocument/2006/relationships" xmlns:p="http://schemas.openxmlformats.org/presentationml/2006/main">
  <p:tag name="DVSHAPEID" val="NU4LEOZINbFKhSPxAivjPx"/>
</p:tagLst>
</file>

<file path=ppt/tags/tag7.xml><?xml version="1.0" encoding="utf-8"?>
<p:tagLst xmlns:a="http://schemas.openxmlformats.org/drawingml/2006/main" xmlns:r="http://schemas.openxmlformats.org/officeDocument/2006/relationships" xmlns:p="http://schemas.openxmlformats.org/presentationml/2006/main">
  <p:tag name="DVSHAPEID" val="CuUzk4MidrUFjgWQya8Ate"/>
</p:tagLst>
</file>

<file path=ppt/tags/tag8.xml><?xml version="1.0" encoding="utf-8"?>
<p:tagLst xmlns:a="http://schemas.openxmlformats.org/drawingml/2006/main" xmlns:r="http://schemas.openxmlformats.org/officeDocument/2006/relationships" xmlns:p="http://schemas.openxmlformats.org/presentationml/2006/main">
  <p:tag name="DVSHAPEID" val="6eqj2HVaMGlIS33m36qhPU"/>
</p:tagLst>
</file>

<file path=ppt/tags/tag9.xml><?xml version="1.0" encoding="utf-8"?>
<p:tagLst xmlns:a="http://schemas.openxmlformats.org/drawingml/2006/main" xmlns:r="http://schemas.openxmlformats.org/officeDocument/2006/relationships" xmlns:p="http://schemas.openxmlformats.org/presentationml/2006/main">
  <p:tag name="DVSHAPEID" val="c1LnOpqz4KM6N5b7x6sYz8"/>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5_公正">
      <a:majorFont>
        <a:latin typeface=""/>
        <a:ea typeface=""/>
        <a:cs typeface=""/>
      </a:majorFont>
      <a:minorFont>
        <a:latin typeface=""/>
        <a:ea typeface=""/>
        <a:cs typeface=""/>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1915</TotalTime>
  <Words>3491</Words>
  <Application>Microsoft Office PowerPoint</Application>
  <PresentationFormat>如螢幕大小 (4:3)</PresentationFormat>
  <Paragraphs>294</Paragraphs>
  <Slides>29</Slides>
  <Notes>4</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29</vt:i4>
      </vt:variant>
    </vt:vector>
  </HeadingPairs>
  <TitlesOfParts>
    <vt:vector size="39" baseType="lpstr">
      <vt:lpstr>標楷體</vt:lpstr>
      <vt:lpstr>Arial</vt:lpstr>
      <vt:lpstr>Calibri</vt:lpstr>
      <vt:lpstr>Franklin Gothic Book</vt:lpstr>
      <vt:lpstr>Perpetua</vt:lpstr>
      <vt:lpstr>Times New Roman</vt:lpstr>
      <vt:lpstr>Wingdings</vt:lpstr>
      <vt:lpstr>Wingdings 2</vt:lpstr>
      <vt:lpstr>Network</vt:lpstr>
      <vt:lpstr>5_公正</vt:lpstr>
      <vt:lpstr>花蓮縣特殊教育轉介、鑑定及安置作業流程說明</vt:lpstr>
      <vt:lpstr>鑑定及安置對象</vt:lpstr>
      <vt:lpstr>轉介、鑑定及安置作業流程分類</vt:lpstr>
      <vt:lpstr>轉介、鑑定及安置作業程序說明</vt:lpstr>
      <vt:lpstr>轉介、鑑定及安置作業程序說明</vt:lpstr>
      <vt:lpstr>特教通報網－新增身障生</vt:lpstr>
      <vt:lpstr>特教通報網－提報鑑定安置</vt:lpstr>
      <vt:lpstr>特教通報網提報注意事項</vt:lpstr>
      <vt:lpstr>轉介、鑑定及安置作業程序說明</vt:lpstr>
      <vt:lpstr>轉介、鑑定及安置作業程序說明</vt:lpstr>
      <vt:lpstr>國教及高教申請鑑定檢附資料說明</vt:lpstr>
      <vt:lpstr>國教及高教申請鑑定檢附資料說明</vt:lpstr>
      <vt:lpstr>學習扶助測驗歷程及學習單等 質性資料說明</vt:lpstr>
      <vt:lpstr>學習扶助科技化評量系統 學生測驗歷程查詢</vt:lpstr>
      <vt:lpstr>學生歷次測驗結果</vt:lpstr>
      <vt:lpstr>學生歷次測驗結果報告</vt:lpstr>
      <vt:lpstr>國教及高教申請鑑定檢附資料說明</vt:lpstr>
      <vt:lpstr>國教及高教申請鑑定檢附資料說明</vt:lpstr>
      <vt:lpstr>國教及高教申請鑑定檢附資料說明</vt:lpstr>
      <vt:lpstr>學前教育申請鑑定檢附資料說明</vt:lpstr>
      <vt:lpstr>學前教育申請鑑定檢附資料說明</vt:lpstr>
      <vt:lpstr>學前教育申請鑑定檢附資料說明</vt:lpstr>
      <vt:lpstr>學前教育申請鑑定檢附資料說明</vt:lpstr>
      <vt:lpstr>學前教育申請鑑定檢附資料說明</vt:lpstr>
      <vt:lpstr>學前教育申請鑑定檢附資料說明</vt:lpstr>
      <vt:lpstr>經鑑輔會押案於本梯次鑑定檢附資料說明</vt:lpstr>
      <vt:lpstr>轉介、鑑定及安置作業程序說明</vt:lpstr>
      <vt:lpstr>轉介、鑑定及安置作業程序說明</vt:lpstr>
      <vt:lpstr>特教通報網－接收此次提報學生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特殊教育法子法</dc:title>
  <dc:creator>moejsmpc</dc:creator>
  <cp:lastModifiedBy>富雄 黃</cp:lastModifiedBy>
  <cp:revision>163</cp:revision>
  <dcterms:created xsi:type="dcterms:W3CDTF">2012-11-20T07:49:53Z</dcterms:created>
  <dcterms:modified xsi:type="dcterms:W3CDTF">2023-02-09T02:49:41Z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1jQriu9-OcjcP2TC97RkFfsx0YXZsPjA0M-ChWZDN6tE</vt:lpwstr>
  </property>
  <property fmtid="{D5CDD505-2E9C-101B-9397-08002B2CF9AE}" pid="4" name="Google.Documents.RevisionId">
    <vt:lpwstr>18048492514943949248</vt:lpwstr>
  </property>
  <property fmtid="{D5CDD505-2E9C-101B-9397-08002B2CF9AE}" pid="5" name="Google.Documents.PluginVersion">
    <vt:lpwstr>2.0.2662.553</vt:lpwstr>
  </property>
  <property fmtid="{D5CDD505-2E9C-101B-9397-08002B2CF9AE}" pid="6" name="Google.Documents.MergeIncapabilityFlags">
    <vt:i4>0</vt:i4>
  </property>
</Properties>
</file>