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7" r:id="rId2"/>
    <p:sldId id="655" r:id="rId3"/>
    <p:sldId id="656" r:id="rId4"/>
    <p:sldId id="657" r:id="rId5"/>
    <p:sldId id="661" r:id="rId6"/>
    <p:sldId id="662" r:id="rId7"/>
    <p:sldId id="670" r:id="rId8"/>
    <p:sldId id="671" r:id="rId9"/>
    <p:sldId id="674" r:id="rId10"/>
    <p:sldId id="667" r:id="rId11"/>
    <p:sldId id="664" r:id="rId12"/>
    <p:sldId id="666" r:id="rId13"/>
    <p:sldId id="665" r:id="rId14"/>
    <p:sldId id="672" r:id="rId15"/>
    <p:sldId id="668" r:id="rId1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4F2F4"/>
    <a:srgbClr val="0000FF"/>
    <a:srgbClr val="0000CC"/>
    <a:srgbClr val="99FF33"/>
    <a:srgbClr val="CCECFF"/>
    <a:srgbClr val="0066FF"/>
    <a:srgbClr val="99FFCC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9" autoAdjust="0"/>
    <p:restoredTop sz="98039" autoAdjust="0"/>
  </p:normalViewPr>
  <p:slideViewPr>
    <p:cSldViewPr>
      <p:cViewPr>
        <p:scale>
          <a:sx n="76" d="100"/>
          <a:sy n="76" d="100"/>
        </p:scale>
        <p:origin x="-27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90" y="-9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81888E22-85FC-45B9-B17A-85249F25112B}" type="datetimeFigureOut">
              <a:rPr lang="zh-TW" altLang="en-US"/>
              <a:pPr>
                <a:defRPr/>
              </a:pPr>
              <a:t>2017/2/9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B857380-7A55-4867-A36F-8203B47EF6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70" tIns="47738" rIns="95470" bIns="47738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70" tIns="47738" rIns="95470" bIns="477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70" tIns="47738" rIns="95470" bIns="47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70" tIns="47738" rIns="95470" bIns="47738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70" tIns="47738" rIns="95470" bIns="477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4C248CEF-B8E7-4B82-80EF-B9EA73F45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4C97-365E-4909-9C8C-7D8E1D2C47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4A7F-F970-4955-A176-FC5199623C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E1DB4-009D-4ADC-B90E-61B7430139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94BB15F-6215-4624-AD2A-07C4E91219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D553-1692-4075-ADFE-3E2F02E9C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D53A-E761-4934-B202-929281CE8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C1D-3CDC-4C62-A67B-6C80440D83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D43B-74C4-4281-ADD1-B06A8ED93F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9E00-92BF-4F0C-94EA-E50E874FC4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C156-4A33-47B7-B4B4-7F687EF0D2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4E6F-A670-40DD-ABA6-7F323DBA9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下端有依靠人生可以更勇敢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567488"/>
            <a:ext cx="914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南山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4114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7270A1B-D39B-4F27-8EEF-3204C0DD6B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95288" y="6570663"/>
            <a:ext cx="2133600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en-US" altLang="zh-TW" sz="1400" dirty="0" smtClean="0">
              <a:solidFill>
                <a:schemeClr val="bg1"/>
              </a:solidFill>
              <a:latin typeface="Arial" charset="0"/>
              <a:ea typeface="微軟正黑體" panose="020B0604030504040204" pitchFamily="34" charset="-120"/>
            </a:endParaRPr>
          </a:p>
        </p:txBody>
      </p:sp>
      <p:sp>
        <p:nvSpPr>
          <p:cNvPr id="1034" name="矩形 3"/>
          <p:cNvSpPr>
            <a:spLocks noChangeArrowheads="1"/>
          </p:cNvSpPr>
          <p:nvPr userDrawn="1"/>
        </p:nvSpPr>
        <p:spPr bwMode="auto">
          <a:xfrm>
            <a:off x="8610600" y="44450"/>
            <a:ext cx="49847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defRPr/>
            </a:pPr>
            <a:fld id="{9DA99FE4-9C35-414B-89EF-56234E0F081E}" type="slidenum">
              <a:rPr lang="en-US" altLang="zh-TW" sz="2000" smtClean="0"/>
              <a:pPr algn="r" eaLnBrk="1" hangingPunct="1">
                <a:defRPr/>
              </a:pPr>
              <a:t>‹#›</a:t>
            </a:fld>
            <a:endParaRPr lang="en-US" altLang="zh-TW" sz="2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anshanlife.com.tw/public_promotion/subject/BoldPlan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251936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zh-TW" altLang="en-US" sz="3200" b="1" smtClean="0">
                <a:latin typeface="微軟正黑體"/>
                <a:ea typeface="微軟正黑體"/>
                <a:cs typeface="微軟正黑體"/>
              </a:rPr>
              <a:t>南山人壽青少年關懷計畫</a:t>
            </a:r>
            <a:r>
              <a:rPr lang="en-US" altLang="zh-TW" sz="3200" b="1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200" b="1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3200" b="1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200" b="1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3600" b="1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600" b="1" smtClean="0">
                <a:latin typeface="微軟正黑體"/>
                <a:ea typeface="微軟正黑體"/>
                <a:cs typeface="微軟正黑體"/>
              </a:rPr>
            </a:br>
            <a:r>
              <a:rPr lang="zh-TW" altLang="en-US" sz="5400" b="1" smtClean="0">
                <a:latin typeface="微軟正黑體"/>
                <a:ea typeface="微軟正黑體"/>
                <a:cs typeface="微軟正黑體"/>
              </a:rPr>
              <a:t>放膽計畫</a:t>
            </a:r>
            <a:r>
              <a:rPr lang="en-US" altLang="zh-TW" sz="4800" b="1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800" b="1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4800" b="1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800" b="1" smtClean="0">
                <a:latin typeface="微軟正黑體"/>
                <a:ea typeface="微軟正黑體"/>
                <a:cs typeface="微軟正黑體"/>
              </a:rPr>
            </a:br>
            <a:r>
              <a:rPr lang="zh-TW" altLang="en-US" sz="3200" b="1" smtClean="0">
                <a:latin typeface="微軟正黑體"/>
                <a:ea typeface="微軟正黑體"/>
                <a:cs typeface="微軟正黑體"/>
              </a:rPr>
              <a:t>執行成果報告</a:t>
            </a:r>
          </a:p>
        </p:txBody>
      </p:sp>
      <p:sp>
        <p:nvSpPr>
          <p:cNvPr id="15362" name="副標題 2"/>
          <p:cNvSpPr>
            <a:spLocks noGrp="1"/>
          </p:cNvSpPr>
          <p:nvPr>
            <p:ph type="subTitle" idx="1"/>
          </p:nvPr>
        </p:nvSpPr>
        <p:spPr>
          <a:xfrm>
            <a:off x="1258888" y="4556125"/>
            <a:ext cx="6400800" cy="1752600"/>
          </a:xfrm>
        </p:spPr>
        <p:txBody>
          <a:bodyPr/>
          <a:lstStyle/>
          <a:p>
            <a:r>
              <a:rPr lang="en-US" altLang="zh-TW" sz="2800" smtClean="0">
                <a:latin typeface="微軟正黑體"/>
                <a:ea typeface="微軟正黑體"/>
                <a:cs typeface="微軟正黑體"/>
              </a:rPr>
              <a:t>103/9~106/1</a:t>
            </a:r>
          </a:p>
        </p:txBody>
      </p:sp>
      <p:sp>
        <p:nvSpPr>
          <p:cNvPr id="15363" name="文字方塊 3"/>
          <p:cNvSpPr txBox="1">
            <a:spLocks noChangeArrowheads="1"/>
          </p:cNvSpPr>
          <p:nvPr/>
        </p:nvSpPr>
        <p:spPr bwMode="auto">
          <a:xfrm>
            <a:off x="8423275" y="98425"/>
            <a:ext cx="7207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1143000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放膽講堂活動集錦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3-1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879475" y="1268413"/>
            <a:ext cx="8229600" cy="504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smtClean="0">
                <a:latin typeface="微軟正黑體"/>
                <a:ea typeface="微軟正黑體"/>
                <a:cs typeface="微軟正黑體"/>
              </a:rPr>
              <a:t>2014/9/29</a:t>
            </a:r>
            <a:r>
              <a:rPr lang="zh-TW" altLang="en-US" sz="2000" smtClean="0">
                <a:latin typeface="微軟正黑體"/>
                <a:ea typeface="微軟正黑體"/>
                <a:cs typeface="微軟正黑體"/>
              </a:rPr>
              <a:t>花蓮騰工商　　　　　　 　　講師：薛明玲董事長</a:t>
            </a:r>
          </a:p>
        </p:txBody>
      </p:sp>
      <p:pic>
        <p:nvPicPr>
          <p:cNvPr id="24579" name="Picture 2" descr="\\WNSWKEOHQ88715B\News\放膽計畫\放膽照片\201409-201505\花蓮挑選壓縮\7DS_2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1741488"/>
            <a:ext cx="33956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\\WNSWKEOHQ88715B\News\放膽計畫\放膽照片\201409-201505\花蓮挑選壓縮\7DS_2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33845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\\WNSWKEOHQ88715B\News\放膽計畫\放膽照片\201409-201505\花蓮挑選壓縮\7DS_29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316413"/>
            <a:ext cx="33972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\\WNSWKEOHQ88715B\News\放膽計畫\放膽照片\201409-201505\花蓮挑選壓縮\7DS_29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5513" y="4316413"/>
            <a:ext cx="33655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1143000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放膽講堂活動集錦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3-2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879475" y="1268413"/>
            <a:ext cx="8229600" cy="504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smtClean="0">
                <a:latin typeface="微軟正黑體"/>
                <a:ea typeface="微軟正黑體"/>
                <a:cs typeface="微軟正黑體"/>
              </a:rPr>
              <a:t>2014/12/27 </a:t>
            </a:r>
            <a:r>
              <a:rPr lang="zh-TW" altLang="en-US" sz="2000" smtClean="0">
                <a:latin typeface="微軟正黑體"/>
                <a:ea typeface="微軟正黑體"/>
                <a:cs typeface="微軟正黑體"/>
              </a:rPr>
              <a:t>南投水里高商                              講師：梁國新董事長</a:t>
            </a:r>
          </a:p>
        </p:txBody>
      </p:sp>
      <p:pic>
        <p:nvPicPr>
          <p:cNvPr id="25603" name="Picture 2" descr="\\WNSWKEOHQ88715B\News\放膽計畫\放膽照片\201409-201505\1227水里\DSC_4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3422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\\WNSWKEOHQ88715B\News\放膽計畫\放膽照片\201409-201505\1227水里\DSC_4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98638"/>
            <a:ext cx="3384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\\WNSWKEOHQ88715B\News\放膽計畫\放膽照片\201409-201505\1227水里\DSC_4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338638"/>
            <a:ext cx="3384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\\WNSWKEOHQ88715B\News\放膽計畫\放膽照片\201409-201505\1227水里\DSC_44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313238"/>
            <a:ext cx="3422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1143000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放膽講堂活動集錦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3-3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879475" y="1268413"/>
            <a:ext cx="8229600" cy="504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smtClean="0">
                <a:latin typeface="微軟正黑體"/>
                <a:ea typeface="微軟正黑體"/>
                <a:cs typeface="微軟正黑體"/>
              </a:rPr>
              <a:t>2015/3/13</a:t>
            </a:r>
            <a:r>
              <a:rPr lang="zh-TW" altLang="en-US" sz="2000" smtClean="0">
                <a:latin typeface="微軟正黑體"/>
                <a:ea typeface="微軟正黑體"/>
                <a:cs typeface="微軟正黑體"/>
              </a:rPr>
              <a:t>新北丹鳳高中　　　　　　　　講師：莊智超執行長</a:t>
            </a:r>
          </a:p>
        </p:txBody>
      </p:sp>
      <p:pic>
        <p:nvPicPr>
          <p:cNvPr id="26627" name="Picture 2" descr="\\WNSWKEOHQ88715B\News\放膽計畫\放膽照片\201409-201505\20150313丹鳳高中-莊智超\DSC_5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3384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\\WNSWKEOHQ88715B\News\放膽計畫\放膽照片\201409-201505\20150313丹鳳高中-莊智超\DSC_5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773238"/>
            <a:ext cx="341471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\\WNSWKEOHQ88715B\News\放膽計畫\放膽照片\201409-201505\20150313丹鳳高中-莊智超\DSC_5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338638"/>
            <a:ext cx="3384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\\WNSWKEOHQ88715B\News\放膽計畫\放膽照片\201409-201505\20150313丹鳳高中-莊智超\DSC_5237-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338638"/>
            <a:ext cx="33972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1143000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放膽講堂活動集錦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3-4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879475" y="1268413"/>
            <a:ext cx="8229600" cy="504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smtClean="0">
                <a:latin typeface="微軟正黑體"/>
                <a:ea typeface="微軟正黑體"/>
                <a:cs typeface="微軟正黑體"/>
              </a:rPr>
              <a:t>2015/3/20</a:t>
            </a:r>
            <a:r>
              <a:rPr lang="zh-TW" altLang="en-US" sz="2000" smtClean="0">
                <a:latin typeface="微軟正黑體"/>
                <a:ea typeface="微軟正黑體"/>
                <a:cs typeface="微軟正黑體"/>
              </a:rPr>
              <a:t>南投旭光高中　　　　　　　　講師：王　師　總監</a:t>
            </a:r>
          </a:p>
        </p:txBody>
      </p:sp>
      <p:pic>
        <p:nvPicPr>
          <p:cNvPr id="27651" name="Picture 2" descr="\\WNSWKEOHQ88715B\News\放膽計畫\放膽照片\201409-201505\1040320旭光高中\DSC_0017-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33845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\\WNSWKEOHQ88715B\News\放膽計畫\放膽照片\201409-201505\1040320旭光高中\DSC_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4338638"/>
            <a:ext cx="34194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\\WNSWKEOHQ88715B\News\放膽計畫\放膽照片\201409-201505\1040320旭光高中\DSC_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338638"/>
            <a:ext cx="34147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\\WNSWKEOHQ88715B\News\放膽計畫\放膽照片\201409-201505\1040320旭光高中\DSC_00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9638" y="1773238"/>
            <a:ext cx="33845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1143000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放膽講堂活動集錦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3-5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755650" y="908050"/>
            <a:ext cx="8229600" cy="504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smtClean="0">
                <a:latin typeface="微軟正黑體"/>
                <a:ea typeface="微軟正黑體"/>
                <a:cs typeface="微軟正黑體"/>
              </a:rPr>
              <a:t>2016/6/16</a:t>
            </a:r>
            <a:r>
              <a:rPr lang="zh-TW" altLang="en-US" sz="2000" smtClean="0">
                <a:latin typeface="微軟正黑體"/>
                <a:ea typeface="微軟正黑體"/>
                <a:cs typeface="微軟正黑體"/>
              </a:rPr>
              <a:t>桃園治平高中　　　　　　　　講師：周文珍、戴裕霖</a:t>
            </a:r>
          </a:p>
          <a:p>
            <a:pPr marL="0" indent="0">
              <a:buFontTx/>
              <a:buNone/>
            </a:pPr>
            <a:endParaRPr lang="zh-TW" altLang="en-US" sz="200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8675" name="Picture 2" descr="\\wnspwfis05\EXE-OFFICE\EXEOFFICE\放膽計畫\放膽照片\201509-201616\1050616治平高中-周文珍、戴裕霖、陳總\壓縮小檔\IMG_9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\\wnspwfis05\EXE-OFFICE\EXEOFFICE\放膽計畫\放膽照片\201509-201616\1050616治平高中-周文珍、戴裕霖、陳總\壓縮小檔\IMG_9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268413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\\wnspwfis05\EXE-OFFICE\EXEOFFICE\放膽計畫\放膽照片\201509-201616\1050616治平高中-周文珍、戴裕霖、陳總\壓縮小檔\IMG_92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88" y="4052888"/>
            <a:ext cx="410368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\\wnspwfis05\EXE-OFFICE\EXEOFFICE\放膽計畫\放膽照片\201509-201616\1050616治平高中-周文珍、戴裕霖、陳總\壓縮小檔\IMG_92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52888"/>
            <a:ext cx="410368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2400" dirty="0"/>
              <a:t>完整放膽</a:t>
            </a:r>
            <a:r>
              <a:rPr lang="zh-TW" altLang="en-US" sz="2400" dirty="0" smtClean="0"/>
              <a:t>計畫內容，及講堂、基金介紹，請參閱「南山人壽青少年關懷計畫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放膽計畫」網站</a:t>
            </a:r>
            <a:endParaRPr lang="en-US" altLang="zh-TW" sz="2400" dirty="0" smtClean="0"/>
          </a:p>
          <a:p>
            <a:pPr marL="0" indent="0" algn="ctr">
              <a:buFontTx/>
              <a:buNone/>
              <a:defRPr/>
            </a:pPr>
            <a:endParaRPr lang="en-US" altLang="zh-TW" sz="2400" dirty="0"/>
          </a:p>
          <a:p>
            <a:pPr marL="0" indent="0" algn="ctr">
              <a:buFontTx/>
              <a:buNone/>
              <a:defRPr/>
            </a:pPr>
            <a:endParaRPr lang="en-US" altLang="zh-TW" sz="2400" dirty="0" smtClean="0"/>
          </a:p>
          <a:p>
            <a:pPr marL="0" indent="0" algn="ctr">
              <a:buFontTx/>
              <a:buNone/>
              <a:defRPr/>
            </a:pPr>
            <a:endParaRPr lang="en-US" altLang="zh-TW" sz="2400" dirty="0" smtClean="0"/>
          </a:p>
          <a:p>
            <a:pPr marL="0" indent="0" algn="ctr">
              <a:buFontTx/>
              <a:buNone/>
              <a:defRPr/>
            </a:pPr>
            <a:endParaRPr lang="en-US" altLang="zh-TW" sz="2400" dirty="0"/>
          </a:p>
          <a:p>
            <a:pPr marL="0" indent="0" algn="ctr">
              <a:buFontTx/>
              <a:buNone/>
              <a:defRPr/>
            </a:pPr>
            <a:endParaRPr lang="en-US" altLang="zh-TW" sz="2400" dirty="0"/>
          </a:p>
          <a:p>
            <a:pPr marL="0" indent="0" algn="ctr">
              <a:buFontTx/>
              <a:buNone/>
              <a:defRPr/>
            </a:pPr>
            <a:r>
              <a:rPr lang="en-US" altLang="zh-TW" sz="1400" b="1" dirty="0" smtClean="0">
                <a:effectLst>
                  <a:reflection blurRad="6350" stA="55000" endA="50" endPos="85000" dir="5400000" sy="-100000" algn="bl" rotWithShape="0"/>
                </a:effectLst>
                <a:hlinkClick r:id="rId2"/>
              </a:rPr>
              <a:t>http</a:t>
            </a:r>
            <a:r>
              <a:rPr lang="en-US" altLang="zh-TW" sz="1400" b="1" dirty="0">
                <a:effectLst>
                  <a:reflection blurRad="6350" stA="55000" endA="50" endPos="85000" dir="5400000" sy="-100000" algn="bl" rotWithShape="0"/>
                </a:effectLst>
                <a:hlinkClick r:id="rId2"/>
              </a:rPr>
              <a:t>://www.nanshanlife.com.tw/public_promotion/subject/BoldPlan/index.html</a:t>
            </a:r>
            <a:endParaRPr lang="zh-TW" altLang="en-US" sz="1400" b="1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027" name="Picture 3" descr="\\WNSWKEOHQ88715B\News\放膽計畫\放膽視覺JPG\海報視覺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3563261" y="3202435"/>
            <a:ext cx="1944843" cy="182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070600" cy="784225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放膽計畫執行概況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8313" y="981075"/>
            <a:ext cx="8496300" cy="43449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sz="2000" b="1" dirty="0" smtClean="0"/>
              <a:t>放膽講堂</a:t>
            </a:r>
            <a:endParaRPr lang="en-US" altLang="zh-TW" sz="2000" dirty="0" smtClean="0"/>
          </a:p>
          <a:p>
            <a:pPr>
              <a:defRPr/>
            </a:pPr>
            <a:r>
              <a:rPr lang="zh-TW" altLang="en-US" sz="2000" dirty="0" smtClean="0"/>
              <a:t>舉辦期間：</a:t>
            </a:r>
            <a:r>
              <a:rPr lang="en-US" altLang="zh-TW" sz="2000" dirty="0" smtClean="0"/>
              <a:t>2014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9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~2017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月</a:t>
            </a:r>
            <a:endParaRPr lang="en-US" altLang="zh-TW" sz="2000" dirty="0" smtClean="0"/>
          </a:p>
          <a:p>
            <a:pPr>
              <a:defRPr/>
            </a:pPr>
            <a:r>
              <a:rPr lang="zh-TW" altLang="en-US" sz="2000" dirty="0" smtClean="0"/>
              <a:t>申請狀況：分布</a:t>
            </a:r>
            <a:r>
              <a:rPr lang="en-US" altLang="zh-TW" sz="2000" dirty="0" smtClean="0"/>
              <a:t>15</a:t>
            </a:r>
            <a:r>
              <a:rPr lang="zh-TW" altLang="en-US" sz="2000" dirty="0" smtClean="0"/>
              <a:t>縣市、共</a:t>
            </a:r>
            <a:r>
              <a:rPr lang="en-US" altLang="zh-TW" sz="2000" dirty="0" smtClean="0"/>
              <a:t>75</a:t>
            </a:r>
            <a:r>
              <a:rPr lang="zh-TW" altLang="en-US" sz="2000" dirty="0" smtClean="0"/>
              <a:t>所學校舉辦</a:t>
            </a:r>
            <a:r>
              <a:rPr lang="en-US" altLang="zh-TW" sz="2000" dirty="0" smtClean="0"/>
              <a:t>89</a:t>
            </a:r>
            <a:r>
              <a:rPr lang="zh-TW" altLang="en-US" sz="2000" dirty="0" smtClean="0"/>
              <a:t>場</a:t>
            </a:r>
            <a:r>
              <a:rPr lang="zh-TW" altLang="en-US" sz="2000" dirty="0"/>
              <a:t>講座</a:t>
            </a:r>
            <a:endParaRPr lang="en-US" altLang="zh-TW" sz="2000" dirty="0" smtClean="0"/>
          </a:p>
          <a:p>
            <a:pPr>
              <a:defRPr/>
            </a:pPr>
            <a:r>
              <a:rPr lang="zh-TW" altLang="en-US" sz="2000" dirty="0"/>
              <a:t>參與學生</a:t>
            </a:r>
            <a:r>
              <a:rPr lang="zh-TW" altLang="en-US" sz="2000" dirty="0" smtClean="0"/>
              <a:t>數：</a:t>
            </a:r>
            <a:r>
              <a:rPr lang="en-US" altLang="zh-TW" sz="2000" dirty="0" smtClean="0"/>
              <a:t>60,000</a:t>
            </a:r>
            <a:r>
              <a:rPr lang="zh-TW" altLang="en-US" sz="2000" dirty="0" smtClean="0"/>
              <a:t>名</a:t>
            </a:r>
            <a:endParaRPr lang="en-US" altLang="zh-TW" sz="2000" dirty="0" smtClean="0"/>
          </a:p>
          <a:p>
            <a:pPr>
              <a:defRPr/>
            </a:pPr>
            <a:r>
              <a:rPr lang="zh-TW" altLang="en-US" sz="2000" dirty="0" smtClean="0"/>
              <a:t>講師：共</a:t>
            </a:r>
            <a:r>
              <a:rPr lang="en-US" altLang="zh-TW" sz="2000" dirty="0" smtClean="0"/>
              <a:t>40</a:t>
            </a:r>
            <a:r>
              <a:rPr lang="zh-TW" altLang="en-US" sz="2000" dirty="0" smtClean="0"/>
              <a:t>名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企業界人士最多</a:t>
            </a:r>
            <a:r>
              <a:rPr lang="en-US" altLang="zh-TW" sz="2000" dirty="0" smtClean="0"/>
              <a:t>(11</a:t>
            </a:r>
            <a:r>
              <a:rPr lang="zh-TW" altLang="en-US" sz="2000" dirty="0" smtClean="0"/>
              <a:t>名</a:t>
            </a:r>
            <a:r>
              <a:rPr lang="en-US" altLang="zh-TW" sz="2000" dirty="0" smtClean="0"/>
              <a:t>)</a:t>
            </a:r>
          </a:p>
          <a:p>
            <a:pPr>
              <a:defRPr/>
            </a:pPr>
            <a:endParaRPr lang="en-US" altLang="zh-TW" sz="2000" dirty="0"/>
          </a:p>
          <a:p>
            <a:pPr marL="0" indent="0">
              <a:buFontTx/>
              <a:buNone/>
              <a:defRPr/>
            </a:pPr>
            <a:r>
              <a:rPr lang="zh-TW" altLang="en-US" sz="2000" b="1" dirty="0"/>
              <a:t>放膽基金</a:t>
            </a:r>
            <a:endParaRPr lang="en-US" altLang="zh-TW" sz="2000" b="1" dirty="0"/>
          </a:p>
          <a:p>
            <a:pPr>
              <a:defRPr/>
            </a:pPr>
            <a:r>
              <a:rPr lang="zh-TW" altLang="en-US" sz="2000" dirty="0"/>
              <a:t>申請狀況：</a:t>
            </a:r>
            <a:endParaRPr lang="en-US" altLang="zh-TW" sz="2000" dirty="0"/>
          </a:p>
          <a:p>
            <a:pPr lvl="1">
              <a:defRPr/>
            </a:pPr>
            <a:r>
              <a:rPr lang="zh-TW" altLang="en-US" sz="1800" smtClean="0"/>
              <a:t>審核</a:t>
            </a:r>
            <a:r>
              <a:rPr lang="zh-TW" altLang="en-US" sz="1800" dirty="0" smtClean="0"/>
              <a:t>通過</a:t>
            </a:r>
            <a:r>
              <a:rPr lang="en-US" altLang="zh-TW" sz="1800" dirty="0" smtClean="0"/>
              <a:t>13</a:t>
            </a:r>
            <a:r>
              <a:rPr lang="zh-TW" altLang="en-US" sz="1800" dirty="0" smtClean="0"/>
              <a:t>件</a:t>
            </a:r>
            <a:endParaRPr lang="en-US" altLang="zh-TW" sz="1800" dirty="0"/>
          </a:p>
          <a:p>
            <a:pPr lvl="1">
              <a:defRPr/>
            </a:pPr>
            <a:r>
              <a:rPr lang="zh-TW" altLang="en-US" sz="1800" dirty="0"/>
              <a:t>申請學校：南投縣旭光高中、花蓮縣上騰工商</a:t>
            </a:r>
            <a:r>
              <a:rPr lang="en-US" altLang="zh-TW" sz="1800" dirty="0" smtClean="0"/>
              <a:t>(3</a:t>
            </a:r>
            <a:r>
              <a:rPr lang="zh-TW" altLang="en-US" sz="1800" dirty="0" smtClean="0"/>
              <a:t>件</a:t>
            </a:r>
            <a:r>
              <a:rPr lang="en-US" altLang="zh-TW" sz="1800" dirty="0"/>
              <a:t>)</a:t>
            </a:r>
            <a:r>
              <a:rPr lang="zh-TW" altLang="en-US" sz="1800" dirty="0" smtClean="0"/>
              <a:t>、</a:t>
            </a:r>
            <a:r>
              <a:rPr lang="zh-TW" altLang="en-US" sz="1800" dirty="0"/>
              <a:t>振聲高中</a:t>
            </a:r>
            <a:r>
              <a:rPr lang="zh-TW" altLang="en-US" sz="1800" dirty="0" smtClean="0"/>
              <a:t>、溪湖</a:t>
            </a:r>
            <a:r>
              <a:rPr lang="zh-TW" altLang="en-US" sz="1800" dirty="0"/>
              <a:t>高中、桃園市立建國國民中學</a:t>
            </a:r>
            <a:r>
              <a:rPr lang="zh-TW" altLang="en-US" sz="1800" dirty="0" smtClean="0"/>
              <a:t>、</a:t>
            </a:r>
            <a:r>
              <a:rPr lang="zh-TW" altLang="en-US" sz="1800" dirty="0"/>
              <a:t>桃園市私立治平</a:t>
            </a:r>
            <a:r>
              <a:rPr lang="zh-TW" altLang="en-US" sz="1800" dirty="0" smtClean="0"/>
              <a:t>高中、台南大成國中</a:t>
            </a:r>
            <a:endParaRPr lang="zh-TW" altLang="en-US" sz="1800" dirty="0"/>
          </a:p>
          <a:p>
            <a:pPr lvl="1">
              <a:defRPr/>
            </a:pPr>
            <a:r>
              <a:rPr lang="zh-TW" altLang="en-US" sz="1800" dirty="0" smtClean="0"/>
              <a:t>總</a:t>
            </a:r>
            <a:r>
              <a:rPr lang="zh-TW" altLang="en-US" sz="1800" dirty="0"/>
              <a:t>申請經費</a:t>
            </a:r>
            <a:r>
              <a:rPr lang="zh-TW" altLang="en-US" sz="1800" dirty="0" smtClean="0"/>
              <a:t>：</a:t>
            </a:r>
            <a:r>
              <a:rPr lang="en-US" altLang="zh-TW" sz="1800" dirty="0" smtClean="0"/>
              <a:t>575,522</a:t>
            </a:r>
            <a:r>
              <a:rPr lang="zh-TW" altLang="en-US" sz="1800" dirty="0" smtClean="0"/>
              <a:t>元</a:t>
            </a:r>
            <a:endParaRPr lang="en-US" altLang="zh-TW" sz="1800" dirty="0"/>
          </a:p>
          <a:p>
            <a:pPr marL="0" indent="0">
              <a:buFontTx/>
              <a:buNone/>
              <a:defRPr/>
            </a:pPr>
            <a:endParaRPr lang="en-US" altLang="zh-TW" sz="2000" dirty="0"/>
          </a:p>
          <a:p>
            <a:pPr>
              <a:defRPr/>
            </a:pPr>
            <a:endParaRPr lang="en-US" altLang="zh-TW" sz="2000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340350"/>
            <a:ext cx="19319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963" y="5340350"/>
            <a:ext cx="18875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326063"/>
            <a:ext cx="19431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圖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1463"/>
            <a:ext cx="20494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圖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6138" y="5326063"/>
            <a:ext cx="19478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2484438" y="188913"/>
            <a:ext cx="4895850" cy="503237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放膽講堂講師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1-1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684213" y="765175"/>
          <a:ext cx="7416800" cy="3198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804"/>
                <a:gridCol w="5267020"/>
              </a:tblGrid>
              <a:tr h="32000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000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企業界</a:t>
                      </a:r>
                      <a:endParaRPr lang="en-US" altLang="zh-TW" sz="16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資誠基金會</a:t>
                      </a:r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董事長　薛明玲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復華投信董事長　杜俊雄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中國信託創投董事長　王志剛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桃園國際機場前董事長　林鵬良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華南金控前董事長　徐光曦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南山人壽董事長　杜英宗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南山人壽投資長　楊智淵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善牧基金會董事長　歐晉德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世界甜點冠軍   陳立喆</a:t>
                      </a:r>
                      <a:endParaRPr lang="zh-TW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684213" y="3933825"/>
          <a:ext cx="7416800" cy="1439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804"/>
                <a:gridCol w="5267020"/>
              </a:tblGrid>
              <a:tr h="360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政府機構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中華民國駐新加坡代表　梁國新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金管會政務副主委　鄭貞茂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台中市政府副市長    林依瑩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84213" y="4991100"/>
          <a:ext cx="7416800" cy="1838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804"/>
                <a:gridCol w="5267020"/>
              </a:tblGrid>
              <a:tr h="27417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學術研究機構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中華經濟</a:t>
                      </a: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研究院院長　吳中書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台灣大學財金系教授　林姿婷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53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台灣大學財金系教授　陳彥行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台灣大學財金系教授　石百達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台灣大學財金系教授　王衍智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國家太空中心任務科學家蕭俊傑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2484438" y="333375"/>
            <a:ext cx="4895850" cy="503238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放膽講堂講師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1-2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8434" name="群組 4"/>
          <p:cNvGrpSpPr>
            <a:grpSpLocks/>
          </p:cNvGrpSpPr>
          <p:nvPr/>
        </p:nvGrpSpPr>
        <p:grpSpPr bwMode="auto">
          <a:xfrm>
            <a:off x="611188" y="981075"/>
            <a:ext cx="7489825" cy="4846638"/>
            <a:chOff x="611560" y="980728"/>
            <a:chExt cx="4452820" cy="4847502"/>
          </a:xfrm>
        </p:grpSpPr>
        <p:graphicFrame>
          <p:nvGraphicFramePr>
            <p:cNvPr id="7" name="內容版面配置區 3"/>
            <p:cNvGraphicFramePr>
              <a:graphicFrameLocks/>
            </p:cNvGraphicFramePr>
            <p:nvPr/>
          </p:nvGraphicFramePr>
          <p:xfrm>
            <a:off x="611560" y="980728"/>
            <a:ext cx="4452819" cy="1514322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2155876"/>
                  <a:gridCol w="5332957"/>
                </a:tblGrid>
                <a:tr h="360042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類型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u="none" strike="noStrike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講師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6843" marR="6843" marT="6843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00"/>
                      </a:solidFill>
                    </a:tcPr>
                  </a:tc>
                </a:tr>
                <a:tr h="384760">
                  <a:tc rowSpan="3"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1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rPr>
                          <a:t>幸福</a:t>
                        </a:r>
                        <a:r>
                          <a:rPr lang="zh-TW" altLang="en-US" sz="1600" b="1" u="none" strike="noStrike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基金醫院</a:t>
                        </a:r>
                        <a:endPara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羅東聖母醫院前院長　陳永興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84760">
                  <a:tc v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耕莘醫院前院長　鄧世雄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84760">
                  <a:tc v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屏東基督教醫院院長　余廣亮</a:t>
                        </a:r>
                        <a:r>
                          <a:rPr lang="zh-TW" altLang="en-US" sz="1600" u="none" strike="noStrike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 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graphicFrame>
          <p:nvGraphicFramePr>
            <p:cNvPr id="8" name="內容版面配置區 3"/>
            <p:cNvGraphicFramePr>
              <a:graphicFrameLocks/>
            </p:cNvGraphicFramePr>
            <p:nvPr/>
          </p:nvGraphicFramePr>
          <p:xfrm>
            <a:off x="611560" y="2492898"/>
            <a:ext cx="4452819" cy="3335332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2155876"/>
                  <a:gridCol w="5332957"/>
                </a:tblGrid>
                <a:tr h="360038">
                  <a:tc rowSpan="4"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1" u="none" strike="noStrike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公益</a:t>
                        </a:r>
                        <a:endPara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馬偕醫院醫師　戴裕霖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60040">
                  <a:tc v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畢嘉士基金會執行長　周文珍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88032">
                  <a:tc v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altLang="zh-TW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Innovation</a:t>
                        </a:r>
                        <a:r>
                          <a:rPr lang="en-US" altLang="zh-TW" sz="1600" u="none" strike="noStrike" baseline="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 Open House</a:t>
                        </a:r>
                        <a:r>
                          <a:rPr lang="zh-TW" altLang="en-US" sz="1600" u="none" strike="noStrike" baseline="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執行長</a:t>
                        </a:r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　莊智超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83006">
                  <a:tc v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心路基金會執行長　宗景宜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86477">
                  <a:tc rowSpan="6"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1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藝文</a:t>
                        </a:r>
                        <a:endPara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牽猴子整合行銷總監　王師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56928">
                  <a:tc v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導演　曲</a:t>
                        </a:r>
                        <a:r>
                          <a:rPr lang="zh-TW" altLang="en-US" sz="1600" u="none" strike="noStrike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全</a:t>
                        </a:r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立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88032">
                  <a:tc vMerge="1">
                    <a:txBody>
                      <a:bodyPr/>
                      <a:lstStyle/>
                      <a:p>
                        <a:endParaRPr lang="zh-TW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zh-TW" altLang="en-US" sz="1600" u="none" strike="noStrike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導演　魏德聖</a:t>
                        </a:r>
                        <a:endPara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88032">
                  <a:tc vMerge="1">
                    <a:txBody>
                      <a:bodyPr/>
                      <a:lstStyle/>
                      <a:p>
                        <a:pPr algn="ctr" fontAlgn="ctr"/>
                        <a:endPara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6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導演    柯金源</a:t>
                        </a: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60040">
                  <a:tc vMerge="1">
                    <a:txBody>
                      <a:bodyPr/>
                      <a:lstStyle/>
                      <a:p>
                        <a:pPr algn="ctr" fontAlgn="ctr"/>
                        <a:endPara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zh-TW" sz="1600" b="0" kern="1200" dirty="0" smtClean="0">
                            <a:solidFill>
                              <a:schemeClr val="dk1"/>
                            </a:solidFill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rPr>
                          <a:t>音樂創作者</a:t>
                        </a:r>
                        <a:r>
                          <a:rPr lang="zh-TW" altLang="en-US" sz="1600" b="0" kern="1200" dirty="0" smtClean="0">
                            <a:solidFill>
                              <a:schemeClr val="dk1"/>
                            </a:solidFill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rPr>
                          <a:t>  </a:t>
                        </a:r>
                        <a:r>
                          <a:rPr lang="zh-TW" altLang="zh-TW" sz="1600" b="0" kern="1200" dirty="0" smtClean="0">
                            <a:solidFill>
                              <a:schemeClr val="dk1"/>
                            </a:solidFill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+mn-cs"/>
                          </a:rPr>
                          <a:t>萊特姊弟</a:t>
                        </a:r>
                        <a:endPara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64707">
                  <a:tc vMerge="1">
                    <a:txBody>
                      <a:bodyPr/>
                      <a:lstStyle/>
                      <a:p>
                        <a:pPr algn="ctr" fontAlgn="ctr"/>
                        <a:endPara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6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太陽馬戲團團員    陳星合</a:t>
                        </a:r>
                      </a:p>
                    </a:txBody>
                    <a:tcPr marL="9525" marR="9525" marT="9525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2771775" y="333375"/>
            <a:ext cx="4895850" cy="403225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放膽講堂執行狀況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2-1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650" y="981075"/>
          <a:ext cx="7704138" cy="506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936104"/>
                <a:gridCol w="936104"/>
                <a:gridCol w="2808312"/>
                <a:gridCol w="1008112"/>
                <a:gridCol w="1152130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申請學校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聽講學生數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row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</a:t>
                      </a:r>
                      <a:endParaRPr lang="zh-TW" alt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9/11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台東縣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私立公東高工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私立上騰工商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薛明玲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9/30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致理技術學院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杜英宗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市立清水高中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王師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11/20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私立立志高中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王師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市立東山高中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杜俊雄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12/25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私立文生高中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林依瑩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12/27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國立景美女中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吳中書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12/27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國立水里高商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梁國新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12/31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國立旗美高中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林依瑩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1/15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縣立南澳高中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1/21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國立仁愛高農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薛明玲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1/23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私立仰德高中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1/23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縣立大同高中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余廣亮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國立豐原高中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鄭貞茂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國立鳳山商工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蘇志明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市立木柵高工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陳永興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國立竹北高中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國立虎尾農工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650" y="908050"/>
          <a:ext cx="7712075" cy="531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936104"/>
                <a:gridCol w="1008112"/>
                <a:gridCol w="2808312"/>
                <a:gridCol w="1008112"/>
                <a:gridCol w="1086904"/>
              </a:tblGrid>
              <a:tr h="205726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市立丹鳳高中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莊智超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私立稻江商職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魏德聖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私立君毅高中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國立埔里高工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縣立旭光高中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王師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國立溪湖高中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林姿婷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私立治平高中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薛明玲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私立長榮女中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宗景宜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私立明台高中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市立高雄高商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楊智淵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國立關西高中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薛明玲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國立北門農工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私立辭修高中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吳中書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私立建臺中學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私立華興高中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王志剛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私立文德女中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周文珍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縣立振聲高中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王師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國立員林高中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縣立三義高中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931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私立義民國高中附設國中部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曲全立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市立雙溪高中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林鵬良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617" name="標題 1"/>
          <p:cNvSpPr>
            <a:spLocks noGrp="1"/>
          </p:cNvSpPr>
          <p:nvPr>
            <p:ph type="title"/>
          </p:nvPr>
        </p:nvSpPr>
        <p:spPr>
          <a:xfrm>
            <a:off x="2771775" y="333375"/>
            <a:ext cx="4895850" cy="403225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放膽講堂執行狀況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2-2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650" y="908050"/>
          <a:ext cx="7712075" cy="531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936104"/>
                <a:gridCol w="1008112"/>
                <a:gridCol w="2808312"/>
                <a:gridCol w="1008112"/>
                <a:gridCol w="1086904"/>
              </a:tblGrid>
              <a:tr h="205726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私立達德高級商工職業學校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林依瑩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9/30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桃園市自強國中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桃園市立建國國民中學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宗景宜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新北市立丹鳳高中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莊智超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國立新竹高級商業職業學校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徐光曦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恆春高級工商職業學校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周文珍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治平高中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苗栗縣西湖國民中學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林姿婷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臺中市立梨山國民中小學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周文珍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國立北門農工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林姿婷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新竹縣仰德高中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劉維公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高雄市立阿蓮國民中學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王衍智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高雄市立蚵寮國中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王衍智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88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臺中市立清泉國中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國立旗美高中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余廣亮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850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青溪國中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吳沁婕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國立鳳山商工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2,300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高雄市永安國中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88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福興武術中小學國中部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戴裕霖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1/14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宜蘭縣立南澳高中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劉維公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931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國立水里商工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歐晉德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642" name="標題 1"/>
          <p:cNvSpPr>
            <a:spLocks noGrp="1"/>
          </p:cNvSpPr>
          <p:nvPr>
            <p:ph type="title"/>
          </p:nvPr>
        </p:nvSpPr>
        <p:spPr>
          <a:xfrm>
            <a:off x="2771775" y="333375"/>
            <a:ext cx="4895850" cy="403225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放膽講堂執行狀況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2-3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650" y="908050"/>
          <a:ext cx="7712075" cy="5561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936104"/>
                <a:gridCol w="1008112"/>
                <a:gridCol w="2808312"/>
                <a:gridCol w="1008112"/>
                <a:gridCol w="1086904"/>
              </a:tblGrid>
              <a:tr h="205726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2/26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台中市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國立臺中第一高級中學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杜英宗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3/4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高雄市立苓雅國民中學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蔡崇隆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3/16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國立關西高中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周文珍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4/6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台中市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臺中市私立曉明女子高中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周文珍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4/27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屏東縣滿州國中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周文珍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5/6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高雄市立英明國中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林姿婷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135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5/18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桃園市平鎮高中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徐光曦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5/18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桃園市龍潭國中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林姿婷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5/31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台南市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台南市立大成國中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林姿婷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6/15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治平高中</a:t>
                      </a:r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成果發表</a:t>
                      </a:r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周文珍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戴裕霖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6/22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桃園市瑞原國中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周文珍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10/26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台中市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臺中市立光復國中小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鄭雪芬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950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10/26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屏東縣立來義高中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余廣亮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11/9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國立恆春工商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周文珍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11/11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瑞竹國民中學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戴裕霖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11/23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觀音高中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梁國新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11/25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私立磐石高中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王建惟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11/25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南投縣立魚池國民中學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蕭俊傑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11/29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國立和美實驗學校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陳星合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11/30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上騰高級工商職業學校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蕭俊傑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12/2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  <a:endParaRPr lang="en-US" altLang="zh-TW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嘉義縣立大林國民中學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柯金源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665" name="標題 1"/>
          <p:cNvSpPr>
            <a:spLocks noGrp="1"/>
          </p:cNvSpPr>
          <p:nvPr>
            <p:ph type="title"/>
          </p:nvPr>
        </p:nvSpPr>
        <p:spPr>
          <a:xfrm>
            <a:off x="2771775" y="333375"/>
            <a:ext cx="4895850" cy="403225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放膽講堂執行狀況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2-4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650" y="908050"/>
          <a:ext cx="7712075" cy="1519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936104"/>
                <a:gridCol w="1008112"/>
                <a:gridCol w="2808312"/>
                <a:gridCol w="1008112"/>
                <a:gridCol w="1086904"/>
              </a:tblGrid>
              <a:tr h="205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12/9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花蓮縣富里國中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周文珍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12/16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私立六和高中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莊智超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1560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12/30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國立埔里高工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萊特姊弟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1/4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桃園市平鎮高中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薛明玲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1/6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國立水里高級商工職業學校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陳立喆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720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1/11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台東縣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國立台東高中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戴裕霖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51" marR="9351" marT="9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700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600" name="標題 1"/>
          <p:cNvSpPr>
            <a:spLocks noGrp="1"/>
          </p:cNvSpPr>
          <p:nvPr>
            <p:ph type="title"/>
          </p:nvPr>
        </p:nvSpPr>
        <p:spPr>
          <a:xfrm>
            <a:off x="2771775" y="333375"/>
            <a:ext cx="4895850" cy="403225"/>
          </a:xfrm>
        </p:spPr>
        <p:txBody>
          <a:bodyPr/>
          <a:lstStyle/>
          <a:p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放膽講堂執行狀況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2-5</a:t>
            </a:r>
            <a:endParaRPr lang="zh-TW" altLang="en-US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17936</TotalTime>
  <Words>1910</Words>
  <Application>Microsoft Office PowerPoint</Application>
  <PresentationFormat>如螢幕大小 (4:3)</PresentationFormat>
  <Paragraphs>508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簡報設計範本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Arial</vt:lpstr>
      <vt:lpstr>新細明體</vt:lpstr>
      <vt:lpstr>微軟正黑體</vt:lpstr>
      <vt:lpstr>預設簡報設計</vt:lpstr>
      <vt:lpstr>預設簡報設計</vt:lpstr>
      <vt:lpstr>南山人壽青少年關懷計畫   放膽計畫  執行成果報告</vt:lpstr>
      <vt:lpstr>放膽計畫執行概況</vt:lpstr>
      <vt:lpstr>放膽講堂講師1-1</vt:lpstr>
      <vt:lpstr>放膽講堂講師1-2</vt:lpstr>
      <vt:lpstr>放膽講堂執行狀況2-1</vt:lpstr>
      <vt:lpstr>放膽講堂執行狀況2-2</vt:lpstr>
      <vt:lpstr>放膽講堂執行狀況2-3</vt:lpstr>
      <vt:lpstr>放膽講堂執行狀況2-4</vt:lpstr>
      <vt:lpstr>放膽講堂執行狀況2-5</vt:lpstr>
      <vt:lpstr>放膽講堂活動集錦3-1</vt:lpstr>
      <vt:lpstr>放膽講堂活動集錦3-2</vt:lpstr>
      <vt:lpstr>放膽講堂活動集錦3-3</vt:lpstr>
      <vt:lpstr>放膽講堂活動集錦3-4</vt:lpstr>
      <vt:lpstr>放膽講堂活動集錦3-5</vt:lpstr>
      <vt:lpstr>投影片 15</vt:lpstr>
    </vt:vector>
  </TitlesOfParts>
  <Company>NANSHANLIFE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新年度ppt</dc:title>
  <dc:creator>WMRK216</dc:creator>
  <cp:lastModifiedBy>ASUS</cp:lastModifiedBy>
  <cp:revision>1488</cp:revision>
  <cp:lastPrinted>2016-07-13T09:41:05Z</cp:lastPrinted>
  <dcterms:created xsi:type="dcterms:W3CDTF">2011-12-08T13:48:31Z</dcterms:created>
  <dcterms:modified xsi:type="dcterms:W3CDTF">2017-02-09T07:18:45Z</dcterms:modified>
</cp:coreProperties>
</file>