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8" r:id="rId2"/>
    <p:sldId id="3305" r:id="rId3"/>
    <p:sldId id="3302" r:id="rId4"/>
    <p:sldId id="328" r:id="rId5"/>
    <p:sldId id="3196" r:id="rId6"/>
    <p:sldId id="3207" r:id="rId7"/>
    <p:sldId id="3197" r:id="rId8"/>
    <p:sldId id="3213" r:id="rId9"/>
    <p:sldId id="3212" r:id="rId10"/>
    <p:sldId id="3303" r:id="rId11"/>
    <p:sldId id="323" r:id="rId12"/>
    <p:sldId id="3216" r:id="rId13"/>
    <p:sldId id="1086" r:id="rId14"/>
    <p:sldId id="3361" r:id="rId15"/>
    <p:sldId id="3317" r:id="rId16"/>
    <p:sldId id="1090" r:id="rId17"/>
    <p:sldId id="3320" r:id="rId18"/>
    <p:sldId id="3322" r:id="rId19"/>
    <p:sldId id="3364" r:id="rId20"/>
    <p:sldId id="3365" r:id="rId21"/>
    <p:sldId id="3366" r:id="rId22"/>
    <p:sldId id="3367" r:id="rId23"/>
    <p:sldId id="3368" r:id="rId24"/>
    <p:sldId id="3369" r:id="rId25"/>
    <p:sldId id="3370" r:id="rId26"/>
    <p:sldId id="3371" r:id="rId27"/>
    <p:sldId id="3372" r:id="rId28"/>
    <p:sldId id="3360" r:id="rId29"/>
    <p:sldId id="281" r:id="rId30"/>
    <p:sldId id="3275" r:id="rId31"/>
    <p:sldId id="3223" r:id="rId32"/>
    <p:sldId id="3373" r:id="rId33"/>
    <p:sldId id="3375" r:id="rId34"/>
    <p:sldId id="3332" r:id="rId35"/>
    <p:sldId id="3228" r:id="rId36"/>
    <p:sldId id="3377" r:id="rId37"/>
    <p:sldId id="3277" r:id="rId38"/>
    <p:sldId id="3232" r:id="rId39"/>
    <p:sldId id="3236" r:id="rId40"/>
    <p:sldId id="3334" r:id="rId41"/>
    <p:sldId id="3381" r:id="rId42"/>
    <p:sldId id="3382" r:id="rId43"/>
    <p:sldId id="3384" r:id="rId44"/>
    <p:sldId id="3385" r:id="rId45"/>
    <p:sldId id="3237" r:id="rId46"/>
    <p:sldId id="3380" r:id="rId47"/>
    <p:sldId id="3352" r:id="rId48"/>
    <p:sldId id="3355" r:id="rId49"/>
    <p:sldId id="3362" r:id="rId50"/>
    <p:sldId id="3336" r:id="rId51"/>
    <p:sldId id="3282" r:id="rId52"/>
    <p:sldId id="3347" r:id="rId53"/>
    <p:sldId id="3283" r:id="rId54"/>
    <p:sldId id="3340" r:id="rId55"/>
    <p:sldId id="3386" r:id="rId56"/>
    <p:sldId id="3343" r:id="rId57"/>
    <p:sldId id="3344" r:id="rId58"/>
    <p:sldId id="3345" r:id="rId59"/>
    <p:sldId id="3346" r:id="rId60"/>
    <p:sldId id="3285" r:id="rId61"/>
    <p:sldId id="3286" r:id="rId62"/>
    <p:sldId id="3349" r:id="rId63"/>
    <p:sldId id="3287" r:id="rId64"/>
    <p:sldId id="3288" r:id="rId65"/>
    <p:sldId id="3350" r:id="rId66"/>
    <p:sldId id="3304" r:id="rId67"/>
    <p:sldId id="3309" r:id="rId68"/>
    <p:sldId id="3310" r:id="rId69"/>
    <p:sldId id="3314" r:id="rId70"/>
    <p:sldId id="3315" r:id="rId71"/>
  </p:sldIdLst>
  <p:sldSz cx="9144000" cy="6858000" type="screen4x3"/>
  <p:notesSz cx="6858000" cy="914400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2" pos="839"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271"/>
    <a:srgbClr val="66FF99"/>
    <a:srgbClr val="5ECCF3"/>
    <a:srgbClr val="A7EA52"/>
    <a:srgbClr val="D8F6B4"/>
    <a:srgbClr val="FFE1E1"/>
    <a:srgbClr val="FF5353"/>
    <a:srgbClr val="5DCEAF"/>
    <a:srgbClr val="E6E6E6"/>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2" autoAdjust="0"/>
    <p:restoredTop sz="87519" autoAdjust="0"/>
  </p:normalViewPr>
  <p:slideViewPr>
    <p:cSldViewPr>
      <p:cViewPr varScale="1">
        <p:scale>
          <a:sx n="76" d="100"/>
          <a:sy n="76" d="100"/>
        </p:scale>
        <p:origin x="501" y="51"/>
      </p:cViewPr>
      <p:guideLst>
        <p:guide pos="839"/>
        <p:guide orient="horz" pos="2160"/>
      </p:guideLst>
    </p:cSldViewPr>
  </p:slideViewPr>
  <p:outlineViewPr>
    <p:cViewPr>
      <p:scale>
        <a:sx n="33" d="100"/>
        <a:sy n="33" d="100"/>
      </p:scale>
      <p:origin x="0" y="-2322"/>
    </p:cViewPr>
  </p:outlineViewPr>
  <p:notesTextViewPr>
    <p:cViewPr>
      <p:scale>
        <a:sx n="75" d="100"/>
        <a:sy n="75" d="100"/>
      </p:scale>
      <p:origin x="0" y="0"/>
    </p:cViewPr>
  </p:notesTextViewPr>
  <p:sorterViewPr>
    <p:cViewPr varScale="1">
      <p:scale>
        <a:sx n="1" d="1"/>
        <a:sy n="1" d="1"/>
      </p:scale>
      <p:origin x="0" y="-14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A13F7-35F4-4FE5-A870-5B10002F2A9D}" type="doc">
      <dgm:prSet loTypeId="urn:microsoft.com/office/officeart/2005/8/layout/process1" loCatId="process" qsTypeId="urn:microsoft.com/office/officeart/2005/8/quickstyle/simple1" qsCatId="simple" csTypeId="urn:microsoft.com/office/officeart/2005/8/colors/accent0_2" csCatId="mainScheme" phldr="1"/>
      <dgm:spPr/>
    </dgm:pt>
    <dgm:pt modelId="{2C333A20-C701-4A5D-B9A3-6D6602A0A89F}">
      <dgm:prSet phldrT="[文字]" custT="1"/>
      <dgm:spPr>
        <a:ln>
          <a:noFill/>
        </a:ln>
      </dgm:spPr>
      <dgm:t>
        <a:bodyPr/>
        <a:lstStyle/>
        <a:p>
          <a:r>
            <a:rPr lang="zh-TW" altLang="en-US" sz="2000" dirty="0"/>
            <a:t>適性教育</a:t>
          </a:r>
        </a:p>
      </dgm:t>
    </dgm:pt>
    <dgm:pt modelId="{34C73E82-9A16-431A-9122-F435C1A5123C}" type="parTrans" cxnId="{987EFF1C-2BDA-4753-BB64-803C5E5FF532}">
      <dgm:prSet/>
      <dgm:spPr/>
      <dgm:t>
        <a:bodyPr/>
        <a:lstStyle/>
        <a:p>
          <a:endParaRPr lang="zh-TW" altLang="en-US" sz="1800"/>
        </a:p>
      </dgm:t>
    </dgm:pt>
    <dgm:pt modelId="{5CAFEBA0-C57F-479B-A020-A47F6F43D684}" type="sibTrans" cxnId="{987EFF1C-2BDA-4753-BB64-803C5E5FF532}">
      <dgm:prSet custT="1"/>
      <dgm:spPr/>
      <dgm:t>
        <a:bodyPr/>
        <a:lstStyle/>
        <a:p>
          <a:endParaRPr lang="zh-TW" altLang="en-US" sz="1800"/>
        </a:p>
      </dgm:t>
    </dgm:pt>
    <dgm:pt modelId="{EFDCDBF7-6348-497C-B927-8FD06929714C}">
      <dgm:prSet custT="1"/>
      <dgm:spPr>
        <a:ln>
          <a:noFill/>
        </a:ln>
      </dgm:spPr>
      <dgm:t>
        <a:bodyPr/>
        <a:lstStyle/>
        <a:p>
          <a:r>
            <a:rPr lang="zh-TW" altLang="en-US" sz="2000" dirty="0"/>
            <a:t>激發自信</a:t>
          </a:r>
          <a:endParaRPr lang="en-US" altLang="zh-TW" sz="2000" dirty="0"/>
        </a:p>
      </dgm:t>
    </dgm:pt>
    <dgm:pt modelId="{15897FF6-093F-48C4-874A-6A9A9CA83437}" type="parTrans" cxnId="{E35E65FB-95CE-4912-A390-300C0063D508}">
      <dgm:prSet/>
      <dgm:spPr/>
      <dgm:t>
        <a:bodyPr/>
        <a:lstStyle/>
        <a:p>
          <a:endParaRPr lang="zh-TW" altLang="en-US" sz="1800"/>
        </a:p>
      </dgm:t>
    </dgm:pt>
    <dgm:pt modelId="{80A7A80F-C14B-4F80-8FBC-B5A94D850EC1}" type="sibTrans" cxnId="{E35E65FB-95CE-4912-A390-300C0063D508}">
      <dgm:prSet custT="1"/>
      <dgm:spPr/>
      <dgm:t>
        <a:bodyPr/>
        <a:lstStyle/>
        <a:p>
          <a:endParaRPr lang="zh-TW" altLang="en-US" sz="1800"/>
        </a:p>
      </dgm:t>
    </dgm:pt>
    <dgm:pt modelId="{17CD7941-F348-4E30-BB7E-B1E0C5D96EC8}">
      <dgm:prSet custT="1"/>
      <dgm:spPr>
        <a:ln>
          <a:noFill/>
        </a:ln>
      </dgm:spPr>
      <dgm:t>
        <a:bodyPr/>
        <a:lstStyle/>
        <a:p>
          <a:r>
            <a:rPr lang="zh-TW" altLang="en-US" sz="2000" dirty="0"/>
            <a:t>渴望學習與</a:t>
          </a:r>
          <a:br>
            <a:rPr lang="en-US" altLang="zh-TW" sz="2000" dirty="0"/>
          </a:br>
          <a:r>
            <a:rPr lang="zh-TW" altLang="en-US" sz="2000" dirty="0"/>
            <a:t>勇於創新</a:t>
          </a:r>
          <a:endParaRPr lang="en-US" altLang="zh-TW" sz="2000" dirty="0"/>
        </a:p>
      </dgm:t>
    </dgm:pt>
    <dgm:pt modelId="{774AFFA1-51B9-42BF-9896-3AC53EFBBAC3}" type="parTrans" cxnId="{0FB476A7-8C0D-4971-B7F9-02380841145B}">
      <dgm:prSet/>
      <dgm:spPr/>
      <dgm:t>
        <a:bodyPr/>
        <a:lstStyle/>
        <a:p>
          <a:endParaRPr lang="zh-TW" altLang="en-US" sz="1800"/>
        </a:p>
      </dgm:t>
    </dgm:pt>
    <dgm:pt modelId="{280100B5-8317-4AFE-9F32-A9ADA9FA73EC}" type="sibTrans" cxnId="{0FB476A7-8C0D-4971-B7F9-02380841145B}">
      <dgm:prSet custT="1"/>
      <dgm:spPr/>
      <dgm:t>
        <a:bodyPr/>
        <a:lstStyle/>
        <a:p>
          <a:endParaRPr lang="zh-TW" altLang="en-US" sz="1800"/>
        </a:p>
      </dgm:t>
    </dgm:pt>
    <dgm:pt modelId="{089C11EE-113E-44F5-AAE7-FEDBBC40C069}">
      <dgm:prSet custT="1"/>
      <dgm:spPr>
        <a:ln>
          <a:noFill/>
        </a:ln>
      </dgm:spPr>
      <dgm:t>
        <a:bodyPr/>
        <a:lstStyle/>
        <a:p>
          <a:r>
            <a:rPr lang="zh-TW" altLang="en-US" sz="2000" dirty="0"/>
            <a:t>盡國民責任並展現</a:t>
          </a:r>
          <a:br>
            <a:rPr lang="en-US" altLang="zh-TW" sz="2000" dirty="0"/>
          </a:br>
          <a:r>
            <a:rPr lang="zh-TW" altLang="en-US" sz="2000" dirty="0"/>
            <a:t>共生智慧</a:t>
          </a:r>
        </a:p>
      </dgm:t>
    </dgm:pt>
    <dgm:pt modelId="{E789A3C5-E879-45AD-94EA-207291A04B41}" type="parTrans" cxnId="{9EFFD3B6-942D-4AD9-A4A7-7DD988799327}">
      <dgm:prSet/>
      <dgm:spPr/>
      <dgm:t>
        <a:bodyPr/>
        <a:lstStyle/>
        <a:p>
          <a:endParaRPr lang="zh-TW" altLang="en-US" sz="1800"/>
        </a:p>
      </dgm:t>
    </dgm:pt>
    <dgm:pt modelId="{20526310-C9FF-4314-9629-DDAEAFA148B1}" type="sibTrans" cxnId="{9EFFD3B6-942D-4AD9-A4A7-7DD988799327}">
      <dgm:prSet custT="1"/>
      <dgm:spPr/>
      <dgm:t>
        <a:bodyPr/>
        <a:lstStyle/>
        <a:p>
          <a:endParaRPr lang="zh-TW" altLang="en-US" sz="1800"/>
        </a:p>
      </dgm:t>
    </dgm:pt>
    <dgm:pt modelId="{4C57A594-CFDB-4A4C-8D34-819AC77CF941}">
      <dgm:prSet custT="1"/>
      <dgm:spPr>
        <a:ln>
          <a:noFill/>
        </a:ln>
      </dgm:spPr>
      <dgm:t>
        <a:bodyPr/>
        <a:lstStyle/>
        <a:p>
          <a:r>
            <a:rPr lang="zh-TW" altLang="en-US" sz="2000" dirty="0"/>
            <a:t>成為</a:t>
          </a:r>
          <a:br>
            <a:rPr lang="en-US" altLang="zh-TW" sz="2000" dirty="0"/>
          </a:br>
          <a:r>
            <a:rPr lang="zh-TW" altLang="en-US" sz="2000" dirty="0"/>
            <a:t>終身學習者</a:t>
          </a:r>
        </a:p>
      </dgm:t>
    </dgm:pt>
    <dgm:pt modelId="{DF44FC59-5BA4-4BFD-83EC-AC685E61C0D2}" type="parTrans" cxnId="{165EAE30-CEC9-4220-803F-24319FE311CB}">
      <dgm:prSet/>
      <dgm:spPr/>
      <dgm:t>
        <a:bodyPr/>
        <a:lstStyle/>
        <a:p>
          <a:endParaRPr lang="zh-TW" altLang="en-US" sz="1800"/>
        </a:p>
      </dgm:t>
    </dgm:pt>
    <dgm:pt modelId="{BB4E98EA-86B6-4BC5-B5A5-6EE0CF642D58}" type="sibTrans" cxnId="{165EAE30-CEC9-4220-803F-24319FE311CB}">
      <dgm:prSet custT="1"/>
      <dgm:spPr/>
      <dgm:t>
        <a:bodyPr/>
        <a:lstStyle/>
        <a:p>
          <a:endParaRPr lang="zh-TW" altLang="en-US" sz="1800"/>
        </a:p>
      </dgm:t>
    </dgm:pt>
    <dgm:pt modelId="{0EFADE86-796D-48F6-B196-CA07833FFB4E}" type="pres">
      <dgm:prSet presAssocID="{0F7A13F7-35F4-4FE5-A870-5B10002F2A9D}" presName="Name0" presStyleCnt="0">
        <dgm:presLayoutVars>
          <dgm:dir/>
          <dgm:resizeHandles val="exact"/>
        </dgm:presLayoutVars>
      </dgm:prSet>
      <dgm:spPr/>
    </dgm:pt>
    <dgm:pt modelId="{F592E37C-AA25-4B58-AAB3-C03CCA41C500}" type="pres">
      <dgm:prSet presAssocID="{2C333A20-C701-4A5D-B9A3-6D6602A0A89F}" presName="node" presStyleLbl="node1" presStyleIdx="0" presStyleCnt="5" custScaleX="127237">
        <dgm:presLayoutVars>
          <dgm:bulletEnabled val="1"/>
        </dgm:presLayoutVars>
      </dgm:prSet>
      <dgm:spPr/>
    </dgm:pt>
    <dgm:pt modelId="{2A679F1C-D7F2-462C-B8A4-3ACF40F34C13}" type="pres">
      <dgm:prSet presAssocID="{5CAFEBA0-C57F-479B-A020-A47F6F43D684}" presName="sibTrans" presStyleLbl="sibTrans2D1" presStyleIdx="0" presStyleCnt="4"/>
      <dgm:spPr/>
    </dgm:pt>
    <dgm:pt modelId="{B3B0E6FB-D810-4C3C-BC7F-C3D64169052A}" type="pres">
      <dgm:prSet presAssocID="{5CAFEBA0-C57F-479B-A020-A47F6F43D684}" presName="connectorText" presStyleLbl="sibTrans2D1" presStyleIdx="0" presStyleCnt="4"/>
      <dgm:spPr/>
    </dgm:pt>
    <dgm:pt modelId="{28F3860B-C882-4C80-BC2C-7C73BD51A4B1}" type="pres">
      <dgm:prSet presAssocID="{EFDCDBF7-6348-497C-B927-8FD06929714C}" presName="node" presStyleLbl="node1" presStyleIdx="1" presStyleCnt="5" custScaleX="127237">
        <dgm:presLayoutVars>
          <dgm:bulletEnabled val="1"/>
        </dgm:presLayoutVars>
      </dgm:prSet>
      <dgm:spPr/>
    </dgm:pt>
    <dgm:pt modelId="{2703C7ED-A55C-42C1-95AD-BA1AC37A1076}" type="pres">
      <dgm:prSet presAssocID="{80A7A80F-C14B-4F80-8FBC-B5A94D850EC1}" presName="sibTrans" presStyleLbl="sibTrans2D1" presStyleIdx="1" presStyleCnt="4"/>
      <dgm:spPr/>
    </dgm:pt>
    <dgm:pt modelId="{C835169A-8171-45CD-ABF4-E2E5CC884764}" type="pres">
      <dgm:prSet presAssocID="{80A7A80F-C14B-4F80-8FBC-B5A94D850EC1}" presName="connectorText" presStyleLbl="sibTrans2D1" presStyleIdx="1" presStyleCnt="4"/>
      <dgm:spPr/>
    </dgm:pt>
    <dgm:pt modelId="{8CC2D9EE-6E9D-4EB6-A7F7-8DC39D020A31}" type="pres">
      <dgm:prSet presAssocID="{17CD7941-F348-4E30-BB7E-B1E0C5D96EC8}" presName="node" presStyleLbl="node1" presStyleIdx="2" presStyleCnt="5" custScaleX="190278">
        <dgm:presLayoutVars>
          <dgm:bulletEnabled val="1"/>
        </dgm:presLayoutVars>
      </dgm:prSet>
      <dgm:spPr/>
    </dgm:pt>
    <dgm:pt modelId="{816B783E-4A96-450C-B1D7-056AFCE760F1}" type="pres">
      <dgm:prSet presAssocID="{280100B5-8317-4AFE-9F32-A9ADA9FA73EC}" presName="sibTrans" presStyleLbl="sibTrans2D1" presStyleIdx="2" presStyleCnt="4"/>
      <dgm:spPr/>
    </dgm:pt>
    <dgm:pt modelId="{8EC1BC28-A262-4F34-B207-842F53360DD4}" type="pres">
      <dgm:prSet presAssocID="{280100B5-8317-4AFE-9F32-A9ADA9FA73EC}" presName="connectorText" presStyleLbl="sibTrans2D1" presStyleIdx="2" presStyleCnt="4"/>
      <dgm:spPr/>
    </dgm:pt>
    <dgm:pt modelId="{F377AD54-75C0-4BEE-8CD6-388C9938F0F8}" type="pres">
      <dgm:prSet presAssocID="{089C11EE-113E-44F5-AAE7-FEDBBC40C069}" presName="node" presStyleLbl="node1" presStyleIdx="3" presStyleCnt="5" custScaleX="237264">
        <dgm:presLayoutVars>
          <dgm:bulletEnabled val="1"/>
        </dgm:presLayoutVars>
      </dgm:prSet>
      <dgm:spPr/>
    </dgm:pt>
    <dgm:pt modelId="{D734A87A-7A89-49D0-BF4E-A6BE120DA75B}" type="pres">
      <dgm:prSet presAssocID="{20526310-C9FF-4314-9629-DDAEAFA148B1}" presName="sibTrans" presStyleLbl="sibTrans2D1" presStyleIdx="3" presStyleCnt="4"/>
      <dgm:spPr/>
    </dgm:pt>
    <dgm:pt modelId="{5317C427-C5CA-4E1C-83F1-2E7F5EDB064D}" type="pres">
      <dgm:prSet presAssocID="{20526310-C9FF-4314-9629-DDAEAFA148B1}" presName="connectorText" presStyleLbl="sibTrans2D1" presStyleIdx="3" presStyleCnt="4"/>
      <dgm:spPr/>
    </dgm:pt>
    <dgm:pt modelId="{29CB75F6-E58E-46EB-9B70-A69E28C67F44}" type="pres">
      <dgm:prSet presAssocID="{4C57A594-CFDB-4A4C-8D34-819AC77CF941}" presName="node" presStyleLbl="node1" presStyleIdx="4" presStyleCnt="5" custScaleX="226285">
        <dgm:presLayoutVars>
          <dgm:bulletEnabled val="1"/>
        </dgm:presLayoutVars>
      </dgm:prSet>
      <dgm:spPr/>
    </dgm:pt>
  </dgm:ptLst>
  <dgm:cxnLst>
    <dgm:cxn modelId="{987EFF1C-2BDA-4753-BB64-803C5E5FF532}" srcId="{0F7A13F7-35F4-4FE5-A870-5B10002F2A9D}" destId="{2C333A20-C701-4A5D-B9A3-6D6602A0A89F}" srcOrd="0" destOrd="0" parTransId="{34C73E82-9A16-431A-9122-F435C1A5123C}" sibTransId="{5CAFEBA0-C57F-479B-A020-A47F6F43D684}"/>
    <dgm:cxn modelId="{165EAE30-CEC9-4220-803F-24319FE311CB}" srcId="{0F7A13F7-35F4-4FE5-A870-5B10002F2A9D}" destId="{4C57A594-CFDB-4A4C-8D34-819AC77CF941}" srcOrd="4" destOrd="0" parTransId="{DF44FC59-5BA4-4BFD-83EC-AC685E61C0D2}" sibTransId="{BB4E98EA-86B6-4BC5-B5A5-6EE0CF642D58}"/>
    <dgm:cxn modelId="{D647A139-73DE-492C-8869-85FB23E03082}" type="presOf" srcId="{EFDCDBF7-6348-497C-B927-8FD06929714C}" destId="{28F3860B-C882-4C80-BC2C-7C73BD51A4B1}" srcOrd="0" destOrd="0" presId="urn:microsoft.com/office/officeart/2005/8/layout/process1"/>
    <dgm:cxn modelId="{25FE803B-D5DF-494A-9F24-AC60CE76A107}" type="presOf" srcId="{280100B5-8317-4AFE-9F32-A9ADA9FA73EC}" destId="{8EC1BC28-A262-4F34-B207-842F53360DD4}" srcOrd="1" destOrd="0" presId="urn:microsoft.com/office/officeart/2005/8/layout/process1"/>
    <dgm:cxn modelId="{BD3A1645-CE14-43F1-9A1D-54E38109E7D2}" type="presOf" srcId="{280100B5-8317-4AFE-9F32-A9ADA9FA73EC}" destId="{816B783E-4A96-450C-B1D7-056AFCE760F1}" srcOrd="0" destOrd="0" presId="urn:microsoft.com/office/officeart/2005/8/layout/process1"/>
    <dgm:cxn modelId="{B8115645-4E9F-4C8C-B67F-6DF36E27028A}" type="presOf" srcId="{5CAFEBA0-C57F-479B-A020-A47F6F43D684}" destId="{B3B0E6FB-D810-4C3C-BC7F-C3D64169052A}" srcOrd="1" destOrd="0" presId="urn:microsoft.com/office/officeart/2005/8/layout/process1"/>
    <dgm:cxn modelId="{A9876057-ABB2-461A-8813-CF508C84B5E0}" type="presOf" srcId="{80A7A80F-C14B-4F80-8FBC-B5A94D850EC1}" destId="{2703C7ED-A55C-42C1-95AD-BA1AC37A1076}" srcOrd="0" destOrd="0" presId="urn:microsoft.com/office/officeart/2005/8/layout/process1"/>
    <dgm:cxn modelId="{37664086-94C3-4180-BE43-BFEF29FC0572}" type="presOf" srcId="{20526310-C9FF-4314-9629-DDAEAFA148B1}" destId="{5317C427-C5CA-4E1C-83F1-2E7F5EDB064D}" srcOrd="1" destOrd="0" presId="urn:microsoft.com/office/officeart/2005/8/layout/process1"/>
    <dgm:cxn modelId="{8C4C388D-B6C8-4507-BE61-32BC12B86724}" type="presOf" srcId="{17CD7941-F348-4E30-BB7E-B1E0C5D96EC8}" destId="{8CC2D9EE-6E9D-4EB6-A7F7-8DC39D020A31}" srcOrd="0" destOrd="0" presId="urn:microsoft.com/office/officeart/2005/8/layout/process1"/>
    <dgm:cxn modelId="{151C4794-2B22-4ACA-AFCB-4A198AA2D1B4}" type="presOf" srcId="{5CAFEBA0-C57F-479B-A020-A47F6F43D684}" destId="{2A679F1C-D7F2-462C-B8A4-3ACF40F34C13}" srcOrd="0" destOrd="0" presId="urn:microsoft.com/office/officeart/2005/8/layout/process1"/>
    <dgm:cxn modelId="{9835A29A-3931-4B7D-93F6-7E66BC03C244}" type="presOf" srcId="{089C11EE-113E-44F5-AAE7-FEDBBC40C069}" destId="{F377AD54-75C0-4BEE-8CD6-388C9938F0F8}" srcOrd="0" destOrd="0" presId="urn:microsoft.com/office/officeart/2005/8/layout/process1"/>
    <dgm:cxn modelId="{0FB476A7-8C0D-4971-B7F9-02380841145B}" srcId="{0F7A13F7-35F4-4FE5-A870-5B10002F2A9D}" destId="{17CD7941-F348-4E30-BB7E-B1E0C5D96EC8}" srcOrd="2" destOrd="0" parTransId="{774AFFA1-51B9-42BF-9896-3AC53EFBBAC3}" sibTransId="{280100B5-8317-4AFE-9F32-A9ADA9FA73EC}"/>
    <dgm:cxn modelId="{686DFDB1-3316-4846-896F-D0B35AED02E3}" type="presOf" srcId="{2C333A20-C701-4A5D-B9A3-6D6602A0A89F}" destId="{F592E37C-AA25-4B58-AAB3-C03CCA41C500}" srcOrd="0" destOrd="0" presId="urn:microsoft.com/office/officeart/2005/8/layout/process1"/>
    <dgm:cxn modelId="{9EFFD3B6-942D-4AD9-A4A7-7DD988799327}" srcId="{0F7A13F7-35F4-4FE5-A870-5B10002F2A9D}" destId="{089C11EE-113E-44F5-AAE7-FEDBBC40C069}" srcOrd="3" destOrd="0" parTransId="{E789A3C5-E879-45AD-94EA-207291A04B41}" sibTransId="{20526310-C9FF-4314-9629-DDAEAFA148B1}"/>
    <dgm:cxn modelId="{D37206C1-5FE5-4F0B-9FC0-43E871B23B26}" type="presOf" srcId="{80A7A80F-C14B-4F80-8FBC-B5A94D850EC1}" destId="{C835169A-8171-45CD-ABF4-E2E5CC884764}" srcOrd="1" destOrd="0" presId="urn:microsoft.com/office/officeart/2005/8/layout/process1"/>
    <dgm:cxn modelId="{C1E3F6D3-32C3-4511-82E8-112A58000ADE}" type="presOf" srcId="{0F7A13F7-35F4-4FE5-A870-5B10002F2A9D}" destId="{0EFADE86-796D-48F6-B196-CA07833FFB4E}" srcOrd="0" destOrd="0" presId="urn:microsoft.com/office/officeart/2005/8/layout/process1"/>
    <dgm:cxn modelId="{D49A82ED-558D-4D8C-8367-79EC17515DC5}" type="presOf" srcId="{20526310-C9FF-4314-9629-DDAEAFA148B1}" destId="{D734A87A-7A89-49D0-BF4E-A6BE120DA75B}" srcOrd="0" destOrd="0" presId="urn:microsoft.com/office/officeart/2005/8/layout/process1"/>
    <dgm:cxn modelId="{034805F1-351A-4EA3-9068-3A24C38840A8}" type="presOf" srcId="{4C57A594-CFDB-4A4C-8D34-819AC77CF941}" destId="{29CB75F6-E58E-46EB-9B70-A69E28C67F44}" srcOrd="0" destOrd="0" presId="urn:microsoft.com/office/officeart/2005/8/layout/process1"/>
    <dgm:cxn modelId="{E35E65FB-95CE-4912-A390-300C0063D508}" srcId="{0F7A13F7-35F4-4FE5-A870-5B10002F2A9D}" destId="{EFDCDBF7-6348-497C-B927-8FD06929714C}" srcOrd="1" destOrd="0" parTransId="{15897FF6-093F-48C4-874A-6A9A9CA83437}" sibTransId="{80A7A80F-C14B-4F80-8FBC-B5A94D850EC1}"/>
    <dgm:cxn modelId="{2BF089D2-5BEF-4C4B-8282-10AA43EB678E}" type="presParOf" srcId="{0EFADE86-796D-48F6-B196-CA07833FFB4E}" destId="{F592E37C-AA25-4B58-AAB3-C03CCA41C500}" srcOrd="0" destOrd="0" presId="urn:microsoft.com/office/officeart/2005/8/layout/process1"/>
    <dgm:cxn modelId="{F58A88BE-E803-4BF3-9D81-5C5B128AF1A0}" type="presParOf" srcId="{0EFADE86-796D-48F6-B196-CA07833FFB4E}" destId="{2A679F1C-D7F2-462C-B8A4-3ACF40F34C13}" srcOrd="1" destOrd="0" presId="urn:microsoft.com/office/officeart/2005/8/layout/process1"/>
    <dgm:cxn modelId="{C0318282-068E-4BD6-B98A-54B130E2F5BD}" type="presParOf" srcId="{2A679F1C-D7F2-462C-B8A4-3ACF40F34C13}" destId="{B3B0E6FB-D810-4C3C-BC7F-C3D64169052A}" srcOrd="0" destOrd="0" presId="urn:microsoft.com/office/officeart/2005/8/layout/process1"/>
    <dgm:cxn modelId="{AE4C5CD8-A3D2-47CE-A4D1-5419D37CA647}" type="presParOf" srcId="{0EFADE86-796D-48F6-B196-CA07833FFB4E}" destId="{28F3860B-C882-4C80-BC2C-7C73BD51A4B1}" srcOrd="2" destOrd="0" presId="urn:microsoft.com/office/officeart/2005/8/layout/process1"/>
    <dgm:cxn modelId="{6FFDD727-1EBB-4C51-A5A9-601CEFF824BF}" type="presParOf" srcId="{0EFADE86-796D-48F6-B196-CA07833FFB4E}" destId="{2703C7ED-A55C-42C1-95AD-BA1AC37A1076}" srcOrd="3" destOrd="0" presId="urn:microsoft.com/office/officeart/2005/8/layout/process1"/>
    <dgm:cxn modelId="{238335A8-894F-4519-BAD7-C80774CA134E}" type="presParOf" srcId="{2703C7ED-A55C-42C1-95AD-BA1AC37A1076}" destId="{C835169A-8171-45CD-ABF4-E2E5CC884764}" srcOrd="0" destOrd="0" presId="urn:microsoft.com/office/officeart/2005/8/layout/process1"/>
    <dgm:cxn modelId="{6DEF8B39-DBE1-4699-9B62-E4F769C56B18}" type="presParOf" srcId="{0EFADE86-796D-48F6-B196-CA07833FFB4E}" destId="{8CC2D9EE-6E9D-4EB6-A7F7-8DC39D020A31}" srcOrd="4" destOrd="0" presId="urn:microsoft.com/office/officeart/2005/8/layout/process1"/>
    <dgm:cxn modelId="{B1A832FE-5789-4605-A44E-762964DA4A3A}" type="presParOf" srcId="{0EFADE86-796D-48F6-B196-CA07833FFB4E}" destId="{816B783E-4A96-450C-B1D7-056AFCE760F1}" srcOrd="5" destOrd="0" presId="urn:microsoft.com/office/officeart/2005/8/layout/process1"/>
    <dgm:cxn modelId="{9D1FCA8F-9723-43D2-91AE-B8071E789361}" type="presParOf" srcId="{816B783E-4A96-450C-B1D7-056AFCE760F1}" destId="{8EC1BC28-A262-4F34-B207-842F53360DD4}" srcOrd="0" destOrd="0" presId="urn:microsoft.com/office/officeart/2005/8/layout/process1"/>
    <dgm:cxn modelId="{BF9DF45C-6DB5-4757-A009-0C60FA36C92B}" type="presParOf" srcId="{0EFADE86-796D-48F6-B196-CA07833FFB4E}" destId="{F377AD54-75C0-4BEE-8CD6-388C9938F0F8}" srcOrd="6" destOrd="0" presId="urn:microsoft.com/office/officeart/2005/8/layout/process1"/>
    <dgm:cxn modelId="{259AFAB8-D738-4180-86E4-2B74490D8CA2}" type="presParOf" srcId="{0EFADE86-796D-48F6-B196-CA07833FFB4E}" destId="{D734A87A-7A89-49D0-BF4E-A6BE120DA75B}" srcOrd="7" destOrd="0" presId="urn:microsoft.com/office/officeart/2005/8/layout/process1"/>
    <dgm:cxn modelId="{5715DA34-4880-4353-852B-DCC967AE168C}" type="presParOf" srcId="{D734A87A-7A89-49D0-BF4E-A6BE120DA75B}" destId="{5317C427-C5CA-4E1C-83F1-2E7F5EDB064D}" srcOrd="0" destOrd="0" presId="urn:microsoft.com/office/officeart/2005/8/layout/process1"/>
    <dgm:cxn modelId="{8D369FDA-64BA-4AAC-9ED2-385733C8530D}" type="presParOf" srcId="{0EFADE86-796D-48F6-B196-CA07833FFB4E}" destId="{29CB75F6-E58E-46EB-9B70-A69E28C67F44}" srcOrd="8"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DE910-DA82-4254-91E0-478D48CA5338}" type="doc">
      <dgm:prSet loTypeId="urn:microsoft.com/office/officeart/2005/8/layout/gear1" loCatId="relationship" qsTypeId="urn:microsoft.com/office/officeart/2005/8/quickstyle/simple5" qsCatId="simple" csTypeId="urn:microsoft.com/office/officeart/2005/8/colors/accent1_2" csCatId="accent1" phldr="1"/>
      <dgm:spPr/>
    </dgm:pt>
    <dgm:pt modelId="{FEBAAB69-A61F-471B-B4A8-B6E88C56B542}">
      <dgm:prSet phldrT="[文字]"/>
      <dgm:spPr>
        <a:solidFill>
          <a:srgbClr val="FF9999"/>
        </a:solidFill>
      </dgm:spPr>
      <dgm:t>
        <a:bodyPr/>
        <a:lstStyle/>
        <a:p>
          <a:r>
            <a:rPr lang="zh-TW" altLang="en-US" dirty="0"/>
            <a:t>共好</a:t>
          </a:r>
        </a:p>
      </dgm:t>
    </dgm:pt>
    <dgm:pt modelId="{F8FE25B3-1CF5-49E0-8CBC-1C727D83EB92}" type="parTrans" cxnId="{0A15187D-2FA4-45FF-BF7E-06FD4DACF3D8}">
      <dgm:prSet/>
      <dgm:spPr/>
      <dgm:t>
        <a:bodyPr/>
        <a:lstStyle/>
        <a:p>
          <a:endParaRPr lang="zh-TW" altLang="en-US"/>
        </a:p>
      </dgm:t>
    </dgm:pt>
    <dgm:pt modelId="{BFC0420A-038F-41DB-B5C1-4F7E0D1D2F25}" type="sibTrans" cxnId="{0A15187D-2FA4-45FF-BF7E-06FD4DACF3D8}">
      <dgm:prSet/>
      <dgm:spPr/>
      <dgm:t>
        <a:bodyPr/>
        <a:lstStyle/>
        <a:p>
          <a:endParaRPr lang="zh-TW" altLang="en-US"/>
        </a:p>
      </dgm:t>
    </dgm:pt>
    <dgm:pt modelId="{043C4E3F-5121-459D-895E-414A114C06A1}">
      <dgm:prSet phldrT="[文字]"/>
      <dgm:spPr>
        <a:solidFill>
          <a:srgbClr val="92D050"/>
        </a:solidFill>
      </dgm:spPr>
      <dgm:t>
        <a:bodyPr/>
        <a:lstStyle/>
        <a:p>
          <a:r>
            <a:rPr lang="zh-TW" altLang="en-US" dirty="0"/>
            <a:t>自發</a:t>
          </a:r>
        </a:p>
      </dgm:t>
    </dgm:pt>
    <dgm:pt modelId="{E118D9CC-6E68-49E3-B692-9AC4643FF135}" type="parTrans" cxnId="{0C27090B-0553-4C4F-A69B-8D779C657A89}">
      <dgm:prSet/>
      <dgm:spPr/>
      <dgm:t>
        <a:bodyPr/>
        <a:lstStyle/>
        <a:p>
          <a:endParaRPr lang="zh-TW" altLang="en-US"/>
        </a:p>
      </dgm:t>
    </dgm:pt>
    <dgm:pt modelId="{3F0C4C10-C509-4B25-8420-1E058D080621}" type="sibTrans" cxnId="{0C27090B-0553-4C4F-A69B-8D779C657A89}">
      <dgm:prSet/>
      <dgm:spPr/>
      <dgm:t>
        <a:bodyPr/>
        <a:lstStyle/>
        <a:p>
          <a:endParaRPr lang="zh-TW" altLang="en-US"/>
        </a:p>
      </dgm:t>
    </dgm:pt>
    <dgm:pt modelId="{6CDA9B2D-36D1-41E2-91B1-A7A73EE2C785}">
      <dgm:prSet phldrT="[文字]"/>
      <dgm:spPr>
        <a:solidFill>
          <a:srgbClr val="FFC000"/>
        </a:solidFill>
      </dgm:spPr>
      <dgm:t>
        <a:bodyPr/>
        <a:lstStyle/>
        <a:p>
          <a:r>
            <a:rPr lang="zh-TW" altLang="en-US" dirty="0"/>
            <a:t>互動</a:t>
          </a:r>
        </a:p>
      </dgm:t>
    </dgm:pt>
    <dgm:pt modelId="{46A28E0B-5D4D-47F8-9389-FF80AAE0455E}" type="parTrans" cxnId="{E78EE026-5B39-44F9-8908-21E8587488D5}">
      <dgm:prSet/>
      <dgm:spPr/>
      <dgm:t>
        <a:bodyPr/>
        <a:lstStyle/>
        <a:p>
          <a:endParaRPr lang="zh-TW" altLang="en-US"/>
        </a:p>
      </dgm:t>
    </dgm:pt>
    <dgm:pt modelId="{6E940882-EFAC-4E18-A640-D5FE04776E77}" type="sibTrans" cxnId="{E78EE026-5B39-44F9-8908-21E8587488D5}">
      <dgm:prSet/>
      <dgm:spPr/>
      <dgm:t>
        <a:bodyPr/>
        <a:lstStyle/>
        <a:p>
          <a:endParaRPr lang="zh-TW" altLang="en-US"/>
        </a:p>
      </dgm:t>
    </dgm:pt>
    <dgm:pt modelId="{AB6EA987-736D-4613-99B1-ADB7379A8CCB}">
      <dgm:prSet phldrT="[文字]" custT="1"/>
      <dgm:spPr/>
      <dgm:t>
        <a:bodyPr/>
        <a:lstStyle/>
        <a:p>
          <a:pPr marL="228600" lvl="1" indent="-228600" algn="l" defTabSz="1066800">
            <a:lnSpc>
              <a:spcPct val="90000"/>
            </a:lnSpc>
            <a:spcBef>
              <a:spcPct val="0"/>
            </a:spcBef>
            <a:spcAft>
              <a:spcPts val="0"/>
            </a:spcAft>
            <a:buChar char="•"/>
          </a:pPr>
          <a:r>
            <a:rPr lang="zh-TW" altLang="en-US" sz="2200" kern="1200"/>
            <a:t>社群參與</a:t>
          </a:r>
          <a:endParaRPr lang="zh-TW" altLang="en-US" sz="2200" kern="1200" dirty="0">
            <a:latin typeface="Arial"/>
            <a:ea typeface="標楷體"/>
            <a:cs typeface="+mn-cs"/>
          </a:endParaRPr>
        </a:p>
      </dgm:t>
    </dgm:pt>
    <dgm:pt modelId="{69EE5122-8D2E-4907-9861-81F2F5CE93C3}" type="parTrans" cxnId="{1F556A0B-E52A-4DE5-8F7E-A59D52ECF44B}">
      <dgm:prSet/>
      <dgm:spPr/>
      <dgm:t>
        <a:bodyPr/>
        <a:lstStyle/>
        <a:p>
          <a:endParaRPr lang="zh-TW" altLang="en-US"/>
        </a:p>
      </dgm:t>
    </dgm:pt>
    <dgm:pt modelId="{0F10CA1C-96C2-4F3B-88EE-1E3BFD575B7E}" type="sibTrans" cxnId="{1F556A0B-E52A-4DE5-8F7E-A59D52ECF44B}">
      <dgm:prSet/>
      <dgm:spPr/>
      <dgm:t>
        <a:bodyPr/>
        <a:lstStyle/>
        <a:p>
          <a:endParaRPr lang="zh-TW" altLang="en-US"/>
        </a:p>
      </dgm:t>
    </dgm:pt>
    <dgm:pt modelId="{9E8C4E6B-27BB-4DFF-A25D-98151EFAD670}">
      <dgm:prSet phldrT="[文字]" custT="1"/>
      <dgm:spPr/>
      <dgm:t>
        <a:bodyPr/>
        <a:lstStyle/>
        <a:p>
          <a:r>
            <a:rPr lang="zh-TW" altLang="en-US" sz="2200" dirty="0"/>
            <a:t>主動參與社群</a:t>
          </a:r>
        </a:p>
      </dgm:t>
    </dgm:pt>
    <dgm:pt modelId="{B0DFD011-D618-4EC9-B312-13D32EBED61A}" type="parTrans" cxnId="{7B6CB834-94AA-43C1-952C-DEE72A2F68AC}">
      <dgm:prSet/>
      <dgm:spPr/>
      <dgm:t>
        <a:bodyPr/>
        <a:lstStyle/>
        <a:p>
          <a:endParaRPr lang="zh-TW" altLang="en-US"/>
        </a:p>
      </dgm:t>
    </dgm:pt>
    <dgm:pt modelId="{EA3F351E-E47D-447A-95A2-1D05D4A41229}" type="sibTrans" cxnId="{7B6CB834-94AA-43C1-952C-DEE72A2F68AC}">
      <dgm:prSet/>
      <dgm:spPr/>
      <dgm:t>
        <a:bodyPr/>
        <a:lstStyle/>
        <a:p>
          <a:endParaRPr lang="zh-TW" altLang="en-US"/>
        </a:p>
      </dgm:t>
    </dgm:pt>
    <dgm:pt modelId="{6BEF78DB-B18C-40A4-966B-0F64A836DEFD}">
      <dgm:prSet phldrT="[文字]" custT="1"/>
      <dgm:spPr/>
      <dgm:t>
        <a:bodyPr/>
        <a:lstStyle/>
        <a:p>
          <a:pPr>
            <a:lnSpc>
              <a:spcPct val="100000"/>
            </a:lnSpc>
            <a:spcAft>
              <a:spcPts val="0"/>
            </a:spcAft>
          </a:pPr>
          <a:r>
            <a:rPr lang="zh-TW" altLang="en-US" sz="2200" dirty="0">
              <a:latin typeface="標楷體" panose="03000509000000000000" pitchFamily="65" charset="-120"/>
            </a:rPr>
            <a:t>提升自身專業知能</a:t>
          </a:r>
          <a:endParaRPr lang="zh-TW" altLang="en-US" sz="2200" dirty="0"/>
        </a:p>
      </dgm:t>
    </dgm:pt>
    <dgm:pt modelId="{15B63781-4E3B-4B37-8E79-B4A68605700D}" type="parTrans" cxnId="{6F532865-4652-4BDC-B923-B81DBDA14905}">
      <dgm:prSet/>
      <dgm:spPr/>
      <dgm:t>
        <a:bodyPr/>
        <a:lstStyle/>
        <a:p>
          <a:endParaRPr lang="zh-TW" altLang="en-US"/>
        </a:p>
      </dgm:t>
    </dgm:pt>
    <dgm:pt modelId="{BD532378-0A3F-45A6-8E29-AD570A3B726D}" type="sibTrans" cxnId="{6F532865-4652-4BDC-B923-B81DBDA14905}">
      <dgm:prSet/>
      <dgm:spPr/>
      <dgm:t>
        <a:bodyPr/>
        <a:lstStyle/>
        <a:p>
          <a:endParaRPr lang="zh-TW" altLang="en-US"/>
        </a:p>
      </dgm:t>
    </dgm:pt>
    <dgm:pt modelId="{D52C9D83-A024-4DB4-B0D9-1B54D09593F5}">
      <dgm:prSet phldrT="[文字]" custT="1"/>
      <dgm:spPr/>
      <dgm:t>
        <a:bodyPr/>
        <a:lstStyle/>
        <a:p>
          <a:pPr>
            <a:lnSpc>
              <a:spcPct val="100000"/>
            </a:lnSpc>
            <a:spcAft>
              <a:spcPts val="0"/>
            </a:spcAft>
          </a:pPr>
          <a:r>
            <a:rPr lang="zh-TW" altLang="en-US" sz="2200" dirty="0">
              <a:latin typeface="標楷體" panose="03000509000000000000" pitchFamily="65" charset="-120"/>
            </a:rPr>
            <a:t>提升學生學習成效</a:t>
          </a:r>
          <a:endParaRPr lang="zh-TW" altLang="en-US" sz="2200" dirty="0"/>
        </a:p>
      </dgm:t>
    </dgm:pt>
    <dgm:pt modelId="{67C04628-A019-4BAE-842D-9EBF17F5064D}" type="parTrans" cxnId="{0012B162-F5EF-43C6-9EEB-AD9ABBD4D749}">
      <dgm:prSet/>
      <dgm:spPr/>
      <dgm:t>
        <a:bodyPr/>
        <a:lstStyle/>
        <a:p>
          <a:endParaRPr lang="zh-TW" altLang="en-US"/>
        </a:p>
      </dgm:t>
    </dgm:pt>
    <dgm:pt modelId="{03D0879A-54BD-40C0-804E-53F6A4CEBEF3}" type="sibTrans" cxnId="{0012B162-F5EF-43C6-9EEB-AD9ABBD4D749}">
      <dgm:prSet/>
      <dgm:spPr/>
      <dgm:t>
        <a:bodyPr/>
        <a:lstStyle/>
        <a:p>
          <a:endParaRPr lang="zh-TW" altLang="en-US"/>
        </a:p>
      </dgm:t>
    </dgm:pt>
    <dgm:pt modelId="{C23247D2-46F5-49F6-AC66-7FEAB4911B58}">
      <dgm:prSet phldrT="[文字]" custT="1"/>
      <dgm:spPr/>
      <dgm:t>
        <a:bodyPr/>
        <a:lstStyle/>
        <a:p>
          <a:r>
            <a:rPr lang="zh-TW" altLang="en-US" sz="2200" dirty="0"/>
            <a:t>主動充實多元文化與特殊教育之基本知能</a:t>
          </a:r>
        </a:p>
      </dgm:t>
    </dgm:pt>
    <dgm:pt modelId="{5167AA72-5061-4C14-AC7C-78AB368AB73C}" type="parTrans" cxnId="{051D1953-C926-437B-B7CB-1984AC2DBDD1}">
      <dgm:prSet/>
      <dgm:spPr/>
      <dgm:t>
        <a:bodyPr/>
        <a:lstStyle/>
        <a:p>
          <a:endParaRPr lang="zh-TW" altLang="en-US"/>
        </a:p>
      </dgm:t>
    </dgm:pt>
    <dgm:pt modelId="{14252AAC-B182-496F-AEE2-9686D859B112}" type="sibTrans" cxnId="{051D1953-C926-437B-B7CB-1984AC2DBDD1}">
      <dgm:prSet/>
      <dgm:spPr/>
      <dgm:t>
        <a:bodyPr/>
        <a:lstStyle/>
        <a:p>
          <a:endParaRPr lang="zh-TW" altLang="en-US"/>
        </a:p>
      </dgm:t>
    </dgm:pt>
    <dgm:pt modelId="{8EE716E6-31C5-49C2-A0A7-2DF10F606053}">
      <dgm:prSet phldrT="[文字]" custT="1"/>
      <dgm:spPr/>
      <dgm:t>
        <a:bodyPr/>
        <a:lstStyle/>
        <a:p>
          <a:pPr marL="228600" lvl="1" indent="-228600" algn="l" defTabSz="1066800">
            <a:lnSpc>
              <a:spcPct val="90000"/>
            </a:lnSpc>
            <a:spcBef>
              <a:spcPct val="0"/>
            </a:spcBef>
            <a:spcAft>
              <a:spcPts val="0"/>
            </a:spcAft>
            <a:buChar char="•"/>
          </a:pPr>
          <a:r>
            <a:rPr lang="zh-TW" altLang="en-US" sz="2200" kern="1200">
              <a:latin typeface="Arial"/>
              <a:ea typeface="標楷體"/>
              <a:cs typeface="+mn-cs"/>
            </a:rPr>
            <a:t>生</a:t>
          </a:r>
          <a:r>
            <a:rPr lang="en-US" altLang="zh-TW" sz="2200" kern="1200">
              <a:latin typeface="Arial"/>
              <a:ea typeface="標楷體"/>
              <a:cs typeface="+mn-cs"/>
            </a:rPr>
            <a:t>‧</a:t>
          </a:r>
          <a:r>
            <a:rPr lang="zh-TW" altLang="en-US" sz="2200" kern="1200">
              <a:latin typeface="Arial"/>
              <a:ea typeface="標楷體"/>
              <a:cs typeface="+mn-cs"/>
            </a:rPr>
            <a:t>生</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生交流</a:t>
          </a:r>
          <a:endParaRPr lang="zh-TW" altLang="en-US" sz="2200" kern="1200" dirty="0">
            <a:latin typeface="Arial"/>
            <a:ea typeface="標楷體"/>
            <a:cs typeface="+mn-cs"/>
          </a:endParaRPr>
        </a:p>
      </dgm:t>
    </dgm:pt>
    <dgm:pt modelId="{313E9862-4BCF-47F7-A986-E6189FCD158F}" type="parTrans" cxnId="{131F290F-90C2-40AB-A952-E5E224D0CF73}">
      <dgm:prSet/>
      <dgm:spPr/>
      <dgm:t>
        <a:bodyPr/>
        <a:lstStyle/>
        <a:p>
          <a:endParaRPr lang="zh-TW" altLang="en-US"/>
        </a:p>
      </dgm:t>
    </dgm:pt>
    <dgm:pt modelId="{54C84233-DEA2-4C0D-902A-FBEC31ABDC0A}" type="sibTrans" cxnId="{131F290F-90C2-40AB-A952-E5E224D0CF73}">
      <dgm:prSet/>
      <dgm:spPr/>
      <dgm:t>
        <a:bodyPr/>
        <a:lstStyle/>
        <a:p>
          <a:endParaRPr lang="zh-TW" altLang="en-US"/>
        </a:p>
      </dgm:t>
    </dgm:pt>
    <dgm:pt modelId="{C5D5EE1E-65B9-438D-BF53-B52E6B0ECEA7}">
      <dgm:prSet phldrT="[文字]" custT="1"/>
      <dgm:spPr/>
      <dgm:t>
        <a:bodyPr/>
        <a:lstStyle/>
        <a:p>
          <a:pPr marL="228600" lvl="1" indent="-228600" algn="l" defTabSz="1066800">
            <a:lnSpc>
              <a:spcPct val="90000"/>
            </a:lnSpc>
            <a:spcBef>
              <a:spcPct val="0"/>
            </a:spcBef>
            <a:spcAft>
              <a:spcPts val="0"/>
            </a:spcAft>
            <a:buChar char="•"/>
          </a:pPr>
          <a:r>
            <a:rPr lang="zh-TW" altLang="en-US" sz="2200" kern="1200">
              <a:latin typeface="Arial"/>
              <a:ea typeface="標楷體"/>
              <a:cs typeface="+mn-cs"/>
            </a:rPr>
            <a:t>專業成長社群</a:t>
          </a:r>
          <a:endParaRPr lang="zh-TW" altLang="en-US" sz="2200" kern="1200" dirty="0">
            <a:latin typeface="Arial"/>
            <a:ea typeface="標楷體"/>
            <a:cs typeface="+mn-cs"/>
          </a:endParaRPr>
        </a:p>
      </dgm:t>
    </dgm:pt>
    <dgm:pt modelId="{9BA2E01D-CBA0-479C-A8F5-D1DAADB9D82A}" type="parTrans" cxnId="{CEF28EF9-3DBF-46B3-A6A7-8D1B6FBA3E3F}">
      <dgm:prSet/>
      <dgm:spPr/>
      <dgm:t>
        <a:bodyPr/>
        <a:lstStyle/>
        <a:p>
          <a:endParaRPr lang="zh-TW" altLang="en-US"/>
        </a:p>
      </dgm:t>
    </dgm:pt>
    <dgm:pt modelId="{03A3D455-2742-4543-B15F-EB91483D124B}" type="sibTrans" cxnId="{CEF28EF9-3DBF-46B3-A6A7-8D1B6FBA3E3F}">
      <dgm:prSet/>
      <dgm:spPr/>
      <dgm:t>
        <a:bodyPr/>
        <a:lstStyle/>
        <a:p>
          <a:endParaRPr lang="zh-TW" altLang="en-US"/>
        </a:p>
      </dgm:t>
    </dgm:pt>
    <dgm:pt modelId="{22A7AF22-1160-4FAB-AAAF-FD1BB607E7EB}" type="pres">
      <dgm:prSet presAssocID="{788DE910-DA82-4254-91E0-478D48CA5338}" presName="composite" presStyleCnt="0">
        <dgm:presLayoutVars>
          <dgm:chMax val="3"/>
          <dgm:animLvl val="lvl"/>
          <dgm:resizeHandles val="exact"/>
        </dgm:presLayoutVars>
      </dgm:prSet>
      <dgm:spPr/>
    </dgm:pt>
    <dgm:pt modelId="{34E16A2A-CCC6-4B1D-950F-B998CAF09739}" type="pres">
      <dgm:prSet presAssocID="{FEBAAB69-A61F-471B-B4A8-B6E88C56B542}" presName="gear1" presStyleLbl="node1" presStyleIdx="0" presStyleCnt="3" custLinFactNeighborX="-21717">
        <dgm:presLayoutVars>
          <dgm:chMax val="1"/>
          <dgm:bulletEnabled val="1"/>
        </dgm:presLayoutVars>
      </dgm:prSet>
      <dgm:spPr/>
    </dgm:pt>
    <dgm:pt modelId="{EBF3F9D9-D091-4CAC-B46A-FAFA99448DE5}" type="pres">
      <dgm:prSet presAssocID="{FEBAAB69-A61F-471B-B4A8-B6E88C56B542}" presName="gear1srcNode" presStyleLbl="node1" presStyleIdx="0" presStyleCnt="3"/>
      <dgm:spPr/>
    </dgm:pt>
    <dgm:pt modelId="{6AE6018E-0783-4C03-ABE0-1B26292CC80C}" type="pres">
      <dgm:prSet presAssocID="{FEBAAB69-A61F-471B-B4A8-B6E88C56B542}" presName="gear1dstNode" presStyleLbl="node1" presStyleIdx="0" presStyleCnt="3"/>
      <dgm:spPr/>
    </dgm:pt>
    <dgm:pt modelId="{72F39A00-B6E1-4C1F-9123-AA182BF53624}" type="pres">
      <dgm:prSet presAssocID="{FEBAAB69-A61F-471B-B4A8-B6E88C56B542}" presName="gear1ch" presStyleLbl="fgAcc1" presStyleIdx="0" presStyleCnt="3" custScaleX="196935" custScaleY="115625" custLinFactX="100000" custLinFactNeighborX="115661" custLinFactNeighborY="-35931">
        <dgm:presLayoutVars>
          <dgm:chMax val="0"/>
          <dgm:bulletEnabled val="1"/>
        </dgm:presLayoutVars>
      </dgm:prSet>
      <dgm:spPr/>
    </dgm:pt>
    <dgm:pt modelId="{FAE0280B-6CBB-4AAB-972E-5142CD448CF0}" type="pres">
      <dgm:prSet presAssocID="{043C4E3F-5121-459D-895E-414A114C06A1}" presName="gear2" presStyleLbl="node1" presStyleIdx="1" presStyleCnt="3" custLinFactNeighborX="-29862">
        <dgm:presLayoutVars>
          <dgm:chMax val="1"/>
          <dgm:bulletEnabled val="1"/>
        </dgm:presLayoutVars>
      </dgm:prSet>
      <dgm:spPr/>
    </dgm:pt>
    <dgm:pt modelId="{CADABF82-D1BC-41DB-B999-2BFBA2CE15C8}" type="pres">
      <dgm:prSet presAssocID="{043C4E3F-5121-459D-895E-414A114C06A1}" presName="gear2srcNode" presStyleLbl="node1" presStyleIdx="1" presStyleCnt="3"/>
      <dgm:spPr/>
    </dgm:pt>
    <dgm:pt modelId="{002EC739-E0BD-4A95-9F09-9D466AB093BD}" type="pres">
      <dgm:prSet presAssocID="{043C4E3F-5121-459D-895E-414A114C06A1}" presName="gear2dstNode" presStyleLbl="node1" presStyleIdx="1" presStyleCnt="3"/>
      <dgm:spPr/>
    </dgm:pt>
    <dgm:pt modelId="{D1918897-F0EB-4A17-8F3C-9FAB228E53F6}" type="pres">
      <dgm:prSet presAssocID="{043C4E3F-5121-459D-895E-414A114C06A1}" presName="gear2ch" presStyleLbl="fgAcc1" presStyleIdx="1" presStyleCnt="3" custScaleX="177113" custScaleY="191023" custLinFactX="-31139" custLinFactNeighborX="-100000" custLinFactNeighborY="56881">
        <dgm:presLayoutVars>
          <dgm:chMax val="0"/>
          <dgm:bulletEnabled val="1"/>
        </dgm:presLayoutVars>
      </dgm:prSet>
      <dgm:spPr/>
    </dgm:pt>
    <dgm:pt modelId="{2D5A8265-DD30-4BE8-B4A0-A9809EA28BD5}" type="pres">
      <dgm:prSet presAssocID="{6CDA9B2D-36D1-41E2-91B1-A7A73EE2C785}" presName="gear3" presStyleLbl="node1" presStyleIdx="2" presStyleCnt="3" custLinFactNeighborX="-24887"/>
      <dgm:spPr/>
    </dgm:pt>
    <dgm:pt modelId="{5D539253-AE66-42FB-9991-68D0523A06A9}" type="pres">
      <dgm:prSet presAssocID="{6CDA9B2D-36D1-41E2-91B1-A7A73EE2C785}" presName="gear3tx" presStyleLbl="node1" presStyleIdx="2" presStyleCnt="3">
        <dgm:presLayoutVars>
          <dgm:chMax val="1"/>
          <dgm:bulletEnabled val="1"/>
        </dgm:presLayoutVars>
      </dgm:prSet>
      <dgm:spPr/>
    </dgm:pt>
    <dgm:pt modelId="{F060AEDA-3915-4157-B0A0-2FC4032892E1}" type="pres">
      <dgm:prSet presAssocID="{6CDA9B2D-36D1-41E2-91B1-A7A73EE2C785}" presName="gear3srcNode" presStyleLbl="node1" presStyleIdx="2" presStyleCnt="3"/>
      <dgm:spPr/>
    </dgm:pt>
    <dgm:pt modelId="{08D48C8D-7A38-419F-B9B7-1006B44FAF47}" type="pres">
      <dgm:prSet presAssocID="{6CDA9B2D-36D1-41E2-91B1-A7A73EE2C785}" presName="gear3dstNode" presStyleLbl="node1" presStyleIdx="2" presStyleCnt="3"/>
      <dgm:spPr/>
    </dgm:pt>
    <dgm:pt modelId="{5864CE96-B33A-41F8-8E9A-50692BAE5481}" type="pres">
      <dgm:prSet presAssocID="{6CDA9B2D-36D1-41E2-91B1-A7A73EE2C785}" presName="gear3ch" presStyleLbl="fgAcc1" presStyleIdx="2" presStyleCnt="3" custScaleX="278283" custScaleY="151178" custLinFactNeighborX="85686" custLinFactNeighborY="-15704">
        <dgm:presLayoutVars>
          <dgm:chMax val="0"/>
          <dgm:bulletEnabled val="1"/>
        </dgm:presLayoutVars>
      </dgm:prSet>
      <dgm:spPr/>
    </dgm:pt>
    <dgm:pt modelId="{0FDD5136-E5F3-4AA2-A830-6699AE6C8829}" type="pres">
      <dgm:prSet presAssocID="{BFC0420A-038F-41DB-B5C1-4F7E0D1D2F25}" presName="connector1" presStyleLbl="sibTrans2D1" presStyleIdx="0" presStyleCnt="3" custLinFactNeighborX="-16971"/>
      <dgm:spPr/>
    </dgm:pt>
    <dgm:pt modelId="{1D85FA32-C1A8-4034-9A17-337729285C24}" type="pres">
      <dgm:prSet presAssocID="{3F0C4C10-C509-4B25-8420-1E058D080621}" presName="connector2" presStyleLbl="sibTrans2D1" presStyleIdx="1" presStyleCnt="3" custLinFactNeighborX="-23356"/>
      <dgm:spPr/>
    </dgm:pt>
    <dgm:pt modelId="{2C888C14-FC87-48C8-A46A-0BF738C34A86}" type="pres">
      <dgm:prSet presAssocID="{6E940882-EFAC-4E18-A640-D5FE04776E77}" presName="connector3" presStyleLbl="sibTrans2D1" presStyleIdx="2" presStyleCnt="3" custLinFactNeighborX="-19281"/>
      <dgm:spPr/>
    </dgm:pt>
  </dgm:ptLst>
  <dgm:cxnLst>
    <dgm:cxn modelId="{3C53DD00-0E6C-458E-85FB-B22089EDAD3B}" type="presOf" srcId="{3F0C4C10-C509-4B25-8420-1E058D080621}" destId="{1D85FA32-C1A8-4034-9A17-337729285C24}" srcOrd="0" destOrd="0" presId="urn:microsoft.com/office/officeart/2005/8/layout/gear1"/>
    <dgm:cxn modelId="{61750201-B421-4C45-95D5-0630B5D87570}" type="presOf" srcId="{6CDA9B2D-36D1-41E2-91B1-A7A73EE2C785}" destId="{5D539253-AE66-42FB-9991-68D0523A06A9}" srcOrd="1" destOrd="0" presId="urn:microsoft.com/office/officeart/2005/8/layout/gear1"/>
    <dgm:cxn modelId="{0C27090B-0553-4C4F-A69B-8D779C657A89}" srcId="{788DE910-DA82-4254-91E0-478D48CA5338}" destId="{043C4E3F-5121-459D-895E-414A114C06A1}" srcOrd="1" destOrd="0" parTransId="{E118D9CC-6E68-49E3-B692-9AC4643FF135}" sibTransId="{3F0C4C10-C509-4B25-8420-1E058D080621}"/>
    <dgm:cxn modelId="{1F556A0B-E52A-4DE5-8F7E-A59D52ECF44B}" srcId="{6CDA9B2D-36D1-41E2-91B1-A7A73EE2C785}" destId="{AB6EA987-736D-4613-99B1-ADB7379A8CCB}" srcOrd="0" destOrd="0" parTransId="{69EE5122-8D2E-4907-9861-81F2F5CE93C3}" sibTransId="{0F10CA1C-96C2-4F3B-88EE-1E3BFD575B7E}"/>
    <dgm:cxn modelId="{131F290F-90C2-40AB-A952-E5E224D0CF73}" srcId="{6CDA9B2D-36D1-41E2-91B1-A7A73EE2C785}" destId="{8EE716E6-31C5-49C2-A0A7-2DF10F606053}" srcOrd="2" destOrd="0" parTransId="{313E9862-4BCF-47F7-A986-E6189FCD158F}" sibTransId="{54C84233-DEA2-4C0D-902A-FBEC31ABDC0A}"/>
    <dgm:cxn modelId="{87F0311E-0C90-4D27-8D51-8130E61EAAB5}" type="presOf" srcId="{FEBAAB69-A61F-471B-B4A8-B6E88C56B542}" destId="{6AE6018E-0783-4C03-ABE0-1B26292CC80C}" srcOrd="2" destOrd="0" presId="urn:microsoft.com/office/officeart/2005/8/layout/gear1"/>
    <dgm:cxn modelId="{06B41424-1E93-4E2E-82D7-10293068D1C6}" type="presOf" srcId="{FEBAAB69-A61F-471B-B4A8-B6E88C56B542}" destId="{34E16A2A-CCC6-4B1D-950F-B998CAF09739}" srcOrd="0" destOrd="0" presId="urn:microsoft.com/office/officeart/2005/8/layout/gear1"/>
    <dgm:cxn modelId="{E78EE026-5B39-44F9-8908-21E8587488D5}" srcId="{788DE910-DA82-4254-91E0-478D48CA5338}" destId="{6CDA9B2D-36D1-41E2-91B1-A7A73EE2C785}" srcOrd="2" destOrd="0" parTransId="{46A28E0B-5D4D-47F8-9389-FF80AAE0455E}" sibTransId="{6E940882-EFAC-4E18-A640-D5FE04776E77}"/>
    <dgm:cxn modelId="{7B6CB834-94AA-43C1-952C-DEE72A2F68AC}" srcId="{043C4E3F-5121-459D-895E-414A114C06A1}" destId="{9E8C4E6B-27BB-4DFF-A25D-98151EFAD670}" srcOrd="0" destOrd="0" parTransId="{B0DFD011-D618-4EC9-B312-13D32EBED61A}" sibTransId="{EA3F351E-E47D-447A-95A2-1D05D4A41229}"/>
    <dgm:cxn modelId="{D6340038-B853-456F-87B6-A490E82AC67D}" type="presOf" srcId="{9E8C4E6B-27BB-4DFF-A25D-98151EFAD670}" destId="{D1918897-F0EB-4A17-8F3C-9FAB228E53F6}" srcOrd="0" destOrd="0" presId="urn:microsoft.com/office/officeart/2005/8/layout/gear1"/>
    <dgm:cxn modelId="{29477A38-19D2-480F-9B0F-7C8306539F6F}" type="presOf" srcId="{AB6EA987-736D-4613-99B1-ADB7379A8CCB}" destId="{5864CE96-B33A-41F8-8E9A-50692BAE5481}" srcOrd="0" destOrd="0" presId="urn:microsoft.com/office/officeart/2005/8/layout/gear1"/>
    <dgm:cxn modelId="{F8F12560-6F8B-4D94-836D-FBCEF9EB847B}" type="presOf" srcId="{6E940882-EFAC-4E18-A640-D5FE04776E77}" destId="{2C888C14-FC87-48C8-A46A-0BF738C34A86}" srcOrd="0" destOrd="0" presId="urn:microsoft.com/office/officeart/2005/8/layout/gear1"/>
    <dgm:cxn modelId="{0012B162-F5EF-43C6-9EEB-AD9ABBD4D749}" srcId="{FEBAAB69-A61F-471B-B4A8-B6E88C56B542}" destId="{D52C9D83-A024-4DB4-B0D9-1B54D09593F5}" srcOrd="1" destOrd="0" parTransId="{67C04628-A019-4BAE-842D-9EBF17F5064D}" sibTransId="{03D0879A-54BD-40C0-804E-53F6A4CEBEF3}"/>
    <dgm:cxn modelId="{6F532865-4652-4BDC-B923-B81DBDA14905}" srcId="{FEBAAB69-A61F-471B-B4A8-B6E88C56B542}" destId="{6BEF78DB-B18C-40A4-966B-0F64A836DEFD}" srcOrd="0" destOrd="0" parTransId="{15B63781-4E3B-4B37-8E79-B4A68605700D}" sibTransId="{BD532378-0A3F-45A6-8E29-AD570A3B726D}"/>
    <dgm:cxn modelId="{183BD465-806B-4813-A172-88AF0881618D}" type="presOf" srcId="{043C4E3F-5121-459D-895E-414A114C06A1}" destId="{CADABF82-D1BC-41DB-B999-2BFBA2CE15C8}" srcOrd="1" destOrd="0" presId="urn:microsoft.com/office/officeart/2005/8/layout/gear1"/>
    <dgm:cxn modelId="{2D0D5F6A-C0C8-4B49-814A-B316A13CD2D2}" type="presOf" srcId="{C23247D2-46F5-49F6-AC66-7FEAB4911B58}" destId="{D1918897-F0EB-4A17-8F3C-9FAB228E53F6}" srcOrd="0" destOrd="1" presId="urn:microsoft.com/office/officeart/2005/8/layout/gear1"/>
    <dgm:cxn modelId="{9380CD6A-3762-4895-AB36-62BEC2C1C5F6}" type="presOf" srcId="{788DE910-DA82-4254-91E0-478D48CA5338}" destId="{22A7AF22-1160-4FAB-AAAF-FD1BB607E7EB}" srcOrd="0" destOrd="0" presId="urn:microsoft.com/office/officeart/2005/8/layout/gear1"/>
    <dgm:cxn modelId="{051D1953-C926-437B-B7CB-1984AC2DBDD1}" srcId="{043C4E3F-5121-459D-895E-414A114C06A1}" destId="{C23247D2-46F5-49F6-AC66-7FEAB4911B58}" srcOrd="1" destOrd="0" parTransId="{5167AA72-5061-4C14-AC7C-78AB368AB73C}" sibTransId="{14252AAC-B182-496F-AEE2-9686D859B112}"/>
    <dgm:cxn modelId="{274AC955-3EBB-4F12-97E4-7BB30B28F1EB}" type="presOf" srcId="{6BEF78DB-B18C-40A4-966B-0F64A836DEFD}" destId="{72F39A00-B6E1-4C1F-9123-AA182BF53624}" srcOrd="0" destOrd="0" presId="urn:microsoft.com/office/officeart/2005/8/layout/gear1"/>
    <dgm:cxn modelId="{0A15187D-2FA4-45FF-BF7E-06FD4DACF3D8}" srcId="{788DE910-DA82-4254-91E0-478D48CA5338}" destId="{FEBAAB69-A61F-471B-B4A8-B6E88C56B542}" srcOrd="0" destOrd="0" parTransId="{F8FE25B3-1CF5-49E0-8CBC-1C727D83EB92}" sibTransId="{BFC0420A-038F-41DB-B5C1-4F7E0D1D2F25}"/>
    <dgm:cxn modelId="{9E711A8D-6AD2-407E-8F7D-C533F34A5673}" type="presOf" srcId="{6CDA9B2D-36D1-41E2-91B1-A7A73EE2C785}" destId="{08D48C8D-7A38-419F-B9B7-1006B44FAF47}" srcOrd="3" destOrd="0" presId="urn:microsoft.com/office/officeart/2005/8/layout/gear1"/>
    <dgm:cxn modelId="{5430B6A9-2E60-43ED-B238-C9968BD6ED05}" type="presOf" srcId="{D52C9D83-A024-4DB4-B0D9-1B54D09593F5}" destId="{72F39A00-B6E1-4C1F-9123-AA182BF53624}" srcOrd="0" destOrd="1" presId="urn:microsoft.com/office/officeart/2005/8/layout/gear1"/>
    <dgm:cxn modelId="{68A2FEAC-2D46-4EE5-AF38-E26A8FA9593A}" type="presOf" srcId="{6CDA9B2D-36D1-41E2-91B1-A7A73EE2C785}" destId="{F060AEDA-3915-4157-B0A0-2FC4032892E1}" srcOrd="2" destOrd="0" presId="urn:microsoft.com/office/officeart/2005/8/layout/gear1"/>
    <dgm:cxn modelId="{48AB10B1-893F-4C5A-ABBE-0BB3898B83B8}" type="presOf" srcId="{C5D5EE1E-65B9-438D-BF53-B52E6B0ECEA7}" destId="{5864CE96-B33A-41F8-8E9A-50692BAE5481}" srcOrd="0" destOrd="1" presId="urn:microsoft.com/office/officeart/2005/8/layout/gear1"/>
    <dgm:cxn modelId="{3BE83FB2-565D-49C7-8B05-42BB749BCCF4}" type="presOf" srcId="{043C4E3F-5121-459D-895E-414A114C06A1}" destId="{002EC739-E0BD-4A95-9F09-9D466AB093BD}" srcOrd="2" destOrd="0" presId="urn:microsoft.com/office/officeart/2005/8/layout/gear1"/>
    <dgm:cxn modelId="{EE4C14B6-934A-4D65-B078-7CC17BD86540}" type="presOf" srcId="{8EE716E6-31C5-49C2-A0A7-2DF10F606053}" destId="{5864CE96-B33A-41F8-8E9A-50692BAE5481}" srcOrd="0" destOrd="2" presId="urn:microsoft.com/office/officeart/2005/8/layout/gear1"/>
    <dgm:cxn modelId="{BB603DC5-FDC1-4DA1-ACFD-9C73481B1C86}" type="presOf" srcId="{043C4E3F-5121-459D-895E-414A114C06A1}" destId="{FAE0280B-6CBB-4AAB-972E-5142CD448CF0}" srcOrd="0" destOrd="0" presId="urn:microsoft.com/office/officeart/2005/8/layout/gear1"/>
    <dgm:cxn modelId="{26BA3ECF-2F5A-445D-8519-90422DE2B8DA}" type="presOf" srcId="{FEBAAB69-A61F-471B-B4A8-B6E88C56B542}" destId="{EBF3F9D9-D091-4CAC-B46A-FAFA99448DE5}" srcOrd="1" destOrd="0" presId="urn:microsoft.com/office/officeart/2005/8/layout/gear1"/>
    <dgm:cxn modelId="{73318AE1-3D2E-4324-81E3-453405D3DA3E}" type="presOf" srcId="{BFC0420A-038F-41DB-B5C1-4F7E0D1D2F25}" destId="{0FDD5136-E5F3-4AA2-A830-6699AE6C8829}" srcOrd="0" destOrd="0" presId="urn:microsoft.com/office/officeart/2005/8/layout/gear1"/>
    <dgm:cxn modelId="{BAD582E2-57C0-4D59-A18F-52AA5D32DF5C}" type="presOf" srcId="{6CDA9B2D-36D1-41E2-91B1-A7A73EE2C785}" destId="{2D5A8265-DD30-4BE8-B4A0-A9809EA28BD5}" srcOrd="0" destOrd="0" presId="urn:microsoft.com/office/officeart/2005/8/layout/gear1"/>
    <dgm:cxn modelId="{CEF28EF9-3DBF-46B3-A6A7-8D1B6FBA3E3F}" srcId="{6CDA9B2D-36D1-41E2-91B1-A7A73EE2C785}" destId="{C5D5EE1E-65B9-438D-BF53-B52E6B0ECEA7}" srcOrd="1" destOrd="0" parTransId="{9BA2E01D-CBA0-479C-A8F5-D1DAADB9D82A}" sibTransId="{03A3D455-2742-4543-B15F-EB91483D124B}"/>
    <dgm:cxn modelId="{47262059-F59D-46B2-BA47-7C6652AAFB9A}" type="presParOf" srcId="{22A7AF22-1160-4FAB-AAAF-FD1BB607E7EB}" destId="{34E16A2A-CCC6-4B1D-950F-B998CAF09739}" srcOrd="0" destOrd="0" presId="urn:microsoft.com/office/officeart/2005/8/layout/gear1"/>
    <dgm:cxn modelId="{E037518E-BAC4-44DE-A33E-AED8B7B57346}" type="presParOf" srcId="{22A7AF22-1160-4FAB-AAAF-FD1BB607E7EB}" destId="{EBF3F9D9-D091-4CAC-B46A-FAFA99448DE5}" srcOrd="1" destOrd="0" presId="urn:microsoft.com/office/officeart/2005/8/layout/gear1"/>
    <dgm:cxn modelId="{6BEFE644-381C-4B09-811C-08735DEBE319}" type="presParOf" srcId="{22A7AF22-1160-4FAB-AAAF-FD1BB607E7EB}" destId="{6AE6018E-0783-4C03-ABE0-1B26292CC80C}" srcOrd="2" destOrd="0" presId="urn:microsoft.com/office/officeart/2005/8/layout/gear1"/>
    <dgm:cxn modelId="{9764DAFD-3483-4B88-A193-C8AF815216DA}" type="presParOf" srcId="{22A7AF22-1160-4FAB-AAAF-FD1BB607E7EB}" destId="{72F39A00-B6E1-4C1F-9123-AA182BF53624}" srcOrd="3" destOrd="0" presId="urn:microsoft.com/office/officeart/2005/8/layout/gear1"/>
    <dgm:cxn modelId="{0945F000-7114-4C2D-854E-E4C20167BFC9}" type="presParOf" srcId="{22A7AF22-1160-4FAB-AAAF-FD1BB607E7EB}" destId="{FAE0280B-6CBB-4AAB-972E-5142CD448CF0}" srcOrd="4" destOrd="0" presId="urn:microsoft.com/office/officeart/2005/8/layout/gear1"/>
    <dgm:cxn modelId="{48E8358F-FC72-4DE5-89CA-A02FDBFFBC65}" type="presParOf" srcId="{22A7AF22-1160-4FAB-AAAF-FD1BB607E7EB}" destId="{CADABF82-D1BC-41DB-B999-2BFBA2CE15C8}" srcOrd="5" destOrd="0" presId="urn:microsoft.com/office/officeart/2005/8/layout/gear1"/>
    <dgm:cxn modelId="{BD98304E-C8E1-4AC4-9729-7E8F5D65E978}" type="presParOf" srcId="{22A7AF22-1160-4FAB-AAAF-FD1BB607E7EB}" destId="{002EC739-E0BD-4A95-9F09-9D466AB093BD}" srcOrd="6" destOrd="0" presId="urn:microsoft.com/office/officeart/2005/8/layout/gear1"/>
    <dgm:cxn modelId="{074877A6-C684-4EFC-9FB1-21414088242B}" type="presParOf" srcId="{22A7AF22-1160-4FAB-AAAF-FD1BB607E7EB}" destId="{D1918897-F0EB-4A17-8F3C-9FAB228E53F6}" srcOrd="7" destOrd="0" presId="urn:microsoft.com/office/officeart/2005/8/layout/gear1"/>
    <dgm:cxn modelId="{850F8B7F-1E10-4C09-AB3C-D7602EA5C438}" type="presParOf" srcId="{22A7AF22-1160-4FAB-AAAF-FD1BB607E7EB}" destId="{2D5A8265-DD30-4BE8-B4A0-A9809EA28BD5}" srcOrd="8" destOrd="0" presId="urn:microsoft.com/office/officeart/2005/8/layout/gear1"/>
    <dgm:cxn modelId="{6177BF10-14B7-4A5A-9D2A-5B08247978AE}" type="presParOf" srcId="{22A7AF22-1160-4FAB-AAAF-FD1BB607E7EB}" destId="{5D539253-AE66-42FB-9991-68D0523A06A9}" srcOrd="9" destOrd="0" presId="urn:microsoft.com/office/officeart/2005/8/layout/gear1"/>
    <dgm:cxn modelId="{E241EAC9-337A-40A9-8F0F-BBD424561969}" type="presParOf" srcId="{22A7AF22-1160-4FAB-AAAF-FD1BB607E7EB}" destId="{F060AEDA-3915-4157-B0A0-2FC4032892E1}" srcOrd="10" destOrd="0" presId="urn:microsoft.com/office/officeart/2005/8/layout/gear1"/>
    <dgm:cxn modelId="{A977541D-9663-4705-A4E5-56429009C673}" type="presParOf" srcId="{22A7AF22-1160-4FAB-AAAF-FD1BB607E7EB}" destId="{08D48C8D-7A38-419F-B9B7-1006B44FAF47}" srcOrd="11" destOrd="0" presId="urn:microsoft.com/office/officeart/2005/8/layout/gear1"/>
    <dgm:cxn modelId="{33EB85E0-8FDB-4DD3-9A0E-587CC7CF17CB}" type="presParOf" srcId="{22A7AF22-1160-4FAB-AAAF-FD1BB607E7EB}" destId="{5864CE96-B33A-41F8-8E9A-50692BAE5481}" srcOrd="12" destOrd="0" presId="urn:microsoft.com/office/officeart/2005/8/layout/gear1"/>
    <dgm:cxn modelId="{F5319809-3BB0-41C6-A560-A14E14C248B4}" type="presParOf" srcId="{22A7AF22-1160-4FAB-AAAF-FD1BB607E7EB}" destId="{0FDD5136-E5F3-4AA2-A830-6699AE6C8829}" srcOrd="13" destOrd="0" presId="urn:microsoft.com/office/officeart/2005/8/layout/gear1"/>
    <dgm:cxn modelId="{4E2DF415-8EBE-4E37-88E3-BA81A07CB6A6}" type="presParOf" srcId="{22A7AF22-1160-4FAB-AAAF-FD1BB607E7EB}" destId="{1D85FA32-C1A8-4034-9A17-337729285C24}" srcOrd="14" destOrd="0" presId="urn:microsoft.com/office/officeart/2005/8/layout/gear1"/>
    <dgm:cxn modelId="{1ECD25C4-86D1-4DC2-8615-FF6958C83A13}" type="presParOf" srcId="{22A7AF22-1160-4FAB-AAAF-FD1BB607E7EB}" destId="{2C888C14-FC87-48C8-A46A-0BF738C34A86}"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36512-0C32-4AD5-9C26-7464B7FAEC33}" type="doc">
      <dgm:prSet loTypeId="urn:microsoft.com/office/officeart/2005/8/layout/funnel1" loCatId="relationship" qsTypeId="urn:microsoft.com/office/officeart/2005/8/quickstyle/simple1" qsCatId="simple" csTypeId="urn:microsoft.com/office/officeart/2005/8/colors/colorful1#1" csCatId="colorful" phldr="1"/>
      <dgm:spPr/>
      <dgm:t>
        <a:bodyPr/>
        <a:lstStyle/>
        <a:p>
          <a:endParaRPr lang="zh-TW" altLang="en-US"/>
        </a:p>
      </dgm:t>
    </dgm:pt>
    <dgm:pt modelId="{D96BB1EA-BD28-4081-A98E-B532C39224C2}">
      <dgm:prSet phldrT="[文字]" custT="1"/>
      <dgm:spPr>
        <a:solidFill>
          <a:srgbClr val="92D050"/>
        </a:solidFill>
      </dgm:spPr>
      <dgm:t>
        <a:bodyPr/>
        <a:lstStyle/>
        <a:p>
          <a:r>
            <a:rPr lang="en-US" altLang="zh-TW" sz="1800" b="1" dirty="0">
              <a:latin typeface="+mj-ea"/>
              <a:ea typeface="+mj-ea"/>
            </a:rPr>
            <a:t>〈</a:t>
          </a:r>
          <a:r>
            <a:rPr lang="zh-TW" altLang="en-US" sz="1800" b="1" dirty="0">
              <a:latin typeface="+mj-ea"/>
              <a:ea typeface="+mj-ea"/>
            </a:rPr>
            <a:t>特殊教育法</a:t>
          </a:r>
          <a:r>
            <a:rPr lang="en-US" altLang="zh-TW" sz="1800" b="1" dirty="0">
              <a:latin typeface="+mj-ea"/>
              <a:ea typeface="+mj-ea"/>
            </a:rPr>
            <a:t>〉</a:t>
          </a:r>
          <a:endParaRPr lang="zh-TW" altLang="en-US" sz="1800" dirty="0"/>
        </a:p>
      </dgm:t>
    </dgm:pt>
    <dgm:pt modelId="{04E672B4-8707-4B6F-A7EE-88B0EF4E07A9}" type="parTrans" cxnId="{676B5FB5-F627-4541-9A60-AFB122475923}">
      <dgm:prSet/>
      <dgm:spPr/>
      <dgm:t>
        <a:bodyPr/>
        <a:lstStyle/>
        <a:p>
          <a:endParaRPr lang="zh-TW" altLang="en-US"/>
        </a:p>
      </dgm:t>
    </dgm:pt>
    <dgm:pt modelId="{9C714096-878B-4286-BE6D-E84E308201D8}" type="sibTrans" cxnId="{676B5FB5-F627-4541-9A60-AFB122475923}">
      <dgm:prSet/>
      <dgm:spPr/>
      <dgm:t>
        <a:bodyPr/>
        <a:lstStyle/>
        <a:p>
          <a:endParaRPr lang="zh-TW" altLang="en-US"/>
        </a:p>
      </dgm:t>
    </dgm:pt>
    <dgm:pt modelId="{C179D3C4-D0A6-470D-A9A9-D8EE84C48007}">
      <dgm:prSet phldrT="[文字]" custT="1"/>
      <dgm:spPr>
        <a:solidFill>
          <a:srgbClr val="FF5353"/>
        </a:solidFill>
      </dgm:spPr>
      <dgm:t>
        <a:bodyPr/>
        <a:lstStyle/>
        <a:p>
          <a:r>
            <a:rPr kumimoji="0" lang="en-US" altLang="zh-TW" sz="1800" b="1" dirty="0">
              <a:latin typeface="+mj-ea"/>
              <a:ea typeface="+mj-ea"/>
            </a:rPr>
            <a:t>〈</a:t>
          </a:r>
          <a:r>
            <a:rPr kumimoji="0" lang="zh-TW" altLang="en-US" sz="1800" b="1" dirty="0">
              <a:latin typeface="+mj-ea"/>
              <a:ea typeface="+mj-ea"/>
            </a:rPr>
            <a:t>特殊教育法施行細則</a:t>
          </a:r>
          <a:r>
            <a:rPr kumimoji="0" lang="en-US" altLang="zh-TW" sz="1800" b="1" dirty="0">
              <a:latin typeface="+mj-ea"/>
              <a:ea typeface="+mj-ea"/>
            </a:rPr>
            <a:t>〉</a:t>
          </a:r>
          <a:endParaRPr lang="zh-TW" altLang="en-US" sz="1800" dirty="0"/>
        </a:p>
      </dgm:t>
    </dgm:pt>
    <dgm:pt modelId="{B9530E5E-D28A-49F3-8FF9-ABE70DEB26EA}" type="parTrans" cxnId="{98F3F7E3-EB4F-4056-A6BC-61D86F5E52C7}">
      <dgm:prSet/>
      <dgm:spPr/>
      <dgm:t>
        <a:bodyPr/>
        <a:lstStyle/>
        <a:p>
          <a:endParaRPr lang="zh-TW" altLang="en-US"/>
        </a:p>
      </dgm:t>
    </dgm:pt>
    <dgm:pt modelId="{53427A0E-C051-445A-A24D-523C24327D3C}" type="sibTrans" cxnId="{98F3F7E3-EB4F-4056-A6BC-61D86F5E52C7}">
      <dgm:prSet/>
      <dgm:spPr/>
      <dgm:t>
        <a:bodyPr/>
        <a:lstStyle/>
        <a:p>
          <a:endParaRPr lang="zh-TW" altLang="en-US"/>
        </a:p>
      </dgm:t>
    </dgm:pt>
    <dgm:pt modelId="{24DC6CB9-0415-4B22-A75B-2CB7B631094E}">
      <dgm:prSet phldrT="[文字]" custT="1"/>
      <dgm:spPr/>
      <dgm:t>
        <a:bodyPr/>
        <a:lstStyle/>
        <a:p>
          <a:r>
            <a:rPr kumimoji="0" lang="en-US" altLang="zh-TW" sz="1800" b="1" dirty="0">
              <a:latin typeface="+mj-ea"/>
              <a:ea typeface="+mj-ea"/>
            </a:rPr>
            <a:t>〈</a:t>
          </a:r>
          <a:r>
            <a:rPr kumimoji="0" lang="zh-TW" altLang="en-US" sz="1800" b="1" dirty="0">
              <a:latin typeface="+mj-ea"/>
              <a:ea typeface="+mj-ea"/>
            </a:rPr>
            <a:t>特殊教育課程教材教法及評量方式實施辦法</a:t>
          </a:r>
          <a:r>
            <a:rPr kumimoji="0" lang="en-US" altLang="zh-TW" sz="1800" b="1" dirty="0">
              <a:latin typeface="+mj-ea"/>
              <a:ea typeface="+mj-ea"/>
            </a:rPr>
            <a:t>〉</a:t>
          </a:r>
          <a:endParaRPr lang="zh-TW" altLang="en-US" sz="1800" dirty="0"/>
        </a:p>
      </dgm:t>
    </dgm:pt>
    <dgm:pt modelId="{2FA1529F-A660-410D-9BFE-56C2A9D1A0DB}" type="parTrans" cxnId="{3198AD31-D699-4582-8DC0-9D2872B46D8B}">
      <dgm:prSet/>
      <dgm:spPr/>
      <dgm:t>
        <a:bodyPr/>
        <a:lstStyle/>
        <a:p>
          <a:endParaRPr lang="zh-TW" altLang="en-US"/>
        </a:p>
      </dgm:t>
    </dgm:pt>
    <dgm:pt modelId="{358E0D33-F5A3-4962-B620-B10CD8F0AC80}" type="sibTrans" cxnId="{3198AD31-D699-4582-8DC0-9D2872B46D8B}">
      <dgm:prSet/>
      <dgm:spPr/>
      <dgm:t>
        <a:bodyPr/>
        <a:lstStyle/>
        <a:p>
          <a:endParaRPr lang="zh-TW" altLang="en-US"/>
        </a:p>
      </dgm:t>
    </dgm:pt>
    <dgm:pt modelId="{07434347-B164-4366-8FB9-F8605057A864}">
      <dgm:prSet phldrT="[文字]" custT="1"/>
      <dgm:spPr/>
      <dgm:t>
        <a:bodyPr/>
        <a:lstStyle/>
        <a:p>
          <a:r>
            <a:rPr lang="zh-TW" altLang="en-US" sz="2400" dirty="0">
              <a:solidFill>
                <a:schemeClr val="tx1"/>
              </a:solidFill>
              <a:latin typeface="+mn-lt"/>
              <a:ea typeface="+mn-ea"/>
              <a:cs typeface="+mn-cs"/>
            </a:rPr>
            <a:t>高級中等以下學校實施特殊教育，應彈性設計適合之課程、教材、教法及評量方式，融入特殊教育學生</a:t>
          </a:r>
          <a:br>
            <a:rPr lang="en-US" altLang="zh-TW" sz="2400" dirty="0">
              <a:solidFill>
                <a:schemeClr val="tx1"/>
              </a:solidFill>
              <a:latin typeface="+mn-lt"/>
              <a:ea typeface="+mn-ea"/>
              <a:cs typeface="+mn-cs"/>
            </a:rPr>
          </a:br>
          <a:r>
            <a:rPr lang="zh-TW" altLang="en-US" sz="2400" dirty="0">
              <a:solidFill>
                <a:schemeClr val="tx1"/>
              </a:solidFill>
              <a:latin typeface="+mn-lt"/>
              <a:ea typeface="+mn-ea"/>
              <a:cs typeface="+mn-cs"/>
            </a:rPr>
            <a:t>個別化教育計畫或個別輔導計畫實施</a:t>
          </a:r>
          <a:endParaRPr lang="zh-TW" altLang="en-US" sz="2400" dirty="0"/>
        </a:p>
      </dgm:t>
    </dgm:pt>
    <dgm:pt modelId="{BBB513B6-67B8-4582-94A0-BBABBD1E114E}" type="parTrans" cxnId="{C4B18571-FD52-47BD-AFC7-67700FD98DA4}">
      <dgm:prSet/>
      <dgm:spPr/>
      <dgm:t>
        <a:bodyPr/>
        <a:lstStyle/>
        <a:p>
          <a:endParaRPr lang="zh-TW" altLang="en-US"/>
        </a:p>
      </dgm:t>
    </dgm:pt>
    <dgm:pt modelId="{998C9C52-6E80-4755-86D2-4318151D7694}" type="sibTrans" cxnId="{C4B18571-FD52-47BD-AFC7-67700FD98DA4}">
      <dgm:prSet/>
      <dgm:spPr/>
      <dgm:t>
        <a:bodyPr/>
        <a:lstStyle/>
        <a:p>
          <a:endParaRPr lang="zh-TW" altLang="en-US"/>
        </a:p>
      </dgm:t>
    </dgm:pt>
    <dgm:pt modelId="{B9810281-7BA2-45C5-8572-AB09152A787D}" type="pres">
      <dgm:prSet presAssocID="{C6036512-0C32-4AD5-9C26-7464B7FAEC33}" presName="Name0" presStyleCnt="0">
        <dgm:presLayoutVars>
          <dgm:chMax val="4"/>
          <dgm:resizeHandles val="exact"/>
        </dgm:presLayoutVars>
      </dgm:prSet>
      <dgm:spPr/>
    </dgm:pt>
    <dgm:pt modelId="{732AE8C6-0999-43FA-8E48-ABA866E1F81E}" type="pres">
      <dgm:prSet presAssocID="{C6036512-0C32-4AD5-9C26-7464B7FAEC33}" presName="ellipse" presStyleLbl="trBgShp" presStyleIdx="0" presStyleCnt="1"/>
      <dgm:spPr/>
    </dgm:pt>
    <dgm:pt modelId="{6090C71D-526E-4E4B-8F5C-AF422507FD96}" type="pres">
      <dgm:prSet presAssocID="{C6036512-0C32-4AD5-9C26-7464B7FAEC33}" presName="arrow1" presStyleLbl="fgShp" presStyleIdx="0" presStyleCnt="1" custScaleY="73553" custLinFactNeighborY="-25374"/>
      <dgm:spPr>
        <a:solidFill>
          <a:srgbClr val="30B1B3"/>
        </a:solidFill>
      </dgm:spPr>
    </dgm:pt>
    <dgm:pt modelId="{60E117A8-6097-44F8-B830-E033170EC2D3}" type="pres">
      <dgm:prSet presAssocID="{C6036512-0C32-4AD5-9C26-7464B7FAEC33}" presName="rectangle" presStyleLbl="revTx" presStyleIdx="0" presStyleCnt="1" custScaleX="182353">
        <dgm:presLayoutVars>
          <dgm:bulletEnabled val="1"/>
        </dgm:presLayoutVars>
      </dgm:prSet>
      <dgm:spPr/>
    </dgm:pt>
    <dgm:pt modelId="{5F47280C-28B4-4447-B8DA-A43C55632012}" type="pres">
      <dgm:prSet presAssocID="{C179D3C4-D0A6-470D-A9A9-D8EE84C48007}" presName="item1" presStyleLbl="node1" presStyleIdx="0" presStyleCnt="3" custScaleX="119959" custScaleY="116766">
        <dgm:presLayoutVars>
          <dgm:bulletEnabled val="1"/>
        </dgm:presLayoutVars>
      </dgm:prSet>
      <dgm:spPr/>
    </dgm:pt>
    <dgm:pt modelId="{501A65AE-0100-486C-B12B-9ED8B5D72C09}" type="pres">
      <dgm:prSet presAssocID="{24DC6CB9-0415-4B22-A75B-2CB7B631094E}" presName="item2" presStyleLbl="node1" presStyleIdx="1" presStyleCnt="3" custScaleX="119959" custScaleY="116766" custLinFactNeighborY="-5370">
        <dgm:presLayoutVars>
          <dgm:bulletEnabled val="1"/>
        </dgm:presLayoutVars>
      </dgm:prSet>
      <dgm:spPr/>
    </dgm:pt>
    <dgm:pt modelId="{2C49EC3E-443B-4158-95F1-BEE993CF46CD}" type="pres">
      <dgm:prSet presAssocID="{07434347-B164-4366-8FB9-F8605057A864}" presName="item3" presStyleLbl="node1" presStyleIdx="2" presStyleCnt="3" custScaleX="119959" custScaleY="116766" custLinFactNeighborX="9404" custLinFactNeighborY="-4702">
        <dgm:presLayoutVars>
          <dgm:bulletEnabled val="1"/>
        </dgm:presLayoutVars>
      </dgm:prSet>
      <dgm:spPr/>
    </dgm:pt>
    <dgm:pt modelId="{A44348CF-942D-4CB3-9FC4-A5D652D1BDF8}" type="pres">
      <dgm:prSet presAssocID="{C6036512-0C32-4AD5-9C26-7464B7FAEC33}" presName="funnel" presStyleLbl="trAlignAcc1" presStyleIdx="0" presStyleCnt="1" custLinFactNeighborY="-2782"/>
      <dgm:spPr>
        <a:solidFill>
          <a:srgbClr val="30B1B3">
            <a:alpha val="40000"/>
          </a:srgbClr>
        </a:solidFill>
      </dgm:spPr>
    </dgm:pt>
  </dgm:ptLst>
  <dgm:cxnLst>
    <dgm:cxn modelId="{A9648110-9FCB-4079-A9FC-0A8ED9A7D670}" type="presOf" srcId="{C6036512-0C32-4AD5-9C26-7464B7FAEC33}" destId="{B9810281-7BA2-45C5-8572-AB09152A787D}" srcOrd="0" destOrd="0" presId="urn:microsoft.com/office/officeart/2005/8/layout/funnel1"/>
    <dgm:cxn modelId="{F8DFEF30-C080-47DF-99C7-111D49C9373A}" type="presOf" srcId="{C179D3C4-D0A6-470D-A9A9-D8EE84C48007}" destId="{501A65AE-0100-486C-B12B-9ED8B5D72C09}" srcOrd="0" destOrd="0" presId="urn:microsoft.com/office/officeart/2005/8/layout/funnel1"/>
    <dgm:cxn modelId="{3198AD31-D699-4582-8DC0-9D2872B46D8B}" srcId="{C6036512-0C32-4AD5-9C26-7464B7FAEC33}" destId="{24DC6CB9-0415-4B22-A75B-2CB7B631094E}" srcOrd="2" destOrd="0" parTransId="{2FA1529F-A660-410D-9BFE-56C2A9D1A0DB}" sibTransId="{358E0D33-F5A3-4962-B620-B10CD8F0AC80}"/>
    <dgm:cxn modelId="{C4B18571-FD52-47BD-AFC7-67700FD98DA4}" srcId="{C6036512-0C32-4AD5-9C26-7464B7FAEC33}" destId="{07434347-B164-4366-8FB9-F8605057A864}" srcOrd="3" destOrd="0" parTransId="{BBB513B6-67B8-4582-94A0-BBABBD1E114E}" sibTransId="{998C9C52-6E80-4755-86D2-4318151D7694}"/>
    <dgm:cxn modelId="{28F9B8B0-E60B-4CBD-88EE-8736ADB2978D}" type="presOf" srcId="{24DC6CB9-0415-4B22-A75B-2CB7B631094E}" destId="{5F47280C-28B4-4447-B8DA-A43C55632012}" srcOrd="0" destOrd="0" presId="urn:microsoft.com/office/officeart/2005/8/layout/funnel1"/>
    <dgm:cxn modelId="{676B5FB5-F627-4541-9A60-AFB122475923}" srcId="{C6036512-0C32-4AD5-9C26-7464B7FAEC33}" destId="{D96BB1EA-BD28-4081-A98E-B532C39224C2}" srcOrd="0" destOrd="0" parTransId="{04E672B4-8707-4B6F-A7EE-88B0EF4E07A9}" sibTransId="{9C714096-878B-4286-BE6D-E84E308201D8}"/>
    <dgm:cxn modelId="{EB5D90E3-5F97-46FD-85AB-07F1BDAD4EC5}" type="presOf" srcId="{07434347-B164-4366-8FB9-F8605057A864}" destId="{60E117A8-6097-44F8-B830-E033170EC2D3}" srcOrd="0" destOrd="0" presId="urn:microsoft.com/office/officeart/2005/8/layout/funnel1"/>
    <dgm:cxn modelId="{98F3F7E3-EB4F-4056-A6BC-61D86F5E52C7}" srcId="{C6036512-0C32-4AD5-9C26-7464B7FAEC33}" destId="{C179D3C4-D0A6-470D-A9A9-D8EE84C48007}" srcOrd="1" destOrd="0" parTransId="{B9530E5E-D28A-49F3-8FF9-ABE70DEB26EA}" sibTransId="{53427A0E-C051-445A-A24D-523C24327D3C}"/>
    <dgm:cxn modelId="{C42B24F1-E742-42E3-B20D-780FC9FA0361}" type="presOf" srcId="{D96BB1EA-BD28-4081-A98E-B532C39224C2}" destId="{2C49EC3E-443B-4158-95F1-BEE993CF46CD}" srcOrd="0" destOrd="0" presId="urn:microsoft.com/office/officeart/2005/8/layout/funnel1"/>
    <dgm:cxn modelId="{B1E9D8D7-C3F2-4B01-9934-5CE6DC9847A8}" type="presParOf" srcId="{B9810281-7BA2-45C5-8572-AB09152A787D}" destId="{732AE8C6-0999-43FA-8E48-ABA866E1F81E}" srcOrd="0" destOrd="0" presId="urn:microsoft.com/office/officeart/2005/8/layout/funnel1"/>
    <dgm:cxn modelId="{F0CC1332-E68B-456C-97A6-4AF66C7BFB63}" type="presParOf" srcId="{B9810281-7BA2-45C5-8572-AB09152A787D}" destId="{6090C71D-526E-4E4B-8F5C-AF422507FD96}" srcOrd="1" destOrd="0" presId="urn:microsoft.com/office/officeart/2005/8/layout/funnel1"/>
    <dgm:cxn modelId="{588A8075-F29A-421E-8649-EC9089E050A2}" type="presParOf" srcId="{B9810281-7BA2-45C5-8572-AB09152A787D}" destId="{60E117A8-6097-44F8-B830-E033170EC2D3}" srcOrd="2" destOrd="0" presId="urn:microsoft.com/office/officeart/2005/8/layout/funnel1"/>
    <dgm:cxn modelId="{3ECF0910-F1BC-4B13-A593-410AE1624938}" type="presParOf" srcId="{B9810281-7BA2-45C5-8572-AB09152A787D}" destId="{5F47280C-28B4-4447-B8DA-A43C55632012}" srcOrd="3" destOrd="0" presId="urn:microsoft.com/office/officeart/2005/8/layout/funnel1"/>
    <dgm:cxn modelId="{D5280BD8-B746-4D33-9779-33A21B6EC2FD}" type="presParOf" srcId="{B9810281-7BA2-45C5-8572-AB09152A787D}" destId="{501A65AE-0100-486C-B12B-9ED8B5D72C09}" srcOrd="4" destOrd="0" presId="urn:microsoft.com/office/officeart/2005/8/layout/funnel1"/>
    <dgm:cxn modelId="{85AB1DBF-FDDF-410A-A9B7-2B05BDB1B2FB}" type="presParOf" srcId="{B9810281-7BA2-45C5-8572-AB09152A787D}" destId="{2C49EC3E-443B-4158-95F1-BEE993CF46CD}" srcOrd="5" destOrd="0" presId="urn:microsoft.com/office/officeart/2005/8/layout/funnel1"/>
    <dgm:cxn modelId="{F261DA2F-5A24-4266-996C-BB767CB362A8}" type="presParOf" srcId="{B9810281-7BA2-45C5-8572-AB09152A787D}" destId="{A44348CF-942D-4CB3-9FC4-A5D652D1BDF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043BDE1D-B32D-453E-9C46-1E356110C225}">
      <dgm:prSet phldrT="[文字]" custT="1"/>
      <dgm:spPr>
        <a:solidFill>
          <a:schemeClr val="bg1">
            <a:lumMod val="95000"/>
          </a:schemeClr>
        </a:solidFill>
      </dgm:spPr>
      <dgm:t>
        <a:bodyPr/>
        <a:lstStyle/>
        <a:p>
          <a:r>
            <a:rPr lang="zh-TW" altLang="en-US" sz="3200" b="1">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endPar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endPar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endPar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2A147A-379C-4C11-8968-FC1027B29D9E}">
      <dgm:prSet phldrT="[文字]" custT="1"/>
      <dgm:spPr>
        <a:solidFill>
          <a:srgbClr val="92D050"/>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A6538ACA-9EBA-4FAB-842D-49E6899A3DED}" type="sibTrans" cxnId="{05B35B87-200C-4F13-9127-2A8EB8ADA0E4}">
      <dgm:prSet/>
      <dgm:spPr/>
      <dgm:t>
        <a:bodyPr/>
        <a:lstStyle/>
        <a:p>
          <a:endParaRPr lang="zh-TW" altLang="en-US"/>
        </a:p>
      </dgm:t>
    </dgm:pt>
    <dgm:pt modelId="{294908C3-11D1-4D10-9633-CFB867C0F7B7}" type="parTrans" cxnId="{05B35B87-200C-4F13-9127-2A8EB8ADA0E4}">
      <dgm:prSet/>
      <dgm:spPr>
        <a:ln w="28575"/>
      </dgm:spPr>
      <dgm:t>
        <a:bodyPr/>
        <a:lstStyle/>
        <a:p>
          <a:endParaRPr lang="zh-TW" altLang="en-US"/>
        </a:p>
      </dgm:t>
    </dgm:pt>
    <dgm:pt modelId="{D7E2663F-F7F7-4F56-A20D-E4F49E24A3C0}">
      <dgm:prSet phldrT="[文字]" custT="1"/>
      <dgm:spPr>
        <a:solidFill>
          <a:srgbClr val="92D050"/>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7F2953D7-D062-44B1-91B7-534727965519}" type="sibTrans" cxnId="{755798B7-4883-427F-8F47-FDE3388316D8}">
      <dgm:prSet/>
      <dgm:spPr/>
      <dgm:t>
        <a:bodyPr/>
        <a:lstStyle/>
        <a:p>
          <a:endParaRPr lang="zh-TW" altLang="en-US"/>
        </a:p>
      </dgm:t>
    </dgm:pt>
    <dgm:pt modelId="{1EAF9C53-84D0-44C1-87AD-622BA4BFBF15}" type="parTrans" cxnId="{755798B7-4883-427F-8F47-FDE3388316D8}">
      <dgm:prSet/>
      <dgm:spPr>
        <a:ln w="28575"/>
      </dgm:spPr>
      <dgm:t>
        <a:bodyPr/>
        <a:lstStyle/>
        <a:p>
          <a:endParaRPr lang="zh-TW" altLang="en-US"/>
        </a:p>
      </dgm:t>
    </dgm:pt>
    <dgm:pt modelId="{A8500810-9EE8-49EF-9AA5-344A75E210B5}">
      <dgm:prSet phldrT="[文字]" custT="1"/>
      <dgm:spPr>
        <a:solidFill>
          <a:schemeClr val="accent2"/>
        </a:solidFill>
      </dgm:spPr>
      <dgm:t>
        <a:bodyPr/>
        <a:lstStyle/>
        <a:p>
          <a:r>
            <a:rPr lang="zh-TW" altLang="en-US" sz="3200" b="1">
              <a:solidFill>
                <a:schemeClr val="bg1"/>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bg1"/>
            </a:solidFill>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AC6692-6A3F-411B-9F35-E871C6F849B3}">
      <dgm:prSet phldrT="[文字]" custT="1"/>
      <dgm:spPr>
        <a:solidFill>
          <a:srgbClr val="00B0F0"/>
        </a:solidFill>
      </dgm:spPr>
      <dgm:t>
        <a:bodyPr/>
        <a:lstStyle/>
        <a:p>
          <a:pPr>
            <a:spcAft>
              <a:spcPts val="0"/>
            </a:spcAft>
          </a:pP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校訂課程</a:t>
          </a:r>
          <a:endPar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15A459FC-B658-4E9C-9650-792A5E6DE28C}" type="sibTrans" cxnId="{664BEB23-9C2E-4364-B65A-6E45DDF1498F}">
      <dgm:prSet/>
      <dgm:spPr/>
      <dgm:t>
        <a:bodyPr/>
        <a:lstStyle/>
        <a:p>
          <a:endParaRPr lang="zh-TW" altLang="en-US"/>
        </a:p>
      </dgm:t>
    </dgm:pt>
    <dgm:pt modelId="{4C09749C-44D3-440E-9F1F-FF2AD97CDB3D}" type="parTrans" cxnId="{664BEB23-9C2E-4364-B65A-6E45DDF1498F}">
      <dgm:prSet/>
      <dgm:spPr/>
      <dgm:t>
        <a:bodyPr/>
        <a:lstStyle/>
        <a:p>
          <a:endParaRPr lang="zh-TW" altLang="en-US"/>
        </a:p>
      </dgm:t>
    </dgm:pt>
    <dgm:pt modelId="{43BE99C5-8702-4A5D-B79F-7AFED685E278}">
      <dgm:prSet phldrT="[文字]" custT="1"/>
      <dgm:spPr>
        <a:solidFill>
          <a:srgbClr val="00B0F0"/>
        </a:solidFill>
      </dgm:spPr>
      <dgm:t>
        <a:bodyPr/>
        <a:lstStyle/>
        <a:p>
          <a:pPr>
            <a:spcAft>
              <a:spcPts val="0"/>
            </a:spcAft>
          </a:pPr>
          <a:r>
            <a:rPr lang="zh-TW" altLang="en-US" sz="2400" b="1">
              <a:solidFill>
                <a:schemeClr val="tx1">
                  <a:lumMod val="75000"/>
                  <a:lumOff val="25000"/>
                </a:schemeClr>
              </a:solidFill>
              <a:latin typeface="微軟正黑體" panose="020B0604030504040204" pitchFamily="34" charset="-120"/>
              <a:ea typeface="微軟正黑體" panose="020B0604030504040204" pitchFamily="34" charset="-120"/>
            </a:rPr>
            <a:t>部定課程</a:t>
          </a:r>
          <a:endPar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CFD39FBF-99DB-4DCD-83EA-FCA7998E2578}" type="sibTrans" cxnId="{4B055614-D8C7-4E4C-801E-98FF762EB746}">
      <dgm:prSet/>
      <dgm:spPr/>
      <dgm:t>
        <a:bodyPr/>
        <a:lstStyle/>
        <a:p>
          <a:endParaRPr lang="zh-TW" altLang="en-US"/>
        </a:p>
      </dgm:t>
    </dgm:pt>
    <dgm:pt modelId="{B08E4022-266F-48DD-94AF-84906803955E}" type="parTrans" cxnId="{4B055614-D8C7-4E4C-801E-98FF762EB746}">
      <dgm:prSet/>
      <dgm:spPr/>
      <dgm:t>
        <a:bodyPr/>
        <a:lstStyle/>
        <a:p>
          <a:endParaRPr lang="zh-TW" altLang="en-US"/>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712025" custScaleY="135582" custLinFactNeighborX="-1400" custLinFactNeighborY="8189">
        <dgm:presLayoutVars>
          <dgm:chPref val="3"/>
        </dgm:presLayoutVars>
      </dgm:prSet>
      <dgm:spPr/>
    </dgm:pt>
    <dgm:pt modelId="{C228B206-5930-4712-8FA5-62F2FCDE4B20}" type="pres">
      <dgm:prSet presAssocID="{A8500810-9EE8-49EF-9AA5-344A75E210B5}" presName="hierChild2" presStyleCnt="0"/>
      <dgm:spPr/>
    </dgm:pt>
    <dgm:pt modelId="{EF66DFD5-AED9-4DE7-9F9C-34CDBE3D45D3}" type="pres">
      <dgm:prSet presAssocID="{B08E4022-266F-48DD-94AF-84906803955E}" presName="Name19" presStyleLbl="parChTrans1D2" presStyleIdx="0" presStyleCnt="2"/>
      <dgm:spPr/>
    </dgm:pt>
    <dgm:pt modelId="{07A02308-BB22-47C7-A6FD-F741AF914266}" type="pres">
      <dgm:prSet presAssocID="{43BE99C5-8702-4A5D-B79F-7AFED685E278}" presName="Name21" presStyleCnt="0"/>
      <dgm:spPr/>
    </dgm:pt>
    <dgm:pt modelId="{56C60D35-535F-41F4-9B9A-8CC42E1F30B6}" type="pres">
      <dgm:prSet presAssocID="{43BE99C5-8702-4A5D-B79F-7AFED685E278}" presName="level2Shape" presStyleLbl="node2" presStyleIdx="0" presStyleCnt="2" custScaleX="337861" custScaleY="113408" custLinFactNeighborX="-1005" custLinFactNeighborY="47832"/>
      <dgm:spPr/>
    </dgm:pt>
    <dgm:pt modelId="{2F29D8F1-0439-498F-9523-F7DBAB94CE17}" type="pres">
      <dgm:prSet presAssocID="{43BE99C5-8702-4A5D-B79F-7AFED685E278}" presName="hierChild3" presStyleCnt="0"/>
      <dgm:spPr/>
    </dgm:pt>
    <dgm:pt modelId="{306F2D13-46AE-497A-9F23-2613D7E2EB8C}" type="pres">
      <dgm:prSet presAssocID="{1EAF9C53-84D0-44C1-87AD-622BA4BFBF15}" presName="Name19" presStyleLbl="parChTrans1D3" presStyleIdx="0" presStyleCnt="2"/>
      <dgm:spPr/>
    </dgm:pt>
    <dgm:pt modelId="{942596E1-D6B7-4E39-8699-9E0E829B3C66}" type="pres">
      <dgm:prSet presAssocID="{D7E2663F-F7F7-4F56-A20D-E4F49E24A3C0}" presName="Name21" presStyleCnt="0"/>
      <dgm:spPr/>
    </dgm:pt>
    <dgm:pt modelId="{4EA71A86-2F4C-4661-BC7D-1001CD608206}" type="pres">
      <dgm:prSet presAssocID="{D7E2663F-F7F7-4F56-A20D-E4F49E24A3C0}" presName="level2Shape" presStyleLbl="node3" presStyleIdx="0" presStyleCnt="2" custScaleX="336288" custScaleY="204082" custLinFactNeighborX="-1149" custLinFactNeighborY="95424"/>
      <dgm:spPr/>
    </dgm:pt>
    <dgm:pt modelId="{4F5B7329-CE4B-4DD5-B91C-6E3B928AE6AB}" type="pres">
      <dgm:prSet presAssocID="{D7E2663F-F7F7-4F56-A20D-E4F49E24A3C0}" presName="hierChild3" presStyleCnt="0"/>
      <dgm:spPr/>
    </dgm:pt>
    <dgm:pt modelId="{EB5B5B61-877F-4E49-831B-F0FF7DE7845B}" type="pres">
      <dgm:prSet presAssocID="{4C09749C-44D3-440E-9F1F-FF2AD97CDB3D}" presName="Name19" presStyleLbl="parChTrans1D2" presStyleIdx="1" presStyleCnt="2"/>
      <dgm:spPr/>
    </dgm:pt>
    <dgm:pt modelId="{B298792E-FD67-4476-A24B-B0D7DB8A9093}" type="pres">
      <dgm:prSet presAssocID="{83AC6692-6A3F-411B-9F35-E871C6F849B3}" presName="Name21" presStyleCnt="0"/>
      <dgm:spPr/>
    </dgm:pt>
    <dgm:pt modelId="{3F6D615E-8332-4447-864F-63DAA3E9150C}" type="pres">
      <dgm:prSet presAssocID="{83AC6692-6A3F-411B-9F35-E871C6F849B3}" presName="level2Shape" presStyleLbl="node2" presStyleIdx="1" presStyleCnt="2" custScaleX="309481" custScaleY="111857" custLinFactNeighborX="140" custLinFactNeighborY="47369"/>
      <dgm:spPr/>
    </dgm:pt>
    <dgm:pt modelId="{A4E4235E-B6FF-4DF7-8086-4ADEC766BF9B}" type="pres">
      <dgm:prSet presAssocID="{83AC6692-6A3F-411B-9F35-E871C6F849B3}" presName="hierChild3" presStyleCnt="0"/>
      <dgm:spPr/>
    </dgm:pt>
    <dgm:pt modelId="{AAEEAEBD-FE63-49FA-A671-5B4DFB0F1C19}" type="pres">
      <dgm:prSet presAssocID="{294908C3-11D1-4D10-9633-CFB867C0F7B7}" presName="Name19" presStyleLbl="parChTrans1D3" presStyleIdx="1" presStyleCnt="2"/>
      <dgm:spPr/>
    </dgm:pt>
    <dgm:pt modelId="{7D3513F6-29E2-47B4-95EF-3DCB90FB66D9}" type="pres">
      <dgm:prSet presAssocID="{7C2A147A-379C-4C11-8968-FC1027B29D9E}" presName="Name21" presStyleCnt="0"/>
      <dgm:spPr/>
    </dgm:pt>
    <dgm:pt modelId="{C60057B2-DAC5-4D4F-AE74-454D4068E20C}" type="pres">
      <dgm:prSet presAssocID="{7C2A147A-379C-4C11-8968-FC1027B29D9E}" presName="level2Shape" presStyleLbl="node3" presStyleIdx="1" presStyleCnt="2" custScaleX="350128" custScaleY="200672" custLinFactNeighborY="98303"/>
      <dgm:spPr/>
    </dgm:pt>
    <dgm:pt modelId="{FE1394FF-F1B4-4940-A384-20D25AA0D4D1}" type="pres">
      <dgm:prSet presAssocID="{7C2A147A-379C-4C11-8968-FC1027B29D9E}"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ScaleY="164312" custLinFactNeighborY="-9083"/>
      <dgm:spPr/>
    </dgm:pt>
    <dgm:pt modelId="{949DF0EB-3749-40CC-84CC-2F32917930F8}" type="pres">
      <dgm:prSet presAssocID="{4EA1F9BC-3330-4079-A901-0C4B0B1A4A20}" presName="bgRectTx" presStyleLbl="bgShp" presStyleIdx="0" presStyleCnt="3">
        <dgm:presLayoutVars>
          <dgm:bulletEnabled val="1"/>
        </dgm:presLayoutVars>
      </dgm:prSet>
      <dgm:spPr/>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ScaleY="143188" custLinFactNeighborY="-24672"/>
      <dgm:spPr/>
    </dgm:pt>
    <dgm:pt modelId="{2CE8E76B-7525-471E-BFB7-BED784677E90}" type="pres">
      <dgm:prSet presAssocID="{A0685B2A-A6EE-4817-9F7E-8B3CB3D3F296}" presName="bgRectTx" presStyleLbl="bgShp" presStyleIdx="1" presStyleCnt="3">
        <dgm:presLayoutVars>
          <dgm:bulletEnabled val="1"/>
        </dgm:presLayoutVars>
      </dgm:prSet>
      <dgm:spPr/>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custScaleY="265250" custLinFactNeighborY="-26355"/>
      <dgm:spPr/>
    </dgm:pt>
    <dgm:pt modelId="{D3C8D2B9-864A-409B-A4A0-20D1FF4F5E5F}" type="pres">
      <dgm:prSet presAssocID="{043BDE1D-B32D-453E-9C46-1E356110C225}" presName="bgRectTx" presStyleLbl="bgShp" presStyleIdx="2" presStyleCnt="3">
        <dgm:presLayoutVars>
          <dgm:bulletEnabled val="1"/>
        </dgm:presLayoutVars>
      </dgm:prSet>
      <dgm:spPr/>
    </dgm:pt>
  </dgm:ptLst>
  <dgm:cxnLst>
    <dgm:cxn modelId="{7E62FE0B-CF4B-4E88-959C-7F5F20F44F88}" type="presOf" srcId="{D7E2663F-F7F7-4F56-A20D-E4F49E24A3C0}" destId="{4EA71A86-2F4C-4661-BC7D-1001CD608206}" srcOrd="0" destOrd="0" presId="urn:microsoft.com/office/officeart/2005/8/layout/hierarchy6"/>
    <dgm:cxn modelId="{5A0D8B0C-78C1-4B8B-AA89-8EB91BD1107D}" type="presOf" srcId="{B08E4022-266F-48DD-94AF-84906803955E}" destId="{EF66DFD5-AED9-4DE7-9F9C-34CDBE3D45D3}" srcOrd="0" destOrd="0" presId="urn:microsoft.com/office/officeart/2005/8/layout/hierarchy6"/>
    <dgm:cxn modelId="{4B055614-D8C7-4E4C-801E-98FF762EB746}" srcId="{A8500810-9EE8-49EF-9AA5-344A75E210B5}" destId="{43BE99C5-8702-4A5D-B79F-7AFED685E278}" srcOrd="0" destOrd="0" parTransId="{B08E4022-266F-48DD-94AF-84906803955E}" sibTransId="{CFD39FBF-99DB-4DCD-83EA-FCA7998E2578}"/>
    <dgm:cxn modelId="{90C69B15-F726-45E1-AE51-5D9F816429A6}" type="presOf" srcId="{4EA1F9BC-3330-4079-A901-0C4B0B1A4A20}" destId="{9CC68027-AD3E-4C14-BBB5-64BDC8B6ADD5}" srcOrd="0" destOrd="0" presId="urn:microsoft.com/office/officeart/2005/8/layout/hierarchy6"/>
    <dgm:cxn modelId="{CBA2AB21-FB24-4A3E-B9B8-66BE68B38734}" type="presOf" srcId="{1EAF9C53-84D0-44C1-87AD-622BA4BFBF15}" destId="{306F2D13-46AE-497A-9F23-2613D7E2EB8C}" srcOrd="0" destOrd="0" presId="urn:microsoft.com/office/officeart/2005/8/layout/hierarchy6"/>
    <dgm:cxn modelId="{63B75422-473A-4FB1-8E14-0EA7BB39BC4E}" type="presOf" srcId="{4EA1F9BC-3330-4079-A901-0C4B0B1A4A20}" destId="{949DF0EB-3749-40CC-84CC-2F32917930F8}" srcOrd="1" destOrd="0" presId="urn:microsoft.com/office/officeart/2005/8/layout/hierarchy6"/>
    <dgm:cxn modelId="{664BEB23-9C2E-4364-B65A-6E45DDF1498F}" srcId="{A8500810-9EE8-49EF-9AA5-344A75E210B5}" destId="{83AC6692-6A3F-411B-9F35-E871C6F849B3}" srcOrd="1" destOrd="0" parTransId="{4C09749C-44D3-440E-9F1F-FF2AD97CDB3D}" sibTransId="{15A459FC-B658-4E9C-9650-792A5E6DE28C}"/>
    <dgm:cxn modelId="{0A3E2D3F-85A5-4A41-A09E-C553A68FCBD4}" srcId="{F45F1EA8-9680-437A-BE6B-3E5BD055DA41}" destId="{4EA1F9BC-3330-4079-A901-0C4B0B1A4A20}" srcOrd="1" destOrd="0" parTransId="{5E2347F0-E3E3-436E-B79A-EDD91562C780}" sibTransId="{5FDCF4EC-E099-4953-8900-79C2F1480ABA}"/>
    <dgm:cxn modelId="{4465C96C-E7FC-4F72-81B9-3C0A4FAF39D2}" type="presOf" srcId="{043BDE1D-B32D-453E-9C46-1E356110C225}" destId="{D3C8D2B9-864A-409B-A4A0-20D1FF4F5E5F}" srcOrd="1" destOrd="0" presId="urn:microsoft.com/office/officeart/2005/8/layout/hierarchy6"/>
    <dgm:cxn modelId="{2910E272-76EE-4572-ACEB-3CDE28A6CD10}" type="presOf" srcId="{7C2A147A-379C-4C11-8968-FC1027B29D9E}" destId="{C60057B2-DAC5-4D4F-AE74-454D4068E20C}" srcOrd="0" destOrd="0" presId="urn:microsoft.com/office/officeart/2005/8/layout/hierarchy6"/>
    <dgm:cxn modelId="{113D3074-2B1E-4AEE-94BB-9E1D5541F054}" type="presOf" srcId="{83AC6692-6A3F-411B-9F35-E871C6F849B3}" destId="{3F6D615E-8332-4447-864F-63DAA3E9150C}" srcOrd="0" destOrd="0" presId="urn:microsoft.com/office/officeart/2005/8/layout/hierarchy6"/>
    <dgm:cxn modelId="{B42EA97C-FA61-44CE-99FD-DEE055B30B15}" srcId="{F45F1EA8-9680-437A-BE6B-3E5BD055DA41}" destId="{043BDE1D-B32D-453E-9C46-1E356110C225}" srcOrd="3" destOrd="0" parTransId="{0A7F3AD5-C34F-40E1-8840-44C8F4150C9A}" sibTransId="{8C7B4839-13E1-4DD7-967C-A377FDEAB78C}"/>
    <dgm:cxn modelId="{34A1C47D-ACB8-4E6C-A6E5-B2DF33120BB2}" type="presOf" srcId="{A0685B2A-A6EE-4817-9F7E-8B3CB3D3F296}" destId="{58E55AAA-DE08-4607-8F5B-A298F20DA1DD}" srcOrd="0" destOrd="0" presId="urn:microsoft.com/office/officeart/2005/8/layout/hierarchy6"/>
    <dgm:cxn modelId="{6AE1F180-2AC4-4D82-9F5D-64BC3AB7FC60}" type="presOf" srcId="{A8500810-9EE8-49EF-9AA5-344A75E210B5}" destId="{A0834E09-F94E-4A0B-A9B9-3540E594EA10}" srcOrd="0" destOrd="0" presId="urn:microsoft.com/office/officeart/2005/8/layout/hierarchy6"/>
    <dgm:cxn modelId="{05B35B87-200C-4F13-9127-2A8EB8ADA0E4}" srcId="{83AC6692-6A3F-411B-9F35-E871C6F849B3}" destId="{7C2A147A-379C-4C11-8968-FC1027B29D9E}" srcOrd="0" destOrd="0" parTransId="{294908C3-11D1-4D10-9633-CFB867C0F7B7}" sibTransId="{A6538ACA-9EBA-4FAB-842D-49E6899A3DED}"/>
    <dgm:cxn modelId="{53FA9A87-DAB7-48C4-BCED-1F9D17011348}" type="presOf" srcId="{294908C3-11D1-4D10-9633-CFB867C0F7B7}" destId="{AAEEAEBD-FE63-49FA-A671-5B4DFB0F1C19}" srcOrd="0" destOrd="0" presId="urn:microsoft.com/office/officeart/2005/8/layout/hierarchy6"/>
    <dgm:cxn modelId="{755798B7-4883-427F-8F47-FDE3388316D8}" srcId="{43BE99C5-8702-4A5D-B79F-7AFED685E278}" destId="{D7E2663F-F7F7-4F56-A20D-E4F49E24A3C0}" srcOrd="0" destOrd="0" parTransId="{1EAF9C53-84D0-44C1-87AD-622BA4BFBF15}" sibTransId="{7F2953D7-D062-44B1-91B7-534727965519}"/>
    <dgm:cxn modelId="{6D841FB8-B1CC-425C-AA27-7A16D2179891}" type="presOf" srcId="{4C09749C-44D3-440E-9F1F-FF2AD97CDB3D}" destId="{EB5B5B61-877F-4E49-831B-F0FF7DE7845B}" srcOrd="0" destOrd="0" presId="urn:microsoft.com/office/officeart/2005/8/layout/hierarchy6"/>
    <dgm:cxn modelId="{49ADF6C0-1678-45A1-9885-1FBE02C0A2CC}" type="presOf" srcId="{F45F1EA8-9680-437A-BE6B-3E5BD055DA41}" destId="{EEC44ECE-8FDE-46BF-B68D-B5449B1D2F08}" srcOrd="0" destOrd="0" presId="urn:microsoft.com/office/officeart/2005/8/layout/hierarchy6"/>
    <dgm:cxn modelId="{909D0DD1-2F2D-4268-954A-41D5415FB191}" type="presOf" srcId="{043BDE1D-B32D-453E-9C46-1E356110C225}" destId="{889D6E4C-FA87-4C38-B0E2-EC17F927D833}" srcOrd="0" destOrd="0" presId="urn:microsoft.com/office/officeart/2005/8/layout/hierarchy6"/>
    <dgm:cxn modelId="{55DD3DE5-D038-4BEB-8619-E1A7C6D9EA24}" type="presOf" srcId="{43BE99C5-8702-4A5D-B79F-7AFED685E278}" destId="{56C60D35-535F-41F4-9B9A-8CC42E1F30B6}"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281611F9-2BFA-488A-8EC8-4AF0E00DC8D1}" type="presOf" srcId="{A0685B2A-A6EE-4817-9F7E-8B3CB3D3F296}" destId="{2CE8E76B-7525-471E-BFB7-BED784677E90}" srcOrd="1" destOrd="0" presId="urn:microsoft.com/office/officeart/2005/8/layout/hierarchy6"/>
    <dgm:cxn modelId="{742AB0FF-2214-4B2A-AE50-FC4A1A328495}" srcId="{F45F1EA8-9680-437A-BE6B-3E5BD055DA41}" destId="{A0685B2A-A6EE-4817-9F7E-8B3CB3D3F296}" srcOrd="2" destOrd="0" parTransId="{5807539C-3C7F-4069-A54B-E06BD60F236B}" sibTransId="{4214C0C2-9E2B-4FFB-B80C-6C78DA585CE0}"/>
    <dgm:cxn modelId="{91935FAB-E3F2-40D4-822A-B6C15EC8130D}" type="presParOf" srcId="{EEC44ECE-8FDE-46BF-B68D-B5449B1D2F08}" destId="{B2DFB700-B75B-4020-9DE6-4D0252D4B179}" srcOrd="0" destOrd="0" presId="urn:microsoft.com/office/officeart/2005/8/layout/hierarchy6"/>
    <dgm:cxn modelId="{8FE9F54B-451D-4E45-A2DD-82DF24FFFDAF}" type="presParOf" srcId="{B2DFB700-B75B-4020-9DE6-4D0252D4B179}" destId="{5887F630-8F8A-42CB-A9CD-0A1399F1F83C}" srcOrd="0" destOrd="0" presId="urn:microsoft.com/office/officeart/2005/8/layout/hierarchy6"/>
    <dgm:cxn modelId="{977F45CA-BDFE-4E09-879D-607F0793F94B}" type="presParOf" srcId="{B2DFB700-B75B-4020-9DE6-4D0252D4B179}" destId="{4123304E-ADDE-4C96-B4F5-2139CE420F6A}" srcOrd="1" destOrd="0" presId="urn:microsoft.com/office/officeart/2005/8/layout/hierarchy6"/>
    <dgm:cxn modelId="{A773E049-E5DF-4E1C-B1DC-9F566E5F851E}" type="presParOf" srcId="{4123304E-ADDE-4C96-B4F5-2139CE420F6A}" destId="{BD3ACFCE-1A6C-454F-A290-159EE5DE3409}" srcOrd="0" destOrd="0" presId="urn:microsoft.com/office/officeart/2005/8/layout/hierarchy6"/>
    <dgm:cxn modelId="{FBBE75FE-C711-43F7-8034-D99E98003551}" type="presParOf" srcId="{BD3ACFCE-1A6C-454F-A290-159EE5DE3409}" destId="{A0834E09-F94E-4A0B-A9B9-3540E594EA10}" srcOrd="0" destOrd="0" presId="urn:microsoft.com/office/officeart/2005/8/layout/hierarchy6"/>
    <dgm:cxn modelId="{7C3A9500-409B-4D6B-85CA-AF1A1F1DEC6A}" type="presParOf" srcId="{BD3ACFCE-1A6C-454F-A290-159EE5DE3409}" destId="{C228B206-5930-4712-8FA5-62F2FCDE4B20}" srcOrd="1" destOrd="0" presId="urn:microsoft.com/office/officeart/2005/8/layout/hierarchy6"/>
    <dgm:cxn modelId="{2B613BBE-42DB-4AC9-B9FE-E5966969922B}" type="presParOf" srcId="{C228B206-5930-4712-8FA5-62F2FCDE4B20}" destId="{EF66DFD5-AED9-4DE7-9F9C-34CDBE3D45D3}" srcOrd="0" destOrd="0" presId="urn:microsoft.com/office/officeart/2005/8/layout/hierarchy6"/>
    <dgm:cxn modelId="{F4CEA01C-7166-4783-9B9A-F80C1E346BFB}" type="presParOf" srcId="{C228B206-5930-4712-8FA5-62F2FCDE4B20}" destId="{07A02308-BB22-47C7-A6FD-F741AF914266}" srcOrd="1" destOrd="0" presId="urn:microsoft.com/office/officeart/2005/8/layout/hierarchy6"/>
    <dgm:cxn modelId="{A73BB911-CB39-4BB4-B254-048759CA2ACB}" type="presParOf" srcId="{07A02308-BB22-47C7-A6FD-F741AF914266}" destId="{56C60D35-535F-41F4-9B9A-8CC42E1F30B6}" srcOrd="0" destOrd="0" presId="urn:microsoft.com/office/officeart/2005/8/layout/hierarchy6"/>
    <dgm:cxn modelId="{C8E208EA-4C56-4112-A770-D9A1D720B920}" type="presParOf" srcId="{07A02308-BB22-47C7-A6FD-F741AF914266}" destId="{2F29D8F1-0439-498F-9523-F7DBAB94CE17}" srcOrd="1" destOrd="0" presId="urn:microsoft.com/office/officeart/2005/8/layout/hierarchy6"/>
    <dgm:cxn modelId="{94EDF6A3-BFFD-4DD6-8DB1-6F99D997A574}" type="presParOf" srcId="{2F29D8F1-0439-498F-9523-F7DBAB94CE17}" destId="{306F2D13-46AE-497A-9F23-2613D7E2EB8C}" srcOrd="0" destOrd="0" presId="urn:microsoft.com/office/officeart/2005/8/layout/hierarchy6"/>
    <dgm:cxn modelId="{4C5E0CAF-4B87-423F-AEF8-7670F6751F91}" type="presParOf" srcId="{2F29D8F1-0439-498F-9523-F7DBAB94CE17}" destId="{942596E1-D6B7-4E39-8699-9E0E829B3C66}" srcOrd="1" destOrd="0" presId="urn:microsoft.com/office/officeart/2005/8/layout/hierarchy6"/>
    <dgm:cxn modelId="{A20A892B-924D-4636-9B51-6A65609B67A8}" type="presParOf" srcId="{942596E1-D6B7-4E39-8699-9E0E829B3C66}" destId="{4EA71A86-2F4C-4661-BC7D-1001CD608206}" srcOrd="0" destOrd="0" presId="urn:microsoft.com/office/officeart/2005/8/layout/hierarchy6"/>
    <dgm:cxn modelId="{793BA138-14B6-44AB-87D0-EA8B7055FC7F}" type="presParOf" srcId="{942596E1-D6B7-4E39-8699-9E0E829B3C66}" destId="{4F5B7329-CE4B-4DD5-B91C-6E3B928AE6AB}" srcOrd="1" destOrd="0" presId="urn:microsoft.com/office/officeart/2005/8/layout/hierarchy6"/>
    <dgm:cxn modelId="{588E1AC6-52CF-42FF-856B-A7A8F0534A39}" type="presParOf" srcId="{C228B206-5930-4712-8FA5-62F2FCDE4B20}" destId="{EB5B5B61-877F-4E49-831B-F0FF7DE7845B}" srcOrd="2" destOrd="0" presId="urn:microsoft.com/office/officeart/2005/8/layout/hierarchy6"/>
    <dgm:cxn modelId="{D736490D-B6F8-4B6B-8C3E-290864C41385}" type="presParOf" srcId="{C228B206-5930-4712-8FA5-62F2FCDE4B20}" destId="{B298792E-FD67-4476-A24B-B0D7DB8A9093}" srcOrd="3" destOrd="0" presId="urn:microsoft.com/office/officeart/2005/8/layout/hierarchy6"/>
    <dgm:cxn modelId="{01EAB7C4-B356-47E9-B532-12D3BBC3C84A}" type="presParOf" srcId="{B298792E-FD67-4476-A24B-B0D7DB8A9093}" destId="{3F6D615E-8332-4447-864F-63DAA3E9150C}" srcOrd="0" destOrd="0" presId="urn:microsoft.com/office/officeart/2005/8/layout/hierarchy6"/>
    <dgm:cxn modelId="{6B6A6D89-31D1-4AA7-BCCA-803FC9A249EB}" type="presParOf" srcId="{B298792E-FD67-4476-A24B-B0D7DB8A9093}" destId="{A4E4235E-B6FF-4DF7-8086-4ADEC766BF9B}" srcOrd="1" destOrd="0" presId="urn:microsoft.com/office/officeart/2005/8/layout/hierarchy6"/>
    <dgm:cxn modelId="{9E1BD2AB-283F-4828-B5D6-316FED3A17D1}" type="presParOf" srcId="{A4E4235E-B6FF-4DF7-8086-4ADEC766BF9B}" destId="{AAEEAEBD-FE63-49FA-A671-5B4DFB0F1C19}" srcOrd="0" destOrd="0" presId="urn:microsoft.com/office/officeart/2005/8/layout/hierarchy6"/>
    <dgm:cxn modelId="{4109C6D4-E213-49F6-A7E3-4D736BB80849}" type="presParOf" srcId="{A4E4235E-B6FF-4DF7-8086-4ADEC766BF9B}" destId="{7D3513F6-29E2-47B4-95EF-3DCB90FB66D9}" srcOrd="1" destOrd="0" presId="urn:microsoft.com/office/officeart/2005/8/layout/hierarchy6"/>
    <dgm:cxn modelId="{F451D216-BFD2-4FB0-99B5-B810C7B699DE}" type="presParOf" srcId="{7D3513F6-29E2-47B4-95EF-3DCB90FB66D9}" destId="{C60057B2-DAC5-4D4F-AE74-454D4068E20C}" srcOrd="0" destOrd="0" presId="urn:microsoft.com/office/officeart/2005/8/layout/hierarchy6"/>
    <dgm:cxn modelId="{EB27D61E-6587-4080-8B74-8C67E4397DE3}" type="presParOf" srcId="{7D3513F6-29E2-47B4-95EF-3DCB90FB66D9}" destId="{FE1394FF-F1B4-4940-A384-20D25AA0D4D1}" srcOrd="1" destOrd="0" presId="urn:microsoft.com/office/officeart/2005/8/layout/hierarchy6"/>
    <dgm:cxn modelId="{D32F7BC6-2920-4137-BECA-B458F3789E41}" type="presParOf" srcId="{EEC44ECE-8FDE-46BF-B68D-B5449B1D2F08}" destId="{C449178C-DF01-425E-802C-034F8B4B1EDA}" srcOrd="1" destOrd="0" presId="urn:microsoft.com/office/officeart/2005/8/layout/hierarchy6"/>
    <dgm:cxn modelId="{745AF3B3-6326-42A2-A3F6-12CDA9583324}" type="presParOf" srcId="{C449178C-DF01-425E-802C-034F8B4B1EDA}" destId="{457E34B3-51DC-4635-9F0B-78AFB321BB50}" srcOrd="0" destOrd="0" presId="urn:microsoft.com/office/officeart/2005/8/layout/hierarchy6"/>
    <dgm:cxn modelId="{C6A22A02-B0EF-4F9E-A61C-0B7B9A8068F5}" type="presParOf" srcId="{457E34B3-51DC-4635-9F0B-78AFB321BB50}" destId="{9CC68027-AD3E-4C14-BBB5-64BDC8B6ADD5}" srcOrd="0" destOrd="0" presId="urn:microsoft.com/office/officeart/2005/8/layout/hierarchy6"/>
    <dgm:cxn modelId="{A7E90E67-4069-4756-BEFE-789ACD842060}" type="presParOf" srcId="{457E34B3-51DC-4635-9F0B-78AFB321BB50}" destId="{949DF0EB-3749-40CC-84CC-2F32917930F8}" srcOrd="1" destOrd="0" presId="urn:microsoft.com/office/officeart/2005/8/layout/hierarchy6"/>
    <dgm:cxn modelId="{0F984F51-E030-4A39-B8A2-09C3DA059D1B}" type="presParOf" srcId="{C449178C-DF01-425E-802C-034F8B4B1EDA}" destId="{4FDC3252-B561-4667-9FE6-346371AF3A9C}" srcOrd="1" destOrd="0" presId="urn:microsoft.com/office/officeart/2005/8/layout/hierarchy6"/>
    <dgm:cxn modelId="{2AB8ECF6-C94C-4C64-B462-B0040C72E984}" type="presParOf" srcId="{4FDC3252-B561-4667-9FE6-346371AF3A9C}" destId="{1B944955-F001-421E-AF57-45062DD9D4EB}" srcOrd="0" destOrd="0" presId="urn:microsoft.com/office/officeart/2005/8/layout/hierarchy6"/>
    <dgm:cxn modelId="{A3750681-B70D-4009-9D24-8FC619A46B21}" type="presParOf" srcId="{C449178C-DF01-425E-802C-034F8B4B1EDA}" destId="{7FBCAF02-FCF3-4EC0-B567-5B9E0FD04D09}" srcOrd="2" destOrd="0" presId="urn:microsoft.com/office/officeart/2005/8/layout/hierarchy6"/>
    <dgm:cxn modelId="{6EF17DDE-BD9A-4F39-9116-715D1E14070D}" type="presParOf" srcId="{7FBCAF02-FCF3-4EC0-B567-5B9E0FD04D09}" destId="{58E55AAA-DE08-4607-8F5B-A298F20DA1DD}" srcOrd="0" destOrd="0" presId="urn:microsoft.com/office/officeart/2005/8/layout/hierarchy6"/>
    <dgm:cxn modelId="{5A273DAD-A12D-4796-BD78-FE4B815776A2}" type="presParOf" srcId="{7FBCAF02-FCF3-4EC0-B567-5B9E0FD04D09}" destId="{2CE8E76B-7525-471E-BFB7-BED784677E90}" srcOrd="1" destOrd="0" presId="urn:microsoft.com/office/officeart/2005/8/layout/hierarchy6"/>
    <dgm:cxn modelId="{8CCE7A5D-8538-40B3-997A-D620EDFAF9C2}" type="presParOf" srcId="{C449178C-DF01-425E-802C-034F8B4B1EDA}" destId="{70AD92CC-7523-4F1B-87E1-90BA8649894F}" srcOrd="3" destOrd="0" presId="urn:microsoft.com/office/officeart/2005/8/layout/hierarchy6"/>
    <dgm:cxn modelId="{365BCE96-6B1A-4EDE-811D-7F658A34923B}" type="presParOf" srcId="{70AD92CC-7523-4F1B-87E1-90BA8649894F}" destId="{12CE4879-7062-48D9-B0FF-31899C3BF317}" srcOrd="0" destOrd="0" presId="urn:microsoft.com/office/officeart/2005/8/layout/hierarchy6"/>
    <dgm:cxn modelId="{DC870933-447E-4984-89F8-A7EB18EA0E4E}" type="presParOf" srcId="{C449178C-DF01-425E-802C-034F8B4B1EDA}" destId="{072FAC22-63EB-40A9-84E3-40B3CB809933}" srcOrd="4" destOrd="0" presId="urn:microsoft.com/office/officeart/2005/8/layout/hierarchy6"/>
    <dgm:cxn modelId="{E5D1FB09-8623-4300-8F81-3E339434527E}" type="presParOf" srcId="{072FAC22-63EB-40A9-84E3-40B3CB809933}" destId="{889D6E4C-FA87-4C38-B0E2-EC17F927D833}" srcOrd="0" destOrd="0" presId="urn:microsoft.com/office/officeart/2005/8/layout/hierarchy6"/>
    <dgm:cxn modelId="{BB6B5C4F-B702-4BD0-BDEB-09A2000DDD53}"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C197C-4206-4795-9948-D2BA59D5F1C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E9AB7FC9-0DA7-43CF-A415-69917D00C2FD}">
      <dgm:prSet phldrT="[文字]" custT="1"/>
      <dgm:spPr/>
      <dgm:t>
        <a:bodyPr/>
        <a:lstStyle/>
        <a:p>
          <a:r>
            <a:rPr lang="zh-TW" altLang="en-US" sz="2200" b="1" dirty="0"/>
            <a:t>由學校依相關選用辦法討論通過後定之</a:t>
          </a:r>
        </a:p>
      </dgm:t>
    </dgm:pt>
    <dgm:pt modelId="{2671B371-FAFD-4AFA-8ADB-9B977C95B905}" type="parTrans" cxnId="{CCBF4C70-6B31-467D-A8D6-AA20750A8A69}">
      <dgm:prSet/>
      <dgm:spPr/>
      <dgm:t>
        <a:bodyPr/>
        <a:lstStyle/>
        <a:p>
          <a:endParaRPr lang="zh-TW" altLang="en-US" sz="2200"/>
        </a:p>
      </dgm:t>
    </dgm:pt>
    <dgm:pt modelId="{0499BE22-EFE0-44CF-8A8A-5BFF5B18AA56}" type="sibTrans" cxnId="{CCBF4C70-6B31-467D-A8D6-AA20750A8A69}">
      <dgm:prSet/>
      <dgm:spPr/>
      <dgm:t>
        <a:bodyPr/>
        <a:lstStyle/>
        <a:p>
          <a:endParaRPr lang="zh-TW" altLang="en-US" sz="2200"/>
        </a:p>
      </dgm:t>
    </dgm:pt>
    <dgm:pt modelId="{8842518A-5BA5-4893-8BF6-0FD13E66B570}">
      <dgm:prSet custT="1"/>
      <dgm:spPr/>
      <dgm:t>
        <a:bodyPr/>
        <a:lstStyle/>
        <a:p>
          <a:r>
            <a:rPr lang="zh-TW" altLang="en-US" sz="2200" b="1" dirty="0">
              <a:latin typeface="+mj-ea"/>
              <a:ea typeface="+mj-ea"/>
            </a:rPr>
            <a:t>採多元文化觀點</a:t>
          </a:r>
          <a:endParaRPr lang="en-US" altLang="zh-TW" sz="2200" b="1" dirty="0">
            <a:latin typeface="+mj-ea"/>
            <a:ea typeface="+mj-ea"/>
          </a:endParaRPr>
        </a:p>
      </dgm:t>
    </dgm:pt>
    <dgm:pt modelId="{31D74165-250F-4223-9564-4648B381DF17}" type="parTrans" cxnId="{9897B05C-5551-4702-ADA0-FC7868CBAFCD}">
      <dgm:prSet/>
      <dgm:spPr/>
      <dgm:t>
        <a:bodyPr/>
        <a:lstStyle/>
        <a:p>
          <a:endParaRPr lang="zh-TW" altLang="en-US" sz="2200"/>
        </a:p>
      </dgm:t>
    </dgm:pt>
    <dgm:pt modelId="{EBF37110-09D9-419A-B46F-FD26AEE71F23}" type="sibTrans" cxnId="{9897B05C-5551-4702-ADA0-FC7868CBAFCD}">
      <dgm:prSet/>
      <dgm:spPr/>
      <dgm:t>
        <a:bodyPr/>
        <a:lstStyle/>
        <a:p>
          <a:endParaRPr lang="zh-TW" altLang="en-US" sz="2200"/>
        </a:p>
      </dgm:t>
    </dgm:pt>
    <dgm:pt modelId="{4CC87B8E-CA67-45DE-90C1-2B4EC644EC89}">
      <dgm:prSet custT="1"/>
      <dgm:spPr/>
      <dgm:t>
        <a:bodyPr/>
        <a:lstStyle/>
        <a:p>
          <a:r>
            <a:rPr lang="zh-TW" altLang="en-US" sz="2200" b="1" dirty="0">
              <a:latin typeface="+mj-ea"/>
              <a:ea typeface="+mj-ea"/>
            </a:rPr>
            <a:t>依需求特質</a:t>
          </a:r>
          <a:r>
            <a:rPr lang="zh-TW" sz="2200" b="1" dirty="0"/>
            <a:t>選擇或自行編輯合適的教材</a:t>
          </a:r>
          <a:endParaRPr lang="en-US" altLang="zh-TW" sz="2200" b="1" dirty="0">
            <a:latin typeface="+mj-ea"/>
            <a:ea typeface="+mj-ea"/>
          </a:endParaRPr>
        </a:p>
      </dgm:t>
    </dgm:pt>
    <dgm:pt modelId="{2974A063-7F5B-4D26-96B4-1F84BFE78625}" type="parTrans" cxnId="{7BFEF992-67D1-4E72-A43E-C6FFCD0B7E1A}">
      <dgm:prSet/>
      <dgm:spPr/>
      <dgm:t>
        <a:bodyPr/>
        <a:lstStyle/>
        <a:p>
          <a:endParaRPr lang="zh-TW" altLang="en-US" sz="2200"/>
        </a:p>
      </dgm:t>
    </dgm:pt>
    <dgm:pt modelId="{6108ECB2-BF41-41AA-A49F-5C28E6F68AFD}" type="sibTrans" cxnId="{7BFEF992-67D1-4E72-A43E-C6FFCD0B7E1A}">
      <dgm:prSet/>
      <dgm:spPr/>
      <dgm:t>
        <a:bodyPr/>
        <a:lstStyle/>
        <a:p>
          <a:endParaRPr lang="zh-TW" altLang="en-US" sz="2200"/>
        </a:p>
      </dgm:t>
    </dgm:pt>
    <dgm:pt modelId="{590512FB-5EA9-401A-BC93-4C0E98EC898A}">
      <dgm:prSet custT="1"/>
      <dgm:spPr/>
      <dgm:t>
        <a:bodyPr/>
        <a:lstStyle/>
        <a:p>
          <a:r>
            <a:rPr lang="zh-TW" altLang="en-US" sz="2200" b="1" dirty="0">
              <a:latin typeface="+mj-ea"/>
              <a:ea typeface="+mj-ea"/>
            </a:rPr>
            <a:t>依教科用書的內容及學生學習功能進行調整</a:t>
          </a:r>
          <a:endParaRPr lang="en-US" altLang="zh-TW" sz="2200" b="1" dirty="0">
            <a:latin typeface="+mj-ea"/>
            <a:ea typeface="+mj-ea"/>
          </a:endParaRPr>
        </a:p>
      </dgm:t>
    </dgm:pt>
    <dgm:pt modelId="{FEA6CCEA-4762-45A4-9FF5-2BFA9CDA2CD4}" type="parTrans" cxnId="{2B3A3AFB-475C-446D-B135-DD08D06C7ADF}">
      <dgm:prSet/>
      <dgm:spPr/>
      <dgm:t>
        <a:bodyPr/>
        <a:lstStyle/>
        <a:p>
          <a:endParaRPr lang="zh-TW" altLang="en-US" sz="2200"/>
        </a:p>
      </dgm:t>
    </dgm:pt>
    <dgm:pt modelId="{6FB97D4C-2897-4F3C-B6ED-B45A7894147A}" type="sibTrans" cxnId="{2B3A3AFB-475C-446D-B135-DD08D06C7ADF}">
      <dgm:prSet/>
      <dgm:spPr/>
      <dgm:t>
        <a:bodyPr/>
        <a:lstStyle/>
        <a:p>
          <a:endParaRPr lang="zh-TW" altLang="en-US" sz="2200"/>
        </a:p>
      </dgm:t>
    </dgm:pt>
    <dgm:pt modelId="{F7BFEFFD-3274-4D11-9733-B71BDFCB5A32}">
      <dgm:prSet custT="1"/>
      <dgm:spPr>
        <a:ln>
          <a:solidFill>
            <a:srgbClr val="FFCCCC"/>
          </a:solidFill>
        </a:ln>
      </dgm:spPr>
      <dgm:t>
        <a:bodyPr/>
        <a:lstStyle/>
        <a:p>
          <a:r>
            <a:rPr lang="zh-TW" altLang="en-US" sz="2200" b="1" dirty="0">
              <a:latin typeface="+mj-ea"/>
              <a:ea typeface="+mj-ea"/>
            </a:rPr>
            <a:t>視障用書</a:t>
          </a:r>
          <a:r>
            <a:rPr lang="zh-TW" sz="2200" b="1" dirty="0"/>
            <a:t>送達時間需與普通教育學校相同</a:t>
          </a:r>
          <a:endParaRPr lang="en-US" altLang="zh-TW" sz="2200" b="1" dirty="0">
            <a:latin typeface="+mj-ea"/>
            <a:ea typeface="+mj-ea"/>
          </a:endParaRPr>
        </a:p>
      </dgm:t>
    </dgm:pt>
    <dgm:pt modelId="{E07DCB05-B96E-4D84-BE64-617E85A6DDC4}" type="parTrans" cxnId="{BC0E1DC8-00A9-471C-BAF7-A94080E564C3}">
      <dgm:prSet/>
      <dgm:spPr/>
      <dgm:t>
        <a:bodyPr/>
        <a:lstStyle/>
        <a:p>
          <a:endParaRPr lang="zh-TW" altLang="en-US" sz="2200"/>
        </a:p>
      </dgm:t>
    </dgm:pt>
    <dgm:pt modelId="{5E5B5C8C-C54E-4F18-BD20-925972C88C0E}" type="sibTrans" cxnId="{BC0E1DC8-00A9-471C-BAF7-A94080E564C3}">
      <dgm:prSet/>
      <dgm:spPr/>
      <dgm:t>
        <a:bodyPr/>
        <a:lstStyle/>
        <a:p>
          <a:endParaRPr lang="zh-TW" altLang="en-US" sz="2200"/>
        </a:p>
      </dgm:t>
    </dgm:pt>
    <dgm:pt modelId="{59ADECBC-CAEA-46C7-91AD-43DC79F1039D}">
      <dgm:prSet custT="1"/>
      <dgm:spPr/>
      <dgm:t>
        <a:bodyPr/>
        <a:lstStyle/>
        <a:p>
          <a:r>
            <a:rPr lang="zh-TW" sz="2200" b="1" dirty="0"/>
            <a:t>全年級或全校且全學期使用之自編自選教材應送學校課發會審查</a:t>
          </a:r>
          <a:endParaRPr lang="en-US" altLang="zh-TW" sz="2200" b="1" dirty="0">
            <a:latin typeface="+mj-ea"/>
            <a:ea typeface="+mj-ea"/>
          </a:endParaRPr>
        </a:p>
      </dgm:t>
    </dgm:pt>
    <dgm:pt modelId="{E7E4BA2A-1305-43F5-8F91-505AB71E0DA1}" type="parTrans" cxnId="{A53487A2-F9FC-4682-8454-62CB886C7A70}">
      <dgm:prSet/>
      <dgm:spPr/>
      <dgm:t>
        <a:bodyPr/>
        <a:lstStyle/>
        <a:p>
          <a:endParaRPr lang="zh-TW" altLang="en-US" sz="2200"/>
        </a:p>
      </dgm:t>
    </dgm:pt>
    <dgm:pt modelId="{19379B45-8AA8-4501-9B92-B0EF0CEFAAC4}" type="sibTrans" cxnId="{A53487A2-F9FC-4682-8454-62CB886C7A70}">
      <dgm:prSet/>
      <dgm:spPr/>
      <dgm:t>
        <a:bodyPr/>
        <a:lstStyle/>
        <a:p>
          <a:endParaRPr lang="zh-TW" altLang="en-US" sz="2200"/>
        </a:p>
      </dgm:t>
    </dgm:pt>
    <dgm:pt modelId="{E5893C68-1BD5-4267-B72C-6DADD9FD90EB}">
      <dgm:prSet phldrT="[文字]" custT="1"/>
      <dgm:spPr/>
      <dgm:t>
        <a:bodyPr/>
        <a:lstStyle/>
        <a:p>
          <a:endParaRPr lang="zh-TW" altLang="en-US" sz="2200" b="1" dirty="0"/>
        </a:p>
      </dgm:t>
    </dgm:pt>
    <dgm:pt modelId="{3B15FB47-F82B-4207-91DA-7C4A486480E4}" type="parTrans" cxnId="{1F4F6FAD-E3F1-4471-95F0-211DEE5C00A0}">
      <dgm:prSet/>
      <dgm:spPr/>
      <dgm:t>
        <a:bodyPr/>
        <a:lstStyle/>
        <a:p>
          <a:endParaRPr lang="zh-TW" altLang="en-US" sz="2200"/>
        </a:p>
      </dgm:t>
    </dgm:pt>
    <dgm:pt modelId="{1FB423E8-B673-4470-A98E-6FE460569930}" type="sibTrans" cxnId="{1F4F6FAD-E3F1-4471-95F0-211DEE5C00A0}">
      <dgm:prSet/>
      <dgm:spPr/>
      <dgm:t>
        <a:bodyPr/>
        <a:lstStyle/>
        <a:p>
          <a:endParaRPr lang="zh-TW" altLang="en-US" sz="2200"/>
        </a:p>
      </dgm:t>
    </dgm:pt>
    <dgm:pt modelId="{CDF9502C-DE04-4A7C-AE48-54A09AAC8556}">
      <dgm:prSet custT="1"/>
      <dgm:spPr/>
      <dgm:t>
        <a:bodyPr/>
        <a:lstStyle/>
        <a:p>
          <a:endParaRPr lang="en-US" altLang="zh-TW" sz="2200" b="1" dirty="0">
            <a:latin typeface="+mj-ea"/>
            <a:ea typeface="+mj-ea"/>
          </a:endParaRPr>
        </a:p>
      </dgm:t>
    </dgm:pt>
    <dgm:pt modelId="{BFB6BAB0-266E-45EF-8324-1261C7B1E993}" type="parTrans" cxnId="{12AFB094-3378-4F44-AA9D-54E166A8639F}">
      <dgm:prSet/>
      <dgm:spPr/>
      <dgm:t>
        <a:bodyPr/>
        <a:lstStyle/>
        <a:p>
          <a:endParaRPr lang="zh-TW" altLang="en-US" sz="2200"/>
        </a:p>
      </dgm:t>
    </dgm:pt>
    <dgm:pt modelId="{F3F35025-A986-4362-A8BA-D75F5CA43B86}" type="sibTrans" cxnId="{12AFB094-3378-4F44-AA9D-54E166A8639F}">
      <dgm:prSet/>
      <dgm:spPr/>
      <dgm:t>
        <a:bodyPr/>
        <a:lstStyle/>
        <a:p>
          <a:endParaRPr lang="zh-TW" altLang="en-US" sz="2200"/>
        </a:p>
      </dgm:t>
    </dgm:pt>
    <dgm:pt modelId="{D6591731-9674-4D1A-A355-47ACD9F2BB60}">
      <dgm:prSet custT="1"/>
      <dgm:spPr/>
      <dgm:t>
        <a:bodyPr/>
        <a:lstStyle/>
        <a:p>
          <a:endParaRPr lang="en-US" altLang="zh-TW" sz="2200" b="1" dirty="0">
            <a:latin typeface="+mj-ea"/>
            <a:ea typeface="+mj-ea"/>
          </a:endParaRPr>
        </a:p>
      </dgm:t>
    </dgm:pt>
    <dgm:pt modelId="{FDC4CF57-6A3C-4286-A92F-62C961F69D3B}" type="parTrans" cxnId="{B708AE50-2FD5-4FE8-8503-312ED27D38F1}">
      <dgm:prSet/>
      <dgm:spPr/>
      <dgm:t>
        <a:bodyPr/>
        <a:lstStyle/>
        <a:p>
          <a:endParaRPr lang="zh-TW" altLang="en-US" sz="2200"/>
        </a:p>
      </dgm:t>
    </dgm:pt>
    <dgm:pt modelId="{38B45C0E-46A0-43A9-9FB2-F5DC2F5F385B}" type="sibTrans" cxnId="{B708AE50-2FD5-4FE8-8503-312ED27D38F1}">
      <dgm:prSet/>
      <dgm:spPr/>
      <dgm:t>
        <a:bodyPr/>
        <a:lstStyle/>
        <a:p>
          <a:endParaRPr lang="zh-TW" altLang="en-US" sz="2200"/>
        </a:p>
      </dgm:t>
    </dgm:pt>
    <dgm:pt modelId="{1A47914D-CF8F-4F31-9D26-C671AE5B83D4}">
      <dgm:prSet custT="1"/>
      <dgm:spPr/>
      <dgm:t>
        <a:bodyPr/>
        <a:lstStyle/>
        <a:p>
          <a:endParaRPr lang="en-US" altLang="zh-TW" sz="2200" b="1" dirty="0">
            <a:latin typeface="+mj-ea"/>
            <a:ea typeface="+mj-ea"/>
          </a:endParaRPr>
        </a:p>
      </dgm:t>
    </dgm:pt>
    <dgm:pt modelId="{F6DFA8ED-ECD7-4083-9EEB-064C7F34FD84}" type="parTrans" cxnId="{0E50EEF6-3502-47F6-94C1-61913BB1D166}">
      <dgm:prSet/>
      <dgm:spPr/>
      <dgm:t>
        <a:bodyPr/>
        <a:lstStyle/>
        <a:p>
          <a:endParaRPr lang="zh-TW" altLang="en-US" sz="2200"/>
        </a:p>
      </dgm:t>
    </dgm:pt>
    <dgm:pt modelId="{3508F689-74E6-4AC4-AE3B-34F26F51C6EF}" type="sibTrans" cxnId="{0E50EEF6-3502-47F6-94C1-61913BB1D166}">
      <dgm:prSet/>
      <dgm:spPr/>
      <dgm:t>
        <a:bodyPr/>
        <a:lstStyle/>
        <a:p>
          <a:endParaRPr lang="zh-TW" altLang="en-US" sz="2200"/>
        </a:p>
      </dgm:t>
    </dgm:pt>
    <dgm:pt modelId="{E612BA9C-EFDB-47EC-96F0-4DD1E6CCAA3F}">
      <dgm:prSet custT="1"/>
      <dgm:spPr/>
      <dgm:t>
        <a:bodyPr/>
        <a:lstStyle/>
        <a:p>
          <a:endParaRPr lang="en-US" altLang="zh-TW" sz="2200" b="1" dirty="0">
            <a:latin typeface="+mj-ea"/>
            <a:ea typeface="+mj-ea"/>
          </a:endParaRPr>
        </a:p>
      </dgm:t>
    </dgm:pt>
    <dgm:pt modelId="{20F0D47E-1FDA-458A-90E8-F2AE5E3644D5}" type="parTrans" cxnId="{C88226D4-C023-46ED-AB0A-A2B33BF6022E}">
      <dgm:prSet/>
      <dgm:spPr/>
      <dgm:t>
        <a:bodyPr/>
        <a:lstStyle/>
        <a:p>
          <a:endParaRPr lang="zh-TW" altLang="en-US" sz="2200"/>
        </a:p>
      </dgm:t>
    </dgm:pt>
    <dgm:pt modelId="{F7564E8B-A0E9-4A22-B233-AC980DD555D8}" type="sibTrans" cxnId="{C88226D4-C023-46ED-AB0A-A2B33BF6022E}">
      <dgm:prSet/>
      <dgm:spPr/>
      <dgm:t>
        <a:bodyPr/>
        <a:lstStyle/>
        <a:p>
          <a:endParaRPr lang="zh-TW" altLang="en-US" sz="2200"/>
        </a:p>
      </dgm:t>
    </dgm:pt>
    <dgm:pt modelId="{E9DD5618-1FA3-4498-A795-24A7351C2942}">
      <dgm:prSet custT="1"/>
      <dgm:spPr>
        <a:solidFill>
          <a:srgbClr val="FFCCCC"/>
        </a:solidFill>
      </dgm:spPr>
      <dgm:t>
        <a:bodyPr/>
        <a:lstStyle/>
        <a:p>
          <a:endParaRPr lang="en-US" altLang="zh-TW" sz="2200" b="1" dirty="0">
            <a:latin typeface="+mj-ea"/>
            <a:ea typeface="+mj-ea"/>
          </a:endParaRPr>
        </a:p>
      </dgm:t>
    </dgm:pt>
    <dgm:pt modelId="{DB1EF0C8-44CD-421A-8C88-E26DC0D20E56}" type="parTrans" cxnId="{3EDCB476-B16F-48D3-815A-1540A4981F1D}">
      <dgm:prSet/>
      <dgm:spPr/>
      <dgm:t>
        <a:bodyPr/>
        <a:lstStyle/>
        <a:p>
          <a:endParaRPr lang="zh-TW" altLang="en-US" sz="2200"/>
        </a:p>
      </dgm:t>
    </dgm:pt>
    <dgm:pt modelId="{10FFA7D6-CC39-4CD2-9B3E-E05C9E08D9E6}" type="sibTrans" cxnId="{3EDCB476-B16F-48D3-815A-1540A4981F1D}">
      <dgm:prSet/>
      <dgm:spPr/>
      <dgm:t>
        <a:bodyPr/>
        <a:lstStyle/>
        <a:p>
          <a:endParaRPr lang="zh-TW" altLang="en-US" sz="2200"/>
        </a:p>
      </dgm:t>
    </dgm:pt>
    <dgm:pt modelId="{58FABD69-651F-4287-95E5-AA4BF038422A}" type="pres">
      <dgm:prSet presAssocID="{036C197C-4206-4795-9948-D2BA59D5F1C1}" presName="linearFlow" presStyleCnt="0">
        <dgm:presLayoutVars>
          <dgm:dir/>
          <dgm:animLvl val="lvl"/>
          <dgm:resizeHandles val="exact"/>
        </dgm:presLayoutVars>
      </dgm:prSet>
      <dgm:spPr/>
    </dgm:pt>
    <dgm:pt modelId="{09E1F44F-E99E-4E2A-BB58-414B8A460CB1}" type="pres">
      <dgm:prSet presAssocID="{E5893C68-1BD5-4267-B72C-6DADD9FD90EB}" presName="composite" presStyleCnt="0"/>
      <dgm:spPr/>
    </dgm:pt>
    <dgm:pt modelId="{B3DEA5B9-10EA-4AF0-89BD-1E21B36A482B}" type="pres">
      <dgm:prSet presAssocID="{E5893C68-1BD5-4267-B72C-6DADD9FD90EB}" presName="parentText" presStyleLbl="alignNode1" presStyleIdx="0" presStyleCnt="6">
        <dgm:presLayoutVars>
          <dgm:chMax val="1"/>
          <dgm:bulletEnabled val="1"/>
        </dgm:presLayoutVars>
      </dgm:prSet>
      <dgm:spPr/>
    </dgm:pt>
    <dgm:pt modelId="{04F5E420-1212-46E6-8026-708C064F07FF}" type="pres">
      <dgm:prSet presAssocID="{E5893C68-1BD5-4267-B72C-6DADD9FD90EB}" presName="descendantText" presStyleLbl="alignAcc1" presStyleIdx="0" presStyleCnt="6">
        <dgm:presLayoutVars>
          <dgm:bulletEnabled val="1"/>
        </dgm:presLayoutVars>
      </dgm:prSet>
      <dgm:spPr/>
    </dgm:pt>
    <dgm:pt modelId="{E9156291-1DDD-49FA-98F9-597BD9E0F7A4}" type="pres">
      <dgm:prSet presAssocID="{1FB423E8-B673-4470-A98E-6FE460569930}" presName="sp" presStyleCnt="0"/>
      <dgm:spPr/>
    </dgm:pt>
    <dgm:pt modelId="{0662C7B2-2C76-4264-9A0C-77A1101E3397}" type="pres">
      <dgm:prSet presAssocID="{CDF9502C-DE04-4A7C-AE48-54A09AAC8556}" presName="composite" presStyleCnt="0"/>
      <dgm:spPr/>
    </dgm:pt>
    <dgm:pt modelId="{5916FAB3-306E-403F-AA01-AB4C966A88D7}" type="pres">
      <dgm:prSet presAssocID="{CDF9502C-DE04-4A7C-AE48-54A09AAC8556}" presName="parentText" presStyleLbl="alignNode1" presStyleIdx="1" presStyleCnt="6">
        <dgm:presLayoutVars>
          <dgm:chMax val="1"/>
          <dgm:bulletEnabled val="1"/>
        </dgm:presLayoutVars>
      </dgm:prSet>
      <dgm:spPr/>
    </dgm:pt>
    <dgm:pt modelId="{7D40276F-1704-4B7D-823D-01C03A5BAACB}" type="pres">
      <dgm:prSet presAssocID="{CDF9502C-DE04-4A7C-AE48-54A09AAC8556}" presName="descendantText" presStyleLbl="alignAcc1" presStyleIdx="1" presStyleCnt="6">
        <dgm:presLayoutVars>
          <dgm:bulletEnabled val="1"/>
        </dgm:presLayoutVars>
      </dgm:prSet>
      <dgm:spPr/>
    </dgm:pt>
    <dgm:pt modelId="{EF58DA25-7780-442A-8E60-260FC7AB98BE}" type="pres">
      <dgm:prSet presAssocID="{F3F35025-A986-4362-A8BA-D75F5CA43B86}" presName="sp" presStyleCnt="0"/>
      <dgm:spPr/>
    </dgm:pt>
    <dgm:pt modelId="{FEF112D0-3D2F-4033-BB5A-071F105B7902}" type="pres">
      <dgm:prSet presAssocID="{D6591731-9674-4D1A-A355-47ACD9F2BB60}" presName="composite" presStyleCnt="0"/>
      <dgm:spPr/>
    </dgm:pt>
    <dgm:pt modelId="{C5A4F9F9-9B51-45BF-AF67-A17DCD8431D7}" type="pres">
      <dgm:prSet presAssocID="{D6591731-9674-4D1A-A355-47ACD9F2BB60}" presName="parentText" presStyleLbl="alignNode1" presStyleIdx="2" presStyleCnt="6">
        <dgm:presLayoutVars>
          <dgm:chMax val="1"/>
          <dgm:bulletEnabled val="1"/>
        </dgm:presLayoutVars>
      </dgm:prSet>
      <dgm:spPr/>
    </dgm:pt>
    <dgm:pt modelId="{3B9F1B36-584C-4905-A1A3-FDC0F57A9BFC}" type="pres">
      <dgm:prSet presAssocID="{D6591731-9674-4D1A-A355-47ACD9F2BB60}" presName="descendantText" presStyleLbl="alignAcc1" presStyleIdx="2" presStyleCnt="6">
        <dgm:presLayoutVars>
          <dgm:bulletEnabled val="1"/>
        </dgm:presLayoutVars>
      </dgm:prSet>
      <dgm:spPr/>
    </dgm:pt>
    <dgm:pt modelId="{61A4AB51-4CA5-42C3-9DC7-2E4743B96A58}" type="pres">
      <dgm:prSet presAssocID="{38B45C0E-46A0-43A9-9FB2-F5DC2F5F385B}" presName="sp" presStyleCnt="0"/>
      <dgm:spPr/>
    </dgm:pt>
    <dgm:pt modelId="{72ECE6AC-3339-4A58-98A9-F11FFBCAB1AA}" type="pres">
      <dgm:prSet presAssocID="{1A47914D-CF8F-4F31-9D26-C671AE5B83D4}" presName="composite" presStyleCnt="0"/>
      <dgm:spPr/>
    </dgm:pt>
    <dgm:pt modelId="{D842AE18-0C35-40D0-BA49-B15223B14721}" type="pres">
      <dgm:prSet presAssocID="{1A47914D-CF8F-4F31-9D26-C671AE5B83D4}" presName="parentText" presStyleLbl="alignNode1" presStyleIdx="3" presStyleCnt="6">
        <dgm:presLayoutVars>
          <dgm:chMax val="1"/>
          <dgm:bulletEnabled val="1"/>
        </dgm:presLayoutVars>
      </dgm:prSet>
      <dgm:spPr/>
    </dgm:pt>
    <dgm:pt modelId="{2DA40F99-ACBA-4CBE-899B-30DD8A91FD81}" type="pres">
      <dgm:prSet presAssocID="{1A47914D-CF8F-4F31-9D26-C671AE5B83D4}" presName="descendantText" presStyleLbl="alignAcc1" presStyleIdx="3" presStyleCnt="6">
        <dgm:presLayoutVars>
          <dgm:bulletEnabled val="1"/>
        </dgm:presLayoutVars>
      </dgm:prSet>
      <dgm:spPr/>
    </dgm:pt>
    <dgm:pt modelId="{A3C91DA4-1ABE-4E7F-B3EE-E3500F66670D}" type="pres">
      <dgm:prSet presAssocID="{3508F689-74E6-4AC4-AE3B-34F26F51C6EF}" presName="sp" presStyleCnt="0"/>
      <dgm:spPr/>
    </dgm:pt>
    <dgm:pt modelId="{68B84C5C-DAC8-4E9D-AF9C-444BBB3546E8}" type="pres">
      <dgm:prSet presAssocID="{E612BA9C-EFDB-47EC-96F0-4DD1E6CCAA3F}" presName="composite" presStyleCnt="0"/>
      <dgm:spPr/>
    </dgm:pt>
    <dgm:pt modelId="{1EAF0E28-7D04-4D99-8AE5-120503333D28}" type="pres">
      <dgm:prSet presAssocID="{E612BA9C-EFDB-47EC-96F0-4DD1E6CCAA3F}" presName="parentText" presStyleLbl="alignNode1" presStyleIdx="4" presStyleCnt="6">
        <dgm:presLayoutVars>
          <dgm:chMax val="1"/>
          <dgm:bulletEnabled val="1"/>
        </dgm:presLayoutVars>
      </dgm:prSet>
      <dgm:spPr/>
    </dgm:pt>
    <dgm:pt modelId="{C44A6966-86CB-4011-8D6A-EB475738DC89}" type="pres">
      <dgm:prSet presAssocID="{E612BA9C-EFDB-47EC-96F0-4DD1E6CCAA3F}" presName="descendantText" presStyleLbl="alignAcc1" presStyleIdx="4" presStyleCnt="6">
        <dgm:presLayoutVars>
          <dgm:bulletEnabled val="1"/>
        </dgm:presLayoutVars>
      </dgm:prSet>
      <dgm:spPr/>
    </dgm:pt>
    <dgm:pt modelId="{656EA02C-4B1D-4484-9810-FCB149DA5626}" type="pres">
      <dgm:prSet presAssocID="{F7564E8B-A0E9-4A22-B233-AC980DD555D8}" presName="sp" presStyleCnt="0"/>
      <dgm:spPr/>
    </dgm:pt>
    <dgm:pt modelId="{27910B29-CFF3-412E-BAE4-8AAC8CE91E1C}" type="pres">
      <dgm:prSet presAssocID="{E9DD5618-1FA3-4498-A795-24A7351C2942}" presName="composite" presStyleCnt="0"/>
      <dgm:spPr/>
    </dgm:pt>
    <dgm:pt modelId="{D6FAF9A1-C9BC-4B0A-A635-E24FF24FED21}" type="pres">
      <dgm:prSet presAssocID="{E9DD5618-1FA3-4498-A795-24A7351C2942}" presName="parentText" presStyleLbl="alignNode1" presStyleIdx="5" presStyleCnt="6">
        <dgm:presLayoutVars>
          <dgm:chMax val="1"/>
          <dgm:bulletEnabled val="1"/>
        </dgm:presLayoutVars>
      </dgm:prSet>
      <dgm:spPr/>
    </dgm:pt>
    <dgm:pt modelId="{6DE5F4BB-F34B-4E84-A5A3-D555F8F5FE15}" type="pres">
      <dgm:prSet presAssocID="{E9DD5618-1FA3-4498-A795-24A7351C2942}" presName="descendantText" presStyleLbl="alignAcc1" presStyleIdx="5" presStyleCnt="6">
        <dgm:presLayoutVars>
          <dgm:bulletEnabled val="1"/>
        </dgm:presLayoutVars>
      </dgm:prSet>
      <dgm:spPr/>
    </dgm:pt>
  </dgm:ptLst>
  <dgm:cxnLst>
    <dgm:cxn modelId="{BA35DB31-ABA5-434E-B4E1-29980028845C}" type="presOf" srcId="{036C197C-4206-4795-9948-D2BA59D5F1C1}" destId="{58FABD69-651F-4287-95E5-AA4BF038422A}" srcOrd="0" destOrd="0" presId="urn:microsoft.com/office/officeart/2005/8/layout/chevron2"/>
    <dgm:cxn modelId="{D13EE031-07C5-47D9-98D3-F0F07111A86E}" type="presOf" srcId="{590512FB-5EA9-401A-BC93-4C0E98EC898A}" destId="{C44A6966-86CB-4011-8D6A-EB475738DC89}" srcOrd="0" destOrd="0" presId="urn:microsoft.com/office/officeart/2005/8/layout/chevron2"/>
    <dgm:cxn modelId="{765F233F-0325-4D87-9265-2AD0EF0A03AE}" type="presOf" srcId="{E5893C68-1BD5-4267-B72C-6DADD9FD90EB}" destId="{B3DEA5B9-10EA-4AF0-89BD-1E21B36A482B}" srcOrd="0" destOrd="0" presId="urn:microsoft.com/office/officeart/2005/8/layout/chevron2"/>
    <dgm:cxn modelId="{9897B05C-5551-4702-ADA0-FC7868CBAFCD}" srcId="{CDF9502C-DE04-4A7C-AE48-54A09AAC8556}" destId="{8842518A-5BA5-4893-8BF6-0FD13E66B570}" srcOrd="0" destOrd="0" parTransId="{31D74165-250F-4223-9564-4648B381DF17}" sibTransId="{EBF37110-09D9-419A-B46F-FD26AEE71F23}"/>
    <dgm:cxn modelId="{CCBF4C70-6B31-467D-A8D6-AA20750A8A69}" srcId="{E5893C68-1BD5-4267-B72C-6DADD9FD90EB}" destId="{E9AB7FC9-0DA7-43CF-A415-69917D00C2FD}" srcOrd="0" destOrd="0" parTransId="{2671B371-FAFD-4AFA-8ADB-9B977C95B905}" sibTransId="{0499BE22-EFE0-44CF-8A8A-5BFF5B18AA56}"/>
    <dgm:cxn modelId="{B708AE50-2FD5-4FE8-8503-312ED27D38F1}" srcId="{036C197C-4206-4795-9948-D2BA59D5F1C1}" destId="{D6591731-9674-4D1A-A355-47ACD9F2BB60}" srcOrd="2" destOrd="0" parTransId="{FDC4CF57-6A3C-4286-A92F-62C961F69D3B}" sibTransId="{38B45C0E-46A0-43A9-9FB2-F5DC2F5F385B}"/>
    <dgm:cxn modelId="{3EDCB476-B16F-48D3-815A-1540A4981F1D}" srcId="{036C197C-4206-4795-9948-D2BA59D5F1C1}" destId="{E9DD5618-1FA3-4498-A795-24A7351C2942}" srcOrd="5" destOrd="0" parTransId="{DB1EF0C8-44CD-421A-8C88-E26DC0D20E56}" sibTransId="{10FFA7D6-CC39-4CD2-9B3E-E05C9E08D9E6}"/>
    <dgm:cxn modelId="{E116C78F-0927-4115-9C73-0B7B66EE291F}" type="presOf" srcId="{E612BA9C-EFDB-47EC-96F0-4DD1E6CCAA3F}" destId="{1EAF0E28-7D04-4D99-8AE5-120503333D28}" srcOrd="0" destOrd="0" presId="urn:microsoft.com/office/officeart/2005/8/layout/chevron2"/>
    <dgm:cxn modelId="{7BFEF992-67D1-4E72-A43E-C6FFCD0B7E1A}" srcId="{D6591731-9674-4D1A-A355-47ACD9F2BB60}" destId="{4CC87B8E-CA67-45DE-90C1-2B4EC644EC89}" srcOrd="0" destOrd="0" parTransId="{2974A063-7F5B-4D26-96B4-1F84BFE78625}" sibTransId="{6108ECB2-BF41-41AA-A49F-5C28E6F68AFD}"/>
    <dgm:cxn modelId="{7D216194-C14B-4D57-9913-5812D2FBEFE0}" type="presOf" srcId="{E9DD5618-1FA3-4498-A795-24A7351C2942}" destId="{D6FAF9A1-C9BC-4B0A-A635-E24FF24FED21}" srcOrd="0" destOrd="0" presId="urn:microsoft.com/office/officeart/2005/8/layout/chevron2"/>
    <dgm:cxn modelId="{12AFB094-3378-4F44-AA9D-54E166A8639F}" srcId="{036C197C-4206-4795-9948-D2BA59D5F1C1}" destId="{CDF9502C-DE04-4A7C-AE48-54A09AAC8556}" srcOrd="1" destOrd="0" parTransId="{BFB6BAB0-266E-45EF-8324-1261C7B1E993}" sibTransId="{F3F35025-A986-4362-A8BA-D75F5CA43B86}"/>
    <dgm:cxn modelId="{A53487A2-F9FC-4682-8454-62CB886C7A70}" srcId="{1A47914D-CF8F-4F31-9D26-C671AE5B83D4}" destId="{59ADECBC-CAEA-46C7-91AD-43DC79F1039D}" srcOrd="0" destOrd="0" parTransId="{E7E4BA2A-1305-43F5-8F91-505AB71E0DA1}" sibTransId="{19379B45-8AA8-4501-9B92-B0EF0CEFAAC4}"/>
    <dgm:cxn modelId="{A4C6B9A2-BAF1-4729-A6BB-FA51F452FB1C}" type="presOf" srcId="{1A47914D-CF8F-4F31-9D26-C671AE5B83D4}" destId="{D842AE18-0C35-40D0-BA49-B15223B14721}" srcOrd="0" destOrd="0" presId="urn:microsoft.com/office/officeart/2005/8/layout/chevron2"/>
    <dgm:cxn modelId="{300D80A3-797D-45BC-B940-C21A38F79F31}" type="presOf" srcId="{F7BFEFFD-3274-4D11-9733-B71BDFCB5A32}" destId="{6DE5F4BB-F34B-4E84-A5A3-D555F8F5FE15}" srcOrd="0" destOrd="0" presId="urn:microsoft.com/office/officeart/2005/8/layout/chevron2"/>
    <dgm:cxn modelId="{1C8234A4-7791-4DFF-85CE-82082DD42755}" type="presOf" srcId="{4CC87B8E-CA67-45DE-90C1-2B4EC644EC89}" destId="{3B9F1B36-584C-4905-A1A3-FDC0F57A9BFC}" srcOrd="0" destOrd="0" presId="urn:microsoft.com/office/officeart/2005/8/layout/chevron2"/>
    <dgm:cxn modelId="{8E059CAC-5FAC-469E-84A3-078E9CE085C7}" type="presOf" srcId="{8842518A-5BA5-4893-8BF6-0FD13E66B570}" destId="{7D40276F-1704-4B7D-823D-01C03A5BAACB}" srcOrd="0" destOrd="0" presId="urn:microsoft.com/office/officeart/2005/8/layout/chevron2"/>
    <dgm:cxn modelId="{1F4F6FAD-E3F1-4471-95F0-211DEE5C00A0}" srcId="{036C197C-4206-4795-9948-D2BA59D5F1C1}" destId="{E5893C68-1BD5-4267-B72C-6DADD9FD90EB}" srcOrd="0" destOrd="0" parTransId="{3B15FB47-F82B-4207-91DA-7C4A486480E4}" sibTransId="{1FB423E8-B673-4470-A98E-6FE460569930}"/>
    <dgm:cxn modelId="{5F3F5AAE-B809-4A1E-A08B-93E416D757C3}" type="presOf" srcId="{59ADECBC-CAEA-46C7-91AD-43DC79F1039D}" destId="{2DA40F99-ACBA-4CBE-899B-30DD8A91FD81}" srcOrd="0" destOrd="0" presId="urn:microsoft.com/office/officeart/2005/8/layout/chevron2"/>
    <dgm:cxn modelId="{B3669FBD-2830-4D68-93DD-50BB51DA99B3}" type="presOf" srcId="{E9AB7FC9-0DA7-43CF-A415-69917D00C2FD}" destId="{04F5E420-1212-46E6-8026-708C064F07FF}" srcOrd="0" destOrd="0" presId="urn:microsoft.com/office/officeart/2005/8/layout/chevron2"/>
    <dgm:cxn modelId="{B30D05C3-546A-47C3-B063-3D3995AB7DE5}" type="presOf" srcId="{D6591731-9674-4D1A-A355-47ACD9F2BB60}" destId="{C5A4F9F9-9B51-45BF-AF67-A17DCD8431D7}" srcOrd="0" destOrd="0" presId="urn:microsoft.com/office/officeart/2005/8/layout/chevron2"/>
    <dgm:cxn modelId="{BC0E1DC8-00A9-471C-BAF7-A94080E564C3}" srcId="{E9DD5618-1FA3-4498-A795-24A7351C2942}" destId="{F7BFEFFD-3274-4D11-9733-B71BDFCB5A32}" srcOrd="0" destOrd="0" parTransId="{E07DCB05-B96E-4D84-BE64-617E85A6DDC4}" sibTransId="{5E5B5C8C-C54E-4F18-BD20-925972C88C0E}"/>
    <dgm:cxn modelId="{C88226D4-C023-46ED-AB0A-A2B33BF6022E}" srcId="{036C197C-4206-4795-9948-D2BA59D5F1C1}" destId="{E612BA9C-EFDB-47EC-96F0-4DD1E6CCAA3F}" srcOrd="4" destOrd="0" parTransId="{20F0D47E-1FDA-458A-90E8-F2AE5E3644D5}" sibTransId="{F7564E8B-A0E9-4A22-B233-AC980DD555D8}"/>
    <dgm:cxn modelId="{3B52B2E0-FDD4-488E-946E-A40BB2A28283}" type="presOf" srcId="{CDF9502C-DE04-4A7C-AE48-54A09AAC8556}" destId="{5916FAB3-306E-403F-AA01-AB4C966A88D7}" srcOrd="0" destOrd="0" presId="urn:microsoft.com/office/officeart/2005/8/layout/chevron2"/>
    <dgm:cxn modelId="{0E50EEF6-3502-47F6-94C1-61913BB1D166}" srcId="{036C197C-4206-4795-9948-D2BA59D5F1C1}" destId="{1A47914D-CF8F-4F31-9D26-C671AE5B83D4}" srcOrd="3" destOrd="0" parTransId="{F6DFA8ED-ECD7-4083-9EEB-064C7F34FD84}" sibTransId="{3508F689-74E6-4AC4-AE3B-34F26F51C6EF}"/>
    <dgm:cxn modelId="{2B3A3AFB-475C-446D-B135-DD08D06C7ADF}" srcId="{E612BA9C-EFDB-47EC-96F0-4DD1E6CCAA3F}" destId="{590512FB-5EA9-401A-BC93-4C0E98EC898A}" srcOrd="0" destOrd="0" parTransId="{FEA6CCEA-4762-45A4-9FF5-2BFA9CDA2CD4}" sibTransId="{6FB97D4C-2897-4F3C-B6ED-B45A7894147A}"/>
    <dgm:cxn modelId="{0720543C-D759-46BA-A16D-8EFBF08BA37D}" type="presParOf" srcId="{58FABD69-651F-4287-95E5-AA4BF038422A}" destId="{09E1F44F-E99E-4E2A-BB58-414B8A460CB1}" srcOrd="0" destOrd="0" presId="urn:microsoft.com/office/officeart/2005/8/layout/chevron2"/>
    <dgm:cxn modelId="{F820BF70-F105-4C38-ACE8-1F134B6A449E}" type="presParOf" srcId="{09E1F44F-E99E-4E2A-BB58-414B8A460CB1}" destId="{B3DEA5B9-10EA-4AF0-89BD-1E21B36A482B}" srcOrd="0" destOrd="0" presId="urn:microsoft.com/office/officeart/2005/8/layout/chevron2"/>
    <dgm:cxn modelId="{068FDF88-1341-4C71-9E09-1260685A58E0}" type="presParOf" srcId="{09E1F44F-E99E-4E2A-BB58-414B8A460CB1}" destId="{04F5E420-1212-46E6-8026-708C064F07FF}" srcOrd="1" destOrd="0" presId="urn:microsoft.com/office/officeart/2005/8/layout/chevron2"/>
    <dgm:cxn modelId="{E1C42405-4C67-41D2-B5A6-BB7C69C300B3}" type="presParOf" srcId="{58FABD69-651F-4287-95E5-AA4BF038422A}" destId="{E9156291-1DDD-49FA-98F9-597BD9E0F7A4}" srcOrd="1" destOrd="0" presId="urn:microsoft.com/office/officeart/2005/8/layout/chevron2"/>
    <dgm:cxn modelId="{95ADFD8E-8948-44E2-ABEA-347D6BE548EF}" type="presParOf" srcId="{58FABD69-651F-4287-95E5-AA4BF038422A}" destId="{0662C7B2-2C76-4264-9A0C-77A1101E3397}" srcOrd="2" destOrd="0" presId="urn:microsoft.com/office/officeart/2005/8/layout/chevron2"/>
    <dgm:cxn modelId="{2EAAEAEC-01AF-425A-B900-752FFE341B79}" type="presParOf" srcId="{0662C7B2-2C76-4264-9A0C-77A1101E3397}" destId="{5916FAB3-306E-403F-AA01-AB4C966A88D7}" srcOrd="0" destOrd="0" presId="urn:microsoft.com/office/officeart/2005/8/layout/chevron2"/>
    <dgm:cxn modelId="{C5EBA0FA-747D-45EF-94A7-CDCB9E04B8BA}" type="presParOf" srcId="{0662C7B2-2C76-4264-9A0C-77A1101E3397}" destId="{7D40276F-1704-4B7D-823D-01C03A5BAACB}" srcOrd="1" destOrd="0" presId="urn:microsoft.com/office/officeart/2005/8/layout/chevron2"/>
    <dgm:cxn modelId="{0BE615D0-653F-40E6-82FE-8FF733FCCC38}" type="presParOf" srcId="{58FABD69-651F-4287-95E5-AA4BF038422A}" destId="{EF58DA25-7780-442A-8E60-260FC7AB98BE}" srcOrd="3" destOrd="0" presId="urn:microsoft.com/office/officeart/2005/8/layout/chevron2"/>
    <dgm:cxn modelId="{C0CFB131-C085-4DB1-B976-58554F5A4641}" type="presParOf" srcId="{58FABD69-651F-4287-95E5-AA4BF038422A}" destId="{FEF112D0-3D2F-4033-BB5A-071F105B7902}" srcOrd="4" destOrd="0" presId="urn:microsoft.com/office/officeart/2005/8/layout/chevron2"/>
    <dgm:cxn modelId="{E26149BB-543B-42A1-A263-8D88A4C035EF}" type="presParOf" srcId="{FEF112D0-3D2F-4033-BB5A-071F105B7902}" destId="{C5A4F9F9-9B51-45BF-AF67-A17DCD8431D7}" srcOrd="0" destOrd="0" presId="urn:microsoft.com/office/officeart/2005/8/layout/chevron2"/>
    <dgm:cxn modelId="{1146C654-CE30-4949-AE51-1ACB66F55263}" type="presParOf" srcId="{FEF112D0-3D2F-4033-BB5A-071F105B7902}" destId="{3B9F1B36-584C-4905-A1A3-FDC0F57A9BFC}" srcOrd="1" destOrd="0" presId="urn:microsoft.com/office/officeart/2005/8/layout/chevron2"/>
    <dgm:cxn modelId="{119D4546-1ED5-4B4C-BD26-EC4A81727B0E}" type="presParOf" srcId="{58FABD69-651F-4287-95E5-AA4BF038422A}" destId="{61A4AB51-4CA5-42C3-9DC7-2E4743B96A58}" srcOrd="5" destOrd="0" presId="urn:microsoft.com/office/officeart/2005/8/layout/chevron2"/>
    <dgm:cxn modelId="{4CEC57F4-729A-443A-85C2-202F81911384}" type="presParOf" srcId="{58FABD69-651F-4287-95E5-AA4BF038422A}" destId="{72ECE6AC-3339-4A58-98A9-F11FFBCAB1AA}" srcOrd="6" destOrd="0" presId="urn:microsoft.com/office/officeart/2005/8/layout/chevron2"/>
    <dgm:cxn modelId="{5962EDE9-F884-42E3-AE58-599B2401359A}" type="presParOf" srcId="{72ECE6AC-3339-4A58-98A9-F11FFBCAB1AA}" destId="{D842AE18-0C35-40D0-BA49-B15223B14721}" srcOrd="0" destOrd="0" presId="urn:microsoft.com/office/officeart/2005/8/layout/chevron2"/>
    <dgm:cxn modelId="{C66D77A6-51D2-4CEA-81C3-7B9A29C65F20}" type="presParOf" srcId="{72ECE6AC-3339-4A58-98A9-F11FFBCAB1AA}" destId="{2DA40F99-ACBA-4CBE-899B-30DD8A91FD81}" srcOrd="1" destOrd="0" presId="urn:microsoft.com/office/officeart/2005/8/layout/chevron2"/>
    <dgm:cxn modelId="{32EAF4BB-27D3-4C95-A0CB-41854FC74C91}" type="presParOf" srcId="{58FABD69-651F-4287-95E5-AA4BF038422A}" destId="{A3C91DA4-1ABE-4E7F-B3EE-E3500F66670D}" srcOrd="7" destOrd="0" presId="urn:microsoft.com/office/officeart/2005/8/layout/chevron2"/>
    <dgm:cxn modelId="{C28CFD12-7FA8-42A9-BE3C-97A7A6CEAADA}" type="presParOf" srcId="{58FABD69-651F-4287-95E5-AA4BF038422A}" destId="{68B84C5C-DAC8-4E9D-AF9C-444BBB3546E8}" srcOrd="8" destOrd="0" presId="urn:microsoft.com/office/officeart/2005/8/layout/chevron2"/>
    <dgm:cxn modelId="{A5698B53-95AB-44BF-A4F6-6118410341A5}" type="presParOf" srcId="{68B84C5C-DAC8-4E9D-AF9C-444BBB3546E8}" destId="{1EAF0E28-7D04-4D99-8AE5-120503333D28}" srcOrd="0" destOrd="0" presId="urn:microsoft.com/office/officeart/2005/8/layout/chevron2"/>
    <dgm:cxn modelId="{A45BE067-6A22-46F7-AE0B-3AC7F75348C5}" type="presParOf" srcId="{68B84C5C-DAC8-4E9D-AF9C-444BBB3546E8}" destId="{C44A6966-86CB-4011-8D6A-EB475738DC89}" srcOrd="1" destOrd="0" presId="urn:microsoft.com/office/officeart/2005/8/layout/chevron2"/>
    <dgm:cxn modelId="{743B8BD1-665C-4DB5-8D37-D480197BADAB}" type="presParOf" srcId="{58FABD69-651F-4287-95E5-AA4BF038422A}" destId="{656EA02C-4B1D-4484-9810-FCB149DA5626}" srcOrd="9" destOrd="0" presId="urn:microsoft.com/office/officeart/2005/8/layout/chevron2"/>
    <dgm:cxn modelId="{46511A53-35C8-4D43-8CBE-57EF3D0BDCCE}" type="presParOf" srcId="{58FABD69-651F-4287-95E5-AA4BF038422A}" destId="{27910B29-CFF3-412E-BAE4-8AAC8CE91E1C}" srcOrd="10" destOrd="0" presId="urn:microsoft.com/office/officeart/2005/8/layout/chevron2"/>
    <dgm:cxn modelId="{C2A55809-D304-458E-8DEA-6286C7DC3349}" type="presParOf" srcId="{27910B29-CFF3-412E-BAE4-8AAC8CE91E1C}" destId="{D6FAF9A1-C9BC-4B0A-A635-E24FF24FED21}" srcOrd="0" destOrd="0" presId="urn:microsoft.com/office/officeart/2005/8/layout/chevron2"/>
    <dgm:cxn modelId="{3D413AEB-2EB8-4A6E-9F24-45BC8966ED94}" type="presParOf" srcId="{27910B29-CFF3-412E-BAE4-8AAC8CE91E1C}" destId="{6DE5F4BB-F34B-4E84-A5A3-D555F8F5FE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2E37C-AA25-4B58-AAB3-C03CCA41C500}">
      <dsp:nvSpPr>
        <dsp:cNvPr id="0" name=""/>
        <dsp:cNvSpPr/>
      </dsp:nvSpPr>
      <dsp:spPr>
        <a:xfrm>
          <a:off x="7484" y="485678"/>
          <a:ext cx="867243" cy="114842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適性教育</a:t>
          </a:r>
        </a:p>
      </dsp:txBody>
      <dsp:txXfrm>
        <a:off x="32885" y="511079"/>
        <a:ext cx="816441" cy="1097625"/>
      </dsp:txXfrm>
    </dsp:sp>
    <dsp:sp modelId="{2A679F1C-D7F2-462C-B8A4-3ACF40F34C13}">
      <dsp:nvSpPr>
        <dsp:cNvPr id="0" name=""/>
        <dsp:cNvSpPr/>
      </dsp:nvSpPr>
      <dsp:spPr>
        <a:xfrm>
          <a:off x="942887" y="975374"/>
          <a:ext cx="144498" cy="1690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942887" y="1009181"/>
        <a:ext cx="101149" cy="101421"/>
      </dsp:txXfrm>
    </dsp:sp>
    <dsp:sp modelId="{28F3860B-C882-4C80-BC2C-7C73BD51A4B1}">
      <dsp:nvSpPr>
        <dsp:cNvPr id="0" name=""/>
        <dsp:cNvSpPr/>
      </dsp:nvSpPr>
      <dsp:spPr>
        <a:xfrm>
          <a:off x="1147366" y="485678"/>
          <a:ext cx="867243" cy="114842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激發自信</a:t>
          </a:r>
          <a:endParaRPr lang="en-US" altLang="zh-TW" sz="2000" kern="1200" dirty="0"/>
        </a:p>
      </dsp:txBody>
      <dsp:txXfrm>
        <a:off x="1172767" y="511079"/>
        <a:ext cx="816441" cy="1097625"/>
      </dsp:txXfrm>
    </dsp:sp>
    <dsp:sp modelId="{2703C7ED-A55C-42C1-95AD-BA1AC37A1076}">
      <dsp:nvSpPr>
        <dsp:cNvPr id="0" name=""/>
        <dsp:cNvSpPr/>
      </dsp:nvSpPr>
      <dsp:spPr>
        <a:xfrm>
          <a:off x="2082768" y="975374"/>
          <a:ext cx="144498" cy="1690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2082768" y="1009181"/>
        <a:ext cx="101149" cy="101421"/>
      </dsp:txXfrm>
    </dsp:sp>
    <dsp:sp modelId="{8CC2D9EE-6E9D-4EB6-A7F7-8DC39D020A31}">
      <dsp:nvSpPr>
        <dsp:cNvPr id="0" name=""/>
        <dsp:cNvSpPr/>
      </dsp:nvSpPr>
      <dsp:spPr>
        <a:xfrm>
          <a:off x="2287247" y="485678"/>
          <a:ext cx="1296928" cy="114842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渴望學習與</a:t>
          </a:r>
          <a:br>
            <a:rPr lang="en-US" altLang="zh-TW" sz="2000" kern="1200" dirty="0"/>
          </a:br>
          <a:r>
            <a:rPr lang="zh-TW" altLang="en-US" sz="2000" kern="1200" dirty="0"/>
            <a:t>勇於創新</a:t>
          </a:r>
          <a:endParaRPr lang="en-US" altLang="zh-TW" sz="2000" kern="1200" dirty="0"/>
        </a:p>
      </dsp:txBody>
      <dsp:txXfrm>
        <a:off x="2320883" y="519314"/>
        <a:ext cx="1229656" cy="1081155"/>
      </dsp:txXfrm>
    </dsp:sp>
    <dsp:sp modelId="{816B783E-4A96-450C-B1D7-056AFCE760F1}">
      <dsp:nvSpPr>
        <dsp:cNvPr id="0" name=""/>
        <dsp:cNvSpPr/>
      </dsp:nvSpPr>
      <dsp:spPr>
        <a:xfrm>
          <a:off x="3652335" y="975374"/>
          <a:ext cx="144498" cy="1690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3652335" y="1009181"/>
        <a:ext cx="101149" cy="101421"/>
      </dsp:txXfrm>
    </dsp:sp>
    <dsp:sp modelId="{F377AD54-75C0-4BEE-8CD6-388C9938F0F8}">
      <dsp:nvSpPr>
        <dsp:cNvPr id="0" name=""/>
        <dsp:cNvSpPr/>
      </dsp:nvSpPr>
      <dsp:spPr>
        <a:xfrm>
          <a:off x="3856814" y="485678"/>
          <a:ext cx="1617183" cy="114842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盡國民責任並展現</a:t>
          </a:r>
          <a:br>
            <a:rPr lang="en-US" altLang="zh-TW" sz="2000" kern="1200" dirty="0"/>
          </a:br>
          <a:r>
            <a:rPr lang="zh-TW" altLang="en-US" sz="2000" kern="1200" dirty="0"/>
            <a:t>共生智慧</a:t>
          </a:r>
        </a:p>
      </dsp:txBody>
      <dsp:txXfrm>
        <a:off x="3890450" y="519314"/>
        <a:ext cx="1549911" cy="1081155"/>
      </dsp:txXfrm>
    </dsp:sp>
    <dsp:sp modelId="{D734A87A-7A89-49D0-BF4E-A6BE120DA75B}">
      <dsp:nvSpPr>
        <dsp:cNvPr id="0" name=""/>
        <dsp:cNvSpPr/>
      </dsp:nvSpPr>
      <dsp:spPr>
        <a:xfrm>
          <a:off x="5542157" y="975374"/>
          <a:ext cx="144498" cy="1690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zh-TW" altLang="en-US" sz="1800" kern="1200"/>
        </a:p>
      </dsp:txBody>
      <dsp:txXfrm>
        <a:off x="5542157" y="1009181"/>
        <a:ext cx="101149" cy="101421"/>
      </dsp:txXfrm>
    </dsp:sp>
    <dsp:sp modelId="{29CB75F6-E58E-46EB-9B70-A69E28C67F44}">
      <dsp:nvSpPr>
        <dsp:cNvPr id="0" name=""/>
        <dsp:cNvSpPr/>
      </dsp:nvSpPr>
      <dsp:spPr>
        <a:xfrm>
          <a:off x="5746636" y="485678"/>
          <a:ext cx="1542350" cy="1148427"/>
        </a:xfrm>
        <a:prstGeom prst="roundRect">
          <a:avLst>
            <a:gd name="adj" fmla="val 1000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成為</a:t>
          </a:r>
          <a:br>
            <a:rPr lang="en-US" altLang="zh-TW" sz="2000" kern="1200" dirty="0"/>
          </a:br>
          <a:r>
            <a:rPr lang="zh-TW" altLang="en-US" sz="2000" kern="1200" dirty="0"/>
            <a:t>終身學習者</a:t>
          </a:r>
        </a:p>
      </dsp:txBody>
      <dsp:txXfrm>
        <a:off x="5780272" y="519314"/>
        <a:ext cx="1475078" cy="1081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16A2A-CCC6-4B1D-950F-B998CAF09739}">
      <dsp:nvSpPr>
        <dsp:cNvPr id="0" name=""/>
        <dsp:cNvSpPr/>
      </dsp:nvSpPr>
      <dsp:spPr>
        <a:xfrm>
          <a:off x="3505873" y="1795462"/>
          <a:ext cx="2235200" cy="2235200"/>
        </a:xfrm>
        <a:prstGeom prst="gear9">
          <a:avLst/>
        </a:prstGeom>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共好</a:t>
          </a:r>
        </a:p>
      </dsp:txBody>
      <dsp:txXfrm>
        <a:off x="3955248" y="2319047"/>
        <a:ext cx="1336450" cy="1148939"/>
      </dsp:txXfrm>
    </dsp:sp>
    <dsp:sp modelId="{72F39A00-B6E1-4C1F-9123-AA182BF53624}">
      <dsp:nvSpPr>
        <dsp:cNvPr id="0" name=""/>
        <dsp:cNvSpPr/>
      </dsp:nvSpPr>
      <dsp:spPr>
        <a:xfrm>
          <a:off x="6084971" y="2803897"/>
          <a:ext cx="2801203" cy="9867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100000"/>
            </a:lnSpc>
            <a:spcBef>
              <a:spcPct val="0"/>
            </a:spcBef>
            <a:spcAft>
              <a:spcPts val="0"/>
            </a:spcAft>
            <a:buChar char="•"/>
          </a:pPr>
          <a:r>
            <a:rPr lang="zh-TW" altLang="en-US" sz="2200" kern="1200" dirty="0">
              <a:latin typeface="標楷體" panose="03000509000000000000" pitchFamily="65" charset="-120"/>
            </a:rPr>
            <a:t>提升自身專業知能</a:t>
          </a:r>
          <a:endParaRPr lang="zh-TW" altLang="en-US" sz="2200" kern="1200" dirty="0"/>
        </a:p>
        <a:p>
          <a:pPr marL="228600" lvl="1" indent="-228600" algn="l" defTabSz="977900">
            <a:lnSpc>
              <a:spcPct val="100000"/>
            </a:lnSpc>
            <a:spcBef>
              <a:spcPct val="0"/>
            </a:spcBef>
            <a:spcAft>
              <a:spcPts val="0"/>
            </a:spcAft>
            <a:buChar char="•"/>
          </a:pPr>
          <a:r>
            <a:rPr lang="zh-TW" altLang="en-US" sz="2200" kern="1200" dirty="0">
              <a:latin typeface="標楷體" panose="03000509000000000000" pitchFamily="65" charset="-120"/>
            </a:rPr>
            <a:t>提升學生學習成效</a:t>
          </a:r>
          <a:endParaRPr lang="zh-TW" altLang="en-US" sz="2200" kern="1200" dirty="0"/>
        </a:p>
      </dsp:txBody>
      <dsp:txXfrm>
        <a:off x="6113873" y="2832799"/>
        <a:ext cx="2743399" cy="928986"/>
      </dsp:txXfrm>
    </dsp:sp>
    <dsp:sp modelId="{FAE0280B-6CBB-4AAB-972E-5142CD448CF0}">
      <dsp:nvSpPr>
        <dsp:cNvPr id="0" name=""/>
        <dsp:cNvSpPr/>
      </dsp:nvSpPr>
      <dsp:spPr>
        <a:xfrm>
          <a:off x="2205374" y="1267142"/>
          <a:ext cx="1625600" cy="1625600"/>
        </a:xfrm>
        <a:prstGeom prst="gear6">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自發</a:t>
          </a:r>
        </a:p>
      </dsp:txBody>
      <dsp:txXfrm>
        <a:off x="2614624" y="1678865"/>
        <a:ext cx="807100" cy="802154"/>
      </dsp:txXfrm>
    </dsp:sp>
    <dsp:sp modelId="{D1918897-F0EB-4A17-8F3C-9FAB228E53F6}">
      <dsp:nvSpPr>
        <dsp:cNvPr id="0" name=""/>
        <dsp:cNvSpPr/>
      </dsp:nvSpPr>
      <dsp:spPr>
        <a:xfrm>
          <a:off x="0" y="2420814"/>
          <a:ext cx="2519255" cy="16302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t>主動參與社群</a:t>
          </a:r>
        </a:p>
        <a:p>
          <a:pPr marL="228600" lvl="1" indent="-228600" algn="l" defTabSz="977900">
            <a:lnSpc>
              <a:spcPct val="90000"/>
            </a:lnSpc>
            <a:spcBef>
              <a:spcPct val="0"/>
            </a:spcBef>
            <a:spcAft>
              <a:spcPct val="15000"/>
            </a:spcAft>
            <a:buChar char="•"/>
          </a:pPr>
          <a:r>
            <a:rPr lang="zh-TW" altLang="en-US" sz="2200" kern="1200" dirty="0"/>
            <a:t>主動充實多元文化與特殊教育之基本知能</a:t>
          </a:r>
        </a:p>
      </dsp:txBody>
      <dsp:txXfrm>
        <a:off x="47749" y="2468563"/>
        <a:ext cx="2423757" cy="1534768"/>
      </dsp:txXfrm>
    </dsp:sp>
    <dsp:sp modelId="{2D5A8265-DD30-4BE8-B4A0-A9809EA28BD5}">
      <dsp:nvSpPr>
        <dsp:cNvPr id="0" name=""/>
        <dsp:cNvSpPr/>
      </dsp:nvSpPr>
      <dsp:spPr>
        <a:xfrm rot="20700000">
          <a:off x="3115837" y="145644"/>
          <a:ext cx="1592756" cy="1592756"/>
        </a:xfrm>
        <a:prstGeom prst="gear6">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zh-TW" altLang="en-US" sz="2800" kern="1200" dirty="0"/>
            <a:t>互動</a:t>
          </a:r>
        </a:p>
      </dsp:txBody>
      <dsp:txXfrm rot="-20700000">
        <a:off x="3465175" y="494982"/>
        <a:ext cx="894080" cy="894080"/>
      </dsp:txXfrm>
    </dsp:sp>
    <dsp:sp modelId="{5864CE96-B33A-41F8-8E9A-50692BAE5481}">
      <dsp:nvSpPr>
        <dsp:cNvPr id="0" name=""/>
        <dsp:cNvSpPr/>
      </dsp:nvSpPr>
      <dsp:spPr>
        <a:xfrm>
          <a:off x="4754940" y="142571"/>
          <a:ext cx="3958297" cy="12902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1066800">
            <a:lnSpc>
              <a:spcPct val="90000"/>
            </a:lnSpc>
            <a:spcBef>
              <a:spcPct val="0"/>
            </a:spcBef>
            <a:spcAft>
              <a:spcPts val="0"/>
            </a:spcAft>
            <a:buChar char="•"/>
          </a:pPr>
          <a:r>
            <a:rPr lang="zh-TW" altLang="en-US" sz="2200" kern="1200"/>
            <a:t>社群參與</a:t>
          </a:r>
          <a:endParaRPr lang="zh-TW" altLang="en-US" sz="2200" kern="1200" dirty="0">
            <a:latin typeface="Arial"/>
            <a:ea typeface="標楷體"/>
            <a:cs typeface="+mn-cs"/>
          </a:endParaRPr>
        </a:p>
        <a:p>
          <a:pPr marL="228600" lvl="1" indent="-228600" algn="l" defTabSz="1066800">
            <a:lnSpc>
              <a:spcPct val="90000"/>
            </a:lnSpc>
            <a:spcBef>
              <a:spcPct val="0"/>
            </a:spcBef>
            <a:spcAft>
              <a:spcPts val="0"/>
            </a:spcAft>
            <a:buChar char="•"/>
          </a:pPr>
          <a:r>
            <a:rPr lang="zh-TW" altLang="en-US" sz="2200" kern="1200">
              <a:latin typeface="Arial"/>
              <a:ea typeface="標楷體"/>
              <a:cs typeface="+mn-cs"/>
            </a:rPr>
            <a:t>專業成長社群</a:t>
          </a:r>
          <a:endParaRPr lang="zh-TW" altLang="en-US" sz="2200" kern="1200" dirty="0">
            <a:latin typeface="Arial"/>
            <a:ea typeface="標楷體"/>
            <a:cs typeface="+mn-cs"/>
          </a:endParaRPr>
        </a:p>
        <a:p>
          <a:pPr marL="228600" lvl="1" indent="-228600" algn="l" defTabSz="1066800">
            <a:lnSpc>
              <a:spcPct val="90000"/>
            </a:lnSpc>
            <a:spcBef>
              <a:spcPct val="0"/>
            </a:spcBef>
            <a:spcAft>
              <a:spcPts val="0"/>
            </a:spcAft>
            <a:buChar char="•"/>
          </a:pPr>
          <a:r>
            <a:rPr lang="zh-TW" altLang="en-US" sz="2200" kern="1200">
              <a:latin typeface="Arial"/>
              <a:ea typeface="標楷體"/>
              <a:cs typeface="+mn-cs"/>
            </a:rPr>
            <a:t>生</a:t>
          </a:r>
          <a:r>
            <a:rPr lang="en-US" altLang="zh-TW" sz="2200" kern="1200">
              <a:latin typeface="Arial"/>
              <a:ea typeface="標楷體"/>
              <a:cs typeface="+mn-cs"/>
            </a:rPr>
            <a:t>‧</a:t>
          </a:r>
          <a:r>
            <a:rPr lang="zh-TW" altLang="en-US" sz="2200" kern="1200">
              <a:latin typeface="Arial"/>
              <a:ea typeface="標楷體"/>
              <a:cs typeface="+mn-cs"/>
            </a:rPr>
            <a:t>生</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師</a:t>
          </a:r>
          <a:r>
            <a:rPr lang="en-US" altLang="zh-TW" sz="2200" kern="1200">
              <a:latin typeface="Arial"/>
              <a:ea typeface="標楷體"/>
              <a:cs typeface="+mn-cs"/>
            </a:rPr>
            <a:t>‧</a:t>
          </a:r>
          <a:r>
            <a:rPr lang="zh-TW" altLang="en-US" sz="2200" kern="1200">
              <a:latin typeface="Arial"/>
              <a:ea typeface="標楷體"/>
              <a:cs typeface="+mn-cs"/>
            </a:rPr>
            <a:t>生交流</a:t>
          </a:r>
          <a:endParaRPr lang="zh-TW" altLang="en-US" sz="2200" kern="1200" dirty="0">
            <a:latin typeface="Arial"/>
            <a:ea typeface="標楷體"/>
            <a:cs typeface="+mn-cs"/>
          </a:endParaRPr>
        </a:p>
      </dsp:txBody>
      <dsp:txXfrm>
        <a:off x="4792729" y="180360"/>
        <a:ext cx="3882719" cy="1214635"/>
      </dsp:txXfrm>
    </dsp:sp>
    <dsp:sp modelId="{0FDD5136-E5F3-4AA2-A830-6699AE6C8829}">
      <dsp:nvSpPr>
        <dsp:cNvPr id="0" name=""/>
        <dsp:cNvSpPr/>
      </dsp:nvSpPr>
      <dsp:spPr>
        <a:xfrm>
          <a:off x="3332447" y="1458983"/>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85FA32-C1A8-4034-9A17-337729285C24}">
      <dsp:nvSpPr>
        <dsp:cNvPr id="0" name=""/>
        <dsp:cNvSpPr/>
      </dsp:nvSpPr>
      <dsp:spPr>
        <a:xfrm>
          <a:off x="1917411" y="908017"/>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888C14-FC87-48C8-A46A-0BF738C34A86}">
      <dsp:nvSpPr>
        <dsp:cNvPr id="0" name=""/>
        <dsp:cNvSpPr/>
      </dsp:nvSpPr>
      <dsp:spPr>
        <a:xfrm>
          <a:off x="2800748" y="-202669"/>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AE8C6-0999-43FA-8E48-ABA866E1F81E}">
      <dsp:nvSpPr>
        <dsp:cNvPr id="0" name=""/>
        <dsp:cNvSpPr/>
      </dsp:nvSpPr>
      <dsp:spPr>
        <a:xfrm>
          <a:off x="2010555" y="221212"/>
          <a:ext cx="4390211" cy="152466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0C71D-526E-4E4B-8F5C-AF422507FD96}">
      <dsp:nvSpPr>
        <dsp:cNvPr id="0" name=""/>
        <dsp:cNvSpPr/>
      </dsp:nvSpPr>
      <dsp:spPr>
        <a:xfrm>
          <a:off x="3787059" y="3888431"/>
          <a:ext cx="850816" cy="400512"/>
        </a:xfrm>
        <a:prstGeom prst="downArrow">
          <a:avLst/>
        </a:prstGeom>
        <a:solidFill>
          <a:srgbClr val="30B1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117A8-6097-44F8-B830-E033170EC2D3}">
      <dsp:nvSpPr>
        <dsp:cNvPr id="0" name=""/>
        <dsp:cNvSpPr/>
      </dsp:nvSpPr>
      <dsp:spPr>
        <a:xfrm>
          <a:off x="488894" y="4390211"/>
          <a:ext cx="7447146" cy="1020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solidFill>
                <a:schemeClr val="tx1"/>
              </a:solidFill>
              <a:latin typeface="+mn-lt"/>
              <a:ea typeface="+mn-ea"/>
              <a:cs typeface="+mn-cs"/>
            </a:rPr>
            <a:t>高級中等以下學校實施特殊教育，應彈性設計適合之課程、教材、教法及評量方式，融入特殊教育學生</a:t>
          </a:r>
          <a:br>
            <a:rPr lang="en-US" altLang="zh-TW" sz="2400" kern="1200" dirty="0">
              <a:solidFill>
                <a:schemeClr val="tx1"/>
              </a:solidFill>
              <a:latin typeface="+mn-lt"/>
              <a:ea typeface="+mn-ea"/>
              <a:cs typeface="+mn-cs"/>
            </a:rPr>
          </a:br>
          <a:r>
            <a:rPr lang="zh-TW" altLang="en-US" sz="2400" kern="1200" dirty="0">
              <a:solidFill>
                <a:schemeClr val="tx1"/>
              </a:solidFill>
              <a:latin typeface="+mn-lt"/>
              <a:ea typeface="+mn-ea"/>
              <a:cs typeface="+mn-cs"/>
            </a:rPr>
            <a:t>個別化教育計畫或個別輔導計畫實施</a:t>
          </a:r>
          <a:endParaRPr lang="zh-TW" altLang="en-US" sz="2400" kern="1200" dirty="0"/>
        </a:p>
      </dsp:txBody>
      <dsp:txXfrm>
        <a:off x="488894" y="4390211"/>
        <a:ext cx="7447146" cy="1020979"/>
      </dsp:txXfrm>
    </dsp:sp>
    <dsp:sp modelId="{5F47280C-28B4-4447-B8DA-A43C55632012}">
      <dsp:nvSpPr>
        <dsp:cNvPr id="0" name=""/>
        <dsp:cNvSpPr/>
      </dsp:nvSpPr>
      <dsp:spPr>
        <a:xfrm>
          <a:off x="3453853" y="1735244"/>
          <a:ext cx="1837135" cy="17882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US" altLang="zh-TW" sz="1800" b="1" kern="1200" dirty="0">
              <a:latin typeface="+mj-ea"/>
              <a:ea typeface="+mj-ea"/>
            </a:rPr>
            <a:t>〈</a:t>
          </a:r>
          <a:r>
            <a:rPr kumimoji="0" lang="zh-TW" altLang="en-US" sz="1800" b="1" kern="1200" dirty="0">
              <a:latin typeface="+mj-ea"/>
              <a:ea typeface="+mj-ea"/>
            </a:rPr>
            <a:t>特殊教育課程教材教法及評量方式實施辦法</a:t>
          </a:r>
          <a:r>
            <a:rPr kumimoji="0" lang="en-US" altLang="zh-TW" sz="1800" b="1" kern="1200" dirty="0">
              <a:latin typeface="+mj-ea"/>
              <a:ea typeface="+mj-ea"/>
            </a:rPr>
            <a:t>〉</a:t>
          </a:r>
          <a:endParaRPr lang="zh-TW" altLang="en-US" sz="1800" kern="1200" dirty="0"/>
        </a:p>
      </dsp:txBody>
      <dsp:txXfrm>
        <a:off x="3722895" y="1997125"/>
        <a:ext cx="1299051" cy="1264473"/>
      </dsp:txXfrm>
    </dsp:sp>
    <dsp:sp modelId="{501A65AE-0100-486C-B12B-9ED8B5D72C09}">
      <dsp:nvSpPr>
        <dsp:cNvPr id="0" name=""/>
        <dsp:cNvSpPr/>
      </dsp:nvSpPr>
      <dsp:spPr>
        <a:xfrm>
          <a:off x="2358002" y="504062"/>
          <a:ext cx="1837135" cy="1788235"/>
        </a:xfrm>
        <a:prstGeom prst="ellipse">
          <a:avLst/>
        </a:prstGeom>
        <a:solidFill>
          <a:srgbClr val="FF53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0" lang="en-US" altLang="zh-TW" sz="1800" b="1" kern="1200" dirty="0">
              <a:latin typeface="+mj-ea"/>
              <a:ea typeface="+mj-ea"/>
            </a:rPr>
            <a:t>〈</a:t>
          </a:r>
          <a:r>
            <a:rPr kumimoji="0" lang="zh-TW" altLang="en-US" sz="1800" b="1" kern="1200" dirty="0">
              <a:latin typeface="+mj-ea"/>
              <a:ea typeface="+mj-ea"/>
            </a:rPr>
            <a:t>特殊教育法施行細則</a:t>
          </a:r>
          <a:r>
            <a:rPr kumimoji="0" lang="en-US" altLang="zh-TW" sz="1800" b="1" kern="1200" dirty="0">
              <a:latin typeface="+mj-ea"/>
              <a:ea typeface="+mj-ea"/>
            </a:rPr>
            <a:t>〉</a:t>
          </a:r>
          <a:endParaRPr lang="zh-TW" altLang="en-US" sz="1800" kern="1200" dirty="0"/>
        </a:p>
      </dsp:txBody>
      <dsp:txXfrm>
        <a:off x="2627044" y="765943"/>
        <a:ext cx="1299051" cy="1264473"/>
      </dsp:txXfrm>
    </dsp:sp>
    <dsp:sp modelId="{2C49EC3E-443B-4158-95F1-BEE993CF46CD}">
      <dsp:nvSpPr>
        <dsp:cNvPr id="0" name=""/>
        <dsp:cNvSpPr/>
      </dsp:nvSpPr>
      <dsp:spPr>
        <a:xfrm>
          <a:off x="4067523" y="144017"/>
          <a:ext cx="1837135" cy="178823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zh-TW" sz="1800" b="1" kern="1200" dirty="0">
              <a:latin typeface="+mj-ea"/>
              <a:ea typeface="+mj-ea"/>
            </a:rPr>
            <a:t>〈</a:t>
          </a:r>
          <a:r>
            <a:rPr lang="zh-TW" altLang="en-US" sz="1800" b="1" kern="1200" dirty="0">
              <a:latin typeface="+mj-ea"/>
              <a:ea typeface="+mj-ea"/>
            </a:rPr>
            <a:t>特殊教育法</a:t>
          </a:r>
          <a:r>
            <a:rPr lang="en-US" altLang="zh-TW" sz="1800" b="1" kern="1200" dirty="0">
              <a:latin typeface="+mj-ea"/>
              <a:ea typeface="+mj-ea"/>
            </a:rPr>
            <a:t>〉</a:t>
          </a:r>
          <a:endParaRPr lang="zh-TW" altLang="en-US" sz="1800" kern="1200" dirty="0"/>
        </a:p>
      </dsp:txBody>
      <dsp:txXfrm>
        <a:off x="4336565" y="405898"/>
        <a:ext cx="1299051" cy="1264473"/>
      </dsp:txXfrm>
    </dsp:sp>
    <dsp:sp modelId="{A44348CF-942D-4CB3-9FC4-A5D652D1BDF8}">
      <dsp:nvSpPr>
        <dsp:cNvPr id="0" name=""/>
        <dsp:cNvSpPr/>
      </dsp:nvSpPr>
      <dsp:spPr>
        <a:xfrm>
          <a:off x="1830182" y="0"/>
          <a:ext cx="4764571" cy="3811656"/>
        </a:xfrm>
        <a:prstGeom prst="funnel">
          <a:avLst/>
        </a:prstGeom>
        <a:solidFill>
          <a:srgbClr val="30B1B3">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6E4C-FA87-4C38-B0E2-EC17F927D833}">
      <dsp:nvSpPr>
        <dsp:cNvPr id="0" name=""/>
        <dsp:cNvSpPr/>
      </dsp:nvSpPr>
      <dsp:spPr>
        <a:xfrm>
          <a:off x="0" y="1919516"/>
          <a:ext cx="7992888" cy="1590085"/>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b="1" kern="120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endParaRPr lang="zh-TW" altLang="en-US" sz="3200" b="1" kern="1200"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0" y="1919516"/>
        <a:ext cx="2397866" cy="1590085"/>
      </dsp:txXfrm>
    </dsp:sp>
    <dsp:sp modelId="{58E55AAA-DE08-4607-8F5B-A298F20DA1DD}">
      <dsp:nvSpPr>
        <dsp:cNvPr id="0" name=""/>
        <dsp:cNvSpPr/>
      </dsp:nvSpPr>
      <dsp:spPr>
        <a:xfrm>
          <a:off x="0" y="971330"/>
          <a:ext cx="7992888" cy="858364"/>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b="1" kern="120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endParaRPr lang="zh-TW" altLang="en-US" sz="3200" b="1" kern="12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0" y="971330"/>
        <a:ext cx="2397866" cy="858364"/>
      </dsp:txXfrm>
    </dsp:sp>
    <dsp:sp modelId="{9CC68027-AD3E-4C14-BBB5-64BDC8B6ADD5}">
      <dsp:nvSpPr>
        <dsp:cNvPr id="0" name=""/>
        <dsp:cNvSpPr/>
      </dsp:nvSpPr>
      <dsp:spPr>
        <a:xfrm>
          <a:off x="0" y="0"/>
          <a:ext cx="7992888" cy="984995"/>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zh-TW" altLang="en-US" sz="3200" b="1" kern="120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endParaRPr lang="zh-TW" altLang="en-US" sz="3200" b="1" kern="12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0" y="0"/>
        <a:ext cx="2397866" cy="984995"/>
      </dsp:txXfrm>
    </dsp:sp>
    <dsp:sp modelId="{A0834E09-F94E-4A0B-A9B9-3540E594EA10}">
      <dsp:nvSpPr>
        <dsp:cNvPr id="0" name=""/>
        <dsp:cNvSpPr/>
      </dsp:nvSpPr>
      <dsp:spPr>
        <a:xfrm>
          <a:off x="2389465" y="125188"/>
          <a:ext cx="5335440" cy="677307"/>
        </a:xfrm>
        <a:prstGeom prst="roundRect">
          <a:avLst>
            <a:gd name="adj" fmla="val 10000"/>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a:solidFill>
                <a:schemeClr val="bg1"/>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kern="1200" dirty="0">
            <a:solidFill>
              <a:schemeClr val="bg1"/>
            </a:solidFill>
            <a:latin typeface="微軟正黑體" panose="020B0604030504040204" pitchFamily="34" charset="-120"/>
            <a:ea typeface="微軟正黑體" panose="020B0604030504040204" pitchFamily="34" charset="-120"/>
          </a:endParaRPr>
        </a:p>
      </dsp:txBody>
      <dsp:txXfrm>
        <a:off x="2409303" y="145026"/>
        <a:ext cx="5295764" cy="637631"/>
      </dsp:txXfrm>
    </dsp:sp>
    <dsp:sp modelId="{EF66DFD5-AED9-4DE7-9F9C-34CDBE3D45D3}">
      <dsp:nvSpPr>
        <dsp:cNvPr id="0" name=""/>
        <dsp:cNvSpPr/>
      </dsp:nvSpPr>
      <dsp:spPr>
        <a:xfrm>
          <a:off x="3715025" y="802495"/>
          <a:ext cx="1342160" cy="397860"/>
        </a:xfrm>
        <a:custGeom>
          <a:avLst/>
          <a:gdLst/>
          <a:ahLst/>
          <a:cxnLst/>
          <a:rect l="0" t="0" r="0" b="0"/>
          <a:pathLst>
            <a:path>
              <a:moveTo>
                <a:pt x="1342160" y="0"/>
              </a:moveTo>
              <a:lnTo>
                <a:pt x="1342160" y="198930"/>
              </a:lnTo>
              <a:lnTo>
                <a:pt x="0" y="198930"/>
              </a:lnTo>
              <a:lnTo>
                <a:pt x="0" y="39786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C60D35-535F-41F4-9B9A-8CC42E1F30B6}">
      <dsp:nvSpPr>
        <dsp:cNvPr id="0" name=""/>
        <dsp:cNvSpPr/>
      </dsp:nvSpPr>
      <dsp:spPr>
        <a:xfrm>
          <a:off x="2449172" y="1200356"/>
          <a:ext cx="2531704" cy="566535"/>
        </a:xfrm>
        <a:prstGeom prst="roundRect">
          <a:avLst>
            <a:gd name="adj" fmla="val 1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zh-TW" altLang="en-US" sz="2400" b="1" kern="1200">
              <a:solidFill>
                <a:schemeClr val="tx1">
                  <a:lumMod val="75000"/>
                  <a:lumOff val="25000"/>
                </a:schemeClr>
              </a:solidFill>
              <a:latin typeface="微軟正黑體" panose="020B0604030504040204" pitchFamily="34" charset="-120"/>
              <a:ea typeface="微軟正黑體" panose="020B0604030504040204" pitchFamily="34" charset="-120"/>
            </a:rPr>
            <a:t>部定課程</a:t>
          </a:r>
          <a:endPar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2465765" y="1216949"/>
        <a:ext cx="2498518" cy="533349"/>
      </dsp:txXfrm>
    </dsp:sp>
    <dsp:sp modelId="{306F2D13-46AE-497A-9F23-2613D7E2EB8C}">
      <dsp:nvSpPr>
        <dsp:cNvPr id="0" name=""/>
        <dsp:cNvSpPr/>
      </dsp:nvSpPr>
      <dsp:spPr>
        <a:xfrm>
          <a:off x="3668225" y="1766892"/>
          <a:ext cx="91440" cy="437570"/>
        </a:xfrm>
        <a:custGeom>
          <a:avLst/>
          <a:gdLst/>
          <a:ahLst/>
          <a:cxnLst/>
          <a:rect l="0" t="0" r="0" b="0"/>
          <a:pathLst>
            <a:path>
              <a:moveTo>
                <a:pt x="46799" y="0"/>
              </a:moveTo>
              <a:lnTo>
                <a:pt x="46799" y="218785"/>
              </a:lnTo>
              <a:lnTo>
                <a:pt x="45720" y="218785"/>
              </a:lnTo>
              <a:lnTo>
                <a:pt x="45720" y="437570"/>
              </a:lnTo>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EA71A86-2F4C-4661-BC7D-1001CD608206}">
      <dsp:nvSpPr>
        <dsp:cNvPr id="0" name=""/>
        <dsp:cNvSpPr/>
      </dsp:nvSpPr>
      <dsp:spPr>
        <a:xfrm>
          <a:off x="2453987" y="2204463"/>
          <a:ext cx="2519917" cy="1019502"/>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sp:txBody>
      <dsp:txXfrm>
        <a:off x="2483847" y="2234323"/>
        <a:ext cx="2460197" cy="959782"/>
      </dsp:txXfrm>
    </dsp:sp>
    <dsp:sp modelId="{EB5B5B61-877F-4E49-831B-F0FF7DE7845B}">
      <dsp:nvSpPr>
        <dsp:cNvPr id="0" name=""/>
        <dsp:cNvSpPr/>
      </dsp:nvSpPr>
      <dsp:spPr>
        <a:xfrm>
          <a:off x="5057185" y="802495"/>
          <a:ext cx="1462990" cy="395548"/>
        </a:xfrm>
        <a:custGeom>
          <a:avLst/>
          <a:gdLst/>
          <a:ahLst/>
          <a:cxnLst/>
          <a:rect l="0" t="0" r="0" b="0"/>
          <a:pathLst>
            <a:path>
              <a:moveTo>
                <a:pt x="0" y="0"/>
              </a:moveTo>
              <a:lnTo>
                <a:pt x="0" y="197774"/>
              </a:lnTo>
              <a:lnTo>
                <a:pt x="1462990" y="197774"/>
              </a:lnTo>
              <a:lnTo>
                <a:pt x="1462990" y="39554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6D615E-8332-4447-864F-63DAA3E9150C}">
      <dsp:nvSpPr>
        <dsp:cNvPr id="0" name=""/>
        <dsp:cNvSpPr/>
      </dsp:nvSpPr>
      <dsp:spPr>
        <a:xfrm>
          <a:off x="5360654" y="1198043"/>
          <a:ext cx="2319044" cy="558787"/>
        </a:xfrm>
        <a:prstGeom prst="roundRect">
          <a:avLst>
            <a:gd name="adj" fmla="val 10000"/>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zh-TW" altLang="en-US" sz="2400" b="1" kern="1200">
              <a:solidFill>
                <a:schemeClr val="tx1">
                  <a:lumMod val="75000"/>
                  <a:lumOff val="25000"/>
                </a:schemeClr>
              </a:solidFill>
              <a:latin typeface="微軟正黑體" panose="020B0604030504040204" pitchFamily="34" charset="-120"/>
              <a:ea typeface="微軟正黑體" panose="020B0604030504040204" pitchFamily="34" charset="-120"/>
            </a:rPr>
            <a:t>校訂課程</a:t>
          </a:r>
          <a:endPar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5377020" y="1214409"/>
        <a:ext cx="2286312" cy="526055"/>
      </dsp:txXfrm>
    </dsp:sp>
    <dsp:sp modelId="{AAEEAEBD-FE63-49FA-A671-5B4DFB0F1C19}">
      <dsp:nvSpPr>
        <dsp:cNvPr id="0" name=""/>
        <dsp:cNvSpPr/>
      </dsp:nvSpPr>
      <dsp:spPr>
        <a:xfrm>
          <a:off x="6473407" y="1756831"/>
          <a:ext cx="91440" cy="454265"/>
        </a:xfrm>
        <a:custGeom>
          <a:avLst/>
          <a:gdLst/>
          <a:ahLst/>
          <a:cxnLst/>
          <a:rect l="0" t="0" r="0" b="0"/>
          <a:pathLst>
            <a:path>
              <a:moveTo>
                <a:pt x="46769" y="0"/>
              </a:moveTo>
              <a:lnTo>
                <a:pt x="46769" y="227132"/>
              </a:lnTo>
              <a:lnTo>
                <a:pt x="45720" y="227132"/>
              </a:lnTo>
              <a:lnTo>
                <a:pt x="45720" y="454265"/>
              </a:lnTo>
            </a:path>
          </a:pathLst>
        </a:custGeom>
        <a:noFill/>
        <a:ln w="28575"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C60057B2-DAC5-4D4F-AE74-454D4068E20C}">
      <dsp:nvSpPr>
        <dsp:cNvPr id="0" name=""/>
        <dsp:cNvSpPr/>
      </dsp:nvSpPr>
      <dsp:spPr>
        <a:xfrm>
          <a:off x="5207314" y="2211097"/>
          <a:ext cx="2623625" cy="1002468"/>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sp:txBody>
      <dsp:txXfrm>
        <a:off x="5236675" y="2240458"/>
        <a:ext cx="2564903" cy="943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EA5B9-10EA-4AF0-89BD-1E21B36A482B}">
      <dsp:nvSpPr>
        <dsp:cNvPr id="0" name=""/>
        <dsp:cNvSpPr/>
      </dsp:nvSpPr>
      <dsp:spPr>
        <a:xfrm rot="5400000">
          <a:off x="-114002" y="116401"/>
          <a:ext cx="760015" cy="5320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zh-TW" altLang="en-US" sz="2200" b="1" kern="1200" dirty="0"/>
        </a:p>
      </dsp:txBody>
      <dsp:txXfrm rot="-5400000">
        <a:off x="1" y="268403"/>
        <a:ext cx="532010" cy="228005"/>
      </dsp:txXfrm>
    </dsp:sp>
    <dsp:sp modelId="{04F5E420-1212-46E6-8026-708C064F07FF}">
      <dsp:nvSpPr>
        <dsp:cNvPr id="0" name=""/>
        <dsp:cNvSpPr/>
      </dsp:nvSpPr>
      <dsp:spPr>
        <a:xfrm rot="5400000">
          <a:off x="4465240" y="-3930830"/>
          <a:ext cx="494010" cy="83604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t>由學校依相關選用辦法討論通過後定之</a:t>
          </a:r>
        </a:p>
      </dsp:txBody>
      <dsp:txXfrm rot="-5400000">
        <a:off x="532011" y="26515"/>
        <a:ext cx="8336353" cy="445778"/>
      </dsp:txXfrm>
    </dsp:sp>
    <dsp:sp modelId="{5916FAB3-306E-403F-AA01-AB4C966A88D7}">
      <dsp:nvSpPr>
        <dsp:cNvPr id="0" name=""/>
        <dsp:cNvSpPr/>
      </dsp:nvSpPr>
      <dsp:spPr>
        <a:xfrm rot="5400000">
          <a:off x="-114002" y="776238"/>
          <a:ext cx="760015" cy="532010"/>
        </a:xfrm>
        <a:prstGeom prst="chevron">
          <a:avLst/>
        </a:prstGeom>
        <a:solidFill>
          <a:schemeClr val="accent2">
            <a:hueOff val="-2880000"/>
            <a:satOff val="-10001"/>
            <a:lumOff val="1200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altLang="zh-TW" sz="2200" b="1" kern="1200" dirty="0">
            <a:latin typeface="+mj-ea"/>
            <a:ea typeface="+mj-ea"/>
          </a:endParaRPr>
        </a:p>
      </dsp:txBody>
      <dsp:txXfrm rot="-5400000">
        <a:off x="1" y="928240"/>
        <a:ext cx="532010" cy="228005"/>
      </dsp:txXfrm>
    </dsp:sp>
    <dsp:sp modelId="{7D40276F-1704-4B7D-823D-01C03A5BAACB}">
      <dsp:nvSpPr>
        <dsp:cNvPr id="0" name=""/>
        <dsp:cNvSpPr/>
      </dsp:nvSpPr>
      <dsp:spPr>
        <a:xfrm rot="5400000">
          <a:off x="4465240" y="-3270993"/>
          <a:ext cx="494010" cy="8360469"/>
        </a:xfrm>
        <a:prstGeom prst="round2SameRect">
          <a:avLst/>
        </a:prstGeom>
        <a:solidFill>
          <a:schemeClr val="lt1">
            <a:alpha val="90000"/>
            <a:hueOff val="0"/>
            <a:satOff val="0"/>
            <a:lumOff val="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採多元文化觀點</a:t>
          </a:r>
          <a:endParaRPr lang="en-US" altLang="zh-TW" sz="2200" b="1" kern="1200" dirty="0">
            <a:latin typeface="+mj-ea"/>
            <a:ea typeface="+mj-ea"/>
          </a:endParaRPr>
        </a:p>
      </dsp:txBody>
      <dsp:txXfrm rot="-5400000">
        <a:off x="532011" y="686352"/>
        <a:ext cx="8336353" cy="445778"/>
      </dsp:txXfrm>
    </dsp:sp>
    <dsp:sp modelId="{C5A4F9F9-9B51-45BF-AF67-A17DCD8431D7}">
      <dsp:nvSpPr>
        <dsp:cNvPr id="0" name=""/>
        <dsp:cNvSpPr/>
      </dsp:nvSpPr>
      <dsp:spPr>
        <a:xfrm rot="5400000">
          <a:off x="-114002" y="1436075"/>
          <a:ext cx="760015" cy="532010"/>
        </a:xfrm>
        <a:prstGeom prst="chevron">
          <a:avLst/>
        </a:prstGeom>
        <a:solidFill>
          <a:schemeClr val="accent2">
            <a:hueOff val="-5760000"/>
            <a:satOff val="-20001"/>
            <a:lumOff val="2400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altLang="zh-TW" sz="2200" b="1" kern="1200" dirty="0">
            <a:latin typeface="+mj-ea"/>
            <a:ea typeface="+mj-ea"/>
          </a:endParaRPr>
        </a:p>
      </dsp:txBody>
      <dsp:txXfrm rot="-5400000">
        <a:off x="1" y="1588077"/>
        <a:ext cx="532010" cy="228005"/>
      </dsp:txXfrm>
    </dsp:sp>
    <dsp:sp modelId="{3B9F1B36-584C-4905-A1A3-FDC0F57A9BFC}">
      <dsp:nvSpPr>
        <dsp:cNvPr id="0" name=""/>
        <dsp:cNvSpPr/>
      </dsp:nvSpPr>
      <dsp:spPr>
        <a:xfrm rot="5400000">
          <a:off x="4465240" y="-2611155"/>
          <a:ext cx="494010" cy="8360469"/>
        </a:xfrm>
        <a:prstGeom prst="round2SameRect">
          <a:avLst/>
        </a:prstGeom>
        <a:solidFill>
          <a:schemeClr val="lt1">
            <a:alpha val="90000"/>
            <a:hueOff val="0"/>
            <a:satOff val="0"/>
            <a:lumOff val="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依需求特質</a:t>
          </a:r>
          <a:r>
            <a:rPr lang="zh-TW" sz="2200" b="1" kern="1200" dirty="0"/>
            <a:t>選擇或自行編輯合適的教材</a:t>
          </a:r>
          <a:endParaRPr lang="en-US" altLang="zh-TW" sz="2200" b="1" kern="1200" dirty="0">
            <a:latin typeface="+mj-ea"/>
            <a:ea typeface="+mj-ea"/>
          </a:endParaRPr>
        </a:p>
      </dsp:txBody>
      <dsp:txXfrm rot="-5400000">
        <a:off x="532011" y="1346190"/>
        <a:ext cx="8336353" cy="445778"/>
      </dsp:txXfrm>
    </dsp:sp>
    <dsp:sp modelId="{D842AE18-0C35-40D0-BA49-B15223B14721}">
      <dsp:nvSpPr>
        <dsp:cNvPr id="0" name=""/>
        <dsp:cNvSpPr/>
      </dsp:nvSpPr>
      <dsp:spPr>
        <a:xfrm rot="5400000">
          <a:off x="-114002" y="2095913"/>
          <a:ext cx="760015" cy="532010"/>
        </a:xfrm>
        <a:prstGeom prst="chevron">
          <a:avLst/>
        </a:prstGeom>
        <a:solidFill>
          <a:schemeClr val="accent2">
            <a:hueOff val="-8640000"/>
            <a:satOff val="-30002"/>
            <a:lumOff val="36001"/>
            <a:alphaOff val="0"/>
          </a:schemeClr>
        </a:solidFill>
        <a:ln w="25400" cap="flat" cmpd="sng" algn="ctr">
          <a:solidFill>
            <a:schemeClr val="accent2">
              <a:hueOff val="-8640000"/>
              <a:satOff val="-30002"/>
              <a:lumOff val="36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altLang="zh-TW" sz="2200" b="1" kern="1200" dirty="0">
            <a:latin typeface="+mj-ea"/>
            <a:ea typeface="+mj-ea"/>
          </a:endParaRPr>
        </a:p>
      </dsp:txBody>
      <dsp:txXfrm rot="-5400000">
        <a:off x="1" y="2247915"/>
        <a:ext cx="532010" cy="228005"/>
      </dsp:txXfrm>
    </dsp:sp>
    <dsp:sp modelId="{2DA40F99-ACBA-4CBE-899B-30DD8A91FD81}">
      <dsp:nvSpPr>
        <dsp:cNvPr id="0" name=""/>
        <dsp:cNvSpPr/>
      </dsp:nvSpPr>
      <dsp:spPr>
        <a:xfrm rot="5400000">
          <a:off x="4465240" y="-1951318"/>
          <a:ext cx="494010" cy="8360469"/>
        </a:xfrm>
        <a:prstGeom prst="round2SameRect">
          <a:avLst/>
        </a:prstGeom>
        <a:solidFill>
          <a:schemeClr val="lt1">
            <a:alpha val="90000"/>
            <a:hueOff val="0"/>
            <a:satOff val="0"/>
            <a:lumOff val="0"/>
            <a:alphaOff val="0"/>
          </a:schemeClr>
        </a:solidFill>
        <a:ln w="25400" cap="flat" cmpd="sng" algn="ctr">
          <a:solidFill>
            <a:schemeClr val="accent2">
              <a:hueOff val="-8640000"/>
              <a:satOff val="-30002"/>
              <a:lumOff val="36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sz="2200" b="1" kern="1200" dirty="0"/>
            <a:t>全年級或全校且全學期使用之自編自選教材應送學校課發會審查</a:t>
          </a:r>
          <a:endParaRPr lang="en-US" altLang="zh-TW" sz="2200" b="1" kern="1200" dirty="0">
            <a:latin typeface="+mj-ea"/>
            <a:ea typeface="+mj-ea"/>
          </a:endParaRPr>
        </a:p>
      </dsp:txBody>
      <dsp:txXfrm rot="-5400000">
        <a:off x="532011" y="2006027"/>
        <a:ext cx="8336353" cy="445778"/>
      </dsp:txXfrm>
    </dsp:sp>
    <dsp:sp modelId="{1EAF0E28-7D04-4D99-8AE5-120503333D28}">
      <dsp:nvSpPr>
        <dsp:cNvPr id="0" name=""/>
        <dsp:cNvSpPr/>
      </dsp:nvSpPr>
      <dsp:spPr>
        <a:xfrm rot="5400000">
          <a:off x="-114002" y="2755750"/>
          <a:ext cx="760015" cy="532010"/>
        </a:xfrm>
        <a:prstGeom prst="chevron">
          <a:avLst/>
        </a:prstGeom>
        <a:solidFill>
          <a:schemeClr val="accent2">
            <a:hueOff val="-11520000"/>
            <a:satOff val="-40002"/>
            <a:lumOff val="48001"/>
            <a:alphaOff val="0"/>
          </a:schemeClr>
        </a:solidFill>
        <a:ln w="25400" cap="flat" cmpd="sng" algn="ctr">
          <a:solidFill>
            <a:schemeClr val="accent2">
              <a:hueOff val="-11520000"/>
              <a:satOff val="-40002"/>
              <a:lumOff val="48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altLang="zh-TW" sz="2200" b="1" kern="1200" dirty="0">
            <a:latin typeface="+mj-ea"/>
            <a:ea typeface="+mj-ea"/>
          </a:endParaRPr>
        </a:p>
      </dsp:txBody>
      <dsp:txXfrm rot="-5400000">
        <a:off x="1" y="2907752"/>
        <a:ext cx="532010" cy="228005"/>
      </dsp:txXfrm>
    </dsp:sp>
    <dsp:sp modelId="{C44A6966-86CB-4011-8D6A-EB475738DC89}">
      <dsp:nvSpPr>
        <dsp:cNvPr id="0" name=""/>
        <dsp:cNvSpPr/>
      </dsp:nvSpPr>
      <dsp:spPr>
        <a:xfrm rot="5400000">
          <a:off x="4465240" y="-1291481"/>
          <a:ext cx="494010" cy="8360469"/>
        </a:xfrm>
        <a:prstGeom prst="round2SameRect">
          <a:avLst/>
        </a:prstGeom>
        <a:solidFill>
          <a:schemeClr val="lt1">
            <a:alpha val="90000"/>
            <a:hueOff val="0"/>
            <a:satOff val="0"/>
            <a:lumOff val="0"/>
            <a:alphaOff val="0"/>
          </a:schemeClr>
        </a:solidFill>
        <a:ln w="25400" cap="flat" cmpd="sng" algn="ctr">
          <a:solidFill>
            <a:schemeClr val="accent2">
              <a:hueOff val="-11520000"/>
              <a:satOff val="-40002"/>
              <a:lumOff val="48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依教科用書的內容及學生學習功能進行調整</a:t>
          </a:r>
          <a:endParaRPr lang="en-US" altLang="zh-TW" sz="2200" b="1" kern="1200" dirty="0">
            <a:latin typeface="+mj-ea"/>
            <a:ea typeface="+mj-ea"/>
          </a:endParaRPr>
        </a:p>
      </dsp:txBody>
      <dsp:txXfrm rot="-5400000">
        <a:off x="532011" y="2665864"/>
        <a:ext cx="8336353" cy="445778"/>
      </dsp:txXfrm>
    </dsp:sp>
    <dsp:sp modelId="{D6FAF9A1-C9BC-4B0A-A635-E24FF24FED21}">
      <dsp:nvSpPr>
        <dsp:cNvPr id="0" name=""/>
        <dsp:cNvSpPr/>
      </dsp:nvSpPr>
      <dsp:spPr>
        <a:xfrm rot="5400000">
          <a:off x="-114002" y="3415587"/>
          <a:ext cx="760015" cy="532010"/>
        </a:xfrm>
        <a:prstGeom prst="chevron">
          <a:avLst/>
        </a:prstGeom>
        <a:solidFill>
          <a:srgbClr val="FFCCCC"/>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altLang="zh-TW" sz="2200" b="1" kern="1200" dirty="0">
            <a:latin typeface="+mj-ea"/>
            <a:ea typeface="+mj-ea"/>
          </a:endParaRPr>
        </a:p>
      </dsp:txBody>
      <dsp:txXfrm rot="-5400000">
        <a:off x="1" y="3567589"/>
        <a:ext cx="532010" cy="228005"/>
      </dsp:txXfrm>
    </dsp:sp>
    <dsp:sp modelId="{6DE5F4BB-F34B-4E84-A5A3-D555F8F5FE15}">
      <dsp:nvSpPr>
        <dsp:cNvPr id="0" name=""/>
        <dsp:cNvSpPr/>
      </dsp:nvSpPr>
      <dsp:spPr>
        <a:xfrm rot="5400000">
          <a:off x="4465240" y="-631644"/>
          <a:ext cx="494010" cy="8360469"/>
        </a:xfrm>
        <a:prstGeom prst="round2SameRect">
          <a:avLst/>
        </a:prstGeom>
        <a:solidFill>
          <a:schemeClr val="lt1">
            <a:alpha val="90000"/>
            <a:hueOff val="0"/>
            <a:satOff val="0"/>
            <a:lumOff val="0"/>
            <a:alphaOff val="0"/>
          </a:schemeClr>
        </a:solidFill>
        <a:ln w="25400" cap="flat" cmpd="sng" algn="ctr">
          <a:solidFill>
            <a:srgbClr val="FFCCCC"/>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視障用書</a:t>
          </a:r>
          <a:r>
            <a:rPr lang="zh-TW" sz="2200" b="1" kern="1200" dirty="0"/>
            <a:t>送達時間需與普通教育學校相同</a:t>
          </a:r>
          <a:endParaRPr lang="en-US" altLang="zh-TW" sz="2200" b="1" kern="1200" dirty="0">
            <a:latin typeface="+mj-ea"/>
            <a:ea typeface="+mj-ea"/>
          </a:endParaRPr>
        </a:p>
      </dsp:txBody>
      <dsp:txXfrm rot="-5400000">
        <a:off x="532011" y="3325701"/>
        <a:ext cx="8336353" cy="4457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新細明體" pitchFamily="18" charset="-120"/>
              </a:defRPr>
            </a:lvl1pPr>
          </a:lstStyle>
          <a:p>
            <a:pPr>
              <a:defRPr/>
            </a:pPr>
            <a:fld id="{4A3A5FC1-9DEE-4784-8EB5-7767CB303545}" type="datetimeFigureOut">
              <a:rPr lang="zh-TW" altLang="en-US"/>
              <a:pPr>
                <a:defRPr/>
              </a:pPr>
              <a:t>2019/8/17</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6CF422-137A-4E02-B212-7F3107310FC1}" type="slidenum">
              <a:rPr lang="zh-TW" altLang="en-US"/>
              <a:pPr/>
              <a:t>‹#›</a:t>
            </a:fld>
            <a:endParaRPr lang="en-US" altLang="zh-TW"/>
          </a:p>
        </p:txBody>
      </p:sp>
    </p:spTree>
    <p:extLst>
      <p:ext uri="{BB962C8B-B14F-4D97-AF65-F5344CB8AC3E}">
        <p14:creationId xmlns:p14="http://schemas.microsoft.com/office/powerpoint/2010/main" val="3903996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TW"/>
              <a:pPr marL="0" lvl="0" indent="0" algn="r" rtl="0">
                <a:spcBef>
                  <a:spcPts val="0"/>
                </a:spcBef>
                <a:spcAft>
                  <a:spcPts val="0"/>
                </a:spcAft>
                <a:buNone/>
              </a:pPr>
              <a:t>1</a:t>
            </a:fld>
            <a:endParaRPr/>
          </a:p>
        </p:txBody>
      </p:sp>
    </p:spTree>
    <p:extLst>
      <p:ext uri="{BB962C8B-B14F-4D97-AF65-F5344CB8AC3E}">
        <p14:creationId xmlns:p14="http://schemas.microsoft.com/office/powerpoint/2010/main" val="326219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影像版面配置區 1">
            <a:extLst>
              <a:ext uri="{FF2B5EF4-FFF2-40B4-BE49-F238E27FC236}">
                <a16:creationId xmlns:a16="http://schemas.microsoft.com/office/drawing/2014/main" id="{01A9E933-2F4F-41D2-9EE1-85BD68232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a:extLst>
              <a:ext uri="{FF2B5EF4-FFF2-40B4-BE49-F238E27FC236}">
                <a16:creationId xmlns:a16="http://schemas.microsoft.com/office/drawing/2014/main" id="{9DA0045E-776B-4098-A01A-6C4066D6CC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buFont typeface="Wingdings" panose="05000000000000000000" pitchFamily="2" charset="2"/>
              <a:buNone/>
            </a:pPr>
            <a:endParaRPr lang="zh-TW" altLang="en-US" dirty="0"/>
          </a:p>
        </p:txBody>
      </p:sp>
      <p:sp>
        <p:nvSpPr>
          <p:cNvPr id="12292" name="投影片編號版面配置區 3">
            <a:extLst>
              <a:ext uri="{FF2B5EF4-FFF2-40B4-BE49-F238E27FC236}">
                <a16:creationId xmlns:a16="http://schemas.microsoft.com/office/drawing/2014/main" id="{F3093AF9-596C-485B-A3EB-E04A75F0F6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B8B26D3-B834-4B56-9A3D-80DA0DD3ECE0}" type="slidenum">
              <a:rPr lang="zh-TW" altLang="en-US"/>
              <a:pPr>
                <a:spcBef>
                  <a:spcPct val="0"/>
                </a:spcBef>
              </a:pPr>
              <a:t>13</a:t>
            </a:fld>
            <a:endParaRPr lang="zh-TW" altLang="en-US"/>
          </a:p>
        </p:txBody>
      </p:sp>
    </p:spTree>
    <p:extLst>
      <p:ext uri="{BB962C8B-B14F-4D97-AF65-F5344CB8AC3E}">
        <p14:creationId xmlns:p14="http://schemas.microsoft.com/office/powerpoint/2010/main" val="361259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14</a:t>
            </a:fld>
            <a:endParaRPr lang="en-US" altLang="zh-TW"/>
          </a:p>
        </p:txBody>
      </p:sp>
    </p:spTree>
    <p:extLst>
      <p:ext uri="{BB962C8B-B14F-4D97-AF65-F5344CB8AC3E}">
        <p14:creationId xmlns:p14="http://schemas.microsoft.com/office/powerpoint/2010/main" val="175372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影像版面配置區 1">
            <a:extLst>
              <a:ext uri="{FF2B5EF4-FFF2-40B4-BE49-F238E27FC236}">
                <a16:creationId xmlns:a16="http://schemas.microsoft.com/office/drawing/2014/main" id="{1C78008C-D15E-4F63-9662-F0B09359C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1E72B3D1-6E2D-449F-9EB2-7C6A51863265}"/>
              </a:ext>
            </a:extLst>
          </p:cNvPr>
          <p:cNvSpPr>
            <a:spLocks noGrp="1"/>
          </p:cNvSpPr>
          <p:nvPr>
            <p:ph type="body" idx="1"/>
          </p:nvPr>
        </p:nvSpPr>
        <p:spPr/>
        <p:txBody>
          <a:bodyPr/>
          <a:lstStyle/>
          <a:p>
            <a:pPr eaLnBrk="1" fontAlgn="auto" hangingPunct="1">
              <a:spcBef>
                <a:spcPts val="0"/>
              </a:spcBef>
              <a:spcAft>
                <a:spcPts val="0"/>
              </a:spcAft>
              <a:defRPr/>
            </a:pPr>
            <a:endParaRPr lang="zh-TW" altLang="en-US" dirty="0"/>
          </a:p>
        </p:txBody>
      </p:sp>
      <p:sp>
        <p:nvSpPr>
          <p:cNvPr id="15364" name="投影片編號版面配置區 3">
            <a:extLst>
              <a:ext uri="{FF2B5EF4-FFF2-40B4-BE49-F238E27FC236}">
                <a16:creationId xmlns:a16="http://schemas.microsoft.com/office/drawing/2014/main" id="{05BCF943-133A-43F1-B9AA-6577A50A9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229EC66-9287-4399-9364-37993F3DA6E1}" type="slidenum">
              <a:rPr lang="zh-TW" altLang="en-US"/>
              <a:pPr>
                <a:spcBef>
                  <a:spcPct val="0"/>
                </a:spcBef>
              </a:pPr>
              <a:t>15</a:t>
            </a:fld>
            <a:endParaRPr lang="zh-TW" altLang="en-US"/>
          </a:p>
        </p:txBody>
      </p:sp>
    </p:spTree>
    <p:extLst>
      <p:ext uri="{BB962C8B-B14F-4D97-AF65-F5344CB8AC3E}">
        <p14:creationId xmlns:p14="http://schemas.microsoft.com/office/powerpoint/2010/main" val="46432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6E0AE9F9-CB48-4BE5-9666-60FB4C9B9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a:extLst>
              <a:ext uri="{FF2B5EF4-FFF2-40B4-BE49-F238E27FC236}">
                <a16:creationId xmlns:a16="http://schemas.microsoft.com/office/drawing/2014/main" id="{373EBE10-FD84-40B7-92C5-38704B8C6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9460" name="投影片編號版面配置區 3">
            <a:extLst>
              <a:ext uri="{FF2B5EF4-FFF2-40B4-BE49-F238E27FC236}">
                <a16:creationId xmlns:a16="http://schemas.microsoft.com/office/drawing/2014/main" id="{209B5781-177D-4311-9B5A-9BBE26FB29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0C2B5B1-68EA-45A0-BA54-865A0FC55E7A}" type="slidenum">
              <a:rPr lang="zh-TW" altLang="en-US"/>
              <a:pPr>
                <a:spcBef>
                  <a:spcPct val="0"/>
                </a:spcBef>
              </a:pPr>
              <a:t>16</a:t>
            </a:fld>
            <a:endParaRPr lang="zh-TW" altLang="en-US"/>
          </a:p>
        </p:txBody>
      </p:sp>
    </p:spTree>
    <p:extLst>
      <p:ext uri="{BB962C8B-B14F-4D97-AF65-F5344CB8AC3E}">
        <p14:creationId xmlns:p14="http://schemas.microsoft.com/office/powerpoint/2010/main" val="146050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6E0AE9F9-CB48-4BE5-9666-60FB4C9B9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a:extLst>
              <a:ext uri="{FF2B5EF4-FFF2-40B4-BE49-F238E27FC236}">
                <a16:creationId xmlns:a16="http://schemas.microsoft.com/office/drawing/2014/main" id="{373EBE10-FD84-40B7-92C5-38704B8C6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9460" name="投影片編號版面配置區 3">
            <a:extLst>
              <a:ext uri="{FF2B5EF4-FFF2-40B4-BE49-F238E27FC236}">
                <a16:creationId xmlns:a16="http://schemas.microsoft.com/office/drawing/2014/main" id="{209B5781-177D-4311-9B5A-9BBE26FB29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0C2B5B1-68EA-45A0-BA54-865A0FC55E7A}" type="slidenum">
              <a:rPr lang="zh-TW" altLang="en-US"/>
              <a:pPr>
                <a:spcBef>
                  <a:spcPct val="0"/>
                </a:spcBef>
              </a:pPr>
              <a:t>17</a:t>
            </a:fld>
            <a:endParaRPr lang="zh-TW" altLang="en-US"/>
          </a:p>
        </p:txBody>
      </p:sp>
    </p:spTree>
    <p:extLst>
      <p:ext uri="{BB962C8B-B14F-4D97-AF65-F5344CB8AC3E}">
        <p14:creationId xmlns:p14="http://schemas.microsoft.com/office/powerpoint/2010/main" val="429282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18</a:t>
            </a:fld>
            <a:endParaRPr lang="en-US" altLang="zh-TW"/>
          </a:p>
        </p:txBody>
      </p:sp>
    </p:spTree>
    <p:extLst>
      <p:ext uri="{BB962C8B-B14F-4D97-AF65-F5344CB8AC3E}">
        <p14:creationId xmlns:p14="http://schemas.microsoft.com/office/powerpoint/2010/main" val="194672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19</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20</a:t>
            </a:fld>
            <a:endParaRPr lang="zh-TW" altLang="en-US"/>
          </a:p>
        </p:txBody>
      </p:sp>
    </p:spTree>
    <p:extLst>
      <p:ext uri="{BB962C8B-B14F-4D97-AF65-F5344CB8AC3E}">
        <p14:creationId xmlns:p14="http://schemas.microsoft.com/office/powerpoint/2010/main" val="172888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21</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22</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4</a:t>
            </a:fld>
            <a:endParaRPr lang="en-US" altLang="zh-TW"/>
          </a:p>
        </p:txBody>
      </p:sp>
    </p:spTree>
    <p:extLst>
      <p:ext uri="{BB962C8B-B14F-4D97-AF65-F5344CB8AC3E}">
        <p14:creationId xmlns:p14="http://schemas.microsoft.com/office/powerpoint/2010/main" val="4111217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60575" indent="-2060575" algn="l"/>
            <a:r>
              <a:rPr lang="zh-TW" altLang="zh-TW" sz="1200" b="1" kern="1200" dirty="0">
                <a:solidFill>
                  <a:schemeClr val="tx1"/>
                </a:solidFill>
                <a:latin typeface="+mn-lt"/>
                <a:ea typeface="+mn-ea"/>
                <a:cs typeface="+mn-cs"/>
              </a:rPr>
              <a:t>。</a:t>
            </a:r>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23</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24</a:t>
            </a:fld>
            <a:endParaRPr lang="zh-TW" altLang="en-US"/>
          </a:p>
        </p:txBody>
      </p:sp>
    </p:spTree>
    <p:extLst>
      <p:ext uri="{BB962C8B-B14F-4D97-AF65-F5344CB8AC3E}">
        <p14:creationId xmlns:p14="http://schemas.microsoft.com/office/powerpoint/2010/main" val="1728885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25</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dirty="0"/>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26</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27</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marL="0" indent="0">
              <a:buNone/>
              <a:defRPr/>
            </a:pPr>
            <a:endParaRPr lang="zh-TW" altLang="en-US" sz="1200" dirty="0"/>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28</a:t>
            </a:fld>
            <a:endParaRPr lang="zh-TW" altLang="en-US"/>
          </a:p>
        </p:txBody>
      </p:sp>
    </p:spTree>
    <p:extLst>
      <p:ext uri="{BB962C8B-B14F-4D97-AF65-F5344CB8AC3E}">
        <p14:creationId xmlns:p14="http://schemas.microsoft.com/office/powerpoint/2010/main" val="2643805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a:spcBef>
                <a:spcPts val="900"/>
              </a:spcBef>
            </a:pPr>
            <a:endParaRPr lang="zh-TW" altLang="en-US" sz="1200" dirty="0"/>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29</a:t>
            </a:fld>
            <a:endParaRPr lang="zh-TW" altLang="en-US"/>
          </a:p>
        </p:txBody>
      </p:sp>
    </p:spTree>
    <p:extLst>
      <p:ext uri="{BB962C8B-B14F-4D97-AF65-F5344CB8AC3E}">
        <p14:creationId xmlns:p14="http://schemas.microsoft.com/office/powerpoint/2010/main" val="264380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lgn="just">
              <a:defRPr/>
            </a:pPr>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30</a:t>
            </a:fld>
            <a:endParaRPr lang="en-US" altLang="zh-TW"/>
          </a:p>
        </p:txBody>
      </p:sp>
    </p:spTree>
    <p:extLst>
      <p:ext uri="{BB962C8B-B14F-4D97-AF65-F5344CB8AC3E}">
        <p14:creationId xmlns:p14="http://schemas.microsoft.com/office/powerpoint/2010/main" val="210033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1200" dirty="0">
              <a:solidFill>
                <a:srgbClr val="FFFF00"/>
              </a:solidFill>
              <a:latin typeface="+mj-ea"/>
              <a:ea typeface="+mj-ea"/>
            </a:endParaRPr>
          </a:p>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31</a:t>
            </a:fld>
            <a:endParaRPr lang="en-US" altLang="zh-TW"/>
          </a:p>
        </p:txBody>
      </p:sp>
    </p:spTree>
    <p:extLst>
      <p:ext uri="{BB962C8B-B14F-4D97-AF65-F5344CB8AC3E}">
        <p14:creationId xmlns:p14="http://schemas.microsoft.com/office/powerpoint/2010/main" val="1477547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1200" dirty="0">
              <a:solidFill>
                <a:srgbClr val="FFFF00"/>
              </a:solidFill>
              <a:latin typeface="+mj-ea"/>
              <a:ea typeface="+mj-ea"/>
            </a:endParaRPr>
          </a:p>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32</a:t>
            </a:fld>
            <a:endParaRPr lang="en-US" altLang="zh-TW"/>
          </a:p>
        </p:txBody>
      </p:sp>
    </p:spTree>
    <p:extLst>
      <p:ext uri="{BB962C8B-B14F-4D97-AF65-F5344CB8AC3E}">
        <p14:creationId xmlns:p14="http://schemas.microsoft.com/office/powerpoint/2010/main" val="318863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963471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33</a:t>
            </a:fld>
            <a:endParaRPr lang="en-US" altLang="zh-TW"/>
          </a:p>
        </p:txBody>
      </p:sp>
    </p:spTree>
    <p:extLst>
      <p:ext uri="{BB962C8B-B14F-4D97-AF65-F5344CB8AC3E}">
        <p14:creationId xmlns:p14="http://schemas.microsoft.com/office/powerpoint/2010/main" val="3272051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34</a:t>
            </a:fld>
            <a:endParaRPr lang="en-US" altLang="zh-TW"/>
          </a:p>
        </p:txBody>
      </p:sp>
    </p:spTree>
    <p:extLst>
      <p:ext uri="{BB962C8B-B14F-4D97-AF65-F5344CB8AC3E}">
        <p14:creationId xmlns:p14="http://schemas.microsoft.com/office/powerpoint/2010/main" val="68562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35</a:t>
            </a:fld>
            <a:endParaRPr lang="en-US" altLang="zh-TW"/>
          </a:p>
        </p:txBody>
      </p:sp>
    </p:spTree>
    <p:extLst>
      <p:ext uri="{BB962C8B-B14F-4D97-AF65-F5344CB8AC3E}">
        <p14:creationId xmlns:p14="http://schemas.microsoft.com/office/powerpoint/2010/main" val="4224850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2000" dirty="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solidFill>
                  <a:prstClr val="black"/>
                </a:solidFill>
              </a:rPr>
              <a:pPr/>
              <a:t>36</a:t>
            </a:fld>
            <a:endParaRPr lang="en-US" altLang="zh-TW">
              <a:solidFill>
                <a:prstClr val="black"/>
              </a:solidFill>
            </a:endParaRPr>
          </a:p>
        </p:txBody>
      </p:sp>
    </p:spTree>
    <p:extLst>
      <p:ext uri="{BB962C8B-B14F-4D97-AF65-F5344CB8AC3E}">
        <p14:creationId xmlns:p14="http://schemas.microsoft.com/office/powerpoint/2010/main" val="3393628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37</a:t>
            </a:fld>
            <a:endParaRPr lang="en-US" altLang="zh-TW"/>
          </a:p>
        </p:txBody>
      </p:sp>
    </p:spTree>
    <p:extLst>
      <p:ext uri="{BB962C8B-B14F-4D97-AF65-F5344CB8AC3E}">
        <p14:creationId xmlns:p14="http://schemas.microsoft.com/office/powerpoint/2010/main" val="2034893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38</a:t>
            </a:fld>
            <a:endParaRPr lang="en-US" altLang="zh-TW"/>
          </a:p>
        </p:txBody>
      </p:sp>
    </p:spTree>
    <p:extLst>
      <p:ext uri="{BB962C8B-B14F-4D97-AF65-F5344CB8AC3E}">
        <p14:creationId xmlns:p14="http://schemas.microsoft.com/office/powerpoint/2010/main" val="2073601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sz="1200" kern="1200" baseline="0" dirty="0">
              <a:solidFill>
                <a:schemeClr val="tx1"/>
              </a:solidFill>
              <a:latin typeface="+mn-lt"/>
              <a:ea typeface="+mn-ea"/>
              <a:cs typeface="+mn-cs"/>
            </a:endParaRP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solidFill>
                  <a:prstClr val="black"/>
                </a:solidFill>
              </a:rPr>
              <a:pPr/>
              <a:t>39</a:t>
            </a:fld>
            <a:endParaRPr lang="en-US" altLang="zh-TW">
              <a:solidFill>
                <a:prstClr val="black"/>
              </a:solidFill>
            </a:endParaRPr>
          </a:p>
        </p:txBody>
      </p:sp>
    </p:spTree>
    <p:extLst>
      <p:ext uri="{BB962C8B-B14F-4D97-AF65-F5344CB8AC3E}">
        <p14:creationId xmlns:p14="http://schemas.microsoft.com/office/powerpoint/2010/main" val="3150107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40</a:t>
            </a:fld>
            <a:endParaRPr lang="en-US" altLang="zh-TW"/>
          </a:p>
        </p:txBody>
      </p:sp>
    </p:spTree>
    <p:extLst>
      <p:ext uri="{BB962C8B-B14F-4D97-AF65-F5344CB8AC3E}">
        <p14:creationId xmlns:p14="http://schemas.microsoft.com/office/powerpoint/2010/main" val="2823355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baseline="0" dirty="0">
              <a:solidFill>
                <a:schemeClr val="tx1"/>
              </a:solidFill>
              <a:latin typeface="+mn-lt"/>
              <a:ea typeface="+mn-ea"/>
              <a:cs typeface="+mn-cs"/>
            </a:endParaRPr>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solidFill>
                  <a:prstClr val="black"/>
                </a:solidFill>
              </a:rPr>
              <a:pPr/>
              <a:t>41</a:t>
            </a:fld>
            <a:endParaRPr lang="zh-TW" altLang="en-US">
              <a:solidFill>
                <a:prstClr val="black"/>
              </a:solidFill>
            </a:endParaRPr>
          </a:p>
        </p:txBody>
      </p:sp>
    </p:spTree>
    <p:extLst>
      <p:ext uri="{BB962C8B-B14F-4D97-AF65-F5344CB8AC3E}">
        <p14:creationId xmlns:p14="http://schemas.microsoft.com/office/powerpoint/2010/main" val="1296654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solidFill>
                  <a:prstClr val="black"/>
                </a:solidFill>
              </a:rPr>
              <a:pPr/>
              <a:t>42</a:t>
            </a:fld>
            <a:endParaRPr lang="zh-TW" altLang="en-US">
              <a:solidFill>
                <a:prstClr val="black"/>
              </a:solidFill>
            </a:endParaRPr>
          </a:p>
        </p:txBody>
      </p:sp>
    </p:spTree>
    <p:extLst>
      <p:ext uri="{BB962C8B-B14F-4D97-AF65-F5344CB8AC3E}">
        <p14:creationId xmlns:p14="http://schemas.microsoft.com/office/powerpoint/2010/main" val="338776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084615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baseline="0" dirty="0">
              <a:solidFill>
                <a:schemeClr val="tx1"/>
              </a:solidFill>
              <a:latin typeface="+mn-lt"/>
              <a:ea typeface="+mn-ea"/>
              <a:cs typeface="+mn-cs"/>
            </a:endParaRPr>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solidFill>
                  <a:prstClr val="black"/>
                </a:solidFill>
              </a:rPr>
              <a:pPr/>
              <a:t>43</a:t>
            </a:fld>
            <a:endParaRPr lang="zh-TW" altLang="en-US">
              <a:solidFill>
                <a:prstClr val="black"/>
              </a:solidFill>
            </a:endParaRPr>
          </a:p>
        </p:txBody>
      </p:sp>
    </p:spTree>
    <p:extLst>
      <p:ext uri="{BB962C8B-B14F-4D97-AF65-F5344CB8AC3E}">
        <p14:creationId xmlns:p14="http://schemas.microsoft.com/office/powerpoint/2010/main" val="838330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baseline="0" dirty="0">
              <a:solidFill>
                <a:schemeClr val="tx1"/>
              </a:solidFill>
              <a:latin typeface="+mn-lt"/>
              <a:ea typeface="+mn-ea"/>
              <a:cs typeface="+mn-cs"/>
            </a:endParaRPr>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solidFill>
                  <a:prstClr val="black"/>
                </a:solidFill>
              </a:rPr>
              <a:pPr/>
              <a:t>44</a:t>
            </a:fld>
            <a:endParaRPr lang="zh-TW" altLang="en-US">
              <a:solidFill>
                <a:prstClr val="black"/>
              </a:solidFill>
            </a:endParaRPr>
          </a:p>
        </p:txBody>
      </p:sp>
    </p:spTree>
    <p:extLst>
      <p:ext uri="{BB962C8B-B14F-4D97-AF65-F5344CB8AC3E}">
        <p14:creationId xmlns:p14="http://schemas.microsoft.com/office/powerpoint/2010/main" val="419363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kern="1200" baseline="0" dirty="0">
              <a:solidFill>
                <a:schemeClr val="tx1"/>
              </a:solidFill>
              <a:latin typeface="+mn-lt"/>
              <a:ea typeface="+mn-ea"/>
              <a:cs typeface="+mn-cs"/>
            </a:endParaRPr>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solidFill>
                  <a:prstClr val="black"/>
                </a:solidFill>
              </a:rPr>
              <a:pPr/>
              <a:t>45</a:t>
            </a:fld>
            <a:endParaRPr lang="zh-TW" altLang="en-US">
              <a:solidFill>
                <a:prstClr val="black"/>
              </a:solidFill>
            </a:endParaRPr>
          </a:p>
        </p:txBody>
      </p:sp>
    </p:spTree>
    <p:extLst>
      <p:ext uri="{BB962C8B-B14F-4D97-AF65-F5344CB8AC3E}">
        <p14:creationId xmlns:p14="http://schemas.microsoft.com/office/powerpoint/2010/main" val="1412752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spcAft>
                <a:spcPts val="0"/>
              </a:spcAft>
            </a:pPr>
            <a:endParaRPr lang="zh-TW" altLang="zh-TW" kern="100" dirty="0">
              <a:effectLst/>
              <a:latin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46</a:t>
            </a:fld>
            <a:endParaRPr lang="en-US" altLang="zh-TW"/>
          </a:p>
        </p:txBody>
      </p:sp>
    </p:spTree>
    <p:extLst>
      <p:ext uri="{BB962C8B-B14F-4D97-AF65-F5344CB8AC3E}">
        <p14:creationId xmlns:p14="http://schemas.microsoft.com/office/powerpoint/2010/main" val="16077996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spcAft>
                <a:spcPts val="0"/>
              </a:spcAft>
            </a:pPr>
            <a:endParaRPr lang="zh-TW" altLang="zh-TW" kern="100" dirty="0">
              <a:effectLst/>
              <a:latin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47</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49</a:t>
            </a:fld>
            <a:endParaRPr lang="en-US" altLang="zh-TW"/>
          </a:p>
        </p:txBody>
      </p:sp>
    </p:spTree>
    <p:extLst>
      <p:ext uri="{BB962C8B-B14F-4D97-AF65-F5344CB8AC3E}">
        <p14:creationId xmlns:p14="http://schemas.microsoft.com/office/powerpoint/2010/main" val="126444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50</a:t>
            </a:fld>
            <a:endParaRPr lang="en-US" altLang="zh-TW"/>
          </a:p>
        </p:txBody>
      </p:sp>
    </p:spTree>
    <p:extLst>
      <p:ext uri="{BB962C8B-B14F-4D97-AF65-F5344CB8AC3E}">
        <p14:creationId xmlns:p14="http://schemas.microsoft.com/office/powerpoint/2010/main" val="1322420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51</a:t>
            </a:fld>
            <a:endParaRPr lang="en-US" altLang="zh-TW"/>
          </a:p>
        </p:txBody>
      </p:sp>
    </p:spTree>
    <p:extLst>
      <p:ext uri="{BB962C8B-B14F-4D97-AF65-F5344CB8AC3E}">
        <p14:creationId xmlns:p14="http://schemas.microsoft.com/office/powerpoint/2010/main" val="34660716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52</a:t>
            </a:fld>
            <a:endParaRPr lang="en-US" altLang="zh-TW"/>
          </a:p>
        </p:txBody>
      </p:sp>
    </p:spTree>
    <p:extLst>
      <p:ext uri="{BB962C8B-B14F-4D97-AF65-F5344CB8AC3E}">
        <p14:creationId xmlns:p14="http://schemas.microsoft.com/office/powerpoint/2010/main" val="2223791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lvl="0" indent="0" algn="just">
              <a:spcBef>
                <a:spcPts val="1200"/>
              </a:spcBef>
              <a:spcAft>
                <a:spcPts val="0"/>
              </a:spcAft>
              <a:buFont typeface="+mj-lt"/>
              <a:buNone/>
            </a:pPr>
            <a:endParaRPr lang="zh-TW" altLang="zh-TW" sz="1200" kern="100" dirty="0">
              <a:latin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53</a:t>
            </a:fld>
            <a:endParaRPr lang="en-US" altLang="zh-TW"/>
          </a:p>
        </p:txBody>
      </p:sp>
    </p:spTree>
    <p:extLst>
      <p:ext uri="{BB962C8B-B14F-4D97-AF65-F5344CB8AC3E}">
        <p14:creationId xmlns:p14="http://schemas.microsoft.com/office/powerpoint/2010/main" val="322955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defRPr/>
            </a:pPr>
            <a:endParaRPr lang="en-US" altLang="zh-TW" sz="1200" dirty="0">
              <a:latin typeface="標楷體" panose="03000509000000000000" pitchFamily="65" charset="-120"/>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655442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54</a:t>
            </a:fld>
            <a:endParaRPr lang="en-US" altLang="zh-TW"/>
          </a:p>
        </p:txBody>
      </p:sp>
    </p:spTree>
    <p:extLst>
      <p:ext uri="{BB962C8B-B14F-4D97-AF65-F5344CB8AC3E}">
        <p14:creationId xmlns:p14="http://schemas.microsoft.com/office/powerpoint/2010/main" val="1300291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56</a:t>
            </a:fld>
            <a:endParaRPr lang="en-US" altLang="zh-TW"/>
          </a:p>
        </p:txBody>
      </p:sp>
    </p:spTree>
    <p:extLst>
      <p:ext uri="{BB962C8B-B14F-4D97-AF65-F5344CB8AC3E}">
        <p14:creationId xmlns:p14="http://schemas.microsoft.com/office/powerpoint/2010/main" val="645437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57</a:t>
            </a:fld>
            <a:endParaRPr lang="en-US" altLang="zh-TW"/>
          </a:p>
        </p:txBody>
      </p:sp>
    </p:spTree>
    <p:extLst>
      <p:ext uri="{BB962C8B-B14F-4D97-AF65-F5344CB8AC3E}">
        <p14:creationId xmlns:p14="http://schemas.microsoft.com/office/powerpoint/2010/main" val="472911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58</a:t>
            </a:fld>
            <a:endParaRPr lang="en-US" altLang="zh-TW"/>
          </a:p>
        </p:txBody>
      </p:sp>
    </p:spTree>
    <p:extLst>
      <p:ext uri="{BB962C8B-B14F-4D97-AF65-F5344CB8AC3E}">
        <p14:creationId xmlns:p14="http://schemas.microsoft.com/office/powerpoint/2010/main" val="892294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59</a:t>
            </a:fld>
            <a:endParaRPr lang="en-US" altLang="zh-TW"/>
          </a:p>
        </p:txBody>
      </p:sp>
    </p:spTree>
    <p:extLst>
      <p:ext uri="{BB962C8B-B14F-4D97-AF65-F5344CB8AC3E}">
        <p14:creationId xmlns:p14="http://schemas.microsoft.com/office/powerpoint/2010/main" val="7336274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60</a:t>
            </a:fld>
            <a:endParaRPr lang="en-US" altLang="zh-TW"/>
          </a:p>
        </p:txBody>
      </p:sp>
    </p:spTree>
    <p:extLst>
      <p:ext uri="{BB962C8B-B14F-4D97-AF65-F5344CB8AC3E}">
        <p14:creationId xmlns:p14="http://schemas.microsoft.com/office/powerpoint/2010/main" val="3142267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61</a:t>
            </a:fld>
            <a:endParaRPr lang="en-US" altLang="zh-TW"/>
          </a:p>
        </p:txBody>
      </p:sp>
    </p:spTree>
    <p:extLst>
      <p:ext uri="{BB962C8B-B14F-4D97-AF65-F5344CB8AC3E}">
        <p14:creationId xmlns:p14="http://schemas.microsoft.com/office/powerpoint/2010/main" val="1250898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62</a:t>
            </a:fld>
            <a:endParaRPr lang="en-US" altLang="zh-TW"/>
          </a:p>
        </p:txBody>
      </p:sp>
    </p:spTree>
    <p:extLst>
      <p:ext uri="{BB962C8B-B14F-4D97-AF65-F5344CB8AC3E}">
        <p14:creationId xmlns:p14="http://schemas.microsoft.com/office/powerpoint/2010/main" val="2610206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63</a:t>
            </a:fld>
            <a:endParaRPr lang="en-US" altLang="zh-TW"/>
          </a:p>
        </p:txBody>
      </p:sp>
    </p:spTree>
    <p:extLst>
      <p:ext uri="{BB962C8B-B14F-4D97-AF65-F5344CB8AC3E}">
        <p14:creationId xmlns:p14="http://schemas.microsoft.com/office/powerpoint/2010/main" val="21702058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hangingPunct="0"/>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64</a:t>
            </a:fld>
            <a:endParaRPr lang="en-US" altLang="zh-TW"/>
          </a:p>
        </p:txBody>
      </p:sp>
    </p:spTree>
    <p:extLst>
      <p:ext uri="{BB962C8B-B14F-4D97-AF65-F5344CB8AC3E}">
        <p14:creationId xmlns:p14="http://schemas.microsoft.com/office/powerpoint/2010/main" val="70671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9</a:t>
            </a:fld>
            <a:endParaRPr lang="en-US" altLang="zh-TW"/>
          </a:p>
        </p:txBody>
      </p:sp>
    </p:spTree>
    <p:extLst>
      <p:ext uri="{BB962C8B-B14F-4D97-AF65-F5344CB8AC3E}">
        <p14:creationId xmlns:p14="http://schemas.microsoft.com/office/powerpoint/2010/main" val="28029239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hangingPunct="0"/>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65</a:t>
            </a:fld>
            <a:endParaRPr lang="en-US" altLang="zh-TW"/>
          </a:p>
        </p:txBody>
      </p:sp>
    </p:spTree>
    <p:extLst>
      <p:ext uri="{BB962C8B-B14F-4D97-AF65-F5344CB8AC3E}">
        <p14:creationId xmlns:p14="http://schemas.microsoft.com/office/powerpoint/2010/main" val="3266359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66</a:t>
            </a:fld>
            <a:endParaRPr lang="en-US" altLang="zh-TW"/>
          </a:p>
        </p:txBody>
      </p:sp>
    </p:spTree>
    <p:extLst>
      <p:ext uri="{BB962C8B-B14F-4D97-AF65-F5344CB8AC3E}">
        <p14:creationId xmlns:p14="http://schemas.microsoft.com/office/powerpoint/2010/main" val="16891826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838" indent="-285707">
              <a:defRPr>
                <a:solidFill>
                  <a:schemeClr val="tx1"/>
                </a:solidFill>
                <a:latin typeface="Calibri" panose="020F0502020204030204" pitchFamily="34" charset="0"/>
                <a:ea typeface="新細明體" panose="02020500000000000000" pitchFamily="18" charset="-120"/>
              </a:defRPr>
            </a:lvl2pPr>
            <a:lvl3pPr marL="1142827" indent="-228565">
              <a:defRPr>
                <a:solidFill>
                  <a:schemeClr val="tx1"/>
                </a:solidFill>
                <a:latin typeface="Calibri" panose="020F0502020204030204" pitchFamily="34" charset="0"/>
                <a:ea typeface="新細明體" panose="02020500000000000000" pitchFamily="18" charset="-120"/>
              </a:defRPr>
            </a:lvl3pPr>
            <a:lvl4pPr marL="1599958" indent="-228565">
              <a:defRPr>
                <a:solidFill>
                  <a:schemeClr val="tx1"/>
                </a:solidFill>
                <a:latin typeface="Calibri" panose="020F0502020204030204" pitchFamily="34" charset="0"/>
                <a:ea typeface="新細明體" panose="02020500000000000000" pitchFamily="18" charset="-120"/>
              </a:defRPr>
            </a:lvl4pPr>
            <a:lvl5pPr marL="2057090" indent="-228565">
              <a:defRPr>
                <a:solidFill>
                  <a:schemeClr val="tx1"/>
                </a:solidFill>
                <a:latin typeface="Calibri" panose="020F0502020204030204" pitchFamily="34" charset="0"/>
                <a:ea typeface="新細明體" panose="02020500000000000000" pitchFamily="18" charset="-120"/>
              </a:defRPr>
            </a:lvl5pPr>
            <a:lvl6pPr marL="2514220"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351"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8482"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5613" indent="-228565"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69</a:t>
            </a:fld>
            <a:endParaRPr lang="en-US" altLang="zh-TW"/>
          </a:p>
        </p:txBody>
      </p:sp>
    </p:spTree>
    <p:extLst>
      <p:ext uri="{BB962C8B-B14F-4D97-AF65-F5344CB8AC3E}">
        <p14:creationId xmlns:p14="http://schemas.microsoft.com/office/powerpoint/2010/main" val="974090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solidFill>
                  <a:prstClr val="black"/>
                </a:solidFill>
              </a:rPr>
              <a:pPr/>
              <a:t>70</a:t>
            </a:fld>
            <a:endParaRPr kumimoji="1" lang="zh-TW" altLang="en-US" dirty="0">
              <a:solidFill>
                <a:prstClr val="black"/>
              </a:solidFill>
            </a:endParaRPr>
          </a:p>
        </p:txBody>
      </p:sp>
    </p:spTree>
    <p:extLst>
      <p:ext uri="{BB962C8B-B14F-4D97-AF65-F5344CB8AC3E}">
        <p14:creationId xmlns:p14="http://schemas.microsoft.com/office/powerpoint/2010/main" val="422980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10</a:t>
            </a:fld>
            <a:endParaRPr lang="en-US" altLang="zh-TW"/>
          </a:p>
        </p:txBody>
      </p:sp>
    </p:spTree>
    <p:extLst>
      <p:ext uri="{BB962C8B-B14F-4D97-AF65-F5344CB8AC3E}">
        <p14:creationId xmlns:p14="http://schemas.microsoft.com/office/powerpoint/2010/main" val="277025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11</a:t>
            </a:fld>
            <a:endParaRPr lang="en-US" altLang="zh-TW"/>
          </a:p>
        </p:txBody>
      </p:sp>
    </p:spTree>
    <p:extLst>
      <p:ext uri="{BB962C8B-B14F-4D97-AF65-F5344CB8AC3E}">
        <p14:creationId xmlns:p14="http://schemas.microsoft.com/office/powerpoint/2010/main" val="248220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096068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8613" y="2130425"/>
            <a:ext cx="7772400" cy="1470025"/>
          </a:xfrm>
        </p:spPr>
        <p:txBody>
          <a:bodyPr/>
          <a:lstStyle>
            <a:lvl1pPr>
              <a:defRPr sz="4400"/>
            </a:lvl1pPr>
          </a:lstStyle>
          <a:p>
            <a:r>
              <a:rPr lang="zh-TW" altLang="en-US"/>
              <a:t>按一下以編輯母片標題樣式</a:t>
            </a:r>
          </a:p>
        </p:txBody>
      </p:sp>
      <p:sp>
        <p:nvSpPr>
          <p:cNvPr id="3075" name="Rectangle 3"/>
          <p:cNvSpPr>
            <a:spLocks noGrp="1" noChangeArrowheads="1"/>
          </p:cNvSpPr>
          <p:nvPr>
            <p:ph type="subTitle" idx="1"/>
          </p:nvPr>
        </p:nvSpPr>
        <p:spPr>
          <a:xfrm>
            <a:off x="323850" y="4292600"/>
            <a:ext cx="6400800" cy="1752600"/>
          </a:xfrm>
        </p:spPr>
        <p:txBody>
          <a:bodyPr/>
          <a:lstStyle>
            <a:lvl1pPr marL="0" indent="0">
              <a:buFontTx/>
              <a:buNone/>
              <a:defRPr sz="2400" b="1"/>
            </a:lvl1pPr>
          </a:lstStyle>
          <a:p>
            <a:r>
              <a:rPr lang="zh-TW" altLang="en-US"/>
              <a:t>按一下以編輯母片副標題樣式</a:t>
            </a:r>
          </a:p>
        </p:txBody>
      </p:sp>
    </p:spTree>
    <p:extLst>
      <p:ext uri="{BB962C8B-B14F-4D97-AF65-F5344CB8AC3E}">
        <p14:creationId xmlns:p14="http://schemas.microsoft.com/office/powerpoint/2010/main" val="3871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60240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692150"/>
            <a:ext cx="2058988" cy="54006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692150"/>
            <a:ext cx="6029325" cy="54006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4990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635000"/>
          </a:xfrm>
        </p:spPr>
        <p:txBody>
          <a:bodyPr/>
          <a:lstStyle/>
          <a:p>
            <a:r>
              <a:rPr lang="zh-TW" altLang="en-US"/>
              <a:t>按一下以編輯母片標題樣式</a:t>
            </a:r>
          </a:p>
        </p:txBody>
      </p:sp>
      <p:sp>
        <p:nvSpPr>
          <p:cNvPr id="3" name="內容版面配置區 2"/>
          <p:cNvSpPr>
            <a:spLocks noGrp="1"/>
          </p:cNvSpPr>
          <p:nvPr>
            <p:ph idx="1"/>
          </p:nvPr>
        </p:nvSpPr>
        <p:spPr>
          <a:xfrm>
            <a:off x="457200" y="908720"/>
            <a:ext cx="8229600" cy="5400600"/>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5950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1209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84313"/>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484313"/>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71467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8"/>
          <p:cNvSpPr>
            <a:spLocks noGrp="1" noChangeArrowheads="1"/>
          </p:cNvSpPr>
          <p:nvPr>
            <p:ph type="dt" sz="half" idx="10"/>
          </p:nvPr>
        </p:nvSpPr>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xfrm>
            <a:off x="8172450" y="6237288"/>
            <a:ext cx="871538" cy="476250"/>
          </a:xfrm>
          <a:prstGeom prst="rect">
            <a:avLst/>
          </a:prstGeom>
        </p:spPr>
        <p:txBody>
          <a:bodyPr/>
          <a:lstStyle>
            <a:lvl1pPr>
              <a:defRPr>
                <a:latin typeface="Arial" charset="0"/>
              </a:defRPr>
            </a:lvl1pPr>
          </a:lstStyle>
          <a:p>
            <a:pPr>
              <a:defRPr/>
            </a:pPr>
            <a:endParaRPr lang="en-US" altLang="zh-TW"/>
          </a:p>
        </p:txBody>
      </p:sp>
    </p:spTree>
    <p:extLst>
      <p:ext uri="{BB962C8B-B14F-4D97-AF65-F5344CB8AC3E}">
        <p14:creationId xmlns:p14="http://schemas.microsoft.com/office/powerpoint/2010/main" val="326855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7114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19584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72436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1028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196975"/>
            <a:ext cx="82296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p:txBody>
      </p:sp>
      <p:sp>
        <p:nvSpPr>
          <p:cNvPr id="1032" name="Rectangle 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Tree>
  </p:cSld>
  <p:clrMap bg1="lt1" tx1="dk1" bg2="lt2" tx2="dk2" accent1="accent1" accent2="accent2" accent3="accent3" accent4="accent4" accent5="accent5" accent6="accent6" hlink="hlink" folHlink="folHlink"/>
  <p:sldLayoutIdLst>
    <p:sldLayoutId id="2147484891" r:id="rId1"/>
    <p:sldLayoutId id="2147484892" r:id="rId2"/>
    <p:sldLayoutId id="2147484883" r:id="rId3"/>
    <p:sldLayoutId id="2147484884" r:id="rId4"/>
    <p:sldLayoutId id="2147484893" r:id="rId5"/>
    <p:sldLayoutId id="2147484885" r:id="rId6"/>
    <p:sldLayoutId id="2147484886" r:id="rId7"/>
    <p:sldLayoutId id="2147484887" r:id="rId8"/>
    <p:sldLayoutId id="2147484888" r:id="rId9"/>
    <p:sldLayoutId id="2147484889" r:id="rId10"/>
    <p:sldLayoutId id="2147484890" r:id="rId11"/>
    <p:sldLayoutId id="2147484894" r:id="rId12"/>
  </p:sldLayoutIdLst>
  <p:hf hdr="0" ftr="0" dt="0"/>
  <p:txStyles>
    <p:title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新細明體"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新細明體"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新細明體"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新細明體" charset="-120"/>
        </a:defRPr>
      </a:lvl5pPr>
      <a:lvl6pPr marL="2514600" indent="-228600" algn="l" rtl="0" eaLnBrk="1" fontAlgn="base" hangingPunct="1">
        <a:spcBef>
          <a:spcPct val="20000"/>
        </a:spcBef>
        <a:spcAft>
          <a:spcPct val="0"/>
        </a:spcAft>
        <a:buChar char="»"/>
        <a:defRPr kumimoji="1" sz="2000">
          <a:solidFill>
            <a:schemeClr val="tx1"/>
          </a:solidFill>
          <a:latin typeface="+mn-lt"/>
          <a:ea typeface="新細明體" charset="-120"/>
        </a:defRPr>
      </a:lvl6pPr>
      <a:lvl7pPr marL="2971800" indent="-228600" algn="l" rtl="0" eaLnBrk="1" fontAlgn="base" hangingPunct="1">
        <a:spcBef>
          <a:spcPct val="20000"/>
        </a:spcBef>
        <a:spcAft>
          <a:spcPct val="0"/>
        </a:spcAft>
        <a:buChar char="»"/>
        <a:defRPr kumimoji="1" sz="2000">
          <a:solidFill>
            <a:schemeClr val="tx1"/>
          </a:solidFill>
          <a:latin typeface="+mn-lt"/>
          <a:ea typeface="新細明體" charset="-120"/>
        </a:defRPr>
      </a:lvl7pPr>
      <a:lvl8pPr marL="3429000" indent="-228600" algn="l" rtl="0" eaLnBrk="1" fontAlgn="base" hangingPunct="1">
        <a:spcBef>
          <a:spcPct val="20000"/>
        </a:spcBef>
        <a:spcAft>
          <a:spcPct val="0"/>
        </a:spcAft>
        <a:buChar char="»"/>
        <a:defRPr kumimoji="1" sz="2000">
          <a:solidFill>
            <a:schemeClr val="tx1"/>
          </a:solidFill>
          <a:latin typeface="+mn-lt"/>
          <a:ea typeface="新細明體" charset="-120"/>
        </a:defRPr>
      </a:lvl8pPr>
      <a:lvl9pPr marL="3886200" indent="-228600" algn="l" rtl="0" eaLnBrk="1" fontAlgn="base" hangingPunct="1">
        <a:spcBef>
          <a:spcPct val="20000"/>
        </a:spcBef>
        <a:spcAft>
          <a:spcPct val="0"/>
        </a:spcAft>
        <a:buChar char="»"/>
        <a:defRPr kumimoji="1" sz="2000">
          <a:solidFill>
            <a:schemeClr val="tx1"/>
          </a:solidFill>
          <a:latin typeface="+mn-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ixabay.com/de/zahnr%C3%A4der-optionen-einstellungen-467261/" TargetMode="External"/><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hyperlink" Target="https://pixabay.com/en/footprint-foot-feet-step-imprint-93763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publicdomainq.net/trial-statute-000062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ommons.wikimedia.org/wiki/File:Nuvola_apps_important_old.sv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ixabay.com/de/zahnr%C3%A4der-optionen-einstellungen-467261/" TargetMode="External"/><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hyperlink" Target="https://pixabay.com/en/footprint-foot-feet-step-imprint-93763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publicdomainq.net/trial-statute-000062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ommons.wikimedia.org/wiki/File:Nuvola_apps_important_old.sv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png"/><Relationship Id="rId9"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publicdomainq.net/business-persons-meeting-0003880/" TargetMode="External"/><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hyperlink" Target="https://zh.wikipedia.org/wiki/%E5%89%B5%E6%96%B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hyperlink" Target="https://www.goodfreephotos.com/vector-images/thinking-brain-machine-vector-clipart.png.php" TargetMode="External"/><Relationship Id="rId4" Type="http://schemas.openxmlformats.org/officeDocument/2006/relationships/hyperlink" Target="https://dogear6.com/2012/01/31/idea-observations-during-your-walk/" TargetMode="External"/><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ncir.spc.ntnu.edu.tw/_other/GoWeb/include/index.php?Page=0"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hyperlink" Target="http://www.naer.edu.tw/" TargetMode="External"/><Relationship Id="rId2" Type="http://schemas.openxmlformats.org/officeDocument/2006/relationships/hyperlink" Target="https://www.naer.edu.tw/bin/home.php"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naer.edu.tw/files/15-1000-14113,c639-1.php?Lang=zh-tw"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www.k12ea.gov.tw/ap/class_schema.aspx" TargetMode="Externa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132" name="矩形 1"/>
          <p:cNvSpPr>
            <a:spLocks noChangeArrowheads="1"/>
          </p:cNvSpPr>
          <p:nvPr/>
        </p:nvSpPr>
        <p:spPr bwMode="auto">
          <a:xfrm>
            <a:off x="2411760" y="3789040"/>
            <a:ext cx="486727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gn="ctr">
              <a:spcBef>
                <a:spcPts val="0"/>
              </a:spcBef>
              <a:spcAft>
                <a:spcPts val="0"/>
              </a:spcAft>
              <a:buNone/>
            </a:pPr>
            <a:r>
              <a:rPr lang="zh-TW" altLang="en-US" b="1" dirty="0">
                <a:solidFill>
                  <a:srgbClr val="CC9900"/>
                </a:solidFill>
                <a:latin typeface="微軟正黑體" pitchFamily="34" charset="-120"/>
                <a:ea typeface="微軟正黑體" pitchFamily="34" charset="-120"/>
              </a:rPr>
              <a:t>十二年</a:t>
            </a:r>
            <a:r>
              <a:rPr lang="zh-TW" altLang="zh-TW" b="1" dirty="0">
                <a:solidFill>
                  <a:srgbClr val="CC9900"/>
                </a:solidFill>
                <a:latin typeface="微軟正黑體" pitchFamily="34" charset="-120"/>
                <a:ea typeface="微軟正黑體" pitchFamily="34" charset="-120"/>
              </a:rPr>
              <a:t>國民基本教育</a:t>
            </a:r>
            <a:endParaRPr lang="en-US" altLang="zh-TW" b="1" dirty="0">
              <a:solidFill>
                <a:srgbClr val="CC9900"/>
              </a:solidFill>
              <a:latin typeface="微軟正黑體" pitchFamily="34" charset="-120"/>
              <a:ea typeface="微軟正黑體" pitchFamily="34" charset="-120"/>
            </a:endParaRPr>
          </a:p>
          <a:p>
            <a:pPr algn="ctr">
              <a:spcBef>
                <a:spcPts val="0"/>
              </a:spcBef>
              <a:spcAft>
                <a:spcPts val="0"/>
              </a:spcAft>
              <a:buNone/>
            </a:pPr>
            <a:r>
              <a:rPr lang="zh-TW" altLang="zh-TW" b="1" dirty="0">
                <a:solidFill>
                  <a:srgbClr val="CC9900"/>
                </a:solidFill>
                <a:latin typeface="微軟正黑體" pitchFamily="34" charset="-120"/>
                <a:ea typeface="微軟正黑體" pitchFamily="34" charset="-120"/>
              </a:rPr>
              <a:t>特殊教育</a:t>
            </a:r>
            <a:r>
              <a:rPr lang="zh-TW" altLang="en-US" b="1" dirty="0">
                <a:solidFill>
                  <a:srgbClr val="CC9900"/>
                </a:solidFill>
                <a:latin typeface="微軟正黑體" pitchFamily="34" charset="-120"/>
                <a:ea typeface="微軟正黑體" pitchFamily="34" charset="-120"/>
              </a:rPr>
              <a:t>課程</a:t>
            </a:r>
            <a:r>
              <a:rPr lang="zh-TW" altLang="zh-TW" b="1" dirty="0">
                <a:solidFill>
                  <a:srgbClr val="CC9900"/>
                </a:solidFill>
                <a:latin typeface="微軟正黑體" pitchFamily="34" charset="-120"/>
                <a:ea typeface="微軟正黑體" pitchFamily="34" charset="-120"/>
              </a:rPr>
              <a:t>實施規範</a:t>
            </a:r>
            <a:endParaRPr lang="zh-TW" altLang="en-US" b="1" dirty="0">
              <a:solidFill>
                <a:srgbClr val="CC9900"/>
              </a:solidFill>
              <a:latin typeface="微軟正黑體" pitchFamily="34" charset="-120"/>
              <a:ea typeface="微軟正黑體" pitchFamily="34" charset="-120"/>
            </a:endParaRPr>
          </a:p>
        </p:txBody>
      </p:sp>
      <p:pic>
        <p:nvPicPr>
          <p:cNvPr id="5" name="image65.png"/>
          <p:cNvPicPr/>
          <p:nvPr/>
        </p:nvPicPr>
        <p:blipFill>
          <a:blip r:embed="rId3" cstate="print"/>
          <a:stretch>
            <a:fillRect/>
          </a:stretch>
        </p:blipFill>
        <p:spPr>
          <a:xfrm>
            <a:off x="1187624" y="2348880"/>
            <a:ext cx="6624736" cy="1037084"/>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788988" y="1327001"/>
            <a:ext cx="7886700" cy="1323975"/>
          </a:xfrm>
          <a:prstGeom prst="rect">
            <a:avLst/>
          </a:prstGeom>
        </p:spPr>
        <p:txBody>
          <a:bodyPr rtlCol="0">
            <a:noAutofit/>
          </a:bodyPr>
          <a:lstStyle/>
          <a:p>
            <a:pPr algn="ctr">
              <a:spcBef>
                <a:spcPts val="0"/>
              </a:spcBef>
              <a:spcAft>
                <a:spcPts val="0"/>
              </a:spcAft>
            </a:pPr>
            <a:r>
              <a:rPr lang="zh-TW" altLang="en-US" sz="3600" b="1" kern="0" dirty="0">
                <a:solidFill>
                  <a:srgbClr val="CC6600"/>
                </a:solidFill>
                <a:latin typeface="微軟正黑體" panose="020B0604030504040204" pitchFamily="34" charset="-120"/>
                <a:ea typeface="微軟正黑體" panose="020B0604030504040204" pitchFamily="34" charset="-120"/>
              </a:rPr>
              <a:t>十二年</a:t>
            </a:r>
            <a:r>
              <a:rPr lang="zh-TW" altLang="zh-TW" sz="3600" b="1" kern="0" dirty="0">
                <a:solidFill>
                  <a:srgbClr val="CC6600"/>
                </a:solidFill>
                <a:latin typeface="微軟正黑體" panose="020B0604030504040204" pitchFamily="34" charset="-120"/>
                <a:ea typeface="微軟正黑體" panose="020B0604030504040204" pitchFamily="34" charset="-120"/>
              </a:rPr>
              <a:t>國民基本教育特殊教育</a:t>
            </a:r>
            <a:r>
              <a:rPr lang="zh-TW" altLang="en-US" sz="3600" b="1" kern="0" dirty="0">
                <a:solidFill>
                  <a:srgbClr val="CC6600"/>
                </a:solidFill>
                <a:latin typeface="微軟正黑體" panose="020B0604030504040204" pitchFamily="34" charset="-120"/>
                <a:ea typeface="微軟正黑體" panose="020B0604030504040204" pitchFamily="34" charset="-120"/>
              </a:rPr>
              <a:t>課程</a:t>
            </a:r>
            <a:endParaRPr lang="en-US" altLang="zh-TW" sz="3600" b="1" kern="0" dirty="0">
              <a:solidFill>
                <a:srgbClr val="CC6600"/>
              </a:solidFill>
              <a:latin typeface="微軟正黑體" panose="020B0604030504040204" pitchFamily="34" charset="-120"/>
              <a:ea typeface="微軟正黑體" panose="020B0604030504040204" pitchFamily="34" charset="-120"/>
            </a:endParaRPr>
          </a:p>
          <a:p>
            <a:pPr algn="ctr">
              <a:spcBef>
                <a:spcPts val="0"/>
              </a:spcBef>
              <a:spcAft>
                <a:spcPts val="0"/>
              </a:spcAft>
            </a:pPr>
            <a:r>
              <a:rPr lang="zh-TW" altLang="zh-TW" sz="3600" b="1" kern="0" dirty="0">
                <a:solidFill>
                  <a:srgbClr val="CC6600"/>
                </a:solidFill>
                <a:latin typeface="微軟正黑體" panose="020B0604030504040204" pitchFamily="34" charset="-120"/>
                <a:ea typeface="微軟正黑體" panose="020B0604030504040204" pitchFamily="34" charset="-120"/>
              </a:rPr>
              <a:t>實施規範</a:t>
            </a:r>
            <a:r>
              <a:rPr lang="zh-TW" altLang="en-US" sz="3600" b="1" kern="0" dirty="0">
                <a:solidFill>
                  <a:srgbClr val="CC6600"/>
                </a:solidFill>
                <a:latin typeface="微軟正黑體" panose="020B0604030504040204" pitchFamily="34" charset="-120"/>
                <a:ea typeface="微軟正黑體" panose="020B0604030504040204" pitchFamily="34" charset="-120"/>
              </a:rPr>
              <a:t>重要理念與內涵</a:t>
            </a:r>
            <a:endParaRPr lang="en-US" altLang="zh-CN" sz="3600" b="1" kern="0" dirty="0">
              <a:solidFill>
                <a:srgbClr val="CC66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233613" y="404664"/>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sp>
        <p:nvSpPr>
          <p:cNvPr id="4" name="矩形 3">
            <a:extLst>
              <a:ext uri="{FF2B5EF4-FFF2-40B4-BE49-F238E27FC236}">
                <a16:creationId xmlns:a16="http://schemas.microsoft.com/office/drawing/2014/main" id="{30585F8E-E6C7-45D1-9492-FC6F8E70524B}"/>
              </a:ext>
            </a:extLst>
          </p:cNvPr>
          <p:cNvSpPr/>
          <p:nvPr/>
        </p:nvSpPr>
        <p:spPr>
          <a:xfrm>
            <a:off x="1691681" y="2981329"/>
            <a:ext cx="5904656" cy="432679"/>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貳、與總綱架構的不同處</a:t>
            </a:r>
            <a:endParaRPr lang="zh-CN" altLang="en-US" sz="1138" dirty="0">
              <a:solidFill>
                <a:schemeClr val="bg1"/>
              </a:solidFill>
              <a:latin typeface="+mj-ea"/>
              <a:ea typeface="+mj-ea"/>
            </a:endParaRPr>
          </a:p>
        </p:txBody>
      </p:sp>
      <p:sp>
        <p:nvSpPr>
          <p:cNvPr id="5" name="矩形 4">
            <a:extLst>
              <a:ext uri="{FF2B5EF4-FFF2-40B4-BE49-F238E27FC236}">
                <a16:creationId xmlns:a16="http://schemas.microsoft.com/office/drawing/2014/main" id="{16AD4B37-0EA8-4155-87C1-00AD10B8C735}"/>
              </a:ext>
            </a:extLst>
          </p:cNvPr>
          <p:cNvSpPr/>
          <p:nvPr/>
        </p:nvSpPr>
        <p:spPr>
          <a:xfrm>
            <a:off x="1691681" y="3557792"/>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參、訂定背景與目的</a:t>
            </a:r>
            <a:endParaRPr lang="zh-CN" altLang="en-US" sz="1138" dirty="0">
              <a:solidFill>
                <a:schemeClr val="bg1"/>
              </a:solidFill>
              <a:latin typeface="+mj-ea"/>
              <a:ea typeface="+mj-ea"/>
            </a:endParaRPr>
          </a:p>
        </p:txBody>
      </p:sp>
      <p:sp>
        <p:nvSpPr>
          <p:cNvPr id="6" name="矩形 5">
            <a:extLst>
              <a:ext uri="{FF2B5EF4-FFF2-40B4-BE49-F238E27FC236}">
                <a16:creationId xmlns:a16="http://schemas.microsoft.com/office/drawing/2014/main" id="{E2AC6551-A30C-4E9A-AEC6-B2D84AAFFB27}"/>
              </a:ext>
            </a:extLst>
          </p:cNvPr>
          <p:cNvSpPr/>
          <p:nvPr/>
        </p:nvSpPr>
        <p:spPr>
          <a:xfrm>
            <a:off x="1691681" y="6394735"/>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7" name="矩形 6">
            <a:extLst>
              <a:ext uri="{FF2B5EF4-FFF2-40B4-BE49-F238E27FC236}">
                <a16:creationId xmlns:a16="http://schemas.microsoft.com/office/drawing/2014/main" id="{62738977-3D4E-4AC1-988A-F662093BC5EC}"/>
              </a:ext>
            </a:extLst>
          </p:cNvPr>
          <p:cNvSpPr/>
          <p:nvPr/>
        </p:nvSpPr>
        <p:spPr>
          <a:xfrm>
            <a:off x="1691680" y="4133856"/>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肆、基本理念與課程目標</a:t>
            </a:r>
            <a:endParaRPr lang="zh-CN" altLang="en-US" sz="1138" dirty="0">
              <a:solidFill>
                <a:schemeClr val="bg1"/>
              </a:solidFill>
              <a:latin typeface="+mj-ea"/>
              <a:ea typeface="+mj-ea"/>
            </a:endParaRPr>
          </a:p>
        </p:txBody>
      </p:sp>
      <p:sp>
        <p:nvSpPr>
          <p:cNvPr id="8" name="矩形 7">
            <a:extLst>
              <a:ext uri="{FF2B5EF4-FFF2-40B4-BE49-F238E27FC236}">
                <a16:creationId xmlns:a16="http://schemas.microsoft.com/office/drawing/2014/main" id="{E9305101-4F34-412C-9995-ABEC011067CB}"/>
              </a:ext>
            </a:extLst>
          </p:cNvPr>
          <p:cNvSpPr/>
          <p:nvPr/>
        </p:nvSpPr>
        <p:spPr>
          <a:xfrm>
            <a:off x="1691681" y="5229200"/>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陸、</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9" name="矩形 8">
            <a:extLst>
              <a:ext uri="{FF2B5EF4-FFF2-40B4-BE49-F238E27FC236}">
                <a16:creationId xmlns:a16="http://schemas.microsoft.com/office/drawing/2014/main" id="{A0DB03FF-0EFD-49E3-A7F0-E6708EA06709}"/>
              </a:ext>
            </a:extLst>
          </p:cNvPr>
          <p:cNvSpPr/>
          <p:nvPr/>
        </p:nvSpPr>
        <p:spPr>
          <a:xfrm>
            <a:off x="1691681" y="4666543"/>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伍、核心素養</a:t>
            </a:r>
            <a:endParaRPr lang="zh-CN" altLang="en-US" sz="1138" dirty="0">
              <a:solidFill>
                <a:schemeClr val="bg1"/>
              </a:solidFill>
              <a:latin typeface="+mj-ea"/>
              <a:ea typeface="+mj-ea"/>
            </a:endParaRPr>
          </a:p>
        </p:txBody>
      </p:sp>
      <p:sp>
        <p:nvSpPr>
          <p:cNvPr id="10" name="矩形 9">
            <a:extLst>
              <a:ext uri="{FF2B5EF4-FFF2-40B4-BE49-F238E27FC236}">
                <a16:creationId xmlns:a16="http://schemas.microsoft.com/office/drawing/2014/main" id="{532D8518-5416-4EC3-977F-33CD12A79C61}"/>
              </a:ext>
            </a:extLst>
          </p:cNvPr>
          <p:cNvSpPr/>
          <p:nvPr/>
        </p:nvSpPr>
        <p:spPr>
          <a:xfrm>
            <a:off x="1691681" y="5818671"/>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柒、課程架構</a:t>
            </a:r>
            <a:endParaRPr lang="zh-CN" altLang="en-US" sz="1138" dirty="0">
              <a:solidFill>
                <a:schemeClr val="bg1"/>
              </a:solidFill>
              <a:latin typeface="+mj-ea"/>
              <a:ea typeface="+mj-ea"/>
            </a:endParaRPr>
          </a:p>
        </p:txBody>
      </p:sp>
      <p:sp>
        <p:nvSpPr>
          <p:cNvPr id="11" name="矩形 10">
            <a:extLst>
              <a:ext uri="{FF2B5EF4-FFF2-40B4-BE49-F238E27FC236}">
                <a16:creationId xmlns:a16="http://schemas.microsoft.com/office/drawing/2014/main" id="{AC4561DC-B4FF-49E9-BE86-71686039A878}"/>
              </a:ext>
            </a:extLst>
          </p:cNvPr>
          <p:cNvSpPr/>
          <p:nvPr/>
        </p:nvSpPr>
        <p:spPr>
          <a:xfrm>
            <a:off x="1691681" y="2492265"/>
            <a:ext cx="5904656" cy="418641"/>
          </a:xfrm>
          <a:prstGeom prst="rect">
            <a:avLst/>
          </a:prstGeom>
          <a:solidFill>
            <a:schemeClr val="tx1"/>
          </a:solidFill>
          <a:effectLst/>
        </p:spPr>
        <p:txBody>
          <a:bodyPr vert="horz" wrap="square">
            <a:spAutoFit/>
          </a:bodyPr>
          <a:lstStyle/>
          <a:p>
            <a:pPr>
              <a:lnSpc>
                <a:spcPts val="2500"/>
              </a:lnSpc>
            </a:pPr>
            <a:r>
              <a:rPr lang="zh-TW" altLang="en-US" sz="2800" dirty="0">
                <a:solidFill>
                  <a:schemeClr val="bg1"/>
                </a:solidFill>
                <a:latin typeface="+mj-ea"/>
                <a:ea typeface="+mj-ea"/>
              </a:rPr>
              <a:t>壹、特殊教育課程實施規範的產生</a:t>
            </a:r>
            <a:endParaRPr lang="zh-CN" altLang="en-US" sz="2800" dirty="0">
              <a:solidFill>
                <a:schemeClr val="bg1"/>
              </a:solidFill>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84040" y="2213849"/>
            <a:ext cx="5616624" cy="4032448"/>
          </a:xfrm>
        </p:spPr>
        <p:txBody>
          <a:bodyPr>
            <a:normAutofit lnSpcReduction="10000"/>
          </a:bodyPr>
          <a:lstStyle/>
          <a:p>
            <a:r>
              <a:rPr lang="zh-TW" altLang="en-US" sz="2800" dirty="0"/>
              <a:t>依據總綱：特殊類型教育課程綱要或實施規範，參照十二年國民基本教育課程綱要總綱，由中央主管機關另行訂定之。</a:t>
            </a:r>
            <a:endParaRPr lang="en-US" altLang="zh-TW" sz="2800" dirty="0"/>
          </a:p>
          <a:p>
            <a:r>
              <a:rPr lang="en-US" altLang="zh-TW" sz="2800" dirty="0"/>
              <a:t>《</a:t>
            </a:r>
            <a:r>
              <a:rPr lang="zh-TW" altLang="en-US" sz="2800" dirty="0"/>
              <a:t>特殊教育法</a:t>
            </a:r>
            <a:r>
              <a:rPr lang="en-US" altLang="zh-TW" sz="2800" dirty="0"/>
              <a:t>》(2014)</a:t>
            </a:r>
            <a:r>
              <a:rPr lang="zh-TW" altLang="en-US" sz="2800" dirty="0"/>
              <a:t>第十九條亦明定「特殊教育之課程、教材、教法及評量方式，應保持彈性，適合特殊教育學生身心特性及需求；其辦法，由中央主管機關定之」。</a:t>
            </a:r>
            <a:endParaRPr lang="en-US" altLang="zh-TW" dirty="0"/>
          </a:p>
        </p:txBody>
      </p:sp>
      <p:grpSp>
        <p:nvGrpSpPr>
          <p:cNvPr id="6" name="Group 4">
            <a:extLst>
              <a:ext uri="{FF2B5EF4-FFF2-40B4-BE49-F238E27FC236}">
                <a16:creationId xmlns:a16="http://schemas.microsoft.com/office/drawing/2014/main" id="{E220914B-EAD4-44D8-B7E7-16EBC713CF32}"/>
              </a:ext>
            </a:extLst>
          </p:cNvPr>
          <p:cNvGrpSpPr>
            <a:grpSpLocks noChangeAspect="1"/>
          </p:cNvGrpSpPr>
          <p:nvPr/>
        </p:nvGrpSpPr>
        <p:grpSpPr bwMode="auto">
          <a:xfrm>
            <a:off x="611560" y="209101"/>
            <a:ext cx="1080120" cy="1487164"/>
            <a:chOff x="1558" y="1280"/>
            <a:chExt cx="1315" cy="1810"/>
          </a:xfrm>
          <a:solidFill>
            <a:srgbClr val="5092E0"/>
          </a:solidFill>
        </p:grpSpPr>
        <p:sp>
          <p:nvSpPr>
            <p:cNvPr id="7" name="Freeform 5">
              <a:extLst>
                <a:ext uri="{FF2B5EF4-FFF2-40B4-BE49-F238E27FC236}">
                  <a16:creationId xmlns:a16="http://schemas.microsoft.com/office/drawing/2014/main" id="{0A493B61-CBEE-4373-A2FB-209592249D62}"/>
                </a:ext>
              </a:extLst>
            </p:cNvPr>
            <p:cNvSpPr>
              <a:spLocks/>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a:extLst>
                <a:ext uri="{FF2B5EF4-FFF2-40B4-BE49-F238E27FC236}">
                  <a16:creationId xmlns:a16="http://schemas.microsoft.com/office/drawing/2014/main" id="{3B22D548-17FC-4B4F-B342-CC310700F639}"/>
                </a:ext>
              </a:extLst>
            </p:cNvPr>
            <p:cNvSpPr>
              <a:spLocks/>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a:extLst>
                <a:ext uri="{FF2B5EF4-FFF2-40B4-BE49-F238E27FC236}">
                  <a16:creationId xmlns:a16="http://schemas.microsoft.com/office/drawing/2014/main" id="{7E3639C4-8F5B-46A4-8162-7D9D2FFB4F4A}"/>
                </a:ext>
              </a:extLst>
            </p:cNvPr>
            <p:cNvSpPr>
              <a:spLocks/>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a:extLst>
                <a:ext uri="{FF2B5EF4-FFF2-40B4-BE49-F238E27FC236}">
                  <a16:creationId xmlns:a16="http://schemas.microsoft.com/office/drawing/2014/main" id="{872756FB-CB07-4C24-812D-6D9379776695}"/>
                </a:ext>
              </a:extLst>
            </p:cNvPr>
            <p:cNvSpPr>
              <a:spLocks/>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a:extLst>
                <a:ext uri="{FF2B5EF4-FFF2-40B4-BE49-F238E27FC236}">
                  <a16:creationId xmlns:a16="http://schemas.microsoft.com/office/drawing/2014/main" id="{97B16132-325D-4C6F-9741-960F1D098914}"/>
                </a:ext>
              </a:extLst>
            </p:cNvPr>
            <p:cNvSpPr>
              <a:spLocks/>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a:extLst>
                <a:ext uri="{FF2B5EF4-FFF2-40B4-BE49-F238E27FC236}">
                  <a16:creationId xmlns:a16="http://schemas.microsoft.com/office/drawing/2014/main" id="{6EFD52DB-9C7C-4BAF-A8CC-9F5F0523F3D4}"/>
                </a:ext>
              </a:extLst>
            </p:cNvPr>
            <p:cNvSpPr>
              <a:spLocks/>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a:extLst>
                <a:ext uri="{FF2B5EF4-FFF2-40B4-BE49-F238E27FC236}">
                  <a16:creationId xmlns:a16="http://schemas.microsoft.com/office/drawing/2014/main" id="{8CB6F9BB-6F10-4F3C-8EB1-FE39ED9112E2}"/>
                </a:ext>
              </a:extLst>
            </p:cNvPr>
            <p:cNvSpPr>
              <a:spLocks/>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a:extLst>
                <a:ext uri="{FF2B5EF4-FFF2-40B4-BE49-F238E27FC236}">
                  <a16:creationId xmlns:a16="http://schemas.microsoft.com/office/drawing/2014/main" id="{75273170-3D68-4D25-9BCC-8CEFCCB5BA8D}"/>
                </a:ext>
              </a:extLst>
            </p:cNvPr>
            <p:cNvSpPr>
              <a:spLocks/>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a:extLst>
                <a:ext uri="{FF2B5EF4-FFF2-40B4-BE49-F238E27FC236}">
                  <a16:creationId xmlns:a16="http://schemas.microsoft.com/office/drawing/2014/main" id="{350C9C20-6DD6-4E83-8B3B-1AF0AB055052}"/>
                </a:ext>
              </a:extLst>
            </p:cNvPr>
            <p:cNvSpPr>
              <a:spLocks/>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a:extLst>
                <a:ext uri="{FF2B5EF4-FFF2-40B4-BE49-F238E27FC236}">
                  <a16:creationId xmlns:a16="http://schemas.microsoft.com/office/drawing/2014/main" id="{77405DD8-B175-4B43-B162-A5A9DECB8317}"/>
                </a:ext>
              </a:extLst>
            </p:cNvPr>
            <p:cNvSpPr>
              <a:spLocks/>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a:extLst>
                <a:ext uri="{FF2B5EF4-FFF2-40B4-BE49-F238E27FC236}">
                  <a16:creationId xmlns:a16="http://schemas.microsoft.com/office/drawing/2014/main" id="{31072511-A203-40B7-B064-2A760DC72735}"/>
                </a:ext>
              </a:extLst>
            </p:cNvPr>
            <p:cNvSpPr>
              <a:spLocks/>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a:extLst>
                <a:ext uri="{FF2B5EF4-FFF2-40B4-BE49-F238E27FC236}">
                  <a16:creationId xmlns:a16="http://schemas.microsoft.com/office/drawing/2014/main" id="{BEE57299-03CC-451E-BF86-A61CEB7F6967}"/>
                </a:ext>
              </a:extLst>
            </p:cNvPr>
            <p:cNvSpPr>
              <a:spLocks/>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a:extLst>
                <a:ext uri="{FF2B5EF4-FFF2-40B4-BE49-F238E27FC236}">
                  <a16:creationId xmlns:a16="http://schemas.microsoft.com/office/drawing/2014/main" id="{62387C69-38FB-449C-A4FE-202685FF145C}"/>
                </a:ext>
              </a:extLst>
            </p:cNvPr>
            <p:cNvSpPr>
              <a:spLocks/>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1">
            <a:extLst>
              <a:ext uri="{FF2B5EF4-FFF2-40B4-BE49-F238E27FC236}">
                <a16:creationId xmlns:a16="http://schemas.microsoft.com/office/drawing/2014/main" id="{C816BAED-4242-4A18-8032-88D63D07BB33}"/>
              </a:ext>
            </a:extLst>
          </p:cNvPr>
          <p:cNvSpPr>
            <a:spLocks/>
          </p:cNvSpPr>
          <p:nvPr/>
        </p:nvSpPr>
        <p:spPr bwMode="auto">
          <a:xfrm>
            <a:off x="467544" y="1700808"/>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2" name="內容版面配置區 2"/>
          <p:cNvSpPr txBox="1">
            <a:spLocks/>
          </p:cNvSpPr>
          <p:nvPr/>
        </p:nvSpPr>
        <p:spPr bwMode="auto">
          <a:xfrm>
            <a:off x="1907704" y="1067986"/>
            <a:ext cx="7056784" cy="504056"/>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1" lang="zh-TW" altLang="en-US" sz="3000" b="0" i="0" u="none" strike="noStrike" kern="0" cap="none" spc="0" normalizeH="0" baseline="0" noProof="0" dirty="0">
                <a:ln>
                  <a:noFill/>
                </a:ln>
                <a:solidFill>
                  <a:schemeClr val="bg1"/>
                </a:solidFill>
                <a:effectLst/>
                <a:uLnTx/>
                <a:uFillTx/>
                <a:latin typeface="+mn-lt"/>
                <a:ea typeface="+mn-ea"/>
                <a:cs typeface="+mn-cs"/>
              </a:rPr>
              <a:t>壹、特殊教育課程實施規範的產生</a:t>
            </a:r>
            <a:endParaRPr kumimoji="1" lang="zh-TW" altLang="en-US" sz="2800" b="0" i="0" u="none" strike="noStrike" kern="0" cap="none" spc="0" normalizeH="0" baseline="0" noProof="0" dirty="0">
              <a:ln>
                <a:noFill/>
              </a:ln>
              <a:solidFill>
                <a:schemeClr val="bg1"/>
              </a:solidFill>
              <a:effectLst/>
              <a:uLnTx/>
              <a:uFillTx/>
              <a:latin typeface="+mn-lt"/>
              <a:ea typeface="新細明體" charset="-120"/>
            </a:endParaRPr>
          </a:p>
        </p:txBody>
      </p:sp>
      <p:pic>
        <p:nvPicPr>
          <p:cNvPr id="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2924944"/>
            <a:ext cx="2880320" cy="3312368"/>
          </a:xfrm>
          <a:prstGeom prst="rect">
            <a:avLst/>
          </a:prstGeom>
          <a:noFill/>
          <a:ln w="9525">
            <a:noFill/>
            <a:miter lim="800000"/>
            <a:headEnd/>
            <a:tailEnd/>
          </a:ln>
        </p:spPr>
      </p:pic>
      <p:grpSp>
        <p:nvGrpSpPr>
          <p:cNvPr id="230" name="群組 229"/>
          <p:cNvGrpSpPr/>
          <p:nvPr/>
        </p:nvGrpSpPr>
        <p:grpSpPr>
          <a:xfrm flipH="1">
            <a:off x="6732240" y="4509120"/>
            <a:ext cx="540455" cy="1152128"/>
            <a:chOff x="5868144" y="4221087"/>
            <a:chExt cx="417630" cy="1141811"/>
          </a:xfrm>
        </p:grpSpPr>
        <p:sp>
          <p:nvSpPr>
            <p:cNvPr id="231" name="橢圓 230"/>
            <p:cNvSpPr/>
            <p:nvPr/>
          </p:nvSpPr>
          <p:spPr>
            <a:xfrm>
              <a:off x="5868144" y="4509120"/>
              <a:ext cx="252000" cy="432048"/>
            </a:xfrm>
            <a:prstGeom prst="ellipse">
              <a:avLst/>
            </a:prstGeom>
            <a:solidFill>
              <a:schemeClr val="accent2">
                <a:lumMod val="75000"/>
              </a:schemeClr>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2" name="圓角矩形 231"/>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3" name="圓角矩形 232"/>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4" name="圓角矩形 233"/>
            <p:cNvSpPr/>
            <p:nvPr/>
          </p:nvSpPr>
          <p:spPr>
            <a:xfrm rot="2795419">
              <a:off x="5674724" y="4554220"/>
              <a:ext cx="468237" cy="7196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5" name="圓角矩形 234"/>
            <p:cNvSpPr/>
            <p:nvPr/>
          </p:nvSpPr>
          <p:spPr>
            <a:xfrm rot="19560512">
              <a:off x="6069774" y="4577343"/>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6" name="橢圓 235"/>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237" name="群組 236"/>
          <p:cNvGrpSpPr/>
          <p:nvPr/>
        </p:nvGrpSpPr>
        <p:grpSpPr>
          <a:xfrm flipH="1">
            <a:off x="7164288" y="4365104"/>
            <a:ext cx="540455" cy="1152128"/>
            <a:chOff x="5868144" y="4221087"/>
            <a:chExt cx="417630" cy="1141811"/>
          </a:xfrm>
        </p:grpSpPr>
        <p:sp>
          <p:nvSpPr>
            <p:cNvPr id="238" name="橢圓 237"/>
            <p:cNvSpPr/>
            <p:nvPr/>
          </p:nvSpPr>
          <p:spPr>
            <a:xfrm>
              <a:off x="5868144" y="4509120"/>
              <a:ext cx="252000" cy="432048"/>
            </a:xfrm>
            <a:prstGeom prst="ellipse">
              <a:avLst/>
            </a:prstGeom>
            <a:solidFill>
              <a:srgbClr val="7030A0"/>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9" name="圓角矩形 238"/>
            <p:cNvSpPr/>
            <p:nvPr/>
          </p:nvSpPr>
          <p:spPr>
            <a:xfrm rot="6461885">
              <a:off x="5672727" y="5092565"/>
              <a:ext cx="468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0" name="圓角矩形 239"/>
            <p:cNvSpPr/>
            <p:nvPr/>
          </p:nvSpPr>
          <p:spPr>
            <a:xfrm rot="4995317">
              <a:off x="5819969" y="5092898"/>
              <a:ext cx="468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1" name="圓角矩形 240"/>
            <p:cNvSpPr/>
            <p:nvPr/>
          </p:nvSpPr>
          <p:spPr>
            <a:xfrm rot="2795419">
              <a:off x="5674724" y="4554220"/>
              <a:ext cx="468237" cy="71964"/>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2" name="圓角矩形 241"/>
            <p:cNvSpPr/>
            <p:nvPr/>
          </p:nvSpPr>
          <p:spPr>
            <a:xfrm rot="19560512">
              <a:off x="6069774" y="4577343"/>
              <a:ext cx="216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3" name="橢圓 242"/>
            <p:cNvSpPr/>
            <p:nvPr/>
          </p:nvSpPr>
          <p:spPr>
            <a:xfrm>
              <a:off x="5900548" y="4221087"/>
              <a:ext cx="316471" cy="360040"/>
            </a:xfrm>
            <a:prstGeom prst="ellipse">
              <a:avLst/>
            </a:prstGeom>
            <a:solidFill>
              <a:srgbClr val="7030A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244" name="群組 243"/>
          <p:cNvGrpSpPr/>
          <p:nvPr/>
        </p:nvGrpSpPr>
        <p:grpSpPr>
          <a:xfrm flipH="1">
            <a:off x="7524328" y="4437112"/>
            <a:ext cx="540455" cy="1152128"/>
            <a:chOff x="5868144" y="4221087"/>
            <a:chExt cx="417630" cy="1141811"/>
          </a:xfrm>
        </p:grpSpPr>
        <p:sp>
          <p:nvSpPr>
            <p:cNvPr id="245" name="橢圓 244"/>
            <p:cNvSpPr/>
            <p:nvPr/>
          </p:nvSpPr>
          <p:spPr>
            <a:xfrm>
              <a:off x="5868144" y="4509120"/>
              <a:ext cx="252000" cy="432048"/>
            </a:xfrm>
            <a:prstGeom prst="ellipse">
              <a:avLst/>
            </a:prstGeom>
            <a:solidFill>
              <a:srgbClr val="006600"/>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6" name="圓角矩形 245"/>
            <p:cNvSpPr/>
            <p:nvPr/>
          </p:nvSpPr>
          <p:spPr>
            <a:xfrm rot="6461885">
              <a:off x="5672727" y="5092565"/>
              <a:ext cx="468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7" name="圓角矩形 246"/>
            <p:cNvSpPr/>
            <p:nvPr/>
          </p:nvSpPr>
          <p:spPr>
            <a:xfrm rot="4995317">
              <a:off x="5819969" y="5092898"/>
              <a:ext cx="468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8" name="圓角矩形 247"/>
            <p:cNvSpPr/>
            <p:nvPr/>
          </p:nvSpPr>
          <p:spPr>
            <a:xfrm rot="2795419">
              <a:off x="5674724" y="4554220"/>
              <a:ext cx="468237" cy="71964"/>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9" name="圓角矩形 248"/>
            <p:cNvSpPr/>
            <p:nvPr/>
          </p:nvSpPr>
          <p:spPr>
            <a:xfrm rot="19560512">
              <a:off x="6069774" y="4577343"/>
              <a:ext cx="216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0" name="橢圓 249"/>
            <p:cNvSpPr/>
            <p:nvPr/>
          </p:nvSpPr>
          <p:spPr>
            <a:xfrm>
              <a:off x="5900548" y="4221087"/>
              <a:ext cx="316471" cy="360040"/>
            </a:xfrm>
            <a:prstGeom prst="ellipse">
              <a:avLst/>
            </a:prstGeom>
            <a:solidFill>
              <a:srgbClr val="00660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251" name="群組 250"/>
          <p:cNvGrpSpPr/>
          <p:nvPr/>
        </p:nvGrpSpPr>
        <p:grpSpPr>
          <a:xfrm flipH="1">
            <a:off x="7020272" y="4653136"/>
            <a:ext cx="540455" cy="1152128"/>
            <a:chOff x="5868144" y="4221087"/>
            <a:chExt cx="417630" cy="1141811"/>
          </a:xfrm>
        </p:grpSpPr>
        <p:sp>
          <p:nvSpPr>
            <p:cNvPr id="252" name="橢圓 251"/>
            <p:cNvSpPr/>
            <p:nvPr/>
          </p:nvSpPr>
          <p:spPr>
            <a:xfrm>
              <a:off x="5868144" y="4509120"/>
              <a:ext cx="252000" cy="432048"/>
            </a:xfrm>
            <a:prstGeom prst="ellipse">
              <a:avLst/>
            </a:prstGeom>
            <a:solidFill>
              <a:srgbClr val="FFC000"/>
            </a:solidFill>
            <a:ln w="6350">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3" name="圓角矩形 252"/>
            <p:cNvSpPr/>
            <p:nvPr/>
          </p:nvSpPr>
          <p:spPr>
            <a:xfrm rot="6461885">
              <a:off x="5672727" y="5092565"/>
              <a:ext cx="468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4" name="圓角矩形 253"/>
            <p:cNvSpPr/>
            <p:nvPr/>
          </p:nvSpPr>
          <p:spPr>
            <a:xfrm rot="4995317">
              <a:off x="5819969" y="5092898"/>
              <a:ext cx="468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5" name="圓角矩形 254"/>
            <p:cNvSpPr/>
            <p:nvPr/>
          </p:nvSpPr>
          <p:spPr>
            <a:xfrm rot="2795419">
              <a:off x="5674724" y="4554220"/>
              <a:ext cx="468237" cy="71964"/>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6" name="圓角矩形 255"/>
            <p:cNvSpPr/>
            <p:nvPr/>
          </p:nvSpPr>
          <p:spPr>
            <a:xfrm rot="19560512">
              <a:off x="6069774" y="4577343"/>
              <a:ext cx="216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7" name="橢圓 256"/>
            <p:cNvSpPr/>
            <p:nvPr/>
          </p:nvSpPr>
          <p:spPr>
            <a:xfrm>
              <a:off x="5900548" y="4221087"/>
              <a:ext cx="316471" cy="360040"/>
            </a:xfrm>
            <a:prstGeom prst="ellipse">
              <a:avLst/>
            </a:prstGeom>
            <a:solidFill>
              <a:srgbClr val="FFC00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Tree>
    <p:extLst>
      <p:ext uri="{BB962C8B-B14F-4D97-AF65-F5344CB8AC3E}">
        <p14:creationId xmlns:p14="http://schemas.microsoft.com/office/powerpoint/2010/main" val="371855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44"/>
          <p:cNvSpPr>
            <a:spLocks noEditPoints="1"/>
          </p:cNvSpPr>
          <p:nvPr/>
        </p:nvSpPr>
        <p:spPr bwMode="auto">
          <a:xfrm>
            <a:off x="322292" y="-456333"/>
            <a:ext cx="479592" cy="54223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3" name="矩形 42"/>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2195736" y="926928"/>
            <a:ext cx="4752528" cy="432679"/>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貳、與總綱架構的不同處</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實施規範的架構</a:t>
            </a:r>
          </a:p>
        </p:txBody>
      </p:sp>
      <p:graphicFrame>
        <p:nvGraphicFramePr>
          <p:cNvPr id="27" name="Group 81">
            <a:extLst>
              <a:ext uri="{FF2B5EF4-FFF2-40B4-BE49-F238E27FC236}">
                <a16:creationId xmlns:a16="http://schemas.microsoft.com/office/drawing/2014/main" id="{267016B6-4CC9-46E4-B220-CAC3FA891CEC}"/>
              </a:ext>
            </a:extLst>
          </p:cNvPr>
          <p:cNvGraphicFramePr>
            <a:graphicFrameLocks noGrp="1"/>
          </p:cNvGraphicFramePr>
          <p:nvPr>
            <p:extLst>
              <p:ext uri="{D42A27DB-BD31-4B8C-83A1-F6EECF244321}">
                <p14:modId xmlns:p14="http://schemas.microsoft.com/office/powerpoint/2010/main" val="2696273449"/>
              </p:ext>
            </p:extLst>
          </p:nvPr>
        </p:nvGraphicFramePr>
        <p:xfrm>
          <a:off x="107504" y="1590296"/>
          <a:ext cx="4319711" cy="5007056"/>
        </p:xfrm>
        <a:graphic>
          <a:graphicData uri="http://schemas.openxmlformats.org/drawingml/2006/table">
            <a:tbl>
              <a:tblPr/>
              <a:tblGrid>
                <a:gridCol w="4319711">
                  <a:extLst>
                    <a:ext uri="{9D8B030D-6E8A-4147-A177-3AD203B41FA5}">
                      <a16:colId xmlns:a16="http://schemas.microsoft.com/office/drawing/2014/main" val="20000"/>
                    </a:ext>
                  </a:extLst>
                </a:gridCol>
              </a:tblGrid>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rgbClr val="FF0000"/>
                          </a:solidFill>
                          <a:effectLst/>
                          <a:latin typeface="Arial" charset="0"/>
                          <a:ea typeface="標楷體" pitchFamily="65" charset="-120"/>
                        </a:rPr>
                        <a:t>壹、</a:t>
                      </a:r>
                      <a:r>
                        <a:rPr kumimoji="0" lang="zh-TW" altLang="en-US" sz="1800" b="1" i="0" u="none" strike="noStrike" cap="none" normalizeH="0" baseline="0" dirty="0">
                          <a:ln>
                            <a:noFill/>
                          </a:ln>
                          <a:solidFill>
                            <a:srgbClr val="FF0000"/>
                          </a:solidFill>
                          <a:effectLst/>
                          <a:latin typeface="Arial" charset="0"/>
                          <a:ea typeface="標楷體" pitchFamily="65" charset="-120"/>
                        </a:rPr>
                        <a:t>訂定</a:t>
                      </a:r>
                      <a:r>
                        <a:rPr kumimoji="0" lang="zh-TW" altLang="zh-TW" sz="1800" b="1" i="0" u="none" strike="noStrike" cap="none" normalizeH="0" baseline="0" dirty="0">
                          <a:ln>
                            <a:noFill/>
                          </a:ln>
                          <a:solidFill>
                            <a:srgbClr val="FF0000"/>
                          </a:solidFill>
                          <a:effectLst/>
                          <a:latin typeface="Arial" charset="0"/>
                          <a:ea typeface="標楷體" pitchFamily="65" charset="-120"/>
                        </a:rPr>
                        <a:t>背景</a:t>
                      </a:r>
                      <a:r>
                        <a:rPr kumimoji="0" lang="zh-TW" altLang="en-US" sz="1800" b="1" i="0" u="none" strike="noStrike" cap="none" normalizeH="0" baseline="0" dirty="0">
                          <a:ln>
                            <a:noFill/>
                          </a:ln>
                          <a:solidFill>
                            <a:srgbClr val="FF0000"/>
                          </a:solidFill>
                          <a:effectLst/>
                          <a:latin typeface="Arial" charset="0"/>
                          <a:ea typeface="標楷體" pitchFamily="65" charset="-120"/>
                        </a:rPr>
                        <a:t>與目的</a:t>
                      </a:r>
                      <a:endParaRPr kumimoji="0" lang="zh-TW" altLang="en-US" sz="1800" b="1" i="0" u="none" strike="noStrike" cap="none" normalizeH="0" baseline="0" dirty="0">
                        <a:ln>
                          <a:noFill/>
                        </a:ln>
                        <a:solidFill>
                          <a:srgbClr val="FF0000"/>
                        </a:solidFill>
                        <a:effectLst/>
                        <a:latin typeface="Times New Roman" pitchFamily="18" charset="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0"/>
                  </a:ext>
                </a:extLst>
              </a:tr>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貳、基本理念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1"/>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參、課程目標</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754302557"/>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肆、核心素養</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208925317"/>
                  </a:ext>
                </a:extLst>
              </a:tr>
              <a:tr h="687248">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536575" marR="0" lvl="0" indent="-536575"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a:ln>
                            <a:noFill/>
                          </a:ln>
                          <a:solidFill>
                            <a:srgbClr val="FF0000"/>
                          </a:solidFill>
                          <a:effectLst/>
                          <a:latin typeface="標楷體" pitchFamily="65" charset="-120"/>
                          <a:ea typeface="標楷體" pitchFamily="65" charset="-120"/>
                        </a:rPr>
                        <a:t>伍、個別化教育計畫</a:t>
                      </a:r>
                      <a:r>
                        <a:rPr kumimoji="0" lang="en-US" altLang="zh-TW" sz="1800" b="1" i="0" u="none" strike="noStrike" cap="none" normalizeH="0" baseline="0" dirty="0">
                          <a:ln>
                            <a:noFill/>
                          </a:ln>
                          <a:solidFill>
                            <a:srgbClr val="FF0000"/>
                          </a:solidFill>
                          <a:effectLst/>
                          <a:latin typeface="標楷體" pitchFamily="65" charset="-120"/>
                          <a:ea typeface="標楷體" pitchFamily="65" charset="-120"/>
                        </a:rPr>
                        <a:t>/</a:t>
                      </a:r>
                      <a:r>
                        <a:rPr kumimoji="0" lang="zh-TW" altLang="zh-TW" sz="1800" b="1" i="0" u="none" strike="noStrike" cap="none" normalizeH="0" baseline="0" dirty="0">
                          <a:ln>
                            <a:noFill/>
                          </a:ln>
                          <a:solidFill>
                            <a:srgbClr val="FF0000"/>
                          </a:solidFill>
                          <a:effectLst/>
                          <a:latin typeface="標楷體" pitchFamily="65" charset="-120"/>
                          <a:ea typeface="標楷體" pitchFamily="65" charset="-120"/>
                        </a:rPr>
                        <a:t>個別輔導計畫與課程</a:t>
                      </a: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規劃</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5"/>
                  </a:ext>
                </a:extLst>
              </a:tr>
              <a:tr h="392736">
                <a:tc>
                  <a:txBody>
                    <a:bodyPr/>
                    <a:lstStyle>
                      <a:lvl1pPr marL="446088" indent="-446088">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446088" marR="0" lvl="0" indent="-446088"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   一、個別化教育計畫</a:t>
                      </a:r>
                      <a:r>
                        <a:rPr kumimoji="0" lang="en-US" altLang="zh-TW" sz="1800" b="1" i="0" u="none" strike="noStrike" cap="none" normalizeH="0" baseline="0" dirty="0">
                          <a:ln>
                            <a:noFill/>
                          </a:ln>
                          <a:solidFill>
                            <a:srgbClr val="FF0000"/>
                          </a:solidFill>
                          <a:effectLst/>
                          <a:latin typeface="標楷體" pitchFamily="65" charset="-120"/>
                          <a:ea typeface="標楷體" pitchFamily="65" charset="-120"/>
                        </a:rPr>
                        <a:t>/</a:t>
                      </a: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個別輔導計畫</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6"/>
                  </a:ext>
                </a:extLst>
              </a:tr>
              <a:tr h="392736">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   二、課程規劃與調整原則</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7"/>
                  </a:ext>
                </a:extLst>
              </a:tr>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陸、課程架構</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8"/>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一、課程類型與領域</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科目劃分</a:t>
                      </a:r>
                      <a:endParaRPr kumimoji="0" lang="en-US" altLang="zh-TW" sz="1800" b="1" i="0" u="none" strike="noStrike" cap="none" normalizeH="0" baseline="0" dirty="0">
                        <a:ln>
                          <a:noFill/>
                        </a:ln>
                        <a:solidFill>
                          <a:schemeClr val="tx1"/>
                        </a:solidFill>
                        <a:effectLst/>
                        <a:latin typeface="Arial" charset="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982282591"/>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二、課程規劃及說明</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810093342"/>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一</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國民小學及國民中學教育階段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582049613"/>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二</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高級中等學校教育階段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793558401"/>
                  </a:ext>
                </a:extLst>
              </a:tr>
            </a:tbl>
          </a:graphicData>
        </a:graphic>
      </p:graphicFrame>
      <p:graphicFrame>
        <p:nvGraphicFramePr>
          <p:cNvPr id="28" name="表格 27">
            <a:extLst>
              <a:ext uri="{FF2B5EF4-FFF2-40B4-BE49-F238E27FC236}">
                <a16:creationId xmlns:a16="http://schemas.microsoft.com/office/drawing/2014/main" id="{B6E3DC32-F02B-49A7-839D-8EA928C38D81}"/>
              </a:ext>
            </a:extLst>
          </p:cNvPr>
          <p:cNvGraphicFramePr>
            <a:graphicFrameLocks noGrp="1"/>
          </p:cNvGraphicFramePr>
          <p:nvPr>
            <p:extLst>
              <p:ext uri="{D42A27DB-BD31-4B8C-83A1-F6EECF244321}">
                <p14:modId xmlns:p14="http://schemas.microsoft.com/office/powerpoint/2010/main" val="2436173826"/>
              </p:ext>
            </p:extLst>
          </p:nvPr>
        </p:nvGraphicFramePr>
        <p:xfrm>
          <a:off x="4581822" y="1591772"/>
          <a:ext cx="4525640" cy="5005577"/>
        </p:xfrm>
        <a:graphic>
          <a:graphicData uri="http://schemas.openxmlformats.org/drawingml/2006/table">
            <a:tbl>
              <a:tblPr/>
              <a:tblGrid>
                <a:gridCol w="4525640">
                  <a:extLst>
                    <a:ext uri="{9D8B030D-6E8A-4147-A177-3AD203B41FA5}">
                      <a16:colId xmlns:a16="http://schemas.microsoft.com/office/drawing/2014/main" val="1568368611"/>
                    </a:ext>
                  </a:extLst>
                </a:gridCol>
              </a:tblGrid>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)-1</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普通型高級中等學校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491470190"/>
                  </a:ext>
                </a:extLst>
              </a:tr>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)-2</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技術型高級中等學校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652795091"/>
                  </a:ext>
                </a:extLst>
              </a:tr>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)-3</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綜合型高級中等學校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414941124"/>
                  </a:ext>
                </a:extLst>
              </a:tr>
              <a:tr h="438650">
                <a:tc>
                  <a:txBody>
                    <a:bodyPr/>
                    <a:lstStyle>
                      <a:lvl1pPr>
                        <a:spcBef>
                          <a:spcPct val="20000"/>
                        </a:spcBef>
                        <a:defRPr kumimoji="1" sz="26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chemeClr val="tx1"/>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)-4</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單科型高級中等學校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294780414"/>
                  </a:ext>
                </a:extLst>
              </a:tr>
              <a:tr h="383099">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柒</a:t>
                      </a:r>
                      <a:r>
                        <a:rPr kumimoji="0" lang="zh-TW" altLang="zh-TW" sz="1800" b="1" i="0" u="none" strike="noStrike" kern="1200" cap="none" normalizeH="0" baseline="0" dirty="0">
                          <a:ln>
                            <a:noFill/>
                          </a:ln>
                          <a:solidFill>
                            <a:schemeClr val="tx1"/>
                          </a:solidFill>
                          <a:effectLst/>
                          <a:latin typeface="Arial" charset="0"/>
                          <a:ea typeface="標楷體" pitchFamily="65" charset="-120"/>
                          <a:cs typeface="+mn-cs"/>
                        </a:rPr>
                        <a:t>、實施要點</a:t>
                      </a:r>
                      <a:endParaRPr kumimoji="0" lang="zh-TW" altLang="en-US" sz="1800" b="1" i="0" u="none" strike="noStrike" kern="1200" cap="none" normalizeH="0" baseline="0" dirty="0">
                        <a:ln>
                          <a:noFill/>
                        </a:ln>
                        <a:solidFill>
                          <a:schemeClr val="tx1"/>
                        </a:solidFill>
                        <a:effectLst/>
                        <a:latin typeface="Arial" charset="0"/>
                        <a:ea typeface="標楷體" pitchFamily="65" charset="-120"/>
                        <a:cs typeface="+mn-cs"/>
                      </a:endParaRP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845495778"/>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一、課程發展</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174593101"/>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二、教學實施</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212290235"/>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三、學習評量與應用</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030158307"/>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四、教學資源</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29639979"/>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五、教師專業發展</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482958289"/>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六、行政支持</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64960532"/>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七、家長與民間參與</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68113267"/>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八、附則</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435550280"/>
                  </a:ext>
                </a:extLst>
              </a:tr>
            </a:tbl>
          </a:graphicData>
        </a:graphic>
      </p:graphicFrame>
    </p:spTree>
    <p:extLst>
      <p:ext uri="{BB962C8B-B14F-4D97-AF65-F5344CB8AC3E}">
        <p14:creationId xmlns:p14="http://schemas.microsoft.com/office/powerpoint/2010/main" val="66014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4D9FB4-79A8-405C-AFA6-1C1DAEF9942B}"/>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28A0B773-5748-43CF-84CB-05CD2B7C55C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7" name="矩形 6">
            <a:extLst>
              <a:ext uri="{FF2B5EF4-FFF2-40B4-BE49-F238E27FC236}">
                <a16:creationId xmlns:a16="http://schemas.microsoft.com/office/drawing/2014/main" id="{BAAB40BF-DD01-46E2-AF51-1573FD951334}"/>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參、訂定背景與目的</a:t>
            </a:r>
            <a:endParaRPr lang="zh-CN" altLang="en-US" sz="1138" dirty="0">
              <a:solidFill>
                <a:schemeClr val="bg1"/>
              </a:solidFill>
              <a:latin typeface="+mj-ea"/>
              <a:ea typeface="+mj-ea"/>
            </a:endParaRPr>
          </a:p>
        </p:txBody>
      </p:sp>
      <p:sp>
        <p:nvSpPr>
          <p:cNvPr id="8" name="矩形 7">
            <a:extLst>
              <a:ext uri="{FF2B5EF4-FFF2-40B4-BE49-F238E27FC236}">
                <a16:creationId xmlns:a16="http://schemas.microsoft.com/office/drawing/2014/main" id="{289EA218-838B-4A97-A595-6EF66298CC6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 name="手繪多邊形 5"/>
          <p:cNvSpPr/>
          <p:nvPr/>
        </p:nvSpPr>
        <p:spPr>
          <a:xfrm>
            <a:off x="251520" y="1722356"/>
            <a:ext cx="8712968" cy="1418612"/>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1228" tIns="107888" rIns="161228" bIns="107888" numCol="1" spcCol="1270" anchor="ctr" anchorCtr="0">
            <a:noAutofit/>
          </a:bodyPr>
          <a:lstStyle/>
          <a:p>
            <a:pPr lvl="0" algn="ctr" defTabSz="1244600">
              <a:lnSpc>
                <a:spcPct val="90000"/>
              </a:lnSpc>
              <a:spcBef>
                <a:spcPct val="0"/>
              </a:spcBef>
              <a:spcAft>
                <a:spcPct val="35000"/>
              </a:spcAft>
            </a:pPr>
            <a:r>
              <a:rPr lang="zh-TW" altLang="en-US" sz="3200" b="1" kern="1200" dirty="0">
                <a:solidFill>
                  <a:srgbClr val="0070C0"/>
                </a:solidFill>
              </a:rPr>
              <a:t>適用對象</a:t>
            </a:r>
            <a:endParaRPr lang="en-US" altLang="zh-TW" sz="3200" b="1" kern="1200" dirty="0">
              <a:solidFill>
                <a:srgbClr val="0070C0"/>
              </a:solidFill>
            </a:endParaRPr>
          </a:p>
          <a:p>
            <a:pPr lvl="0" algn="ctr" defTabSz="1244600">
              <a:lnSpc>
                <a:spcPct val="90000"/>
              </a:lnSpc>
              <a:spcBef>
                <a:spcPct val="0"/>
              </a:spcBef>
              <a:spcAft>
                <a:spcPct val="35000"/>
              </a:spcAft>
            </a:pPr>
            <a:endParaRPr lang="zh-TW" altLang="en-US" sz="2800" kern="1200" dirty="0">
              <a:solidFill>
                <a:schemeClr val="tx1"/>
              </a:solidFill>
            </a:endParaRPr>
          </a:p>
        </p:txBody>
      </p:sp>
      <p:sp>
        <p:nvSpPr>
          <p:cNvPr id="14" name="手繪多邊形 10">
            <a:extLst>
              <a:ext uri="{FF2B5EF4-FFF2-40B4-BE49-F238E27FC236}">
                <a16:creationId xmlns:a16="http://schemas.microsoft.com/office/drawing/2014/main" id="{0F207E47-FA76-4862-AABA-D44A0BCB2EA2}"/>
              </a:ext>
            </a:extLst>
          </p:cNvPr>
          <p:cNvSpPr/>
          <p:nvPr/>
        </p:nvSpPr>
        <p:spPr>
          <a:xfrm>
            <a:off x="292746" y="3368338"/>
            <a:ext cx="8671742" cy="1572830"/>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rgbClr val="FFE1E1"/>
          </a:solidFill>
        </p:spPr>
        <p:style>
          <a:lnRef idx="2">
            <a:schemeClr val="lt1">
              <a:hueOff val="0"/>
              <a:satOff val="0"/>
              <a:lumOff val="0"/>
              <a:alphaOff val="0"/>
            </a:schemeClr>
          </a:lnRef>
          <a:fillRef idx="1">
            <a:scrgbClr r="0" g="0" b="0"/>
          </a:fillRef>
          <a:effectRef idx="0">
            <a:schemeClr val="accent2">
              <a:hueOff val="-7200000"/>
              <a:satOff val="-25001"/>
              <a:lumOff val="30001"/>
              <a:alphaOff val="0"/>
            </a:schemeClr>
          </a:effectRef>
          <a:fontRef idx="minor">
            <a:schemeClr val="lt1"/>
          </a:fontRef>
        </p:style>
        <p:txBody>
          <a:bodyPr spcFirstLastPara="0" vert="horz" wrap="square" lIns="161228" tIns="107888" rIns="161228" bIns="107888" numCol="1" spcCol="1270" anchor="ctr" anchorCtr="0">
            <a:noAutofit/>
          </a:bodyPr>
          <a:lstStyle/>
          <a:p>
            <a:pPr algn="ctr" defTabSz="1244600">
              <a:lnSpc>
                <a:spcPct val="90000"/>
              </a:lnSpc>
              <a:spcAft>
                <a:spcPct val="35000"/>
              </a:spcAft>
            </a:pPr>
            <a:r>
              <a:rPr lang="zh-TW" altLang="en-US" sz="3200" b="1" dirty="0">
                <a:solidFill>
                  <a:srgbClr val="0070C0"/>
                </a:solidFill>
              </a:rPr>
              <a:t>身心障礙者權利公約</a:t>
            </a:r>
            <a:r>
              <a:rPr lang="en-US" altLang="zh-TW" sz="3200" b="1" dirty="0">
                <a:solidFill>
                  <a:srgbClr val="0070C0"/>
                </a:solidFill>
              </a:rPr>
              <a:t>(CRPD)</a:t>
            </a:r>
          </a:p>
          <a:p>
            <a:pPr lvl="0" algn="ctr" defTabSz="1244600">
              <a:lnSpc>
                <a:spcPct val="90000"/>
              </a:lnSpc>
              <a:spcAft>
                <a:spcPct val="35000"/>
              </a:spcAft>
            </a:pPr>
            <a:r>
              <a:rPr lang="zh-TW" altLang="en-US" sz="2800" dirty="0">
                <a:solidFill>
                  <a:schemeClr val="tx1"/>
                </a:solidFill>
              </a:rPr>
              <a:t>  </a:t>
            </a:r>
          </a:p>
        </p:txBody>
      </p:sp>
      <p:sp>
        <p:nvSpPr>
          <p:cNvPr id="34" name="矩形 33">
            <a:extLst>
              <a:ext uri="{FF2B5EF4-FFF2-40B4-BE49-F238E27FC236}">
                <a16:creationId xmlns:a16="http://schemas.microsoft.com/office/drawing/2014/main" id="{13252D50-AFF1-474E-97A6-1700ED66588F}"/>
              </a:ext>
            </a:extLst>
          </p:cNvPr>
          <p:cNvSpPr/>
          <p:nvPr/>
        </p:nvSpPr>
        <p:spPr bwMode="auto">
          <a:xfrm>
            <a:off x="827792" y="2564904"/>
            <a:ext cx="1872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a:extLst>
              <a:ext uri="{FF2B5EF4-FFF2-40B4-BE49-F238E27FC236}">
                <a16:creationId xmlns:a16="http://schemas.microsoft.com/office/drawing/2014/main" id="{43095316-6C5E-4E4B-A99F-18C904F0020B}"/>
              </a:ext>
            </a:extLst>
          </p:cNvPr>
          <p:cNvSpPr/>
          <p:nvPr/>
        </p:nvSpPr>
        <p:spPr bwMode="auto">
          <a:xfrm>
            <a:off x="3204056" y="2564904"/>
            <a:ext cx="1872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a:extLst>
              <a:ext uri="{FF2B5EF4-FFF2-40B4-BE49-F238E27FC236}">
                <a16:creationId xmlns:a16="http://schemas.microsoft.com/office/drawing/2014/main" id="{23C7CC5F-3DC8-4FD7-B5FD-4B6AB269B560}"/>
              </a:ext>
            </a:extLst>
          </p:cNvPr>
          <p:cNvSpPr/>
          <p:nvPr/>
        </p:nvSpPr>
        <p:spPr bwMode="auto">
          <a:xfrm>
            <a:off x="5580112" y="2564904"/>
            <a:ext cx="306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 name="矩形 1">
            <a:extLst>
              <a:ext uri="{FF2B5EF4-FFF2-40B4-BE49-F238E27FC236}">
                <a16:creationId xmlns:a16="http://schemas.microsoft.com/office/drawing/2014/main" id="{0759012C-DD47-47BC-8194-527A2069C04D}"/>
              </a:ext>
            </a:extLst>
          </p:cNvPr>
          <p:cNvSpPr/>
          <p:nvPr/>
        </p:nvSpPr>
        <p:spPr>
          <a:xfrm>
            <a:off x="701415" y="2463279"/>
            <a:ext cx="8136904" cy="461665"/>
          </a:xfrm>
          <a:prstGeom prst="rect">
            <a:avLst/>
          </a:prstGeom>
        </p:spPr>
        <p:txBody>
          <a:bodyPr wrap="square">
            <a:spAutoFit/>
          </a:bodyPr>
          <a:lstStyle/>
          <a:p>
            <a:pPr>
              <a:spcAft>
                <a:spcPts val="0"/>
              </a:spcAft>
            </a:pPr>
            <a:r>
              <a:rPr lang="zh-TW" altLang="zh-TW" sz="2400" u="dbl" kern="100" dirty="0">
                <a:latin typeface="Times New Roman" panose="02020603050405020304" pitchFamily="18" charset="0"/>
                <a:ea typeface="標楷體" panose="03000509000000000000" pitchFamily="65" charset="-120"/>
              </a:rPr>
              <a:t>身心障礙</a:t>
            </a:r>
            <a:r>
              <a:rPr lang="zh-TW" altLang="en-US" sz="2400" u="dbl" kern="100" dirty="0">
                <a:latin typeface="Times New Roman" panose="02020603050405020304" pitchFamily="18" charset="0"/>
                <a:ea typeface="標楷體" panose="03000509000000000000" pitchFamily="65" charset="-120"/>
              </a:rPr>
              <a:t>學生       </a:t>
            </a:r>
            <a:r>
              <a:rPr lang="zh-TW" altLang="zh-TW" sz="2400" u="dbl" kern="100" dirty="0">
                <a:latin typeface="Times New Roman" panose="02020603050405020304" pitchFamily="18" charset="0"/>
                <a:ea typeface="標楷體" panose="03000509000000000000" pitchFamily="65" charset="-120"/>
              </a:rPr>
              <a:t>資賦優異學生</a:t>
            </a:r>
            <a:r>
              <a:rPr lang="zh-TW" altLang="en-US" sz="2400" u="dbl" kern="100" dirty="0">
                <a:latin typeface="Times New Roman" panose="02020603050405020304" pitchFamily="18" charset="0"/>
                <a:ea typeface="標楷體" panose="03000509000000000000" pitchFamily="65" charset="-120"/>
              </a:rPr>
              <a:t>        </a:t>
            </a:r>
            <a:r>
              <a:rPr lang="zh-TW" altLang="zh-TW" sz="2400" u="dbl" kern="100" dirty="0">
                <a:latin typeface="Times New Roman" panose="02020603050405020304" pitchFamily="18" charset="0"/>
                <a:ea typeface="標楷體" panose="03000509000000000000" pitchFamily="65" charset="-120"/>
              </a:rPr>
              <a:t>身心障礙資賦優異學生</a:t>
            </a:r>
            <a:endParaRPr lang="zh-TW" altLang="zh-TW" sz="2400" kern="100" dirty="0">
              <a:latin typeface="Times New Roman" panose="02020603050405020304" pitchFamily="18" charset="0"/>
            </a:endParaRPr>
          </a:p>
        </p:txBody>
      </p:sp>
      <p:sp>
        <p:nvSpPr>
          <p:cNvPr id="32" name="矩形 31">
            <a:extLst>
              <a:ext uri="{FF2B5EF4-FFF2-40B4-BE49-F238E27FC236}">
                <a16:creationId xmlns:a16="http://schemas.microsoft.com/office/drawing/2014/main" id="{914086E9-DA69-4F70-9732-1D80273FB1D4}"/>
              </a:ext>
            </a:extLst>
          </p:cNvPr>
          <p:cNvSpPr/>
          <p:nvPr/>
        </p:nvSpPr>
        <p:spPr bwMode="auto">
          <a:xfrm>
            <a:off x="1250130" y="4354400"/>
            <a:ext cx="144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dirty="0"/>
          </a:p>
        </p:txBody>
      </p:sp>
      <p:sp>
        <p:nvSpPr>
          <p:cNvPr id="33" name="矩形 32">
            <a:extLst>
              <a:ext uri="{FF2B5EF4-FFF2-40B4-BE49-F238E27FC236}">
                <a16:creationId xmlns:a16="http://schemas.microsoft.com/office/drawing/2014/main" id="{FA202B2A-9597-4166-896E-8323CDDB1859}"/>
              </a:ext>
            </a:extLst>
          </p:cNvPr>
          <p:cNvSpPr/>
          <p:nvPr/>
        </p:nvSpPr>
        <p:spPr bwMode="auto">
          <a:xfrm>
            <a:off x="3563888" y="4354400"/>
            <a:ext cx="144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5" name="手繪多邊形 10">
            <a:extLst>
              <a:ext uri="{FF2B5EF4-FFF2-40B4-BE49-F238E27FC236}">
                <a16:creationId xmlns:a16="http://schemas.microsoft.com/office/drawing/2014/main" id="{AAF8BB3D-B591-4F9E-AACC-ECCC33070D30}"/>
              </a:ext>
            </a:extLst>
          </p:cNvPr>
          <p:cNvSpPr/>
          <p:nvPr/>
        </p:nvSpPr>
        <p:spPr>
          <a:xfrm>
            <a:off x="292746" y="5168538"/>
            <a:ext cx="8671742" cy="1212790"/>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rgbClr val="C9FFC9"/>
          </a:solidFill>
        </p:spPr>
        <p:style>
          <a:lnRef idx="2">
            <a:schemeClr val="lt1">
              <a:hueOff val="0"/>
              <a:satOff val="0"/>
              <a:lumOff val="0"/>
              <a:alphaOff val="0"/>
            </a:schemeClr>
          </a:lnRef>
          <a:fillRef idx="1">
            <a:scrgbClr r="0" g="0" b="0"/>
          </a:fillRef>
          <a:effectRef idx="0">
            <a:schemeClr val="accent2">
              <a:hueOff val="-7200000"/>
              <a:satOff val="-25001"/>
              <a:lumOff val="30001"/>
              <a:alphaOff val="0"/>
            </a:schemeClr>
          </a:effectRef>
          <a:fontRef idx="minor">
            <a:schemeClr val="lt1"/>
          </a:fontRef>
        </p:style>
        <p:txBody>
          <a:bodyPr spcFirstLastPara="0" vert="horz" wrap="square" lIns="161228" tIns="107888" rIns="161228" bIns="107888" numCol="1" spcCol="1270" anchor="ctr" anchorCtr="0">
            <a:noAutofit/>
          </a:bodyPr>
          <a:lstStyle/>
          <a:p>
            <a:pPr lvl="0" algn="ctr" defTabSz="1244600">
              <a:lnSpc>
                <a:spcPct val="90000"/>
              </a:lnSpc>
              <a:spcBef>
                <a:spcPct val="0"/>
              </a:spcBef>
              <a:spcAft>
                <a:spcPct val="35000"/>
              </a:spcAft>
            </a:pPr>
            <a:r>
              <a:rPr kumimoji="1" lang="en-US" altLang="zh-TW" sz="3200" kern="1200" dirty="0">
                <a:solidFill>
                  <a:srgbClr val="0070C0"/>
                </a:solidFill>
              </a:rPr>
              <a:t>IEP/IGP</a:t>
            </a:r>
            <a:r>
              <a:rPr lang="zh-TW" altLang="en-US" sz="3200" dirty="0">
                <a:solidFill>
                  <a:srgbClr val="0070C0"/>
                </a:solidFill>
              </a:rPr>
              <a:t>與</a:t>
            </a:r>
            <a:r>
              <a:rPr kumimoji="1" lang="zh-TW" sz="3200" kern="1200" dirty="0">
                <a:solidFill>
                  <a:srgbClr val="0070C0"/>
                </a:solidFill>
              </a:rPr>
              <a:t>課程</a:t>
            </a:r>
            <a:r>
              <a:rPr lang="zh-TW" altLang="en-US" sz="3200" dirty="0">
                <a:solidFill>
                  <a:srgbClr val="0070C0"/>
                </a:solidFill>
              </a:rPr>
              <a:t>規劃及</a:t>
            </a:r>
            <a:r>
              <a:rPr kumimoji="1" lang="zh-TW" sz="3200" kern="1200" dirty="0">
                <a:solidFill>
                  <a:srgbClr val="0070C0"/>
                </a:solidFill>
              </a:rPr>
              <a:t>調整</a:t>
            </a:r>
            <a:endParaRPr lang="zh-TW" sz="3200" kern="1200" dirty="0">
              <a:solidFill>
                <a:srgbClr val="0070C0"/>
              </a:solidFill>
            </a:endParaRPr>
          </a:p>
        </p:txBody>
      </p:sp>
      <p:sp>
        <p:nvSpPr>
          <p:cNvPr id="23" name="矩形 22">
            <a:extLst>
              <a:ext uri="{FF2B5EF4-FFF2-40B4-BE49-F238E27FC236}">
                <a16:creationId xmlns:a16="http://schemas.microsoft.com/office/drawing/2014/main" id="{C6CCE3B5-8D0D-4A5D-9789-F917BAE27CBF}"/>
              </a:ext>
            </a:extLst>
          </p:cNvPr>
          <p:cNvSpPr/>
          <p:nvPr/>
        </p:nvSpPr>
        <p:spPr bwMode="auto">
          <a:xfrm>
            <a:off x="5880520" y="4338376"/>
            <a:ext cx="2219872" cy="320189"/>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dirty="0"/>
          </a:p>
        </p:txBody>
      </p:sp>
      <p:sp>
        <p:nvSpPr>
          <p:cNvPr id="22" name="矩形 21">
            <a:extLst>
              <a:ext uri="{FF2B5EF4-FFF2-40B4-BE49-F238E27FC236}">
                <a16:creationId xmlns:a16="http://schemas.microsoft.com/office/drawing/2014/main" id="{022D0288-FB17-4359-9CC1-C12BB65BE9E9}"/>
              </a:ext>
            </a:extLst>
          </p:cNvPr>
          <p:cNvSpPr/>
          <p:nvPr/>
        </p:nvSpPr>
        <p:spPr>
          <a:xfrm>
            <a:off x="1154992" y="4267638"/>
            <a:ext cx="7017408" cy="461665"/>
          </a:xfrm>
          <a:prstGeom prst="rect">
            <a:avLst/>
          </a:prstGeom>
        </p:spPr>
        <p:txBody>
          <a:bodyPr wrap="square">
            <a:spAutoFit/>
          </a:bodyPr>
          <a:lstStyle/>
          <a:p>
            <a:pPr>
              <a:spcAft>
                <a:spcPts val="0"/>
              </a:spcAft>
            </a:pPr>
            <a:r>
              <a:rPr lang="zh-TW" altLang="zh-TW" sz="2400" dirty="0">
                <a:solidFill>
                  <a:schemeClr val="dk1">
                    <a:hueOff val="0"/>
                    <a:satOff val="0"/>
                    <a:lumOff val="0"/>
                    <a:alphaOff val="0"/>
                  </a:schemeClr>
                </a:solidFill>
                <a:latin typeface="+mn-lt"/>
                <a:ea typeface="+mn-ea"/>
              </a:rPr>
              <a:t>合理調整</a:t>
            </a:r>
            <a:r>
              <a:rPr lang="zh-TW" altLang="en-US" sz="2400" dirty="0">
                <a:solidFill>
                  <a:schemeClr val="dk1">
                    <a:hueOff val="0"/>
                    <a:satOff val="0"/>
                    <a:lumOff val="0"/>
                    <a:alphaOff val="0"/>
                  </a:schemeClr>
                </a:solidFill>
                <a:latin typeface="+mn-lt"/>
                <a:ea typeface="+mn-ea"/>
              </a:rPr>
              <a:t>               </a:t>
            </a:r>
            <a:r>
              <a:rPr lang="zh-TW" altLang="zh-TW" sz="2400" dirty="0">
                <a:solidFill>
                  <a:schemeClr val="dk1">
                    <a:hueOff val="0"/>
                    <a:satOff val="0"/>
                    <a:lumOff val="0"/>
                    <a:alphaOff val="0"/>
                  </a:schemeClr>
                </a:solidFill>
                <a:latin typeface="+mn-lt"/>
                <a:ea typeface="+mn-ea"/>
              </a:rPr>
              <a:t>通用設計</a:t>
            </a:r>
            <a:r>
              <a:rPr lang="zh-TW" altLang="en-US" sz="2400" dirty="0">
                <a:solidFill>
                  <a:schemeClr val="dk1">
                    <a:hueOff val="0"/>
                    <a:satOff val="0"/>
                    <a:lumOff val="0"/>
                    <a:alphaOff val="0"/>
                  </a:schemeClr>
                </a:solidFill>
                <a:latin typeface="+mn-lt"/>
                <a:ea typeface="+mn-ea"/>
              </a:rPr>
              <a:t>              平等與不歧視            </a:t>
            </a:r>
            <a:endParaRPr lang="zh-TW" altLang="zh-TW" sz="2400" dirty="0">
              <a:solidFill>
                <a:schemeClr val="dk1">
                  <a:hueOff val="0"/>
                  <a:satOff val="0"/>
                  <a:lumOff val="0"/>
                  <a:alphaOff val="0"/>
                </a:schemeClr>
              </a:solidFill>
              <a:latin typeface="+mn-lt"/>
              <a:ea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接點 88">
            <a:extLst>
              <a:ext uri="{FF2B5EF4-FFF2-40B4-BE49-F238E27FC236}">
                <a16:creationId xmlns:a16="http://schemas.microsoft.com/office/drawing/2014/main" id="{9EB31072-FEE4-476F-BE08-626B27FB1503}"/>
              </a:ext>
            </a:extLst>
          </p:cNvPr>
          <p:cNvCxnSpPr/>
          <p:nvPr/>
        </p:nvCxnSpPr>
        <p:spPr>
          <a:xfrm flipV="1">
            <a:off x="4067944" y="3429000"/>
            <a:ext cx="5532" cy="29767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id="{BDF6F851-FC9C-442F-A178-AD7F60E3ED72}"/>
              </a:ext>
            </a:extLst>
          </p:cNvPr>
          <p:cNvCxnSpPr>
            <a:stCxn id="58" idx="0"/>
            <a:endCxn id="48" idx="2"/>
          </p:cNvCxnSpPr>
          <p:nvPr/>
        </p:nvCxnSpPr>
        <p:spPr>
          <a:xfrm flipV="1">
            <a:off x="2413950" y="3419340"/>
            <a:ext cx="5532" cy="297671"/>
          </a:xfrm>
          <a:prstGeom prst="line">
            <a:avLst/>
          </a:prstGeom>
          <a:ln w="28575"/>
        </p:spPr>
        <p:style>
          <a:lnRef idx="1">
            <a:schemeClr val="dk1"/>
          </a:lnRef>
          <a:fillRef idx="0">
            <a:schemeClr val="dk1"/>
          </a:fillRef>
          <a:effectRef idx="0">
            <a:schemeClr val="dk1"/>
          </a:effectRef>
          <a:fontRef idx="minor">
            <a:schemeClr val="tx1"/>
          </a:fontRef>
        </p:style>
      </p:cxnSp>
      <p:sp>
        <p:nvSpPr>
          <p:cNvPr id="48" name="Shape 302">
            <a:extLst>
              <a:ext uri="{FF2B5EF4-FFF2-40B4-BE49-F238E27FC236}">
                <a16:creationId xmlns:a16="http://schemas.microsoft.com/office/drawing/2014/main" id="{B6FBD2FE-72E3-4EC9-90DA-E1A72870B400}"/>
              </a:ext>
            </a:extLst>
          </p:cNvPr>
          <p:cNvSpPr/>
          <p:nvPr/>
        </p:nvSpPr>
        <p:spPr>
          <a:xfrm>
            <a:off x="1785148" y="2276788"/>
            <a:ext cx="1268667" cy="1142552"/>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4" name="矩形 3">
            <a:extLst>
              <a:ext uri="{FF2B5EF4-FFF2-40B4-BE49-F238E27FC236}">
                <a16:creationId xmlns:a16="http://schemas.microsoft.com/office/drawing/2014/main" id="{68928E47-577A-4716-814D-0BF81B86BE15}"/>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BCE5D431-846B-4602-B11D-E1EEABE4F4D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7" name="矩形 6">
            <a:extLst>
              <a:ext uri="{FF2B5EF4-FFF2-40B4-BE49-F238E27FC236}">
                <a16:creationId xmlns:a16="http://schemas.microsoft.com/office/drawing/2014/main" id="{1E269D22-D8AD-451E-A446-C1BE25B7D910}"/>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參、訂定背景與目的</a:t>
            </a:r>
            <a:endParaRPr lang="zh-CN" altLang="en-US" sz="1138" dirty="0">
              <a:solidFill>
                <a:schemeClr val="bg1"/>
              </a:solidFill>
              <a:latin typeface="+mj-ea"/>
              <a:ea typeface="+mj-ea"/>
            </a:endParaRPr>
          </a:p>
        </p:txBody>
      </p:sp>
      <p:sp>
        <p:nvSpPr>
          <p:cNvPr id="8" name="矩形 7">
            <a:extLst>
              <a:ext uri="{FF2B5EF4-FFF2-40B4-BE49-F238E27FC236}">
                <a16:creationId xmlns:a16="http://schemas.microsoft.com/office/drawing/2014/main" id="{637D814F-2078-48CA-A50C-17E8298486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pSp>
        <p:nvGrpSpPr>
          <p:cNvPr id="78" name="Group 311">
            <a:extLst>
              <a:ext uri="{FF2B5EF4-FFF2-40B4-BE49-F238E27FC236}">
                <a16:creationId xmlns:a16="http://schemas.microsoft.com/office/drawing/2014/main" id="{0BDEE173-6308-4D1B-8F19-ACEA16D901A2}"/>
              </a:ext>
            </a:extLst>
          </p:cNvPr>
          <p:cNvGrpSpPr/>
          <p:nvPr/>
        </p:nvGrpSpPr>
        <p:grpSpPr>
          <a:xfrm>
            <a:off x="-282282" y="1390035"/>
            <a:ext cx="9251980" cy="3822728"/>
            <a:chOff x="-395313" y="427869"/>
            <a:chExt cx="9251978" cy="3822727"/>
          </a:xfrm>
        </p:grpSpPr>
        <p:sp>
          <p:nvSpPr>
            <p:cNvPr id="83" name="Shape 268">
              <a:extLst>
                <a:ext uri="{FF2B5EF4-FFF2-40B4-BE49-F238E27FC236}">
                  <a16:creationId xmlns:a16="http://schemas.microsoft.com/office/drawing/2014/main" id="{23EDCB51-53EC-4A1A-A3C1-3E08D7D2614B}"/>
                </a:ext>
              </a:extLst>
            </p:cNvPr>
            <p:cNvSpPr/>
            <p:nvPr/>
          </p:nvSpPr>
          <p:spPr>
            <a:xfrm>
              <a:off x="4320034" y="972191"/>
              <a:ext cx="1" cy="756000"/>
            </a:xfrm>
            <a:prstGeom prst="line">
              <a:avLst/>
            </a:prstGeom>
            <a:noFill/>
            <a:ln w="38100" cap="flat">
              <a:solidFill>
                <a:srgbClr val="193A63"/>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dirty="0"/>
            </a:p>
          </p:txBody>
        </p:sp>
        <p:grpSp>
          <p:nvGrpSpPr>
            <p:cNvPr id="84" name="Group 271">
              <a:extLst>
                <a:ext uri="{FF2B5EF4-FFF2-40B4-BE49-F238E27FC236}">
                  <a16:creationId xmlns:a16="http://schemas.microsoft.com/office/drawing/2014/main" id="{ED1404A1-ADA0-47DC-B0F1-189F0A535AC3}"/>
                </a:ext>
              </a:extLst>
            </p:cNvPr>
            <p:cNvGrpSpPr/>
            <p:nvPr/>
          </p:nvGrpSpPr>
          <p:grpSpPr>
            <a:xfrm>
              <a:off x="-1" y="427869"/>
              <a:ext cx="8856666" cy="540000"/>
              <a:chOff x="-1" y="427869"/>
              <a:chExt cx="8856665" cy="539999"/>
            </a:xfrm>
          </p:grpSpPr>
          <p:sp>
            <p:nvSpPr>
              <p:cNvPr id="109" name="Shape 269">
                <a:extLst>
                  <a:ext uri="{FF2B5EF4-FFF2-40B4-BE49-F238E27FC236}">
                    <a16:creationId xmlns:a16="http://schemas.microsoft.com/office/drawing/2014/main" id="{9EE2C43B-0B7D-4DB1-8F16-EF89ED953522}"/>
                  </a:ext>
                </a:extLst>
              </p:cNvPr>
              <p:cNvSpPr/>
              <p:nvPr/>
            </p:nvSpPr>
            <p:spPr>
              <a:xfrm>
                <a:off x="-1" y="427869"/>
                <a:ext cx="8856665" cy="539999"/>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800100">
                  <a:lnSpc>
                    <a:spcPct val="90000"/>
                  </a:lnSpc>
                  <a:spcBef>
                    <a:spcPts val="700"/>
                  </a:spcBef>
                  <a:defRPr>
                    <a:solidFill>
                      <a:srgbClr val="1F497D"/>
                    </a:solidFill>
                  </a:defRPr>
                </a:pPr>
                <a:endParaRPr sz="2400" b="1"/>
              </a:p>
            </p:txBody>
          </p:sp>
          <p:sp>
            <p:nvSpPr>
              <p:cNvPr id="110" name="Shape 270">
                <a:extLst>
                  <a:ext uri="{FF2B5EF4-FFF2-40B4-BE49-F238E27FC236}">
                    <a16:creationId xmlns:a16="http://schemas.microsoft.com/office/drawing/2014/main" id="{974E432C-ECB0-429D-A1AC-4E42BCA50343}"/>
                  </a:ext>
                </a:extLst>
              </p:cNvPr>
              <p:cNvSpPr/>
              <p:nvPr/>
            </p:nvSpPr>
            <p:spPr>
              <a:xfrm>
                <a:off x="-1" y="508615"/>
                <a:ext cx="8856665" cy="355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429" tIns="11429" rIns="11429" bIns="11429" numCol="1" anchor="ctr">
                <a:spAutoFit/>
              </a:bodyPr>
              <a:lstStyle>
                <a:lvl1pPr algn="ctr" defTabSz="800100">
                  <a:lnSpc>
                    <a:spcPct val="90000"/>
                  </a:lnSpc>
                  <a:spcBef>
                    <a:spcPts val="700"/>
                  </a:spcBef>
                  <a:defRPr>
                    <a:latin typeface="標楷體"/>
                    <a:ea typeface="標楷體"/>
                    <a:cs typeface="標楷體"/>
                    <a:sym typeface="標楷體"/>
                  </a:defRPr>
                </a:lvl1pPr>
              </a:lstStyle>
              <a:p>
                <a:pPr lvl="0"/>
                <a:r>
                  <a:rPr sz="2400" b="1"/>
                  <a:t>十二年國民基本教育課程綱要總綱</a:t>
                </a:r>
              </a:p>
            </p:txBody>
          </p:sp>
        </p:grpSp>
        <p:grpSp>
          <p:nvGrpSpPr>
            <p:cNvPr id="85" name="Group 274">
              <a:extLst>
                <a:ext uri="{FF2B5EF4-FFF2-40B4-BE49-F238E27FC236}">
                  <a16:creationId xmlns:a16="http://schemas.microsoft.com/office/drawing/2014/main" id="{3227CDDC-70C3-4690-AB2A-B0CD92DCDDCB}"/>
                </a:ext>
              </a:extLst>
            </p:cNvPr>
            <p:cNvGrpSpPr/>
            <p:nvPr/>
          </p:nvGrpSpPr>
          <p:grpSpPr>
            <a:xfrm>
              <a:off x="3113127" y="1314707"/>
              <a:ext cx="3423008" cy="1136758"/>
              <a:chOff x="3113127" y="805119"/>
              <a:chExt cx="3423008" cy="1136756"/>
            </a:xfrm>
          </p:grpSpPr>
          <p:sp>
            <p:nvSpPr>
              <p:cNvPr id="107" name="Shape 272">
                <a:extLst>
                  <a:ext uri="{FF2B5EF4-FFF2-40B4-BE49-F238E27FC236}">
                    <a16:creationId xmlns:a16="http://schemas.microsoft.com/office/drawing/2014/main" id="{579F7B13-8DA7-4AB5-AA9F-BB4671A15790}"/>
                  </a:ext>
                </a:extLst>
              </p:cNvPr>
              <p:cNvSpPr/>
              <p:nvPr/>
            </p:nvSpPr>
            <p:spPr>
              <a:xfrm>
                <a:off x="3113127" y="805119"/>
                <a:ext cx="3423008" cy="1136756"/>
              </a:xfrm>
              <a:prstGeom prst="rect">
                <a:avLst/>
              </a:prstGeom>
              <a:solidFill>
                <a:srgbClr val="FFFF00"/>
              </a:solidFill>
              <a:ln w="38100" cap="flat">
                <a:solidFill>
                  <a:srgbClr val="1C4271"/>
                </a:solidFill>
                <a:prstDash val="solid"/>
                <a:bevel/>
              </a:ln>
              <a:effectLst/>
            </p:spPr>
            <p:txBody>
              <a:bodyPr wrap="square" lIns="0" tIns="0" rIns="0" bIns="0" numCol="1" anchor="ctr">
                <a:noAutofit/>
              </a:bodyPr>
              <a:lstStyle/>
              <a:p>
                <a:pPr lvl="0" algn="ctr" defTabSz="800100">
                  <a:lnSpc>
                    <a:spcPct val="90000"/>
                  </a:lnSpc>
                  <a:spcBef>
                    <a:spcPts val="700"/>
                  </a:spcBef>
                  <a:defRPr>
                    <a:latin typeface="標楷體"/>
                    <a:ea typeface="標楷體"/>
                    <a:cs typeface="標楷體"/>
                    <a:sym typeface="標楷體"/>
                  </a:defRPr>
                </a:pPr>
                <a:endParaRPr b="1"/>
              </a:p>
            </p:txBody>
          </p:sp>
          <p:sp>
            <p:nvSpPr>
              <p:cNvPr id="108" name="Shape 273">
                <a:extLst>
                  <a:ext uri="{FF2B5EF4-FFF2-40B4-BE49-F238E27FC236}">
                    <a16:creationId xmlns:a16="http://schemas.microsoft.com/office/drawing/2014/main" id="{715FF19F-9BBA-4287-9A8A-3EB6A602F69E}"/>
                  </a:ext>
                </a:extLst>
              </p:cNvPr>
              <p:cNvSpPr/>
              <p:nvPr/>
            </p:nvSpPr>
            <p:spPr>
              <a:xfrm>
                <a:off x="3565314" y="1154428"/>
                <a:ext cx="2520411" cy="5216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429" tIns="11429" rIns="11429" bIns="11429" numCol="1" anchor="ctr">
                <a:spAutoFit/>
              </a:bodyPr>
              <a:lstStyle/>
              <a:p>
                <a:pPr lvl="0" algn="ctr" defTabSz="800100">
                  <a:lnSpc>
                    <a:spcPct val="90000"/>
                  </a:lnSpc>
                  <a:spcBef>
                    <a:spcPts val="700"/>
                  </a:spcBef>
                </a:pPr>
                <a:r>
                  <a:rPr b="1" dirty="0" err="1">
                    <a:latin typeface="標楷體"/>
                    <a:ea typeface="標楷體"/>
                    <a:cs typeface="標楷體"/>
                    <a:sym typeface="標楷體"/>
                  </a:rPr>
                  <a:t>特殊教育課程</a:t>
                </a:r>
                <a:br>
                  <a:rPr lang="en-US" altLang="zh-TW" b="1" dirty="0">
                    <a:latin typeface="標楷體"/>
                    <a:ea typeface="標楷體"/>
                    <a:cs typeface="標楷體"/>
                    <a:sym typeface="標楷體"/>
                  </a:rPr>
                </a:br>
                <a:r>
                  <a:rPr b="1" dirty="0" err="1">
                    <a:latin typeface="標楷體"/>
                    <a:ea typeface="標楷體"/>
                    <a:cs typeface="標楷體"/>
                    <a:sym typeface="標楷體"/>
                  </a:rPr>
                  <a:t>實施規範</a:t>
                </a:r>
                <a:endParaRPr b="1" dirty="0">
                  <a:latin typeface="標楷體"/>
                  <a:ea typeface="標楷體"/>
                  <a:cs typeface="標楷體"/>
                  <a:sym typeface="標楷體"/>
                </a:endParaRPr>
              </a:p>
            </p:txBody>
          </p:sp>
        </p:grpSp>
        <p:grpSp>
          <p:nvGrpSpPr>
            <p:cNvPr id="87" name="Group 280">
              <a:extLst>
                <a:ext uri="{FF2B5EF4-FFF2-40B4-BE49-F238E27FC236}">
                  <a16:creationId xmlns:a16="http://schemas.microsoft.com/office/drawing/2014/main" id="{0DA216E0-BFD9-4F7C-BF46-D80F67BB156B}"/>
                </a:ext>
              </a:extLst>
            </p:cNvPr>
            <p:cNvGrpSpPr/>
            <p:nvPr/>
          </p:nvGrpSpPr>
          <p:grpSpPr>
            <a:xfrm>
              <a:off x="-5316" y="2682857"/>
              <a:ext cx="755892" cy="1567739"/>
              <a:chOff x="-5316" y="-421181"/>
              <a:chExt cx="755890" cy="1567738"/>
            </a:xfrm>
          </p:grpSpPr>
          <p:sp>
            <p:nvSpPr>
              <p:cNvPr id="103" name="Shape 278">
                <a:extLst>
                  <a:ext uri="{FF2B5EF4-FFF2-40B4-BE49-F238E27FC236}">
                    <a16:creationId xmlns:a16="http://schemas.microsoft.com/office/drawing/2014/main" id="{2D6202D1-BF0D-437B-959D-1563DF6974C1}"/>
                  </a:ext>
                </a:extLst>
              </p:cNvPr>
              <p:cNvSpPr/>
              <p:nvPr/>
            </p:nvSpPr>
            <p:spPr>
              <a:xfrm>
                <a:off x="-5316" y="-421181"/>
                <a:ext cx="755890" cy="146290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dirty="0"/>
              </a:p>
            </p:txBody>
          </p:sp>
          <p:sp>
            <p:nvSpPr>
              <p:cNvPr id="104" name="Shape 279">
                <a:extLst>
                  <a:ext uri="{FF2B5EF4-FFF2-40B4-BE49-F238E27FC236}">
                    <a16:creationId xmlns:a16="http://schemas.microsoft.com/office/drawing/2014/main" id="{7613B3A0-AA06-4493-AB13-54B572A909AE}"/>
                  </a:ext>
                </a:extLst>
              </p:cNvPr>
              <p:cNvSpPr/>
              <p:nvPr/>
            </p:nvSpPr>
            <p:spPr>
              <a:xfrm>
                <a:off x="89978" y="-369816"/>
                <a:ext cx="533222" cy="15163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國民中小學暨普通型高中</a:t>
                </a:r>
                <a:endParaRPr b="1" dirty="0">
                  <a:latin typeface="標楷體"/>
                  <a:ea typeface="標楷體"/>
                  <a:cs typeface="標楷體"/>
                  <a:sym typeface="標楷體"/>
                </a:endParaRPr>
              </a:p>
            </p:txBody>
          </p:sp>
        </p:grpSp>
        <p:sp>
          <p:nvSpPr>
            <p:cNvPr id="90" name="Shape 299">
              <a:extLst>
                <a:ext uri="{FF2B5EF4-FFF2-40B4-BE49-F238E27FC236}">
                  <a16:creationId xmlns:a16="http://schemas.microsoft.com/office/drawing/2014/main" id="{B633824D-6495-4A68-992C-389A418B930E}"/>
                </a:ext>
              </a:extLst>
            </p:cNvPr>
            <p:cNvSpPr/>
            <p:nvPr/>
          </p:nvSpPr>
          <p:spPr>
            <a:xfrm flipV="1">
              <a:off x="1074592" y="2430849"/>
              <a:ext cx="1" cy="252000"/>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grpSp>
          <p:nvGrpSpPr>
            <p:cNvPr id="92" name="Group 304">
              <a:extLst>
                <a:ext uri="{FF2B5EF4-FFF2-40B4-BE49-F238E27FC236}">
                  <a16:creationId xmlns:a16="http://schemas.microsoft.com/office/drawing/2014/main" id="{9E7598BE-AD8E-4E66-B6EA-863BAB46A3F3}"/>
                </a:ext>
              </a:extLst>
            </p:cNvPr>
            <p:cNvGrpSpPr/>
            <p:nvPr/>
          </p:nvGrpSpPr>
          <p:grpSpPr>
            <a:xfrm>
              <a:off x="-395313" y="1296143"/>
              <a:ext cx="2225787" cy="1161125"/>
              <a:chOff x="-395313" y="-981441"/>
              <a:chExt cx="2225786" cy="1161123"/>
            </a:xfrm>
          </p:grpSpPr>
          <p:sp>
            <p:nvSpPr>
              <p:cNvPr id="99" name="Shape 302">
                <a:extLst>
                  <a:ext uri="{FF2B5EF4-FFF2-40B4-BE49-F238E27FC236}">
                    <a16:creationId xmlns:a16="http://schemas.microsoft.com/office/drawing/2014/main" id="{2B6A2E19-A6F3-4F20-8675-CF1793135E41}"/>
                  </a:ext>
                </a:extLst>
              </p:cNvPr>
              <p:cNvSpPr/>
              <p:nvPr/>
            </p:nvSpPr>
            <p:spPr>
              <a:xfrm>
                <a:off x="-444" y="-981441"/>
                <a:ext cx="1440111" cy="1161123"/>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0"/>
                  </a:spcBef>
                  <a:defRPr>
                    <a:solidFill>
                      <a:srgbClr val="1F497D"/>
                    </a:solidFill>
                  </a:defRPr>
                </a:pPr>
                <a:endParaRPr b="1" dirty="0"/>
              </a:p>
            </p:txBody>
          </p:sp>
          <p:sp>
            <p:nvSpPr>
              <p:cNvPr id="100" name="Shape 303">
                <a:extLst>
                  <a:ext uri="{FF2B5EF4-FFF2-40B4-BE49-F238E27FC236}">
                    <a16:creationId xmlns:a16="http://schemas.microsoft.com/office/drawing/2014/main" id="{A58F5C75-B4CD-44CD-8A21-099BB8788852}"/>
                  </a:ext>
                </a:extLst>
              </p:cNvPr>
              <p:cNvSpPr/>
              <p:nvPr/>
            </p:nvSpPr>
            <p:spPr>
              <a:xfrm>
                <a:off x="-395313" y="-746854"/>
                <a:ext cx="2225786" cy="622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b="1" dirty="0" err="1"/>
                  <a:t>各領域</a:t>
                </a:r>
                <a:r>
                  <a:rPr lang="en-US" altLang="zh-TW" b="1" dirty="0"/>
                  <a:t>/</a:t>
                </a:r>
                <a:r>
                  <a:rPr lang="zh-TW" altLang="en-US" b="1" dirty="0"/>
                  <a:t>科目</a:t>
                </a:r>
                <a:endParaRPr lang="en-US" altLang="zh-TW" b="1" dirty="0"/>
              </a:p>
              <a:p>
                <a:pPr lvl="0"/>
                <a:r>
                  <a:rPr b="1" dirty="0" err="1"/>
                  <a:t>課程綱要</a:t>
                </a:r>
                <a:endParaRPr b="1" dirty="0"/>
              </a:p>
            </p:txBody>
          </p:sp>
        </p:grpSp>
      </p:grpSp>
      <p:sp>
        <p:nvSpPr>
          <p:cNvPr id="42" name="Shape 308">
            <a:extLst>
              <a:ext uri="{FF2B5EF4-FFF2-40B4-BE49-F238E27FC236}">
                <a16:creationId xmlns:a16="http://schemas.microsoft.com/office/drawing/2014/main" id="{50C9343C-8AEE-435E-AF60-B8AF57C27232}"/>
              </a:ext>
            </a:extLst>
          </p:cNvPr>
          <p:cNvSpPr/>
          <p:nvPr/>
        </p:nvSpPr>
        <p:spPr>
          <a:xfrm>
            <a:off x="1619672" y="5821539"/>
            <a:ext cx="1152000" cy="837810"/>
          </a:xfrm>
          <a:prstGeom prst="rect">
            <a:avLst/>
          </a:prstGeom>
          <a:solidFill>
            <a:srgbClr val="5ECCF3"/>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43" name="Shape 309">
            <a:extLst>
              <a:ext uri="{FF2B5EF4-FFF2-40B4-BE49-F238E27FC236}">
                <a16:creationId xmlns:a16="http://schemas.microsoft.com/office/drawing/2014/main" id="{E6EE53E6-8861-499B-ACCC-A054160C15FC}"/>
              </a:ext>
            </a:extLst>
          </p:cNvPr>
          <p:cNvSpPr/>
          <p:nvPr/>
        </p:nvSpPr>
        <p:spPr>
          <a:xfrm>
            <a:off x="1686550" y="5886838"/>
            <a:ext cx="990113"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dirty="0"/>
              <a:t>專業群科課程調整應用手冊</a:t>
            </a:r>
            <a:endParaRPr dirty="0"/>
          </a:p>
        </p:txBody>
      </p:sp>
      <p:sp>
        <p:nvSpPr>
          <p:cNvPr id="9" name="矩形 8">
            <a:extLst>
              <a:ext uri="{FF2B5EF4-FFF2-40B4-BE49-F238E27FC236}">
                <a16:creationId xmlns:a16="http://schemas.microsoft.com/office/drawing/2014/main" id="{2B05600B-BA90-49B9-A77D-CAD0D13A16BC}"/>
              </a:ext>
            </a:extLst>
          </p:cNvPr>
          <p:cNvSpPr/>
          <p:nvPr/>
        </p:nvSpPr>
        <p:spPr>
          <a:xfrm>
            <a:off x="-449531" y="5121714"/>
            <a:ext cx="1503485" cy="523220"/>
          </a:xfrm>
          <a:prstGeom prst="rect">
            <a:avLst/>
          </a:prstGeom>
        </p:spPr>
        <p:txBody>
          <a:bodyPr wrap="square">
            <a:spAutoFit/>
          </a:bodyPr>
          <a:lstStyle/>
          <a:p>
            <a:pPr algn="ct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視需要</a:t>
            </a:r>
            <a:b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調整</a:t>
            </a:r>
          </a:p>
        </p:txBody>
      </p:sp>
      <p:sp>
        <p:nvSpPr>
          <p:cNvPr id="45" name="Shape 308">
            <a:extLst>
              <a:ext uri="{FF2B5EF4-FFF2-40B4-BE49-F238E27FC236}">
                <a16:creationId xmlns:a16="http://schemas.microsoft.com/office/drawing/2014/main" id="{03782D58-EB9D-4DB4-B259-327AB7951021}"/>
              </a:ext>
            </a:extLst>
          </p:cNvPr>
          <p:cNvSpPr/>
          <p:nvPr/>
        </p:nvSpPr>
        <p:spPr>
          <a:xfrm>
            <a:off x="251648" y="5805264"/>
            <a:ext cx="1152000" cy="836712"/>
          </a:xfrm>
          <a:prstGeom prst="rect">
            <a:avLst/>
          </a:prstGeom>
          <a:solidFill>
            <a:srgbClr val="5ECCF3"/>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46" name="Shape 309">
            <a:extLst>
              <a:ext uri="{FF2B5EF4-FFF2-40B4-BE49-F238E27FC236}">
                <a16:creationId xmlns:a16="http://schemas.microsoft.com/office/drawing/2014/main" id="{E667E984-573C-42BD-B25F-FD67F7CF4296}"/>
              </a:ext>
            </a:extLst>
          </p:cNvPr>
          <p:cNvSpPr/>
          <p:nvPr/>
        </p:nvSpPr>
        <p:spPr>
          <a:xfrm>
            <a:off x="323658" y="5882516"/>
            <a:ext cx="1017240"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dirty="0"/>
              <a:t>一般領域課程調整應用手冊</a:t>
            </a:r>
            <a:endParaRPr dirty="0"/>
          </a:p>
        </p:txBody>
      </p:sp>
      <p:sp>
        <p:nvSpPr>
          <p:cNvPr id="47" name="Shape 303">
            <a:extLst>
              <a:ext uri="{FF2B5EF4-FFF2-40B4-BE49-F238E27FC236}">
                <a16:creationId xmlns:a16="http://schemas.microsoft.com/office/drawing/2014/main" id="{FBBA516D-54AF-4CA7-9DC4-CB3E605D953D}"/>
              </a:ext>
            </a:extLst>
          </p:cNvPr>
          <p:cNvSpPr/>
          <p:nvPr/>
        </p:nvSpPr>
        <p:spPr>
          <a:xfrm>
            <a:off x="1741515" y="2495762"/>
            <a:ext cx="1350211"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b="1" dirty="0"/>
              <a:t>技術型高中</a:t>
            </a:r>
            <a:br>
              <a:rPr lang="en-US" altLang="zh-TW" b="1" dirty="0"/>
            </a:br>
            <a:r>
              <a:rPr lang="zh-TW" altLang="en-US" b="1" dirty="0"/>
              <a:t>群科</a:t>
            </a:r>
            <a:br>
              <a:rPr lang="en-US" altLang="zh-TW" b="1" dirty="0"/>
            </a:br>
            <a:r>
              <a:rPr b="1" dirty="0" err="1"/>
              <a:t>課程綱要</a:t>
            </a:r>
            <a:endParaRPr b="1" dirty="0"/>
          </a:p>
        </p:txBody>
      </p:sp>
      <p:sp>
        <p:nvSpPr>
          <p:cNvPr id="49" name="Shape 278">
            <a:extLst>
              <a:ext uri="{FF2B5EF4-FFF2-40B4-BE49-F238E27FC236}">
                <a16:creationId xmlns:a16="http://schemas.microsoft.com/office/drawing/2014/main" id="{6A256545-B970-42D1-BE4B-B4790233E010}"/>
              </a:ext>
            </a:extLst>
          </p:cNvPr>
          <p:cNvSpPr/>
          <p:nvPr/>
        </p:nvSpPr>
        <p:spPr>
          <a:xfrm>
            <a:off x="987602" y="3643425"/>
            <a:ext cx="432000" cy="144016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0" name="Shape 279">
            <a:extLst>
              <a:ext uri="{FF2B5EF4-FFF2-40B4-BE49-F238E27FC236}">
                <a16:creationId xmlns:a16="http://schemas.microsoft.com/office/drawing/2014/main" id="{FA62B1F8-DBDE-4745-9D22-B14124EA022D}"/>
              </a:ext>
            </a:extLst>
          </p:cNvPr>
          <p:cNvSpPr/>
          <p:nvPr/>
        </p:nvSpPr>
        <p:spPr>
          <a:xfrm>
            <a:off x="1061437" y="3692876"/>
            <a:ext cx="283924" cy="11844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技術型高中</a:t>
            </a:r>
            <a:endParaRPr b="1" dirty="0">
              <a:latin typeface="標楷體"/>
              <a:ea typeface="標楷體"/>
              <a:cs typeface="標楷體"/>
              <a:sym typeface="標楷體"/>
            </a:endParaRPr>
          </a:p>
        </p:txBody>
      </p:sp>
      <p:sp>
        <p:nvSpPr>
          <p:cNvPr id="53" name="Shape 278">
            <a:extLst>
              <a:ext uri="{FF2B5EF4-FFF2-40B4-BE49-F238E27FC236}">
                <a16:creationId xmlns:a16="http://schemas.microsoft.com/office/drawing/2014/main" id="{9E32E778-3667-45A8-A0FF-78B77B514BD1}"/>
              </a:ext>
            </a:extLst>
          </p:cNvPr>
          <p:cNvSpPr/>
          <p:nvPr/>
        </p:nvSpPr>
        <p:spPr>
          <a:xfrm>
            <a:off x="1475704" y="3645003"/>
            <a:ext cx="432000" cy="144016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4" name="Shape 279">
            <a:extLst>
              <a:ext uri="{FF2B5EF4-FFF2-40B4-BE49-F238E27FC236}">
                <a16:creationId xmlns:a16="http://schemas.microsoft.com/office/drawing/2014/main" id="{740F1F77-1118-446E-8CAC-B4A440C18C89}"/>
              </a:ext>
            </a:extLst>
          </p:cNvPr>
          <p:cNvSpPr/>
          <p:nvPr/>
        </p:nvSpPr>
        <p:spPr>
          <a:xfrm>
            <a:off x="1551772" y="3689283"/>
            <a:ext cx="283924" cy="12076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綜合型高中</a:t>
            </a:r>
            <a:endParaRPr b="1" dirty="0">
              <a:latin typeface="標楷體"/>
              <a:ea typeface="標楷體"/>
              <a:cs typeface="標楷體"/>
              <a:sym typeface="標楷體"/>
            </a:endParaRPr>
          </a:p>
        </p:txBody>
      </p:sp>
      <p:sp>
        <p:nvSpPr>
          <p:cNvPr id="57" name="Shape 278">
            <a:extLst>
              <a:ext uri="{FF2B5EF4-FFF2-40B4-BE49-F238E27FC236}">
                <a16:creationId xmlns:a16="http://schemas.microsoft.com/office/drawing/2014/main" id="{CB00D220-E85C-4F6A-8C7F-DD2305FA740E}"/>
              </a:ext>
            </a:extLst>
          </p:cNvPr>
          <p:cNvSpPr/>
          <p:nvPr/>
        </p:nvSpPr>
        <p:spPr>
          <a:xfrm>
            <a:off x="2123864" y="3645003"/>
            <a:ext cx="580806" cy="1462901"/>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8" name="Shape 279">
            <a:extLst>
              <a:ext uri="{FF2B5EF4-FFF2-40B4-BE49-F238E27FC236}">
                <a16:creationId xmlns:a16="http://schemas.microsoft.com/office/drawing/2014/main" id="{AD100E61-059C-41DD-8D24-96122B603206}"/>
              </a:ext>
            </a:extLst>
          </p:cNvPr>
          <p:cNvSpPr/>
          <p:nvPr/>
        </p:nvSpPr>
        <p:spPr>
          <a:xfrm>
            <a:off x="2271988" y="3717011"/>
            <a:ext cx="283924" cy="2569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十五群科</a:t>
            </a:r>
            <a:endParaRPr b="1" dirty="0">
              <a:latin typeface="標楷體"/>
              <a:ea typeface="標楷體"/>
              <a:cs typeface="標楷體"/>
              <a:sym typeface="標楷體"/>
            </a:endParaRPr>
          </a:p>
        </p:txBody>
      </p:sp>
      <p:sp>
        <p:nvSpPr>
          <p:cNvPr id="59" name="Shape 278">
            <a:extLst>
              <a:ext uri="{FF2B5EF4-FFF2-40B4-BE49-F238E27FC236}">
                <a16:creationId xmlns:a16="http://schemas.microsoft.com/office/drawing/2014/main" id="{AFEBC2A4-A21C-492B-B63B-9A015A92E072}"/>
              </a:ext>
            </a:extLst>
          </p:cNvPr>
          <p:cNvSpPr/>
          <p:nvPr/>
        </p:nvSpPr>
        <p:spPr>
          <a:xfrm>
            <a:off x="3597370" y="3620587"/>
            <a:ext cx="895942" cy="2903832"/>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60" name="Shape 279">
            <a:extLst>
              <a:ext uri="{FF2B5EF4-FFF2-40B4-BE49-F238E27FC236}">
                <a16:creationId xmlns:a16="http://schemas.microsoft.com/office/drawing/2014/main" id="{85CC91C4-8C6C-44BC-A502-16AC499276E1}"/>
              </a:ext>
            </a:extLst>
          </p:cNvPr>
          <p:cNvSpPr/>
          <p:nvPr/>
        </p:nvSpPr>
        <p:spPr>
          <a:xfrm>
            <a:off x="3636254" y="3720523"/>
            <a:ext cx="865622" cy="2850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r>
              <a:rPr lang="zh-TW" altLang="en-US" b="1" dirty="0">
                <a:latin typeface="+mj-ea"/>
                <a:ea typeface="+mj-ea"/>
              </a:rPr>
              <a:t>高級中等教育階段學校集中式特殊教育班服務群科課程綱要</a:t>
            </a:r>
          </a:p>
        </p:txBody>
      </p:sp>
      <p:sp>
        <p:nvSpPr>
          <p:cNvPr id="61" name="Shape 302">
            <a:extLst>
              <a:ext uri="{FF2B5EF4-FFF2-40B4-BE49-F238E27FC236}">
                <a16:creationId xmlns:a16="http://schemas.microsoft.com/office/drawing/2014/main" id="{3BF56058-9F62-4664-A21E-0428A3F0A325}"/>
              </a:ext>
            </a:extLst>
          </p:cNvPr>
          <p:cNvSpPr/>
          <p:nvPr/>
        </p:nvSpPr>
        <p:spPr>
          <a:xfrm>
            <a:off x="6799207" y="2260097"/>
            <a:ext cx="2177835" cy="1159337"/>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sz="1400"/>
          </a:p>
        </p:txBody>
      </p:sp>
      <p:sp>
        <p:nvSpPr>
          <p:cNvPr id="62" name="Shape 303">
            <a:extLst>
              <a:ext uri="{FF2B5EF4-FFF2-40B4-BE49-F238E27FC236}">
                <a16:creationId xmlns:a16="http://schemas.microsoft.com/office/drawing/2014/main" id="{DDF6D4E6-B051-48B4-93E7-0EBA590D7FBA}"/>
              </a:ext>
            </a:extLst>
          </p:cNvPr>
          <p:cNvSpPr/>
          <p:nvPr/>
        </p:nvSpPr>
        <p:spPr>
          <a:xfrm>
            <a:off x="6795586" y="2387554"/>
            <a:ext cx="2177836" cy="921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sz="1600" b="1" dirty="0"/>
              <a:t>高級中等學校進修部、實用技能學程、建教合作班、特殊類型班級</a:t>
            </a:r>
            <a:br>
              <a:rPr lang="en-US" altLang="zh-TW" sz="1600" b="1" dirty="0"/>
            </a:br>
            <a:r>
              <a:rPr lang="zh-TW" altLang="en-US" sz="1600" b="1" dirty="0"/>
              <a:t>等實施規範</a:t>
            </a:r>
            <a:endParaRPr sz="1600" b="1" dirty="0"/>
          </a:p>
        </p:txBody>
      </p:sp>
      <p:grpSp>
        <p:nvGrpSpPr>
          <p:cNvPr id="2" name="群組 1">
            <a:extLst>
              <a:ext uri="{FF2B5EF4-FFF2-40B4-BE49-F238E27FC236}">
                <a16:creationId xmlns:a16="http://schemas.microsoft.com/office/drawing/2014/main" id="{FDCFA2BC-8B75-4D09-8152-49B7A3112943}"/>
              </a:ext>
            </a:extLst>
          </p:cNvPr>
          <p:cNvGrpSpPr/>
          <p:nvPr/>
        </p:nvGrpSpPr>
        <p:grpSpPr>
          <a:xfrm>
            <a:off x="7162419" y="5193731"/>
            <a:ext cx="1802069" cy="1331613"/>
            <a:chOff x="1558758" y="2387577"/>
            <a:chExt cx="1309120" cy="1620198"/>
          </a:xfrm>
        </p:grpSpPr>
        <p:sp>
          <p:nvSpPr>
            <p:cNvPr id="114" name="Shape 302">
              <a:extLst>
                <a:ext uri="{FF2B5EF4-FFF2-40B4-BE49-F238E27FC236}">
                  <a16:creationId xmlns:a16="http://schemas.microsoft.com/office/drawing/2014/main" id="{BBF7EC4E-3DA4-4042-8D14-BF52403192D9}"/>
                </a:ext>
              </a:extLst>
            </p:cNvPr>
            <p:cNvSpPr/>
            <p:nvPr/>
          </p:nvSpPr>
          <p:spPr>
            <a:xfrm>
              <a:off x="1558758" y="2387577"/>
              <a:ext cx="1309120" cy="1620198"/>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115" name="Shape 303">
              <a:extLst>
                <a:ext uri="{FF2B5EF4-FFF2-40B4-BE49-F238E27FC236}">
                  <a16:creationId xmlns:a16="http://schemas.microsoft.com/office/drawing/2014/main" id="{611989BA-10FD-4432-B951-9E9FC8659F52}"/>
                </a:ext>
              </a:extLst>
            </p:cNvPr>
            <p:cNvSpPr/>
            <p:nvPr/>
          </p:nvSpPr>
          <p:spPr>
            <a:xfrm>
              <a:off x="1588137" y="2612776"/>
              <a:ext cx="1243853" cy="1255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dirty="0"/>
                <a:t>藝術才能資賦</a:t>
              </a:r>
              <a:br>
                <a:rPr lang="en-US" altLang="zh-TW" dirty="0"/>
              </a:br>
              <a:r>
                <a:rPr lang="zh-TW" altLang="en-US" dirty="0"/>
                <a:t>優異專長領域</a:t>
              </a:r>
              <a:br>
                <a:rPr lang="en-US" altLang="zh-TW" dirty="0"/>
              </a:br>
              <a:r>
                <a:rPr dirty="0" err="1"/>
                <a:t>課程</a:t>
              </a:r>
              <a:r>
                <a:rPr lang="zh-TW" altLang="en-US" dirty="0"/>
                <a:t>綱要</a:t>
              </a:r>
              <a:br>
                <a:rPr lang="en-US" altLang="zh-TW" dirty="0"/>
              </a:br>
              <a:r>
                <a:rPr lang="en-US" altLang="zh-TW" dirty="0"/>
                <a:t>(</a:t>
              </a:r>
              <a:r>
                <a:rPr lang="zh-TW" altLang="en-US" dirty="0"/>
                <a:t>高中</a:t>
              </a:r>
              <a:r>
                <a:rPr lang="en-US" altLang="zh-TW" dirty="0"/>
                <a:t>)</a:t>
              </a:r>
              <a:endParaRPr dirty="0"/>
            </a:p>
          </p:txBody>
        </p:sp>
      </p:grpSp>
      <p:cxnSp>
        <p:nvCxnSpPr>
          <p:cNvPr id="12" name="直線單箭頭接點 11">
            <a:extLst>
              <a:ext uri="{FF2B5EF4-FFF2-40B4-BE49-F238E27FC236}">
                <a16:creationId xmlns:a16="http://schemas.microsoft.com/office/drawing/2014/main" id="{246947D3-4FB9-4D59-AA8A-94EDE2F04C24}"/>
              </a:ext>
            </a:extLst>
          </p:cNvPr>
          <p:cNvCxnSpPr>
            <a:cxnSpLocks/>
          </p:cNvCxnSpPr>
          <p:nvPr/>
        </p:nvCxnSpPr>
        <p:spPr>
          <a:xfrm>
            <a:off x="5461360" y="3433819"/>
            <a:ext cx="8179" cy="39600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Shape 308">
            <a:extLst>
              <a:ext uri="{FF2B5EF4-FFF2-40B4-BE49-F238E27FC236}">
                <a16:creationId xmlns:a16="http://schemas.microsoft.com/office/drawing/2014/main" id="{C2FDF09A-4A52-4661-B14C-68C4C2EB0BB8}"/>
              </a:ext>
            </a:extLst>
          </p:cNvPr>
          <p:cNvSpPr/>
          <p:nvPr/>
        </p:nvSpPr>
        <p:spPr>
          <a:xfrm>
            <a:off x="4644008" y="3973456"/>
            <a:ext cx="1175708" cy="952630"/>
          </a:xfrm>
          <a:prstGeom prst="rect">
            <a:avLst/>
          </a:prstGeom>
          <a:solidFill>
            <a:srgbClr val="D8F6B4"/>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4" name="Shape 309">
            <a:extLst>
              <a:ext uri="{FF2B5EF4-FFF2-40B4-BE49-F238E27FC236}">
                <a16:creationId xmlns:a16="http://schemas.microsoft.com/office/drawing/2014/main" id="{1A7CACB0-3F4D-44BC-AC95-D31040079FFD}"/>
              </a:ext>
            </a:extLst>
          </p:cNvPr>
          <p:cNvSpPr/>
          <p:nvPr/>
        </p:nvSpPr>
        <p:spPr>
          <a:xfrm>
            <a:off x="4669078" y="4005064"/>
            <a:ext cx="1093147" cy="921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horz"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zh-TW" sz="1600" kern="100" dirty="0">
                <a:latin typeface="Times New Roman" panose="02020603050405020304" pitchFamily="18" charset="0"/>
                <a:ea typeface="標楷體" panose="03000509000000000000" pitchFamily="65" charset="-120"/>
                <a:cs typeface="Times New Roman" panose="02020603050405020304" pitchFamily="18" charset="0"/>
              </a:rPr>
              <a:t>身心障礙相關之特殊需求領域課程綱要</a:t>
            </a:r>
            <a:endParaRPr sz="1600" dirty="0"/>
          </a:p>
        </p:txBody>
      </p:sp>
      <p:sp>
        <p:nvSpPr>
          <p:cNvPr id="65" name="Shape 308">
            <a:extLst>
              <a:ext uri="{FF2B5EF4-FFF2-40B4-BE49-F238E27FC236}">
                <a16:creationId xmlns:a16="http://schemas.microsoft.com/office/drawing/2014/main" id="{BC996AA9-932F-489E-924A-4D07C47DB799}"/>
              </a:ext>
            </a:extLst>
          </p:cNvPr>
          <p:cNvSpPr/>
          <p:nvPr/>
        </p:nvSpPr>
        <p:spPr>
          <a:xfrm>
            <a:off x="5866889" y="3973456"/>
            <a:ext cx="1175708" cy="951382"/>
          </a:xfrm>
          <a:prstGeom prst="rect">
            <a:avLst/>
          </a:prstGeom>
          <a:solidFill>
            <a:srgbClr val="D8F6B4"/>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6" name="Shape 309">
            <a:extLst>
              <a:ext uri="{FF2B5EF4-FFF2-40B4-BE49-F238E27FC236}">
                <a16:creationId xmlns:a16="http://schemas.microsoft.com/office/drawing/2014/main" id="{265F5595-C377-4FEB-B9F2-8E889EBBA2B2}"/>
              </a:ext>
            </a:extLst>
          </p:cNvPr>
          <p:cNvSpPr/>
          <p:nvPr/>
        </p:nvSpPr>
        <p:spPr>
          <a:xfrm>
            <a:off x="5926988" y="4016469"/>
            <a:ext cx="1093147" cy="921021"/>
          </a:xfrm>
          <a:prstGeom prst="rect">
            <a:avLst/>
          </a:prstGeom>
          <a:solidFill>
            <a:srgbClr val="D8F6B4"/>
          </a:solidFill>
          <a:ln w="12700" cap="flat">
            <a:noFill/>
            <a:miter lim="400000"/>
          </a:ln>
          <a:effectLst/>
          <a:extLst>
            <a:ext uri="{C572A759-6A51-4108-AA02-DFA0A04FC94B}">
              <ma14:wrappingTextBoxFlag xmlns:ma14="http://schemas.microsoft.com/office/mac/drawingml/2011/main" xmlns="" val="1"/>
            </a:ext>
          </a:extLst>
        </p:spPr>
        <p:txBody>
          <a:bodyPr vert="horz"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zh-TW" sz="1600" kern="100" dirty="0">
                <a:latin typeface="Times New Roman" panose="02020603050405020304" pitchFamily="18" charset="0"/>
                <a:ea typeface="標楷體" panose="03000509000000000000" pitchFamily="65" charset="-120"/>
                <a:cs typeface="Times New Roman" panose="02020603050405020304" pitchFamily="18" charset="0"/>
              </a:rPr>
              <a:t>資賦優異相關之特殊需求領域課程綱要</a:t>
            </a:r>
            <a:endParaRPr sz="1600" dirty="0"/>
          </a:p>
        </p:txBody>
      </p:sp>
      <p:sp>
        <p:nvSpPr>
          <p:cNvPr id="67" name="Shape 308">
            <a:extLst>
              <a:ext uri="{FF2B5EF4-FFF2-40B4-BE49-F238E27FC236}">
                <a16:creationId xmlns:a16="http://schemas.microsoft.com/office/drawing/2014/main" id="{7996C45E-AE11-4FB9-9CD9-0C910F847179}"/>
              </a:ext>
            </a:extLst>
          </p:cNvPr>
          <p:cNvSpPr/>
          <p:nvPr/>
        </p:nvSpPr>
        <p:spPr>
          <a:xfrm>
            <a:off x="4628237" y="3656877"/>
            <a:ext cx="4355775" cy="335604"/>
          </a:xfrm>
          <a:prstGeom prst="rect">
            <a:avLst/>
          </a:prstGeom>
          <a:solidFill>
            <a:srgbClr val="00B050"/>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8" name="Shape 309">
            <a:extLst>
              <a:ext uri="{FF2B5EF4-FFF2-40B4-BE49-F238E27FC236}">
                <a16:creationId xmlns:a16="http://schemas.microsoft.com/office/drawing/2014/main" id="{89B610C7-3540-486C-B368-BBDBE3FE08F1}"/>
              </a:ext>
            </a:extLst>
          </p:cNvPr>
          <p:cNvSpPr/>
          <p:nvPr/>
        </p:nvSpPr>
        <p:spPr>
          <a:xfrm>
            <a:off x="4676872" y="3645024"/>
            <a:ext cx="4143599" cy="283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b="1" dirty="0">
                <a:solidFill>
                  <a:schemeClr val="bg1"/>
                </a:solidFill>
              </a:rPr>
              <a:t>特殊需求領域</a:t>
            </a:r>
            <a:endParaRPr b="1" dirty="0">
              <a:solidFill>
                <a:schemeClr val="bg1"/>
              </a:solidFill>
            </a:endParaRPr>
          </a:p>
        </p:txBody>
      </p:sp>
      <p:sp>
        <p:nvSpPr>
          <p:cNvPr id="69" name="矩形 68">
            <a:extLst>
              <a:ext uri="{FF2B5EF4-FFF2-40B4-BE49-F238E27FC236}">
                <a16:creationId xmlns:a16="http://schemas.microsoft.com/office/drawing/2014/main" id="{0BE10400-74CF-4359-9753-90C169991AAF}"/>
              </a:ext>
            </a:extLst>
          </p:cNvPr>
          <p:cNvSpPr/>
          <p:nvPr/>
        </p:nvSpPr>
        <p:spPr>
          <a:xfrm>
            <a:off x="1987738" y="5107904"/>
            <a:ext cx="1503485" cy="523220"/>
          </a:xfrm>
          <a:prstGeom prst="rect">
            <a:avLst/>
          </a:prstGeom>
        </p:spPr>
        <p:txBody>
          <a:bodyPr wrap="square">
            <a:spAutoFit/>
          </a:bodyPr>
          <a:lstStyle/>
          <a:p>
            <a:pPr algn="ct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視需要</a:t>
            </a:r>
            <a:b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調整</a:t>
            </a:r>
          </a:p>
        </p:txBody>
      </p:sp>
      <p:cxnSp>
        <p:nvCxnSpPr>
          <p:cNvPr id="70" name="直線單箭頭接點 69">
            <a:extLst>
              <a:ext uri="{FF2B5EF4-FFF2-40B4-BE49-F238E27FC236}">
                <a16:creationId xmlns:a16="http://schemas.microsoft.com/office/drawing/2014/main" id="{EC60FD65-D5CB-4F78-9474-9BF79690297E}"/>
              </a:ext>
            </a:extLst>
          </p:cNvPr>
          <p:cNvCxnSpPr>
            <a:cxnSpLocks/>
          </p:cNvCxnSpPr>
          <p:nvPr/>
        </p:nvCxnSpPr>
        <p:spPr>
          <a:xfrm>
            <a:off x="2430420" y="5108584"/>
            <a:ext cx="1630" cy="756000"/>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54BE230B-D565-4BE3-BBCA-44899BB31C45}"/>
              </a:ext>
            </a:extLst>
          </p:cNvPr>
          <p:cNvSpPr/>
          <p:nvPr/>
        </p:nvSpPr>
        <p:spPr bwMode="auto">
          <a:xfrm>
            <a:off x="110238" y="5612591"/>
            <a:ext cx="2879472" cy="1142552"/>
          </a:xfrm>
          <a:prstGeom prst="rect">
            <a:avLst/>
          </a:prstGeom>
          <a:noFill/>
          <a:ln w="57150">
            <a:solidFill>
              <a:srgbClr val="FF0000"/>
            </a:solidFill>
            <a:prstDash val="dash"/>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cxnSp>
        <p:nvCxnSpPr>
          <p:cNvPr id="13" name="直線單箭頭接點 12">
            <a:extLst>
              <a:ext uri="{FF2B5EF4-FFF2-40B4-BE49-F238E27FC236}">
                <a16:creationId xmlns:a16="http://schemas.microsoft.com/office/drawing/2014/main" id="{94444924-6B65-4343-9156-35E23977F0CD}"/>
              </a:ext>
            </a:extLst>
          </p:cNvPr>
          <p:cNvCxnSpPr/>
          <p:nvPr/>
        </p:nvCxnSpPr>
        <p:spPr>
          <a:xfrm>
            <a:off x="3419872" y="3413631"/>
            <a:ext cx="0" cy="2386214"/>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A0BCB274-189E-40FF-882D-F7D710E2C3ED}"/>
              </a:ext>
            </a:extLst>
          </p:cNvPr>
          <p:cNvCxnSpPr>
            <a:cxnSpLocks/>
          </p:cNvCxnSpPr>
          <p:nvPr/>
        </p:nvCxnSpPr>
        <p:spPr>
          <a:xfrm flipH="1">
            <a:off x="2987824" y="5771570"/>
            <a:ext cx="432000"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矩形 21">
            <a:extLst>
              <a:ext uri="{FF2B5EF4-FFF2-40B4-BE49-F238E27FC236}">
                <a16:creationId xmlns:a16="http://schemas.microsoft.com/office/drawing/2014/main" id="{79539405-A2B1-44C0-B4A6-697702D62060}"/>
              </a:ext>
            </a:extLst>
          </p:cNvPr>
          <p:cNvSpPr/>
          <p:nvPr/>
        </p:nvSpPr>
        <p:spPr>
          <a:xfrm>
            <a:off x="7092280" y="4078813"/>
            <a:ext cx="1886220" cy="923330"/>
          </a:xfrm>
          <a:prstGeom prst="rect">
            <a:avLst/>
          </a:prstGeom>
        </p:spPr>
        <p:txBody>
          <a:bodyPr wrap="square">
            <a:spAutoFit/>
          </a:bodyPr>
          <a:lstStyle/>
          <a:p>
            <a:pPr algn="ctr">
              <a:defRPr/>
            </a:pPr>
            <a:r>
              <a:rPr lang="zh-TW" altLang="en-US" dirty="0">
                <a:latin typeface="標楷體" panose="03000509000000000000" pitchFamily="65" charset="-120"/>
                <a:ea typeface="標楷體" panose="03000509000000000000" pitchFamily="65" charset="-120"/>
              </a:rPr>
              <a:t>藝術才能專長領域課程綱要</a:t>
            </a:r>
            <a:endParaRPr lang="en-US" altLang="zh-TW" dirty="0">
              <a:latin typeface="標楷體" panose="03000509000000000000" pitchFamily="65" charset="-120"/>
              <a:ea typeface="標楷體" panose="03000509000000000000" pitchFamily="65" charset="-120"/>
            </a:endParaRPr>
          </a:p>
          <a:p>
            <a:pPr algn="ctr">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國中小</a:t>
            </a:r>
            <a:r>
              <a:rPr lang="en-US" altLang="zh-TW" dirty="0">
                <a:latin typeface="標楷體" panose="03000509000000000000" pitchFamily="65" charset="-120"/>
                <a:ea typeface="標楷體" panose="03000509000000000000" pitchFamily="65" charset="-120"/>
              </a:rPr>
              <a:t>)</a:t>
            </a:r>
          </a:p>
        </p:txBody>
      </p:sp>
      <p:sp>
        <p:nvSpPr>
          <p:cNvPr id="88" name="Shape 302">
            <a:extLst>
              <a:ext uri="{FF2B5EF4-FFF2-40B4-BE49-F238E27FC236}">
                <a16:creationId xmlns:a16="http://schemas.microsoft.com/office/drawing/2014/main" id="{9DABC8FF-266D-4308-B4FD-2EAEFA9BC2E6}"/>
              </a:ext>
            </a:extLst>
          </p:cNvPr>
          <p:cNvSpPr/>
          <p:nvPr/>
        </p:nvSpPr>
        <p:spPr>
          <a:xfrm>
            <a:off x="7173379" y="4063266"/>
            <a:ext cx="1802069" cy="1021918"/>
          </a:xfrm>
          <a:prstGeom prst="rect">
            <a:avLst/>
          </a:prstGeom>
          <a:no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28" name="矩形 27">
            <a:extLst>
              <a:ext uri="{FF2B5EF4-FFF2-40B4-BE49-F238E27FC236}">
                <a16:creationId xmlns:a16="http://schemas.microsoft.com/office/drawing/2014/main" id="{A7A13AAF-6115-4A2A-AE9B-C91D03A09193}"/>
              </a:ext>
            </a:extLst>
          </p:cNvPr>
          <p:cNvSpPr/>
          <p:nvPr/>
        </p:nvSpPr>
        <p:spPr>
          <a:xfrm>
            <a:off x="4572000" y="4869160"/>
            <a:ext cx="1590246" cy="1892826"/>
          </a:xfrm>
          <a:prstGeom prst="rect">
            <a:avLst/>
          </a:prstGeom>
        </p:spPr>
        <p:txBody>
          <a:bodyPr wrap="square">
            <a:spAutoFit/>
          </a:bodyPr>
          <a:lstStyle/>
          <a:p>
            <a:pPr marL="88900" indent="-88900">
              <a:buFont typeface="Arial" panose="020B0604020202020204" pitchFamily="34" charset="0"/>
              <a:buChar char="•"/>
            </a:pPr>
            <a:r>
              <a:rPr lang="zh-TW" altLang="en-US" sz="1300" dirty="0"/>
              <a:t>生活管理</a:t>
            </a:r>
            <a:endParaRPr lang="en-US" altLang="zh-TW" sz="1300" dirty="0"/>
          </a:p>
          <a:p>
            <a:pPr marL="88900" indent="-88900">
              <a:buFont typeface="Arial" panose="020B0604020202020204" pitchFamily="34" charset="0"/>
              <a:buChar char="•"/>
            </a:pPr>
            <a:r>
              <a:rPr lang="zh-TW" altLang="en-US" sz="1300" dirty="0"/>
              <a:t>社會技巧</a:t>
            </a:r>
            <a:endParaRPr lang="en-US" altLang="zh-TW" sz="1300" dirty="0"/>
          </a:p>
          <a:p>
            <a:pPr marL="88900" indent="-88900">
              <a:buFont typeface="Arial" panose="020B0604020202020204" pitchFamily="34" charset="0"/>
              <a:buChar char="•"/>
            </a:pPr>
            <a:r>
              <a:rPr lang="zh-TW" altLang="en-US" sz="1300" dirty="0"/>
              <a:t>學習策略</a:t>
            </a:r>
            <a:endParaRPr lang="en-US" altLang="zh-TW" sz="1300" dirty="0"/>
          </a:p>
          <a:p>
            <a:pPr marL="88900" indent="-88900">
              <a:buFont typeface="Arial" panose="020B0604020202020204" pitchFamily="34" charset="0"/>
              <a:buChar char="•"/>
            </a:pPr>
            <a:r>
              <a:rPr lang="zh-TW" altLang="en-US" sz="1300" dirty="0"/>
              <a:t>職業教育</a:t>
            </a:r>
            <a:endParaRPr lang="en-US" altLang="zh-TW" sz="1300" dirty="0"/>
          </a:p>
          <a:p>
            <a:pPr marL="88900" indent="-88900">
              <a:buFont typeface="Arial" panose="020B0604020202020204" pitchFamily="34" charset="0"/>
              <a:buChar char="•"/>
            </a:pPr>
            <a:r>
              <a:rPr lang="zh-TW" altLang="en-US" sz="1300" dirty="0"/>
              <a:t>溝通訓練</a:t>
            </a:r>
            <a:endParaRPr lang="en-US" altLang="zh-TW" sz="1300" dirty="0"/>
          </a:p>
          <a:p>
            <a:pPr marL="88900" indent="-88900">
              <a:buFont typeface="Arial" panose="020B0604020202020204" pitchFamily="34" charset="0"/>
              <a:buChar char="•"/>
            </a:pPr>
            <a:r>
              <a:rPr lang="zh-TW" altLang="en-US" sz="1300" dirty="0"/>
              <a:t>點字</a:t>
            </a:r>
            <a:endParaRPr lang="en-US" altLang="zh-TW" sz="1300" dirty="0"/>
          </a:p>
          <a:p>
            <a:pPr marL="88900" indent="-88900">
              <a:buFont typeface="Arial" panose="020B0604020202020204" pitchFamily="34" charset="0"/>
              <a:buChar char="•"/>
            </a:pPr>
            <a:r>
              <a:rPr lang="zh-TW" altLang="en-US" sz="1300" dirty="0"/>
              <a:t>定向行動</a:t>
            </a:r>
            <a:endParaRPr lang="en-US" altLang="zh-TW" sz="1300" dirty="0"/>
          </a:p>
          <a:p>
            <a:pPr marL="88900" indent="-88900">
              <a:buFont typeface="Arial" panose="020B0604020202020204" pitchFamily="34" charset="0"/>
              <a:buChar char="•"/>
            </a:pPr>
            <a:r>
              <a:rPr lang="zh-TW" altLang="en-US" sz="1300" dirty="0"/>
              <a:t>功能性動作訓練</a:t>
            </a:r>
            <a:endParaRPr lang="en-US" altLang="zh-TW" sz="1300" dirty="0"/>
          </a:p>
          <a:p>
            <a:pPr marL="88900" indent="-88900">
              <a:buFont typeface="Arial" panose="020B0604020202020204" pitchFamily="34" charset="0"/>
              <a:buChar char="•"/>
            </a:pPr>
            <a:r>
              <a:rPr lang="zh-TW" altLang="en-US" sz="1300" dirty="0"/>
              <a:t>輔助科技應用</a:t>
            </a:r>
          </a:p>
        </p:txBody>
      </p:sp>
      <p:sp>
        <p:nvSpPr>
          <p:cNvPr id="91" name="矩形 90">
            <a:extLst>
              <a:ext uri="{FF2B5EF4-FFF2-40B4-BE49-F238E27FC236}">
                <a16:creationId xmlns:a16="http://schemas.microsoft.com/office/drawing/2014/main" id="{C29124D3-56EB-40C6-B8A1-BB6279785955}"/>
              </a:ext>
            </a:extLst>
          </p:cNvPr>
          <p:cNvSpPr/>
          <p:nvPr/>
        </p:nvSpPr>
        <p:spPr>
          <a:xfrm>
            <a:off x="5839544" y="4903325"/>
            <a:ext cx="1292998" cy="1092607"/>
          </a:xfrm>
          <a:prstGeom prst="rect">
            <a:avLst/>
          </a:prstGeom>
        </p:spPr>
        <p:txBody>
          <a:bodyPr wrap="square">
            <a:spAutoFit/>
          </a:bodyPr>
          <a:lstStyle/>
          <a:p>
            <a:pPr marL="88900" indent="-88900">
              <a:buFont typeface="Arial" panose="020B0604020202020204" pitchFamily="34" charset="0"/>
              <a:buChar char="•"/>
            </a:pPr>
            <a:r>
              <a:rPr lang="zh-TW" altLang="en-US" sz="1300" dirty="0"/>
              <a:t>創造力</a:t>
            </a:r>
            <a:endParaRPr lang="en-US" altLang="zh-TW" sz="1300" dirty="0"/>
          </a:p>
          <a:p>
            <a:pPr marL="88900" indent="-88900">
              <a:buFont typeface="Arial" panose="020B0604020202020204" pitchFamily="34" charset="0"/>
              <a:buChar char="•"/>
            </a:pPr>
            <a:r>
              <a:rPr lang="zh-TW" altLang="en-US" sz="1300" dirty="0"/>
              <a:t>領導才能</a:t>
            </a:r>
            <a:endParaRPr lang="en-US" altLang="zh-TW" sz="1300" dirty="0"/>
          </a:p>
          <a:p>
            <a:pPr marL="88900" indent="-88900">
              <a:buFont typeface="Arial" panose="020B0604020202020204" pitchFamily="34" charset="0"/>
              <a:buChar char="•"/>
            </a:pPr>
            <a:r>
              <a:rPr lang="zh-TW" altLang="en-US" sz="1300" dirty="0"/>
              <a:t>情意發展</a:t>
            </a:r>
            <a:endParaRPr lang="en-US" altLang="zh-TW" sz="1300" dirty="0"/>
          </a:p>
          <a:p>
            <a:pPr marL="88900" indent="-88900">
              <a:buFont typeface="Arial" panose="020B0604020202020204" pitchFamily="34" charset="0"/>
              <a:buChar char="•"/>
            </a:pPr>
            <a:r>
              <a:rPr lang="zh-TW" altLang="en-US" sz="1300" dirty="0"/>
              <a:t>獨立研究</a:t>
            </a:r>
            <a:endParaRPr lang="en-US" altLang="zh-TW" sz="1300" dirty="0"/>
          </a:p>
          <a:p>
            <a:pPr marL="88900" indent="-88900">
              <a:buFont typeface="Arial" panose="020B0604020202020204" pitchFamily="34" charset="0"/>
              <a:buChar char="•"/>
            </a:pPr>
            <a:r>
              <a:rPr lang="zh-TW" altLang="en-US" sz="1300" dirty="0"/>
              <a:t>專長領域</a:t>
            </a:r>
          </a:p>
        </p:txBody>
      </p:sp>
      <p:cxnSp>
        <p:nvCxnSpPr>
          <p:cNvPr id="31" name="直線接點 30">
            <a:extLst>
              <a:ext uri="{FF2B5EF4-FFF2-40B4-BE49-F238E27FC236}">
                <a16:creationId xmlns:a16="http://schemas.microsoft.com/office/drawing/2014/main" id="{56C1EE81-1C31-44A3-A723-DC969E6A9ED3}"/>
              </a:ext>
            </a:extLst>
          </p:cNvPr>
          <p:cNvCxnSpPr/>
          <p:nvPr/>
        </p:nvCxnSpPr>
        <p:spPr>
          <a:xfrm>
            <a:off x="673930" y="5118753"/>
            <a:ext cx="0" cy="254463"/>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id="{740671A5-2DD7-41C7-A707-6A072165AADD}"/>
              </a:ext>
            </a:extLst>
          </p:cNvPr>
          <p:cNvCxnSpPr/>
          <p:nvPr/>
        </p:nvCxnSpPr>
        <p:spPr>
          <a:xfrm>
            <a:off x="1691680" y="5118753"/>
            <a:ext cx="0" cy="254463"/>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a16="http://schemas.microsoft.com/office/drawing/2014/main" id="{0F37ADFB-4270-493B-BD40-66BD3BEEAD26}"/>
              </a:ext>
            </a:extLst>
          </p:cNvPr>
          <p:cNvCxnSpPr>
            <a:cxnSpLocks/>
          </p:cNvCxnSpPr>
          <p:nvPr/>
        </p:nvCxnSpPr>
        <p:spPr>
          <a:xfrm>
            <a:off x="688698" y="5373216"/>
            <a:ext cx="1008000" cy="0"/>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651AE171-5B00-465F-B593-FF9E77F0512F}"/>
              </a:ext>
            </a:extLst>
          </p:cNvPr>
          <p:cNvCxnSpPr>
            <a:cxnSpLocks/>
          </p:cNvCxnSpPr>
          <p:nvPr/>
        </p:nvCxnSpPr>
        <p:spPr>
          <a:xfrm>
            <a:off x="1189254" y="5387219"/>
            <a:ext cx="0" cy="453965"/>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72FD90AC-DD4B-4C41-8E85-F06B53C542AF}"/>
              </a:ext>
            </a:extLst>
          </p:cNvPr>
          <p:cNvCxnSpPr>
            <a:cxnSpLocks/>
          </p:cNvCxnSpPr>
          <p:nvPr/>
        </p:nvCxnSpPr>
        <p:spPr>
          <a:xfrm>
            <a:off x="492034" y="3532316"/>
            <a:ext cx="1274368" cy="0"/>
          </a:xfrm>
          <a:prstGeom prst="line">
            <a:avLst/>
          </a:prstGeom>
          <a:ln w="38100">
            <a:solidFill>
              <a:srgbClr val="1C427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Shape 299">
            <a:extLst>
              <a:ext uri="{FF2B5EF4-FFF2-40B4-BE49-F238E27FC236}">
                <a16:creationId xmlns:a16="http://schemas.microsoft.com/office/drawing/2014/main" id="{431B839E-EE22-4716-A7E0-44B699A85B65}"/>
              </a:ext>
            </a:extLst>
          </p:cNvPr>
          <p:cNvSpPr/>
          <p:nvPr/>
        </p:nvSpPr>
        <p:spPr>
          <a:xfrm flipV="1">
            <a:off x="496139" y="3530510"/>
            <a:ext cx="0" cy="109088"/>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sp>
        <p:nvSpPr>
          <p:cNvPr id="77" name="Shape 299">
            <a:extLst>
              <a:ext uri="{FF2B5EF4-FFF2-40B4-BE49-F238E27FC236}">
                <a16:creationId xmlns:a16="http://schemas.microsoft.com/office/drawing/2014/main" id="{6C7E1EB7-A4E6-40E6-A20F-D8FBA2C5CA89}"/>
              </a:ext>
            </a:extLst>
          </p:cNvPr>
          <p:cNvSpPr/>
          <p:nvPr/>
        </p:nvSpPr>
        <p:spPr>
          <a:xfrm flipV="1">
            <a:off x="1763688" y="3535936"/>
            <a:ext cx="0" cy="109088"/>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cxnSp>
        <p:nvCxnSpPr>
          <p:cNvPr id="79" name="直線接點 78">
            <a:extLst>
              <a:ext uri="{FF2B5EF4-FFF2-40B4-BE49-F238E27FC236}">
                <a16:creationId xmlns:a16="http://schemas.microsoft.com/office/drawing/2014/main" id="{E1F2B0A7-61A6-4B11-9C0A-2E862DFDC90C}"/>
              </a:ext>
            </a:extLst>
          </p:cNvPr>
          <p:cNvCxnSpPr>
            <a:cxnSpLocks/>
          </p:cNvCxnSpPr>
          <p:nvPr/>
        </p:nvCxnSpPr>
        <p:spPr>
          <a:xfrm>
            <a:off x="827584" y="2132856"/>
            <a:ext cx="7236000" cy="0"/>
          </a:xfrm>
          <a:prstGeom prst="line">
            <a:avLst/>
          </a:prstGeom>
          <a:ln w="38100">
            <a:solidFill>
              <a:srgbClr val="1C427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a16="http://schemas.microsoft.com/office/drawing/2014/main" id="{505C3EF1-2166-464C-BFDF-256953814FAA}"/>
              </a:ext>
            </a:extLst>
          </p:cNvPr>
          <p:cNvCxnSpPr/>
          <p:nvPr/>
        </p:nvCxnSpPr>
        <p:spPr>
          <a:xfrm flipV="1">
            <a:off x="2411760"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直線接點 80">
            <a:extLst>
              <a:ext uri="{FF2B5EF4-FFF2-40B4-BE49-F238E27FC236}">
                <a16:creationId xmlns:a16="http://schemas.microsoft.com/office/drawing/2014/main" id="{F8FF19D7-4F36-48D0-9250-A68625DE5C63}"/>
              </a:ext>
            </a:extLst>
          </p:cNvPr>
          <p:cNvCxnSpPr/>
          <p:nvPr/>
        </p:nvCxnSpPr>
        <p:spPr>
          <a:xfrm flipV="1">
            <a:off x="827584"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直線接點 81">
            <a:extLst>
              <a:ext uri="{FF2B5EF4-FFF2-40B4-BE49-F238E27FC236}">
                <a16:creationId xmlns:a16="http://schemas.microsoft.com/office/drawing/2014/main" id="{37681015-6A2C-4CD1-8445-39575271DD40}"/>
              </a:ext>
            </a:extLst>
          </p:cNvPr>
          <p:cNvCxnSpPr/>
          <p:nvPr/>
        </p:nvCxnSpPr>
        <p:spPr>
          <a:xfrm flipV="1">
            <a:off x="8028384"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76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 name="矩形: 圓角 189">
            <a:extLst>
              <a:ext uri="{FF2B5EF4-FFF2-40B4-BE49-F238E27FC236}">
                <a16:creationId xmlns:a16="http://schemas.microsoft.com/office/drawing/2014/main" id="{5A7AD618-EDBB-428D-8B1E-B66D2C26339E}"/>
              </a:ext>
            </a:extLst>
          </p:cNvPr>
          <p:cNvSpPr/>
          <p:nvPr/>
        </p:nvSpPr>
        <p:spPr bwMode="auto">
          <a:xfrm>
            <a:off x="107503" y="5073575"/>
            <a:ext cx="8928992" cy="1595785"/>
          </a:xfrm>
          <a:prstGeom prst="roundRect">
            <a:avLst>
              <a:gd name="adj" fmla="val 4628"/>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nSpc>
                <a:spcPts val="2800"/>
              </a:lnSpc>
            </a:pPr>
            <a:r>
              <a:rPr lang="zh-TW" altLang="en-US" sz="2800" dirty="0">
                <a:solidFill>
                  <a:srgbClr val="FF0000"/>
                </a:solidFill>
              </a:rPr>
              <a:t>課</a:t>
            </a:r>
            <a:br>
              <a:rPr lang="en-US" altLang="zh-TW" sz="2800" dirty="0">
                <a:solidFill>
                  <a:srgbClr val="FF0000"/>
                </a:solidFill>
              </a:rPr>
            </a:br>
            <a:r>
              <a:rPr lang="zh-TW" altLang="en-US" sz="2800" dirty="0">
                <a:solidFill>
                  <a:srgbClr val="FF0000"/>
                </a:solidFill>
              </a:rPr>
              <a:t>程</a:t>
            </a:r>
            <a:br>
              <a:rPr lang="en-US" altLang="zh-TW" sz="2800" dirty="0">
                <a:solidFill>
                  <a:srgbClr val="FF0000"/>
                </a:solidFill>
              </a:rPr>
            </a:br>
            <a:r>
              <a:rPr lang="zh-TW" altLang="en-US" sz="2800" dirty="0">
                <a:solidFill>
                  <a:srgbClr val="FF0000"/>
                </a:solidFill>
              </a:rPr>
              <a:t>目</a:t>
            </a:r>
            <a:br>
              <a:rPr lang="en-US" altLang="zh-TW" sz="2800" dirty="0">
                <a:solidFill>
                  <a:srgbClr val="FF0000"/>
                </a:solidFill>
              </a:rPr>
            </a:br>
            <a:r>
              <a:rPr lang="zh-TW" altLang="en-US" sz="2800" dirty="0">
                <a:solidFill>
                  <a:srgbClr val="FF0000"/>
                </a:solidFill>
              </a:rPr>
              <a:t>標</a:t>
            </a:r>
          </a:p>
        </p:txBody>
      </p:sp>
      <p:sp>
        <p:nvSpPr>
          <p:cNvPr id="16" name="矩形: 圓角 15">
            <a:extLst>
              <a:ext uri="{FF2B5EF4-FFF2-40B4-BE49-F238E27FC236}">
                <a16:creationId xmlns:a16="http://schemas.microsoft.com/office/drawing/2014/main" id="{9667E395-A434-45C2-B99B-6F90ABD67994}"/>
              </a:ext>
            </a:extLst>
          </p:cNvPr>
          <p:cNvSpPr/>
          <p:nvPr/>
        </p:nvSpPr>
        <p:spPr bwMode="auto">
          <a:xfrm>
            <a:off x="107504" y="1412776"/>
            <a:ext cx="8928992" cy="3563180"/>
          </a:xfrm>
          <a:prstGeom prst="roundRect">
            <a:avLst>
              <a:gd name="adj" fmla="val 4628"/>
            </a:avLst>
          </a:prstGeom>
          <a:no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2800" dirty="0">
                <a:solidFill>
                  <a:srgbClr val="FF0000"/>
                </a:solidFill>
              </a:rPr>
              <a:t>基</a:t>
            </a:r>
            <a:br>
              <a:rPr lang="en-US" altLang="zh-TW" sz="2800" dirty="0">
                <a:solidFill>
                  <a:srgbClr val="FF0000"/>
                </a:solidFill>
              </a:rPr>
            </a:br>
            <a:r>
              <a:rPr lang="zh-TW" altLang="en-US" sz="2800" dirty="0">
                <a:solidFill>
                  <a:srgbClr val="FF0000"/>
                </a:solidFill>
              </a:rPr>
              <a:t>本</a:t>
            </a:r>
            <a:br>
              <a:rPr lang="en-US" altLang="zh-TW" sz="2800" dirty="0">
                <a:solidFill>
                  <a:srgbClr val="FF0000"/>
                </a:solidFill>
              </a:rPr>
            </a:br>
            <a:r>
              <a:rPr lang="zh-TW" altLang="en-US" sz="2800" dirty="0">
                <a:solidFill>
                  <a:srgbClr val="FF0000"/>
                </a:solidFill>
              </a:rPr>
              <a:t>理</a:t>
            </a:r>
            <a:br>
              <a:rPr lang="en-US" altLang="zh-TW" sz="2800" dirty="0">
                <a:solidFill>
                  <a:srgbClr val="FF0000"/>
                </a:solidFill>
              </a:rPr>
            </a:br>
            <a:r>
              <a:rPr lang="zh-TW" altLang="en-US" sz="2800" dirty="0">
                <a:solidFill>
                  <a:srgbClr val="FF0000"/>
                </a:solidFill>
              </a:rPr>
              <a:t>念</a:t>
            </a:r>
          </a:p>
        </p:txBody>
      </p:sp>
      <p:sp>
        <p:nvSpPr>
          <p:cNvPr id="5" name="矩形 4">
            <a:extLst>
              <a:ext uri="{FF2B5EF4-FFF2-40B4-BE49-F238E27FC236}">
                <a16:creationId xmlns:a16="http://schemas.microsoft.com/office/drawing/2014/main" id="{31A22946-5F3F-4EF6-9FC6-4C74C2BF40C3}"/>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2F1E67-CDE3-4F16-A835-FBFCFE38A2E2}"/>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1F53F55B-E8E1-4B1F-B387-F5A7D1579BBD}"/>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74" name="Rectangle 59">
            <a:extLst>
              <a:ext uri="{FF2B5EF4-FFF2-40B4-BE49-F238E27FC236}">
                <a16:creationId xmlns:a16="http://schemas.microsoft.com/office/drawing/2014/main" id="{DB77EF17-2912-4FB6-A7E9-554F2A0271F2}"/>
              </a:ext>
            </a:extLst>
          </p:cNvPr>
          <p:cNvSpPr/>
          <p:nvPr/>
        </p:nvSpPr>
        <p:spPr>
          <a:xfrm>
            <a:off x="755866" y="1637908"/>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落實</a:t>
            </a:r>
            <a:endParaRPr lang="en-US" altLang="zh-TW" sz="2800" b="1" dirty="0">
              <a:latin typeface="+mj-ea"/>
              <a:ea typeface="+mj-ea"/>
            </a:endParaRPr>
          </a:p>
          <a:p>
            <a:pPr algn="ctr"/>
            <a:r>
              <a:rPr lang="zh-TW" altLang="en-US" sz="2800" b="1" dirty="0">
                <a:latin typeface="+mj-ea"/>
                <a:ea typeface="+mj-ea"/>
              </a:rPr>
              <a:t>融合教育</a:t>
            </a:r>
            <a:endParaRPr lang="en-US" sz="2800" b="1" dirty="0">
              <a:latin typeface="+mj-ea"/>
              <a:ea typeface="+mj-ea"/>
            </a:endParaRPr>
          </a:p>
        </p:txBody>
      </p:sp>
      <p:sp>
        <p:nvSpPr>
          <p:cNvPr id="175" name="Rectangle 56">
            <a:extLst>
              <a:ext uri="{FF2B5EF4-FFF2-40B4-BE49-F238E27FC236}">
                <a16:creationId xmlns:a16="http://schemas.microsoft.com/office/drawing/2014/main" id="{AEF9B3DA-3812-4B21-942B-26EECE2A5BEF}"/>
              </a:ext>
            </a:extLst>
          </p:cNvPr>
          <p:cNvSpPr/>
          <p:nvPr/>
        </p:nvSpPr>
        <p:spPr>
          <a:xfrm>
            <a:off x="2844098" y="1643378"/>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因應</a:t>
            </a:r>
            <a:endParaRPr lang="en-US" altLang="zh-TW" sz="2800" b="1" dirty="0">
              <a:latin typeface="+mj-ea"/>
              <a:ea typeface="+mj-ea"/>
            </a:endParaRPr>
          </a:p>
          <a:p>
            <a:pPr algn="ctr"/>
            <a:r>
              <a:rPr lang="zh-TW" altLang="en-US" sz="2800" b="1" dirty="0">
                <a:latin typeface="+mj-ea"/>
                <a:ea typeface="+mj-ea"/>
              </a:rPr>
              <a:t>學生需求</a:t>
            </a:r>
            <a:endParaRPr lang="en-US" sz="2800" b="1" dirty="0">
              <a:latin typeface="+mj-ea"/>
              <a:ea typeface="+mj-ea"/>
            </a:endParaRPr>
          </a:p>
        </p:txBody>
      </p:sp>
      <p:sp>
        <p:nvSpPr>
          <p:cNvPr id="176" name="Rectangle 53">
            <a:extLst>
              <a:ext uri="{FF2B5EF4-FFF2-40B4-BE49-F238E27FC236}">
                <a16:creationId xmlns:a16="http://schemas.microsoft.com/office/drawing/2014/main" id="{98341435-E6FF-47FF-B844-A7A76B1EFDAC}"/>
              </a:ext>
            </a:extLst>
          </p:cNvPr>
          <p:cNvSpPr/>
          <p:nvPr/>
        </p:nvSpPr>
        <p:spPr>
          <a:xfrm>
            <a:off x="4932330" y="1636089"/>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善用</a:t>
            </a:r>
            <a:endParaRPr lang="en-US" altLang="zh-TW" sz="2800" b="1" dirty="0">
              <a:latin typeface="+mj-ea"/>
              <a:ea typeface="+mj-ea"/>
            </a:endParaRPr>
          </a:p>
          <a:p>
            <a:pPr algn="ctr"/>
            <a:r>
              <a:rPr lang="zh-TW" altLang="en-US" sz="2800" b="1" dirty="0">
                <a:latin typeface="+mj-ea"/>
                <a:ea typeface="+mj-ea"/>
              </a:rPr>
              <a:t>課程調整</a:t>
            </a:r>
            <a:endParaRPr lang="en-US" sz="2800" b="1" dirty="0">
              <a:latin typeface="+mj-ea"/>
              <a:ea typeface="+mj-ea"/>
            </a:endParaRPr>
          </a:p>
        </p:txBody>
      </p:sp>
      <p:sp>
        <p:nvSpPr>
          <p:cNvPr id="177" name="Rectangle 50">
            <a:extLst>
              <a:ext uri="{FF2B5EF4-FFF2-40B4-BE49-F238E27FC236}">
                <a16:creationId xmlns:a16="http://schemas.microsoft.com/office/drawing/2014/main" id="{248D3615-B3A7-4F2A-BFB3-221FC6660455}"/>
              </a:ext>
            </a:extLst>
          </p:cNvPr>
          <p:cNvSpPr/>
          <p:nvPr/>
        </p:nvSpPr>
        <p:spPr>
          <a:xfrm>
            <a:off x="7020562" y="1631122"/>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結合</a:t>
            </a:r>
            <a:r>
              <a:rPr lang="en-US" altLang="zh-TW" sz="2800" b="1" dirty="0">
                <a:latin typeface="+mj-ea"/>
                <a:ea typeface="+mj-ea"/>
              </a:rPr>
              <a:t>IEP/IGP</a:t>
            </a:r>
            <a:endParaRPr lang="en-US" sz="2800" b="1" dirty="0">
              <a:latin typeface="+mj-ea"/>
              <a:ea typeface="+mj-ea"/>
            </a:endParaRPr>
          </a:p>
        </p:txBody>
      </p:sp>
      <p:sp>
        <p:nvSpPr>
          <p:cNvPr id="178" name="矩形 177">
            <a:extLst>
              <a:ext uri="{FF2B5EF4-FFF2-40B4-BE49-F238E27FC236}">
                <a16:creationId xmlns:a16="http://schemas.microsoft.com/office/drawing/2014/main" id="{4113F1C3-CAA7-41F0-8B3A-641A3A3EC79F}"/>
              </a:ext>
            </a:extLst>
          </p:cNvPr>
          <p:cNvSpPr/>
          <p:nvPr/>
        </p:nvSpPr>
        <p:spPr>
          <a:xfrm>
            <a:off x="2483768" y="926928"/>
            <a:ext cx="4248472"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肆、基本理念與課程目標</a:t>
            </a:r>
            <a:endParaRPr lang="zh-CN" altLang="en-US" sz="1138" dirty="0">
              <a:solidFill>
                <a:schemeClr val="bg1"/>
              </a:solidFill>
              <a:latin typeface="+mj-ea"/>
              <a:ea typeface="+mj-ea"/>
            </a:endParaRPr>
          </a:p>
        </p:txBody>
      </p:sp>
      <p:sp>
        <p:nvSpPr>
          <p:cNvPr id="11" name="等腰三角形 10">
            <a:extLst>
              <a:ext uri="{FF2B5EF4-FFF2-40B4-BE49-F238E27FC236}">
                <a16:creationId xmlns:a16="http://schemas.microsoft.com/office/drawing/2014/main" id="{E84CA761-3375-4AD7-AD83-EF0A21ECD195}"/>
              </a:ext>
            </a:extLst>
          </p:cNvPr>
          <p:cNvSpPr/>
          <p:nvPr/>
        </p:nvSpPr>
        <p:spPr bwMode="auto">
          <a:xfrm>
            <a:off x="1403938"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79" name="等腰三角形 178">
            <a:extLst>
              <a:ext uri="{FF2B5EF4-FFF2-40B4-BE49-F238E27FC236}">
                <a16:creationId xmlns:a16="http://schemas.microsoft.com/office/drawing/2014/main" id="{1B73217D-91AC-42E4-BED0-253DC5193F50}"/>
              </a:ext>
            </a:extLst>
          </p:cNvPr>
          <p:cNvSpPr/>
          <p:nvPr/>
        </p:nvSpPr>
        <p:spPr bwMode="auto">
          <a:xfrm>
            <a:off x="3492170"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0" name="等腰三角形 179">
            <a:extLst>
              <a:ext uri="{FF2B5EF4-FFF2-40B4-BE49-F238E27FC236}">
                <a16:creationId xmlns:a16="http://schemas.microsoft.com/office/drawing/2014/main" id="{55B478AA-3D4B-4FBB-A331-11CDED7EF4D4}"/>
              </a:ext>
            </a:extLst>
          </p:cNvPr>
          <p:cNvSpPr/>
          <p:nvPr/>
        </p:nvSpPr>
        <p:spPr bwMode="auto">
          <a:xfrm>
            <a:off x="5580402"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1" name="等腰三角形 180">
            <a:extLst>
              <a:ext uri="{FF2B5EF4-FFF2-40B4-BE49-F238E27FC236}">
                <a16:creationId xmlns:a16="http://schemas.microsoft.com/office/drawing/2014/main" id="{ED9AA02D-5D2E-4EE2-AB55-B453F9016EBB}"/>
              </a:ext>
            </a:extLst>
          </p:cNvPr>
          <p:cNvSpPr/>
          <p:nvPr/>
        </p:nvSpPr>
        <p:spPr bwMode="auto">
          <a:xfrm>
            <a:off x="7668634"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2" name="矩形 11">
            <a:extLst>
              <a:ext uri="{FF2B5EF4-FFF2-40B4-BE49-F238E27FC236}">
                <a16:creationId xmlns:a16="http://schemas.microsoft.com/office/drawing/2014/main" id="{1CE49173-DFC3-4EBC-93E1-47FC27E3F6FF}"/>
              </a:ext>
            </a:extLst>
          </p:cNvPr>
          <p:cNvSpPr/>
          <p:nvPr/>
        </p:nvSpPr>
        <p:spPr>
          <a:xfrm>
            <a:off x="755866" y="2647953"/>
            <a:ext cx="1728192" cy="1015663"/>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不再採取以類別或安置型態分開設計課程</a:t>
            </a:r>
            <a:endParaRPr lang="zh-TW" altLang="en-US" sz="2000" dirty="0"/>
          </a:p>
        </p:txBody>
      </p:sp>
      <p:sp>
        <p:nvSpPr>
          <p:cNvPr id="13" name="矩形 12">
            <a:extLst>
              <a:ext uri="{FF2B5EF4-FFF2-40B4-BE49-F238E27FC236}">
                <a16:creationId xmlns:a16="http://schemas.microsoft.com/office/drawing/2014/main" id="{155A399C-19EB-4086-A20B-07FE8F630A70}"/>
              </a:ext>
            </a:extLst>
          </p:cNvPr>
          <p:cNvSpPr/>
          <p:nvPr/>
        </p:nvSpPr>
        <p:spPr>
          <a:xfrm>
            <a:off x="2833992" y="2694399"/>
            <a:ext cx="1810306" cy="1323439"/>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設計符合需求之補救性、功能性或充實性課程</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a:extLst>
              <a:ext uri="{FF2B5EF4-FFF2-40B4-BE49-F238E27FC236}">
                <a16:creationId xmlns:a16="http://schemas.microsoft.com/office/drawing/2014/main" id="{4C8D839B-22E0-4E33-9AB8-C2500BD5F45C}"/>
              </a:ext>
            </a:extLst>
          </p:cNvPr>
          <p:cNvSpPr/>
          <p:nvPr/>
        </p:nvSpPr>
        <p:spPr>
          <a:xfrm>
            <a:off x="4861573" y="2694399"/>
            <a:ext cx="2107864" cy="2246769"/>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重視課程與教材的鬆綁，</a:t>
            </a:r>
            <a:r>
              <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rPr>
              <a:t>依學生需求</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調整學習節數</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學分數配置比例，並彈性調整課程之</a:t>
            </a:r>
            <a:r>
              <a:rPr lang="zh-TW" altLang="zh-TW" sz="20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領域目標</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與學習重點</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a:extLst>
              <a:ext uri="{FF2B5EF4-FFF2-40B4-BE49-F238E27FC236}">
                <a16:creationId xmlns:a16="http://schemas.microsoft.com/office/drawing/2014/main" id="{749C0BF6-D6A5-46C6-923F-3BBD909B7828}"/>
              </a:ext>
            </a:extLst>
          </p:cNvPr>
          <p:cNvSpPr/>
          <p:nvPr/>
        </p:nvSpPr>
        <p:spPr>
          <a:xfrm>
            <a:off x="6945882" y="2700049"/>
            <a:ext cx="1946598" cy="1938992"/>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將課程與</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IGP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密切結合，以充分發揮</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IGP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在行政與教學規劃與執行督導之功能</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2" name="Rectangle 59">
            <a:extLst>
              <a:ext uri="{FF2B5EF4-FFF2-40B4-BE49-F238E27FC236}">
                <a16:creationId xmlns:a16="http://schemas.microsoft.com/office/drawing/2014/main" id="{F050C8E7-C027-40AB-8CA9-C45E61318A72}"/>
              </a:ext>
            </a:extLst>
          </p:cNvPr>
          <p:cNvSpPr/>
          <p:nvPr/>
        </p:nvSpPr>
        <p:spPr>
          <a:xfrm>
            <a:off x="771367" y="5504396"/>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啟發</a:t>
            </a:r>
            <a:endParaRPr lang="en-US" altLang="zh-TW" sz="2800" b="1" dirty="0">
              <a:latin typeface="+mj-ea"/>
              <a:ea typeface="+mj-ea"/>
            </a:endParaRPr>
          </a:p>
          <a:p>
            <a:pPr algn="ctr"/>
            <a:r>
              <a:rPr lang="zh-TW" altLang="en-US" sz="2800" b="1" dirty="0">
                <a:latin typeface="+mj-ea"/>
                <a:ea typeface="+mj-ea"/>
              </a:rPr>
              <a:t>生命潛能</a:t>
            </a:r>
            <a:endParaRPr lang="en-US" sz="2800" b="1" dirty="0">
              <a:latin typeface="+mj-ea"/>
              <a:ea typeface="+mj-ea"/>
            </a:endParaRPr>
          </a:p>
        </p:txBody>
      </p:sp>
      <p:sp>
        <p:nvSpPr>
          <p:cNvPr id="183" name="Rectangle 56">
            <a:extLst>
              <a:ext uri="{FF2B5EF4-FFF2-40B4-BE49-F238E27FC236}">
                <a16:creationId xmlns:a16="http://schemas.microsoft.com/office/drawing/2014/main" id="{2626D7F6-BC2D-4457-87C5-A047FC42F69E}"/>
              </a:ext>
            </a:extLst>
          </p:cNvPr>
          <p:cNvSpPr/>
          <p:nvPr/>
        </p:nvSpPr>
        <p:spPr>
          <a:xfrm>
            <a:off x="2859599" y="5509866"/>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陶養</a:t>
            </a:r>
            <a:endParaRPr lang="en-US" altLang="zh-TW" sz="2800" b="1" dirty="0">
              <a:latin typeface="+mj-ea"/>
              <a:ea typeface="+mj-ea"/>
            </a:endParaRPr>
          </a:p>
          <a:p>
            <a:pPr algn="ctr"/>
            <a:r>
              <a:rPr lang="zh-TW" altLang="en-US" sz="2800" b="1" dirty="0">
                <a:latin typeface="+mj-ea"/>
                <a:ea typeface="+mj-ea"/>
              </a:rPr>
              <a:t>生活知能</a:t>
            </a:r>
            <a:endParaRPr lang="en-US" sz="2800" b="1" dirty="0">
              <a:latin typeface="+mj-ea"/>
              <a:ea typeface="+mj-ea"/>
            </a:endParaRPr>
          </a:p>
        </p:txBody>
      </p:sp>
      <p:sp>
        <p:nvSpPr>
          <p:cNvPr id="184" name="Rectangle 53">
            <a:extLst>
              <a:ext uri="{FF2B5EF4-FFF2-40B4-BE49-F238E27FC236}">
                <a16:creationId xmlns:a16="http://schemas.microsoft.com/office/drawing/2014/main" id="{1BFF7F3E-6286-474E-9651-AAF639C0069B}"/>
              </a:ext>
            </a:extLst>
          </p:cNvPr>
          <p:cNvSpPr/>
          <p:nvPr/>
        </p:nvSpPr>
        <p:spPr>
          <a:xfrm>
            <a:off x="4947831" y="5502577"/>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促進</a:t>
            </a:r>
            <a:endParaRPr lang="en-US" altLang="zh-TW" sz="2800" b="1" dirty="0">
              <a:latin typeface="+mj-ea"/>
              <a:ea typeface="+mj-ea"/>
            </a:endParaRPr>
          </a:p>
          <a:p>
            <a:pPr algn="ctr"/>
            <a:r>
              <a:rPr lang="zh-TW" altLang="en-US" sz="2800" b="1" dirty="0">
                <a:latin typeface="+mj-ea"/>
                <a:ea typeface="+mj-ea"/>
              </a:rPr>
              <a:t>生涯發展</a:t>
            </a:r>
            <a:endParaRPr lang="en-US" sz="2800" b="1" dirty="0">
              <a:latin typeface="+mj-ea"/>
              <a:ea typeface="+mj-ea"/>
            </a:endParaRPr>
          </a:p>
        </p:txBody>
      </p:sp>
      <p:sp>
        <p:nvSpPr>
          <p:cNvPr id="185" name="Rectangle 50">
            <a:extLst>
              <a:ext uri="{FF2B5EF4-FFF2-40B4-BE49-F238E27FC236}">
                <a16:creationId xmlns:a16="http://schemas.microsoft.com/office/drawing/2014/main" id="{49972A40-53E4-45BB-B06B-71296B54A095}"/>
              </a:ext>
            </a:extLst>
          </p:cNvPr>
          <p:cNvSpPr/>
          <p:nvPr/>
        </p:nvSpPr>
        <p:spPr>
          <a:xfrm>
            <a:off x="7036063" y="5505148"/>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涵育</a:t>
            </a:r>
            <a:endParaRPr lang="en-US" altLang="zh-TW" sz="2800" b="1" dirty="0">
              <a:latin typeface="+mj-ea"/>
              <a:ea typeface="+mj-ea"/>
            </a:endParaRPr>
          </a:p>
          <a:p>
            <a:pPr algn="ctr"/>
            <a:r>
              <a:rPr lang="zh-TW" altLang="en-US" sz="2800" b="1" dirty="0">
                <a:latin typeface="+mj-ea"/>
                <a:ea typeface="+mj-ea"/>
              </a:rPr>
              <a:t>公民責任</a:t>
            </a:r>
            <a:endParaRPr lang="en-US" sz="2800" b="1" dirty="0">
              <a:latin typeface="+mj-ea"/>
              <a:ea typeface="+mj-ea"/>
            </a:endParaRPr>
          </a:p>
        </p:txBody>
      </p:sp>
      <p:sp>
        <p:nvSpPr>
          <p:cNvPr id="186" name="等腰三角形 185">
            <a:extLst>
              <a:ext uri="{FF2B5EF4-FFF2-40B4-BE49-F238E27FC236}">
                <a16:creationId xmlns:a16="http://schemas.microsoft.com/office/drawing/2014/main" id="{CC02A9AE-8E1A-429D-A4C3-B12F030D20D7}"/>
              </a:ext>
            </a:extLst>
          </p:cNvPr>
          <p:cNvSpPr/>
          <p:nvPr/>
        </p:nvSpPr>
        <p:spPr bwMode="auto">
          <a:xfrm rot="10800000">
            <a:off x="1475946" y="6372725"/>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7" name="等腰三角形 186">
            <a:extLst>
              <a:ext uri="{FF2B5EF4-FFF2-40B4-BE49-F238E27FC236}">
                <a16:creationId xmlns:a16="http://schemas.microsoft.com/office/drawing/2014/main" id="{D4922AF3-A1A6-496B-A33A-54169E7E04FD}"/>
              </a:ext>
            </a:extLst>
          </p:cNvPr>
          <p:cNvSpPr/>
          <p:nvPr/>
        </p:nvSpPr>
        <p:spPr bwMode="auto">
          <a:xfrm rot="10800000">
            <a:off x="3564178"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8" name="等腰三角形 187">
            <a:extLst>
              <a:ext uri="{FF2B5EF4-FFF2-40B4-BE49-F238E27FC236}">
                <a16:creationId xmlns:a16="http://schemas.microsoft.com/office/drawing/2014/main" id="{47641375-5B70-4E17-8FC7-3076D4FB6376}"/>
              </a:ext>
            </a:extLst>
          </p:cNvPr>
          <p:cNvSpPr/>
          <p:nvPr/>
        </p:nvSpPr>
        <p:spPr bwMode="auto">
          <a:xfrm rot="10800000">
            <a:off x="5652410"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9" name="等腰三角形 188">
            <a:extLst>
              <a:ext uri="{FF2B5EF4-FFF2-40B4-BE49-F238E27FC236}">
                <a16:creationId xmlns:a16="http://schemas.microsoft.com/office/drawing/2014/main" id="{4F20C425-95E1-4B62-A798-3903F40A3BCB}"/>
              </a:ext>
            </a:extLst>
          </p:cNvPr>
          <p:cNvSpPr/>
          <p:nvPr/>
        </p:nvSpPr>
        <p:spPr bwMode="auto">
          <a:xfrm rot="10800000">
            <a:off x="7740642"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6" name="等腰三角形 195">
            <a:extLst>
              <a:ext uri="{FF2B5EF4-FFF2-40B4-BE49-F238E27FC236}">
                <a16:creationId xmlns:a16="http://schemas.microsoft.com/office/drawing/2014/main" id="{B8C19F5C-B220-4455-9BB6-098A77ECDC96}"/>
              </a:ext>
            </a:extLst>
          </p:cNvPr>
          <p:cNvSpPr/>
          <p:nvPr/>
        </p:nvSpPr>
        <p:spPr bwMode="auto">
          <a:xfrm rot="10800000">
            <a:off x="1403649" y="2525437"/>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7" name="等腰三角形 196">
            <a:extLst>
              <a:ext uri="{FF2B5EF4-FFF2-40B4-BE49-F238E27FC236}">
                <a16:creationId xmlns:a16="http://schemas.microsoft.com/office/drawing/2014/main" id="{C421E9F2-91FD-4910-9ECE-00BB3A31002B}"/>
              </a:ext>
            </a:extLst>
          </p:cNvPr>
          <p:cNvSpPr/>
          <p:nvPr/>
        </p:nvSpPr>
        <p:spPr bwMode="auto">
          <a:xfrm rot="10800000">
            <a:off x="3491881" y="252543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8" name="等腰三角形 197">
            <a:extLst>
              <a:ext uri="{FF2B5EF4-FFF2-40B4-BE49-F238E27FC236}">
                <a16:creationId xmlns:a16="http://schemas.microsoft.com/office/drawing/2014/main" id="{43E09D5D-7AF3-4BE5-9592-B554088F40A3}"/>
              </a:ext>
            </a:extLst>
          </p:cNvPr>
          <p:cNvSpPr/>
          <p:nvPr/>
        </p:nvSpPr>
        <p:spPr bwMode="auto">
          <a:xfrm rot="10800000">
            <a:off x="5580113" y="252543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9" name="等腰三角形 198">
            <a:extLst>
              <a:ext uri="{FF2B5EF4-FFF2-40B4-BE49-F238E27FC236}">
                <a16:creationId xmlns:a16="http://schemas.microsoft.com/office/drawing/2014/main" id="{25193183-FF93-4582-B55E-F5FC3E835F0D}"/>
              </a:ext>
            </a:extLst>
          </p:cNvPr>
          <p:cNvSpPr/>
          <p:nvPr/>
        </p:nvSpPr>
        <p:spPr bwMode="auto">
          <a:xfrm rot="10800000">
            <a:off x="7668345" y="249289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0" name="等腰三角形 199">
            <a:extLst>
              <a:ext uri="{FF2B5EF4-FFF2-40B4-BE49-F238E27FC236}">
                <a16:creationId xmlns:a16="http://schemas.microsoft.com/office/drawing/2014/main" id="{92AFAC77-9F35-4153-AD4F-55D985693C20}"/>
              </a:ext>
            </a:extLst>
          </p:cNvPr>
          <p:cNvSpPr/>
          <p:nvPr/>
        </p:nvSpPr>
        <p:spPr bwMode="auto">
          <a:xfrm>
            <a:off x="1449945"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1" name="等腰三角形 200">
            <a:extLst>
              <a:ext uri="{FF2B5EF4-FFF2-40B4-BE49-F238E27FC236}">
                <a16:creationId xmlns:a16="http://schemas.microsoft.com/office/drawing/2014/main" id="{9409EC6E-0D2E-4DA1-991A-637A26551285}"/>
              </a:ext>
            </a:extLst>
          </p:cNvPr>
          <p:cNvSpPr/>
          <p:nvPr/>
        </p:nvSpPr>
        <p:spPr bwMode="auto">
          <a:xfrm>
            <a:off x="3538177"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2" name="等腰三角形 201">
            <a:extLst>
              <a:ext uri="{FF2B5EF4-FFF2-40B4-BE49-F238E27FC236}">
                <a16:creationId xmlns:a16="http://schemas.microsoft.com/office/drawing/2014/main" id="{813765CF-03D6-4525-B807-3F67828B09C0}"/>
              </a:ext>
            </a:extLst>
          </p:cNvPr>
          <p:cNvSpPr/>
          <p:nvPr/>
        </p:nvSpPr>
        <p:spPr bwMode="auto">
          <a:xfrm>
            <a:off x="5626409" y="5358638"/>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3" name="等腰三角形 202">
            <a:extLst>
              <a:ext uri="{FF2B5EF4-FFF2-40B4-BE49-F238E27FC236}">
                <a16:creationId xmlns:a16="http://schemas.microsoft.com/office/drawing/2014/main" id="{ABA60BEB-AD2B-4FAE-87E9-1A7132EDAB96}"/>
              </a:ext>
            </a:extLst>
          </p:cNvPr>
          <p:cNvSpPr/>
          <p:nvPr/>
        </p:nvSpPr>
        <p:spPr bwMode="auto">
          <a:xfrm>
            <a:off x="7714641"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6" name="Picture 2">
            <a:extLst>
              <a:ext uri="{FF2B5EF4-FFF2-40B4-BE49-F238E27FC236}">
                <a16:creationId xmlns:a16="http://schemas.microsoft.com/office/drawing/2014/main" id="{84A7339F-1324-4783-A284-12396B9B0D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7704" y="1765542"/>
            <a:ext cx="4603023" cy="39818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58C125C1-E808-4CD0-A79A-E3B444AA1D5C}"/>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17A5D3-D47E-4603-B7C4-A18FCE80881A}"/>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4" name="矩形 13">
            <a:extLst>
              <a:ext uri="{FF2B5EF4-FFF2-40B4-BE49-F238E27FC236}">
                <a16:creationId xmlns:a16="http://schemas.microsoft.com/office/drawing/2014/main" id="{742DF1C4-09F0-4912-9671-8C5D4A63ADA8}"/>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伍、核心素養</a:t>
            </a:r>
            <a:endParaRPr lang="zh-CN" altLang="en-US" sz="1138" dirty="0">
              <a:solidFill>
                <a:schemeClr val="bg1"/>
              </a:solidFill>
              <a:latin typeface="+mj-ea"/>
              <a:ea typeface="+mj-ea"/>
            </a:endParaRPr>
          </a:p>
        </p:txBody>
      </p:sp>
      <p:sp>
        <p:nvSpPr>
          <p:cNvPr id="15" name="矩形 14">
            <a:extLst>
              <a:ext uri="{FF2B5EF4-FFF2-40B4-BE49-F238E27FC236}">
                <a16:creationId xmlns:a16="http://schemas.microsoft.com/office/drawing/2014/main" id="{57741FEB-B162-4BD1-8072-B5AE07E606ED}"/>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5" name="拱形 4">
            <a:extLst>
              <a:ext uri="{FF2B5EF4-FFF2-40B4-BE49-F238E27FC236}">
                <a16:creationId xmlns:a16="http://schemas.microsoft.com/office/drawing/2014/main" id="{4FEDBE94-866B-4011-B076-8832D0C89179}"/>
              </a:ext>
            </a:extLst>
          </p:cNvPr>
          <p:cNvSpPr/>
          <p:nvPr/>
        </p:nvSpPr>
        <p:spPr bwMode="auto">
          <a:xfrm rot="20305069">
            <a:off x="1918039" y="1508104"/>
            <a:ext cx="4891055" cy="4720391"/>
          </a:xfrm>
          <a:prstGeom prst="blockArc">
            <a:avLst>
              <a:gd name="adj1" fmla="val 13897604"/>
              <a:gd name="adj2" fmla="val 21538094"/>
              <a:gd name="adj3" fmla="val 17352"/>
            </a:avLst>
          </a:prstGeom>
          <a:solidFill>
            <a:srgbClr val="FFCCCC"/>
          </a:solidFill>
          <a:ln>
            <a:noFill/>
          </a:ln>
        </p:spPr>
        <p:txBody>
          <a:bodyPr vert="horz" wrap="square" lIns="91440" tIns="45720" rIns="91440" bIns="45720" numCol="1" rtlCol="0" anchor="t" anchorCtr="0" compatLnSpc="1"/>
          <a:lstStyle/>
          <a:p>
            <a:pPr algn="ctr"/>
            <a:endParaRPr lang="zh-TW" altLang="en-US"/>
          </a:p>
        </p:txBody>
      </p:sp>
      <p:sp>
        <p:nvSpPr>
          <p:cNvPr id="24" name="拱形 23">
            <a:extLst>
              <a:ext uri="{FF2B5EF4-FFF2-40B4-BE49-F238E27FC236}">
                <a16:creationId xmlns:a16="http://schemas.microsoft.com/office/drawing/2014/main" id="{8F3F4EE7-911F-4994-8615-8F8DF150BCA2}"/>
              </a:ext>
            </a:extLst>
          </p:cNvPr>
          <p:cNvSpPr/>
          <p:nvPr/>
        </p:nvSpPr>
        <p:spPr bwMode="auto">
          <a:xfrm rot="12669221">
            <a:off x="1836716" y="1721505"/>
            <a:ext cx="4891055" cy="4720391"/>
          </a:xfrm>
          <a:prstGeom prst="blockArc">
            <a:avLst>
              <a:gd name="adj1" fmla="val 14192888"/>
              <a:gd name="adj2" fmla="val 240974"/>
              <a:gd name="adj3" fmla="val 17818"/>
            </a:avLst>
          </a:prstGeom>
          <a:solidFill>
            <a:srgbClr val="99FF99"/>
          </a:solidFill>
          <a:ln>
            <a:noFill/>
          </a:ln>
        </p:spPr>
        <p:txBody>
          <a:bodyPr vert="horz" wrap="square" lIns="91440" tIns="45720" rIns="91440" bIns="45720" numCol="1" rtlCol="0" anchor="t" anchorCtr="0" compatLnSpc="1"/>
          <a:lstStyle/>
          <a:p>
            <a:pPr algn="ctr"/>
            <a:endParaRPr lang="zh-TW" altLang="en-US"/>
          </a:p>
        </p:txBody>
      </p:sp>
      <p:sp>
        <p:nvSpPr>
          <p:cNvPr id="25" name="拱形 24">
            <a:extLst>
              <a:ext uri="{FF2B5EF4-FFF2-40B4-BE49-F238E27FC236}">
                <a16:creationId xmlns:a16="http://schemas.microsoft.com/office/drawing/2014/main" id="{962F4DDA-4DB6-449C-982C-DD3935C53C66}"/>
              </a:ext>
            </a:extLst>
          </p:cNvPr>
          <p:cNvSpPr/>
          <p:nvPr/>
        </p:nvSpPr>
        <p:spPr bwMode="auto">
          <a:xfrm rot="5645448">
            <a:off x="2074907" y="1645067"/>
            <a:ext cx="4891055" cy="4720391"/>
          </a:xfrm>
          <a:prstGeom prst="blockArc">
            <a:avLst>
              <a:gd name="adj1" fmla="val 14339273"/>
              <a:gd name="adj2" fmla="val 21538094"/>
              <a:gd name="adj3" fmla="val 17352"/>
            </a:avLst>
          </a:prstGeom>
          <a:solidFill>
            <a:srgbClr val="FFFF00"/>
          </a:solidFill>
          <a:ln>
            <a:noFill/>
          </a:ln>
        </p:spPr>
        <p:txBody>
          <a:bodyPr vert="horz" wrap="square" lIns="91440" tIns="45720" rIns="91440" bIns="45720" numCol="1" rtlCol="0" anchor="t" anchorCtr="0" compatLnSpc="1"/>
          <a:lstStyle/>
          <a:p>
            <a:pPr algn="ctr"/>
            <a:endParaRPr lang="zh-TW" altLang="en-US" dirty="0"/>
          </a:p>
        </p:txBody>
      </p:sp>
      <p:sp>
        <p:nvSpPr>
          <p:cNvPr id="3" name="矩形 2">
            <a:extLst>
              <a:ext uri="{FF2B5EF4-FFF2-40B4-BE49-F238E27FC236}">
                <a16:creationId xmlns:a16="http://schemas.microsoft.com/office/drawing/2014/main" id="{CADF09BE-C686-47DF-9609-6347190FB5B0}"/>
              </a:ext>
            </a:extLst>
          </p:cNvPr>
          <p:cNvSpPr/>
          <p:nvPr/>
        </p:nvSpPr>
        <p:spPr>
          <a:xfrm>
            <a:off x="6510727" y="1333876"/>
            <a:ext cx="2633272" cy="1350063"/>
          </a:xfrm>
          <a:prstGeom prst="rect">
            <a:avLst/>
          </a:prstGeom>
        </p:spPr>
        <p:txBody>
          <a:bodyPr wrap="square">
            <a:spAutoFit/>
          </a:bodyPr>
          <a:lstStyle/>
          <a:p>
            <a:r>
              <a:rPr lang="zh-TW" altLang="zh-TW" sz="2000" b="1" dirty="0">
                <a:solidFill>
                  <a:srgbClr val="FF5353"/>
                </a:solidFill>
              </a:rPr>
              <a:t>能選擇適當學習方式，進行系統思考以解決問題，並具備創造力與行動力。</a:t>
            </a:r>
            <a:endParaRPr lang="zh-TW" altLang="en-US" sz="2000" b="1" dirty="0">
              <a:solidFill>
                <a:srgbClr val="FF5353"/>
              </a:solidFill>
            </a:endParaRPr>
          </a:p>
        </p:txBody>
      </p:sp>
      <p:sp>
        <p:nvSpPr>
          <p:cNvPr id="6" name="矩形 5">
            <a:extLst>
              <a:ext uri="{FF2B5EF4-FFF2-40B4-BE49-F238E27FC236}">
                <a16:creationId xmlns:a16="http://schemas.microsoft.com/office/drawing/2014/main" id="{8C266D41-24D9-4EB8-87F7-68D8DE028494}"/>
              </a:ext>
            </a:extLst>
          </p:cNvPr>
          <p:cNvSpPr/>
          <p:nvPr/>
        </p:nvSpPr>
        <p:spPr>
          <a:xfrm rot="994059">
            <a:off x="5791698" y="3291060"/>
            <a:ext cx="444481" cy="3063936"/>
          </a:xfrm>
          <a:prstGeom prst="rect">
            <a:avLst/>
          </a:prstGeom>
        </p:spPr>
        <p:txBody>
          <a:bodyPr vert="eaVert" wrap="square">
            <a:spAutoFit/>
          </a:bodyPr>
          <a:lstStyle/>
          <a:p>
            <a:pPr>
              <a:lnSpc>
                <a:spcPts val="2000"/>
              </a:lnSpc>
            </a:pPr>
            <a:r>
              <a:rPr lang="zh-TW" altLang="zh-TW" sz="2200" dirty="0">
                <a:latin typeface="+mj-ea"/>
                <a:ea typeface="+mj-ea"/>
              </a:rPr>
              <a:t>廣泛運用社會文化工具</a:t>
            </a:r>
            <a:endParaRPr lang="zh-TW" altLang="en-US" sz="2200" dirty="0">
              <a:latin typeface="+mj-ea"/>
              <a:ea typeface="+mj-ea"/>
            </a:endParaRPr>
          </a:p>
        </p:txBody>
      </p:sp>
      <p:sp>
        <p:nvSpPr>
          <p:cNvPr id="7" name="矩形 6">
            <a:extLst>
              <a:ext uri="{FF2B5EF4-FFF2-40B4-BE49-F238E27FC236}">
                <a16:creationId xmlns:a16="http://schemas.microsoft.com/office/drawing/2014/main" id="{1D3D63AD-5062-4D20-8771-A02F7FFE18AA}"/>
              </a:ext>
            </a:extLst>
          </p:cNvPr>
          <p:cNvSpPr/>
          <p:nvPr/>
        </p:nvSpPr>
        <p:spPr>
          <a:xfrm>
            <a:off x="120017" y="3076014"/>
            <a:ext cx="1735170" cy="2862322"/>
          </a:xfrm>
          <a:prstGeom prst="rect">
            <a:avLst/>
          </a:prstGeom>
        </p:spPr>
        <p:txBody>
          <a:bodyPr wrap="square">
            <a:spAutoFit/>
          </a:bodyPr>
          <a:lstStyle/>
          <a:p>
            <a:r>
              <a:rPr lang="zh-TW" altLang="zh-TW" sz="2000" b="1" dirty="0">
                <a:solidFill>
                  <a:srgbClr val="006600"/>
                </a:solidFill>
              </a:rPr>
              <a:t>以主動參與方式與他人建立適切的合作模式與人際關係，培養與他人或群體互動的素養，俾提升人類整體生活品質。</a:t>
            </a:r>
          </a:p>
        </p:txBody>
      </p:sp>
      <p:sp>
        <p:nvSpPr>
          <p:cNvPr id="8" name="矩形 7">
            <a:extLst>
              <a:ext uri="{FF2B5EF4-FFF2-40B4-BE49-F238E27FC236}">
                <a16:creationId xmlns:a16="http://schemas.microsoft.com/office/drawing/2014/main" id="{4757F482-0CF9-424E-B1DB-18BE2C060D54}"/>
              </a:ext>
            </a:extLst>
          </p:cNvPr>
          <p:cNvSpPr/>
          <p:nvPr/>
        </p:nvSpPr>
        <p:spPr>
          <a:xfrm rot="20868831">
            <a:off x="2417210" y="3128630"/>
            <a:ext cx="523220" cy="3233910"/>
          </a:xfrm>
          <a:prstGeom prst="rect">
            <a:avLst/>
          </a:prstGeom>
        </p:spPr>
        <p:txBody>
          <a:bodyPr vert="eaVert" wrap="square">
            <a:spAutoFit/>
          </a:bodyPr>
          <a:lstStyle/>
          <a:p>
            <a:r>
              <a:rPr lang="zh-TW" altLang="zh-TW" sz="2200" dirty="0">
                <a:latin typeface="+mj-ea"/>
                <a:ea typeface="+mj-ea"/>
              </a:rPr>
              <a:t>學習處理社會的多元性</a:t>
            </a:r>
            <a:endParaRPr lang="zh-TW" altLang="en-US" sz="2200" dirty="0">
              <a:latin typeface="+mj-ea"/>
              <a:ea typeface="+mj-ea"/>
            </a:endParaRPr>
          </a:p>
        </p:txBody>
      </p:sp>
      <p:sp>
        <p:nvSpPr>
          <p:cNvPr id="19" name="矩形 18">
            <a:extLst>
              <a:ext uri="{FF2B5EF4-FFF2-40B4-BE49-F238E27FC236}">
                <a16:creationId xmlns:a16="http://schemas.microsoft.com/office/drawing/2014/main" id="{DC38C04D-1BE5-4B77-9CD1-1F8FE4E46407}"/>
              </a:ext>
            </a:extLst>
          </p:cNvPr>
          <p:cNvSpPr/>
          <p:nvPr/>
        </p:nvSpPr>
        <p:spPr>
          <a:xfrm>
            <a:off x="3190539" y="1894270"/>
            <a:ext cx="2441694" cy="430887"/>
          </a:xfrm>
          <a:prstGeom prst="rect">
            <a:avLst/>
          </a:prstGeom>
        </p:spPr>
        <p:txBody>
          <a:bodyPr wrap="none">
            <a:spAutoFit/>
          </a:bodyPr>
          <a:lstStyle/>
          <a:p>
            <a:r>
              <a:rPr lang="zh-TW" altLang="zh-TW" sz="2200" dirty="0">
                <a:latin typeface="+mj-ea"/>
                <a:ea typeface="+mj-ea"/>
              </a:rPr>
              <a:t>個人為學習的主體</a:t>
            </a:r>
            <a:endParaRPr lang="zh-TW" altLang="en-US" sz="2200" dirty="0">
              <a:latin typeface="+mj-ea"/>
              <a:ea typeface="+mj-ea"/>
            </a:endParaRPr>
          </a:p>
        </p:txBody>
      </p:sp>
      <p:sp>
        <p:nvSpPr>
          <p:cNvPr id="20" name="矩形 19">
            <a:extLst>
              <a:ext uri="{FF2B5EF4-FFF2-40B4-BE49-F238E27FC236}">
                <a16:creationId xmlns:a16="http://schemas.microsoft.com/office/drawing/2014/main" id="{FB36D8C6-B19A-47AB-B18F-65C6DFD034C1}"/>
              </a:ext>
            </a:extLst>
          </p:cNvPr>
          <p:cNvSpPr/>
          <p:nvPr/>
        </p:nvSpPr>
        <p:spPr>
          <a:xfrm>
            <a:off x="6816478" y="4397412"/>
            <a:ext cx="2306761" cy="1323439"/>
          </a:xfrm>
          <a:prstGeom prst="rect">
            <a:avLst/>
          </a:prstGeom>
        </p:spPr>
        <p:txBody>
          <a:bodyPr wrap="square">
            <a:spAutoFit/>
          </a:bodyPr>
          <a:lstStyle/>
          <a:p>
            <a:r>
              <a:rPr lang="zh-TW" altLang="zh-TW" sz="2000" b="1" dirty="0">
                <a:solidFill>
                  <a:srgbClr val="CC9900"/>
                </a:solidFill>
              </a:rPr>
              <a:t>有效與他人及環境互動，並強調學生應具備藝術涵養與生活美感。</a:t>
            </a:r>
            <a:endParaRPr lang="zh-TW" altLang="en-US" sz="2000" b="1" dirty="0">
              <a:solidFill>
                <a:srgbClr val="CC9900"/>
              </a:solidFill>
            </a:endParaRPr>
          </a:p>
        </p:txBody>
      </p:sp>
      <p:cxnSp>
        <p:nvCxnSpPr>
          <p:cNvPr id="23" name="直線接點 22">
            <a:extLst>
              <a:ext uri="{FF2B5EF4-FFF2-40B4-BE49-F238E27FC236}">
                <a16:creationId xmlns:a16="http://schemas.microsoft.com/office/drawing/2014/main" id="{764D3D62-7728-40B7-8DBB-CB4BFF58B944}"/>
              </a:ext>
            </a:extLst>
          </p:cNvPr>
          <p:cNvCxnSpPr/>
          <p:nvPr/>
        </p:nvCxnSpPr>
        <p:spPr>
          <a:xfrm flipV="1">
            <a:off x="5632233" y="1556792"/>
            <a:ext cx="878494" cy="3374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0A6B5510-CA74-4404-A396-34EDFAD70818}"/>
              </a:ext>
            </a:extLst>
          </p:cNvPr>
          <p:cNvCxnSpPr>
            <a:cxnSpLocks/>
          </p:cNvCxnSpPr>
          <p:nvPr/>
        </p:nvCxnSpPr>
        <p:spPr>
          <a:xfrm>
            <a:off x="6604990" y="4198213"/>
            <a:ext cx="611022" cy="168799"/>
          </a:xfrm>
          <a:prstGeom prst="line">
            <a:avLst/>
          </a:prstGeom>
          <a:ln w="28575">
            <a:solidFill>
              <a:srgbClr val="993300"/>
            </a:solidFill>
          </a:ln>
        </p:spPr>
        <p:style>
          <a:lnRef idx="1">
            <a:schemeClr val="accent2"/>
          </a:lnRef>
          <a:fillRef idx="0">
            <a:schemeClr val="accent2"/>
          </a:fillRef>
          <a:effectRef idx="0">
            <a:schemeClr val="accent2"/>
          </a:effectRef>
          <a:fontRef idx="minor">
            <a:schemeClr val="tx1"/>
          </a:fontRef>
        </p:style>
      </p:cxnSp>
      <p:cxnSp>
        <p:nvCxnSpPr>
          <p:cNvPr id="29" name="直線接點 28">
            <a:extLst>
              <a:ext uri="{FF2B5EF4-FFF2-40B4-BE49-F238E27FC236}">
                <a16:creationId xmlns:a16="http://schemas.microsoft.com/office/drawing/2014/main" id="{5310E8F5-57AA-4C23-96CA-1B3ADF01F17E}"/>
              </a:ext>
            </a:extLst>
          </p:cNvPr>
          <p:cNvCxnSpPr>
            <a:cxnSpLocks/>
          </p:cNvCxnSpPr>
          <p:nvPr/>
        </p:nvCxnSpPr>
        <p:spPr>
          <a:xfrm flipV="1">
            <a:off x="1763688" y="4498722"/>
            <a:ext cx="432048" cy="15441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6385" name="矩形 16384">
            <a:extLst>
              <a:ext uri="{FF2B5EF4-FFF2-40B4-BE49-F238E27FC236}">
                <a16:creationId xmlns:a16="http://schemas.microsoft.com/office/drawing/2014/main" id="{7C0D3712-11E9-48FD-A875-91F1E3D936B7}"/>
              </a:ext>
            </a:extLst>
          </p:cNvPr>
          <p:cNvSpPr/>
          <p:nvPr/>
        </p:nvSpPr>
        <p:spPr bwMode="auto">
          <a:xfrm>
            <a:off x="8460432" y="2852936"/>
            <a:ext cx="683568" cy="1152327"/>
          </a:xfrm>
          <a:prstGeom prst="rect">
            <a:avLst/>
          </a:prstGeom>
          <a:solidFill>
            <a:schemeClr val="bg1"/>
          </a:solidFill>
          <a:ln>
            <a:noFill/>
          </a:ln>
        </p:spPr>
        <p:txBody>
          <a:bodyPr vert="horz" wrap="square" lIns="91440" tIns="45720" rIns="91440" bIns="45720" numCol="1" rtlCol="0" anchor="t" anchorCtr="0" compatLnSpc="1"/>
          <a:lstStyle/>
          <a:p>
            <a:pPr algn="ctr"/>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58C125C1-E808-4CD0-A79A-E3B444AA1D5C}"/>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17A5D3-D47E-4603-B7C4-A18FCE80881A}"/>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4" name="矩形 13">
            <a:extLst>
              <a:ext uri="{FF2B5EF4-FFF2-40B4-BE49-F238E27FC236}">
                <a16:creationId xmlns:a16="http://schemas.microsoft.com/office/drawing/2014/main" id="{742DF1C4-09F0-4912-9671-8C5D4A63ADA8}"/>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肆、核心素養</a:t>
            </a:r>
            <a:endParaRPr lang="zh-CN" altLang="en-US" sz="1138" dirty="0">
              <a:solidFill>
                <a:schemeClr val="bg1"/>
              </a:solidFill>
              <a:latin typeface="+mj-ea"/>
              <a:ea typeface="+mj-ea"/>
            </a:endParaRPr>
          </a:p>
        </p:txBody>
      </p:sp>
      <p:sp>
        <p:nvSpPr>
          <p:cNvPr id="15" name="矩形 14">
            <a:extLst>
              <a:ext uri="{FF2B5EF4-FFF2-40B4-BE49-F238E27FC236}">
                <a16:creationId xmlns:a16="http://schemas.microsoft.com/office/drawing/2014/main" id="{57741FEB-B162-4BD1-8072-B5AE07E606ED}"/>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0" name="矩形 9">
            <a:extLst>
              <a:ext uri="{FF2B5EF4-FFF2-40B4-BE49-F238E27FC236}">
                <a16:creationId xmlns:a16="http://schemas.microsoft.com/office/drawing/2014/main" id="{4DF58AE4-7B8F-4457-BA62-19D83194A695}"/>
              </a:ext>
            </a:extLst>
          </p:cNvPr>
          <p:cNvSpPr/>
          <p:nvPr/>
        </p:nvSpPr>
        <p:spPr>
          <a:xfrm>
            <a:off x="323527" y="1469530"/>
            <a:ext cx="8498483" cy="4283224"/>
          </a:xfrm>
          <a:prstGeom prst="rect">
            <a:avLst/>
          </a:prstGeom>
        </p:spPr>
        <p:txBody>
          <a:bodyPr wrap="square">
            <a:spAutoFit/>
          </a:bodyPr>
          <a:lstStyle/>
          <a:p>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各教育階段</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循序漸進</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的核心素養內涵：</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1000"/>
              </a:lnSpc>
            </a:pP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                                   </a:t>
            </a:r>
          </a:p>
          <a:p>
            <a:pPr marL="450850" indent="-177800">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Ｅ</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Ｃ</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3</a:t>
            </a: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Ｊ</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Ｂ</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2</a:t>
            </a: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450850" indent="-177800">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Ｕ</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Ａ</a:t>
            </a:r>
            <a:r>
              <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rPr>
              <a:t>1</a:t>
            </a:r>
          </a:p>
        </p:txBody>
      </p:sp>
      <p:sp>
        <p:nvSpPr>
          <p:cNvPr id="16" name="矩形 15">
            <a:extLst>
              <a:ext uri="{FF2B5EF4-FFF2-40B4-BE49-F238E27FC236}">
                <a16:creationId xmlns:a16="http://schemas.microsoft.com/office/drawing/2014/main" id="{58C34FB3-9E4C-400C-B733-4AF659F721F4}"/>
              </a:ext>
            </a:extLst>
          </p:cNvPr>
          <p:cNvSpPr/>
          <p:nvPr/>
        </p:nvSpPr>
        <p:spPr>
          <a:xfrm>
            <a:off x="-180527" y="4571836"/>
            <a:ext cx="4572000" cy="369332"/>
          </a:xfrm>
          <a:prstGeom prst="rect">
            <a:avLst/>
          </a:prstGeom>
        </p:spPr>
        <p:txBody>
          <a:bodyPr>
            <a:spAutoFit/>
          </a:bodyPr>
          <a:lstStyle/>
          <a:p>
            <a:pPr algn="ctr">
              <a:spcAft>
                <a:spcPts val="0"/>
              </a:spcAft>
            </a:pPr>
            <a:r>
              <a:rPr lang="en-US" altLang="zh-TW" b="1" kern="100" dirty="0">
                <a:solidFill>
                  <a:srgbClr val="FF0000"/>
                </a:solidFill>
                <a:latin typeface="Times New Roman" panose="02020603050405020304" pitchFamily="18" charset="0"/>
                <a:ea typeface="標楷體" panose="03000509000000000000" pitchFamily="65" charset="-120"/>
              </a:rPr>
              <a:t>B</a:t>
            </a:r>
            <a:r>
              <a:rPr lang="zh-TW" altLang="en-US" b="1" kern="100" dirty="0">
                <a:solidFill>
                  <a:srgbClr val="FF0000"/>
                </a:solidFill>
                <a:latin typeface="Times New Roman" panose="02020603050405020304" pitchFamily="18" charset="0"/>
                <a:ea typeface="標楷體" panose="03000509000000000000" pitchFamily="65" charset="-120"/>
              </a:rPr>
              <a:t> 溝通互動</a:t>
            </a:r>
            <a:endParaRPr lang="zh-TW" altLang="zh-TW" kern="100" dirty="0">
              <a:solidFill>
                <a:srgbClr val="FF0000"/>
              </a:solidFill>
              <a:latin typeface="Times New Roman" panose="02020603050405020304" pitchFamily="18" charset="0"/>
            </a:endParaRPr>
          </a:p>
        </p:txBody>
      </p:sp>
      <p:sp>
        <p:nvSpPr>
          <p:cNvPr id="17" name="矩形 16">
            <a:extLst>
              <a:ext uri="{FF2B5EF4-FFF2-40B4-BE49-F238E27FC236}">
                <a16:creationId xmlns:a16="http://schemas.microsoft.com/office/drawing/2014/main" id="{D0B5F0FB-C025-4B99-BA3B-79F5F22798E4}"/>
              </a:ext>
            </a:extLst>
          </p:cNvPr>
          <p:cNvSpPr/>
          <p:nvPr/>
        </p:nvSpPr>
        <p:spPr>
          <a:xfrm>
            <a:off x="1752203" y="1988840"/>
            <a:ext cx="7307816" cy="707886"/>
          </a:xfrm>
          <a:prstGeom prst="rect">
            <a:avLst/>
          </a:prstGeom>
        </p:spPr>
        <p:txBody>
          <a:bodyPr wrap="square">
            <a:spAutoFit/>
          </a:bodyPr>
          <a:lstStyle/>
          <a:p>
            <a:r>
              <a:rPr lang="zh-TW" altLang="zh-TW" sz="2000" kern="100" dirty="0">
                <a:latin typeface="新細明體" panose="02020500000000000000" pitchFamily="18" charset="-120"/>
                <a:cs typeface="Times New Roman" panose="02020603050405020304" pitchFamily="18" charset="0"/>
              </a:rPr>
              <a:t>具備理解與關心本土與國際事務的素養，並認識與包容文化的多元性</a:t>
            </a:r>
            <a:endPar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a:extLst>
              <a:ext uri="{FF2B5EF4-FFF2-40B4-BE49-F238E27FC236}">
                <a16:creationId xmlns:a16="http://schemas.microsoft.com/office/drawing/2014/main" id="{D60AABE9-C276-4958-8CD0-9E2831FE3290}"/>
              </a:ext>
            </a:extLst>
          </p:cNvPr>
          <p:cNvSpPr/>
          <p:nvPr/>
        </p:nvSpPr>
        <p:spPr>
          <a:xfrm>
            <a:off x="1777825" y="3789040"/>
            <a:ext cx="7305850" cy="707886"/>
          </a:xfrm>
          <a:prstGeom prst="rect">
            <a:avLst/>
          </a:prstGeom>
        </p:spPr>
        <p:txBody>
          <a:bodyPr wrap="square">
            <a:spAutoFit/>
          </a:bodyPr>
          <a:lstStyle/>
          <a:p>
            <a:r>
              <a:rPr lang="zh-TW" altLang="zh-TW" sz="2000" dirty="0"/>
              <a:t>具備善用科技、資訊與媒體以增進學習的素養，並察覺、思辨人與科技、資訊、媒體的互動關係</a:t>
            </a:r>
            <a:endParaRPr lang="en-US" altLang="zh-TW" sz="2800" kern="1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2" name="直線接點 21">
            <a:extLst>
              <a:ext uri="{FF2B5EF4-FFF2-40B4-BE49-F238E27FC236}">
                <a16:creationId xmlns:a16="http://schemas.microsoft.com/office/drawing/2014/main" id="{0E141EF2-FF95-4AEA-9994-433BC12FCB2D}"/>
              </a:ext>
            </a:extLst>
          </p:cNvPr>
          <p:cNvCxnSpPr>
            <a:cxnSpLocks/>
          </p:cNvCxnSpPr>
          <p:nvPr/>
        </p:nvCxnSpPr>
        <p:spPr>
          <a:xfrm>
            <a:off x="1259632" y="2348880"/>
            <a:ext cx="252000" cy="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80B8511D-025F-40B6-A6AD-9D4592D0B633}"/>
              </a:ext>
            </a:extLst>
          </p:cNvPr>
          <p:cNvCxnSpPr/>
          <p:nvPr/>
        </p:nvCxnSpPr>
        <p:spPr>
          <a:xfrm>
            <a:off x="899592" y="2348880"/>
            <a:ext cx="2160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CBCCFAF5-2E13-4BC3-AE47-310D6D9A7941}"/>
              </a:ext>
            </a:extLst>
          </p:cNvPr>
          <p:cNvSpPr/>
          <p:nvPr/>
        </p:nvSpPr>
        <p:spPr>
          <a:xfrm>
            <a:off x="-160633" y="2987660"/>
            <a:ext cx="4572000" cy="369332"/>
          </a:xfrm>
          <a:prstGeom prst="rect">
            <a:avLst/>
          </a:prstGeom>
        </p:spPr>
        <p:txBody>
          <a:bodyPr>
            <a:spAutoFit/>
          </a:bodyPr>
          <a:lstStyle/>
          <a:p>
            <a:pPr algn="ctr">
              <a:spcAft>
                <a:spcPts val="0"/>
              </a:spcAft>
            </a:pPr>
            <a:r>
              <a:rPr lang="en-US" altLang="zh-TW" b="1" kern="100" dirty="0">
                <a:solidFill>
                  <a:srgbClr val="FF0000"/>
                </a:solidFill>
                <a:latin typeface="Times New Roman" panose="02020603050405020304" pitchFamily="18" charset="0"/>
                <a:ea typeface="標楷體" panose="03000509000000000000" pitchFamily="65" charset="-120"/>
              </a:rPr>
              <a:t>C</a:t>
            </a:r>
            <a:r>
              <a:rPr lang="zh-TW" altLang="en-US" b="1" kern="100" dirty="0">
                <a:solidFill>
                  <a:srgbClr val="FF0000"/>
                </a:solidFill>
                <a:latin typeface="Times New Roman" panose="02020603050405020304" pitchFamily="18" charset="0"/>
                <a:ea typeface="標楷體" panose="03000509000000000000" pitchFamily="65" charset="-120"/>
              </a:rPr>
              <a:t> 社會參與</a:t>
            </a:r>
            <a:endParaRPr lang="zh-TW" altLang="en-US" dirty="0">
              <a:solidFill>
                <a:srgbClr val="FF0000"/>
              </a:solidFill>
            </a:endParaRPr>
          </a:p>
        </p:txBody>
      </p:sp>
      <p:sp>
        <p:nvSpPr>
          <p:cNvPr id="35" name="矩形 34">
            <a:extLst>
              <a:ext uri="{FF2B5EF4-FFF2-40B4-BE49-F238E27FC236}">
                <a16:creationId xmlns:a16="http://schemas.microsoft.com/office/drawing/2014/main" id="{22FBD3AF-636F-4B51-8EC1-D6C09E7DD775}"/>
              </a:ext>
            </a:extLst>
          </p:cNvPr>
          <p:cNvSpPr/>
          <p:nvPr/>
        </p:nvSpPr>
        <p:spPr>
          <a:xfrm>
            <a:off x="412154" y="4859868"/>
            <a:ext cx="4572000" cy="369332"/>
          </a:xfrm>
          <a:prstGeom prst="rect">
            <a:avLst/>
          </a:prstGeom>
        </p:spPr>
        <p:txBody>
          <a:bodyPr>
            <a:spAutoFit/>
          </a:bodyPr>
          <a:lstStyle/>
          <a:p>
            <a:pPr algn="ctr">
              <a:spcAft>
                <a:spcPts val="0"/>
              </a:spcAft>
            </a:pPr>
            <a:r>
              <a:rPr lang="en-US" altLang="zh-TW" b="1" kern="100" dirty="0">
                <a:solidFill>
                  <a:srgbClr val="00B0F0"/>
                </a:solidFill>
                <a:latin typeface="Times New Roman" panose="02020603050405020304" pitchFamily="18" charset="0"/>
                <a:ea typeface="標楷體" panose="03000509000000000000" pitchFamily="65" charset="-120"/>
              </a:rPr>
              <a:t>B2</a:t>
            </a:r>
            <a:r>
              <a:rPr lang="zh-TW" altLang="zh-TW" b="1" kern="100" dirty="0">
                <a:solidFill>
                  <a:srgbClr val="00B0F0"/>
                </a:solidFill>
                <a:latin typeface="Times New Roman" panose="02020603050405020304" pitchFamily="18" charset="0"/>
                <a:ea typeface="標楷體" panose="03000509000000000000" pitchFamily="65" charset="-120"/>
              </a:rPr>
              <a:t>科技資訊與媒體素養</a:t>
            </a:r>
            <a:endParaRPr lang="zh-TW" altLang="zh-TW" kern="100" dirty="0">
              <a:solidFill>
                <a:srgbClr val="00B0F0"/>
              </a:solidFill>
              <a:latin typeface="Times New Roman" panose="02020603050405020304" pitchFamily="18" charset="0"/>
            </a:endParaRPr>
          </a:p>
        </p:txBody>
      </p:sp>
      <p:sp>
        <p:nvSpPr>
          <p:cNvPr id="36" name="矩形 35">
            <a:extLst>
              <a:ext uri="{FF2B5EF4-FFF2-40B4-BE49-F238E27FC236}">
                <a16:creationId xmlns:a16="http://schemas.microsoft.com/office/drawing/2014/main" id="{D09AD0F7-179D-4859-BB04-FF9A82C12EC4}"/>
              </a:ext>
            </a:extLst>
          </p:cNvPr>
          <p:cNvSpPr/>
          <p:nvPr/>
        </p:nvSpPr>
        <p:spPr>
          <a:xfrm>
            <a:off x="432048" y="3275692"/>
            <a:ext cx="4572000" cy="369332"/>
          </a:xfrm>
          <a:prstGeom prst="rect">
            <a:avLst/>
          </a:prstGeom>
        </p:spPr>
        <p:txBody>
          <a:bodyPr>
            <a:spAutoFit/>
          </a:bodyPr>
          <a:lstStyle/>
          <a:p>
            <a:pPr algn="ctr">
              <a:spcAft>
                <a:spcPts val="0"/>
              </a:spcAft>
            </a:pPr>
            <a:r>
              <a:rPr lang="en-US" altLang="zh-TW" b="1" kern="100" dirty="0">
                <a:solidFill>
                  <a:srgbClr val="00B0F0"/>
                </a:solidFill>
                <a:latin typeface="Times New Roman" panose="02020603050405020304" pitchFamily="18" charset="0"/>
                <a:ea typeface="標楷體" panose="03000509000000000000" pitchFamily="65" charset="-120"/>
              </a:rPr>
              <a:t>C3</a:t>
            </a:r>
            <a:r>
              <a:rPr lang="zh-TW" altLang="zh-TW" b="1" kern="100" dirty="0">
                <a:solidFill>
                  <a:srgbClr val="00B0F0"/>
                </a:solidFill>
                <a:latin typeface="Times New Roman" panose="02020603050405020304" pitchFamily="18" charset="0"/>
                <a:ea typeface="標楷體" panose="03000509000000000000" pitchFamily="65" charset="-120"/>
              </a:rPr>
              <a:t>多元文化與國際</a:t>
            </a:r>
            <a:r>
              <a:rPr lang="zh-TW" altLang="zh-TW" b="1"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理解</a:t>
            </a:r>
            <a:endParaRPr lang="zh-TW" altLang="en-US" dirty="0">
              <a:solidFill>
                <a:srgbClr val="00B0F0"/>
              </a:solidFill>
            </a:endParaRPr>
          </a:p>
        </p:txBody>
      </p:sp>
      <p:sp>
        <p:nvSpPr>
          <p:cNvPr id="16384" name="矩形 16383">
            <a:extLst>
              <a:ext uri="{FF2B5EF4-FFF2-40B4-BE49-F238E27FC236}">
                <a16:creationId xmlns:a16="http://schemas.microsoft.com/office/drawing/2014/main" id="{88857BCE-2E78-4D8B-8B63-0FE7E84C83AD}"/>
              </a:ext>
            </a:extLst>
          </p:cNvPr>
          <p:cNvSpPr/>
          <p:nvPr/>
        </p:nvSpPr>
        <p:spPr>
          <a:xfrm>
            <a:off x="432048" y="6455077"/>
            <a:ext cx="4572000" cy="646331"/>
          </a:xfrm>
          <a:prstGeom prst="rect">
            <a:avLst/>
          </a:prstGeom>
        </p:spPr>
        <p:txBody>
          <a:bodyPr>
            <a:spAutoFit/>
          </a:bodyPr>
          <a:lstStyle/>
          <a:p>
            <a:pPr algn="ctr">
              <a:spcAft>
                <a:spcPts val="0"/>
              </a:spcAft>
            </a:pPr>
            <a:r>
              <a:rPr lang="en-US" altLang="zh-TW" b="1" kern="100" dirty="0">
                <a:solidFill>
                  <a:srgbClr val="00B0F0"/>
                </a:solidFill>
                <a:latin typeface="Times New Roman" panose="02020603050405020304" pitchFamily="18" charset="0"/>
                <a:ea typeface="標楷體" panose="03000509000000000000" pitchFamily="65" charset="-120"/>
              </a:rPr>
              <a:t>A1</a:t>
            </a:r>
            <a:r>
              <a:rPr lang="zh-TW" altLang="zh-TW" b="1" kern="100" dirty="0">
                <a:solidFill>
                  <a:srgbClr val="00B0F0"/>
                </a:solidFill>
                <a:latin typeface="Times New Roman" panose="02020603050405020304" pitchFamily="18" charset="0"/>
                <a:ea typeface="標楷體" panose="03000509000000000000" pitchFamily="65" charset="-120"/>
              </a:rPr>
              <a:t>身心素質與自我精進</a:t>
            </a:r>
            <a:endParaRPr lang="zh-TW" altLang="en-US" dirty="0">
              <a:solidFill>
                <a:srgbClr val="00B0F0"/>
              </a:solidFill>
            </a:endParaRPr>
          </a:p>
          <a:p>
            <a:pPr algn="ctr">
              <a:spcAft>
                <a:spcPts val="0"/>
              </a:spcAft>
            </a:pPr>
            <a:endParaRPr lang="zh-TW" altLang="en-US" dirty="0">
              <a:solidFill>
                <a:srgbClr val="00B0F0"/>
              </a:solidFill>
            </a:endParaRPr>
          </a:p>
        </p:txBody>
      </p:sp>
      <p:sp>
        <p:nvSpPr>
          <p:cNvPr id="16386" name="矩形 16385">
            <a:extLst>
              <a:ext uri="{FF2B5EF4-FFF2-40B4-BE49-F238E27FC236}">
                <a16:creationId xmlns:a16="http://schemas.microsoft.com/office/drawing/2014/main" id="{3D44E23C-CF7C-486B-B583-425B864FD1B0}"/>
              </a:ext>
            </a:extLst>
          </p:cNvPr>
          <p:cNvSpPr/>
          <p:nvPr/>
        </p:nvSpPr>
        <p:spPr>
          <a:xfrm>
            <a:off x="1835695" y="5301208"/>
            <a:ext cx="7224323" cy="1015663"/>
          </a:xfrm>
          <a:prstGeom prst="rect">
            <a:avLst/>
          </a:prstGeom>
        </p:spPr>
        <p:txBody>
          <a:bodyPr wrap="square">
            <a:spAutoFit/>
          </a:bodyPr>
          <a:lstStyle/>
          <a:p>
            <a:r>
              <a:rPr lang="zh-TW" altLang="zh-TW" sz="2000" dirty="0"/>
              <a:t>提升各項身心健全發展素質，發展個人潛能，探索自我觀，肯定自我價值，有效規劃生涯，並透過自我精進與超越，追求至善與幸福人生</a:t>
            </a:r>
            <a:endParaRPr lang="zh-TW" altLang="en-US" sz="2000" dirty="0">
              <a:latin typeface="新細明體" panose="02020500000000000000" pitchFamily="18" charset="-120"/>
            </a:endParaRPr>
          </a:p>
        </p:txBody>
      </p:sp>
      <p:sp>
        <p:nvSpPr>
          <p:cNvPr id="39" name="矩形 38">
            <a:extLst>
              <a:ext uri="{FF2B5EF4-FFF2-40B4-BE49-F238E27FC236}">
                <a16:creationId xmlns:a16="http://schemas.microsoft.com/office/drawing/2014/main" id="{15DB70AE-5EC8-4272-9DC7-E8A4248FFC73}"/>
              </a:ext>
            </a:extLst>
          </p:cNvPr>
          <p:cNvSpPr/>
          <p:nvPr/>
        </p:nvSpPr>
        <p:spPr>
          <a:xfrm>
            <a:off x="-216024" y="6167045"/>
            <a:ext cx="4572000" cy="369332"/>
          </a:xfrm>
          <a:prstGeom prst="rect">
            <a:avLst/>
          </a:prstGeom>
        </p:spPr>
        <p:txBody>
          <a:bodyPr>
            <a:spAutoFit/>
          </a:bodyPr>
          <a:lstStyle/>
          <a:p>
            <a:pPr algn="ctr">
              <a:spcAft>
                <a:spcPts val="0"/>
              </a:spcAft>
            </a:pPr>
            <a:r>
              <a:rPr lang="zh-TW" altLang="en-US" b="1" kern="100" dirty="0">
                <a:solidFill>
                  <a:srgbClr val="FF0000"/>
                </a:solidFill>
                <a:latin typeface="Times New Roman" panose="02020603050405020304" pitchFamily="18" charset="0"/>
                <a:ea typeface="標楷體" panose="03000509000000000000" pitchFamily="65" charset="-120"/>
              </a:rPr>
              <a:t> </a:t>
            </a:r>
            <a:r>
              <a:rPr lang="en-US" altLang="zh-TW" b="1" kern="100" dirty="0">
                <a:solidFill>
                  <a:srgbClr val="FF0000"/>
                </a:solidFill>
                <a:latin typeface="Times New Roman" panose="02020603050405020304" pitchFamily="18" charset="0"/>
                <a:ea typeface="標楷體" panose="03000509000000000000" pitchFamily="65" charset="-120"/>
              </a:rPr>
              <a:t>A</a:t>
            </a:r>
            <a:r>
              <a:rPr lang="zh-TW" altLang="en-US" b="1" kern="100" dirty="0">
                <a:solidFill>
                  <a:srgbClr val="FF0000"/>
                </a:solidFill>
                <a:latin typeface="Times New Roman" panose="02020603050405020304" pitchFamily="18" charset="0"/>
                <a:ea typeface="標楷體" panose="03000509000000000000" pitchFamily="65" charset="-120"/>
              </a:rPr>
              <a:t>自主行動</a:t>
            </a:r>
            <a:endParaRPr lang="zh-TW" altLang="en-US" dirty="0">
              <a:solidFill>
                <a:srgbClr val="FF0000"/>
              </a:solidFill>
            </a:endParaRPr>
          </a:p>
        </p:txBody>
      </p:sp>
      <p:cxnSp>
        <p:nvCxnSpPr>
          <p:cNvPr id="41" name="直線接點 40">
            <a:extLst>
              <a:ext uri="{FF2B5EF4-FFF2-40B4-BE49-F238E27FC236}">
                <a16:creationId xmlns:a16="http://schemas.microsoft.com/office/drawing/2014/main" id="{94BED290-6375-48DA-AB54-A6D302211B74}"/>
              </a:ext>
            </a:extLst>
          </p:cNvPr>
          <p:cNvCxnSpPr>
            <a:cxnSpLocks/>
          </p:cNvCxnSpPr>
          <p:nvPr/>
        </p:nvCxnSpPr>
        <p:spPr>
          <a:xfrm>
            <a:off x="1259632" y="2420888"/>
            <a:ext cx="468000" cy="6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id="{F185D8E1-F408-47DA-914B-E045E509DBF8}"/>
              </a:ext>
            </a:extLst>
          </p:cNvPr>
          <p:cNvCxnSpPr>
            <a:cxnSpLocks/>
          </p:cNvCxnSpPr>
          <p:nvPr/>
        </p:nvCxnSpPr>
        <p:spPr>
          <a:xfrm>
            <a:off x="1259632" y="4220468"/>
            <a:ext cx="252000" cy="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接點 42">
            <a:extLst>
              <a:ext uri="{FF2B5EF4-FFF2-40B4-BE49-F238E27FC236}">
                <a16:creationId xmlns:a16="http://schemas.microsoft.com/office/drawing/2014/main" id="{2C969F87-7934-4C51-9E45-1F6AB4B0AC54}"/>
              </a:ext>
            </a:extLst>
          </p:cNvPr>
          <p:cNvCxnSpPr/>
          <p:nvPr/>
        </p:nvCxnSpPr>
        <p:spPr>
          <a:xfrm>
            <a:off x="899592" y="4220468"/>
            <a:ext cx="2160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id="{3236063D-8D52-4A56-ACB5-CE4D8B6E2AAE}"/>
              </a:ext>
            </a:extLst>
          </p:cNvPr>
          <p:cNvCxnSpPr>
            <a:cxnSpLocks/>
          </p:cNvCxnSpPr>
          <p:nvPr/>
        </p:nvCxnSpPr>
        <p:spPr>
          <a:xfrm>
            <a:off x="1259632" y="4292476"/>
            <a:ext cx="468000" cy="6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C0E204E5-C9C0-4B0B-9F09-4AB1C84B40C9}"/>
              </a:ext>
            </a:extLst>
          </p:cNvPr>
          <p:cNvCxnSpPr>
            <a:cxnSpLocks/>
          </p:cNvCxnSpPr>
          <p:nvPr/>
        </p:nvCxnSpPr>
        <p:spPr>
          <a:xfrm>
            <a:off x="1295688" y="5660628"/>
            <a:ext cx="252000" cy="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D118AD0C-D2FC-478F-83BD-B8D19CBC72E9}"/>
              </a:ext>
            </a:extLst>
          </p:cNvPr>
          <p:cNvCxnSpPr/>
          <p:nvPr/>
        </p:nvCxnSpPr>
        <p:spPr>
          <a:xfrm>
            <a:off x="935648" y="5660628"/>
            <a:ext cx="2160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id="{02AD8B72-4022-4321-AF1C-BA2C9DAF3EB0}"/>
              </a:ext>
            </a:extLst>
          </p:cNvPr>
          <p:cNvCxnSpPr>
            <a:cxnSpLocks/>
          </p:cNvCxnSpPr>
          <p:nvPr/>
        </p:nvCxnSpPr>
        <p:spPr>
          <a:xfrm>
            <a:off x="1295688" y="5732636"/>
            <a:ext cx="468000" cy="6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B191F424-9A4F-4480-96F7-7A3433A9C8B7}"/>
              </a:ext>
            </a:extLst>
          </p:cNvPr>
          <p:cNvSpPr/>
          <p:nvPr/>
        </p:nvSpPr>
        <p:spPr>
          <a:xfrm>
            <a:off x="10989" y="2483719"/>
            <a:ext cx="1440160" cy="369332"/>
          </a:xfrm>
          <a:prstGeom prst="rect">
            <a:avLst/>
          </a:prstGeom>
        </p:spPr>
        <p:txBody>
          <a:bodyPr wrap="square">
            <a:spAutoFit/>
          </a:bodyPr>
          <a:lstStyle/>
          <a:p>
            <a:pPr algn="ctr">
              <a:spcAft>
                <a:spcPts val="0"/>
              </a:spcAft>
            </a:pPr>
            <a:r>
              <a:rPr lang="zh-TW" altLang="en-US" b="1" kern="100" dirty="0">
                <a:solidFill>
                  <a:srgbClr val="006600"/>
                </a:solidFill>
                <a:latin typeface="Times New Roman" panose="02020603050405020304" pitchFamily="18" charset="0"/>
                <a:ea typeface="標楷體" panose="03000509000000000000" pitchFamily="65" charset="-120"/>
              </a:rPr>
              <a:t>國民小學</a:t>
            </a:r>
            <a:endParaRPr lang="zh-TW" altLang="en-US" dirty="0">
              <a:solidFill>
                <a:srgbClr val="006600"/>
              </a:solidFill>
            </a:endParaRPr>
          </a:p>
        </p:txBody>
      </p:sp>
      <p:sp>
        <p:nvSpPr>
          <p:cNvPr id="49" name="矩形 48">
            <a:extLst>
              <a:ext uri="{FF2B5EF4-FFF2-40B4-BE49-F238E27FC236}">
                <a16:creationId xmlns:a16="http://schemas.microsoft.com/office/drawing/2014/main" id="{1E3BD507-EEAC-459D-B089-D807669FCB10}"/>
              </a:ext>
            </a:extLst>
          </p:cNvPr>
          <p:cNvSpPr/>
          <p:nvPr/>
        </p:nvSpPr>
        <p:spPr>
          <a:xfrm>
            <a:off x="35496" y="4447525"/>
            <a:ext cx="1440160" cy="369332"/>
          </a:xfrm>
          <a:prstGeom prst="rect">
            <a:avLst/>
          </a:prstGeom>
        </p:spPr>
        <p:txBody>
          <a:bodyPr wrap="square">
            <a:spAutoFit/>
          </a:bodyPr>
          <a:lstStyle/>
          <a:p>
            <a:pPr algn="ctr">
              <a:spcAft>
                <a:spcPts val="0"/>
              </a:spcAft>
            </a:pPr>
            <a:r>
              <a:rPr lang="zh-TW" altLang="en-US" b="1" kern="100" dirty="0">
                <a:solidFill>
                  <a:srgbClr val="006600"/>
                </a:solidFill>
                <a:latin typeface="Times New Roman" panose="02020603050405020304" pitchFamily="18" charset="0"/>
                <a:ea typeface="標楷體" panose="03000509000000000000" pitchFamily="65" charset="-120"/>
              </a:rPr>
              <a:t>國民中學</a:t>
            </a:r>
            <a:endParaRPr lang="zh-TW" altLang="en-US" dirty="0">
              <a:solidFill>
                <a:srgbClr val="006600"/>
              </a:solidFill>
            </a:endParaRPr>
          </a:p>
        </p:txBody>
      </p:sp>
      <p:sp>
        <p:nvSpPr>
          <p:cNvPr id="50" name="矩形 49">
            <a:extLst>
              <a:ext uri="{FF2B5EF4-FFF2-40B4-BE49-F238E27FC236}">
                <a16:creationId xmlns:a16="http://schemas.microsoft.com/office/drawing/2014/main" id="{B11C4EE8-F44C-48E6-B615-AEBADA845BBF}"/>
              </a:ext>
            </a:extLst>
          </p:cNvPr>
          <p:cNvSpPr/>
          <p:nvPr/>
        </p:nvSpPr>
        <p:spPr>
          <a:xfrm>
            <a:off x="35496" y="5732636"/>
            <a:ext cx="1440160" cy="646331"/>
          </a:xfrm>
          <a:prstGeom prst="rect">
            <a:avLst/>
          </a:prstGeom>
        </p:spPr>
        <p:txBody>
          <a:bodyPr wrap="square">
            <a:spAutoFit/>
          </a:bodyPr>
          <a:lstStyle/>
          <a:p>
            <a:pPr algn="ctr">
              <a:spcAft>
                <a:spcPts val="0"/>
              </a:spcAft>
            </a:pPr>
            <a:r>
              <a:rPr lang="zh-TW" altLang="en-US" b="1" kern="100" dirty="0">
                <a:solidFill>
                  <a:srgbClr val="006600"/>
                </a:solidFill>
                <a:latin typeface="Times New Roman" panose="02020603050405020304" pitchFamily="18" charset="0"/>
                <a:ea typeface="標楷體" panose="03000509000000000000" pitchFamily="65" charset="-120"/>
              </a:rPr>
              <a:t>高級中等</a:t>
            </a:r>
            <a:endParaRPr lang="en-US" altLang="zh-TW" b="1" kern="100" dirty="0">
              <a:solidFill>
                <a:srgbClr val="006600"/>
              </a:solidFill>
              <a:latin typeface="Times New Roman" panose="02020603050405020304" pitchFamily="18" charset="0"/>
              <a:ea typeface="標楷體" panose="03000509000000000000" pitchFamily="65" charset="-120"/>
            </a:endParaRPr>
          </a:p>
          <a:p>
            <a:pPr algn="ctr">
              <a:spcAft>
                <a:spcPts val="0"/>
              </a:spcAft>
            </a:pPr>
            <a:r>
              <a:rPr lang="zh-TW" altLang="en-US" b="1" kern="100" dirty="0">
                <a:solidFill>
                  <a:srgbClr val="006600"/>
                </a:solidFill>
                <a:latin typeface="Times New Roman" panose="02020603050405020304" pitchFamily="18" charset="0"/>
                <a:ea typeface="標楷體" panose="03000509000000000000" pitchFamily="65" charset="-120"/>
              </a:rPr>
              <a:t>學校</a:t>
            </a:r>
            <a:endParaRPr lang="zh-TW" altLang="en-US" dirty="0">
              <a:solidFill>
                <a:srgbClr val="006600"/>
              </a:solidFill>
            </a:endParaRPr>
          </a:p>
        </p:txBody>
      </p:sp>
    </p:spTree>
    <p:extLst>
      <p:ext uri="{BB962C8B-B14F-4D97-AF65-F5344CB8AC3E}">
        <p14:creationId xmlns:p14="http://schemas.microsoft.com/office/powerpoint/2010/main" val="35151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22" presetClass="entr" presetSubtype="8"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left)">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500" fill="hold"/>
                                        <p:tgtEl>
                                          <p:spTgt spid="48"/>
                                        </p:tgtEl>
                                        <p:attrNameLst>
                                          <p:attrName>ppt_x</p:attrName>
                                        </p:attrNameLst>
                                      </p:cBhvr>
                                      <p:tavLst>
                                        <p:tav tm="0">
                                          <p:val>
                                            <p:strVal val="0-#ppt_w/2"/>
                                          </p:val>
                                        </p:tav>
                                        <p:tav tm="100000">
                                          <p:val>
                                            <p:strVal val="#ppt_x"/>
                                          </p:val>
                                        </p:tav>
                                      </p:tavLst>
                                    </p:anim>
                                    <p:anim calcmode="lin" valueType="num">
                                      <p:cBhvr additive="base">
                                        <p:cTn id="19" dur="500" fill="hold"/>
                                        <p:tgtEl>
                                          <p:spTgt spid="48"/>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0-#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0-#ppt_w/2"/>
                                          </p:val>
                                        </p:tav>
                                        <p:tav tm="100000">
                                          <p:val>
                                            <p:strVal val="#ppt_x"/>
                                          </p:val>
                                        </p:tav>
                                      </p:tavLst>
                                    </p:anim>
                                    <p:anim calcmode="lin" valueType="num">
                                      <p:cBhvr additive="base">
                                        <p:cTn id="2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par>
                                <p:cTn id="36" presetID="22" presetClass="entr" presetSubtype="8"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par>
                                <p:cTn id="58" presetID="2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0-#ppt_w/2"/>
                                          </p:val>
                                        </p:tav>
                                        <p:tav tm="100000">
                                          <p:val>
                                            <p:strVal val="#ppt_x"/>
                                          </p:val>
                                        </p:tav>
                                      </p:tavLst>
                                    </p:anim>
                                    <p:anim calcmode="lin" valueType="num">
                                      <p:cBhvr additive="base">
                                        <p:cTn id="69" dur="500" fill="hold"/>
                                        <p:tgtEl>
                                          <p:spTgt spid="3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6384"/>
                                        </p:tgtEl>
                                        <p:attrNameLst>
                                          <p:attrName>style.visibility</p:attrName>
                                        </p:attrNameLst>
                                      </p:cBhvr>
                                      <p:to>
                                        <p:strVal val="visible"/>
                                      </p:to>
                                    </p:set>
                                    <p:anim calcmode="lin" valueType="num">
                                      <p:cBhvr additive="base">
                                        <p:cTn id="76" dur="500" fill="hold"/>
                                        <p:tgtEl>
                                          <p:spTgt spid="16384"/>
                                        </p:tgtEl>
                                        <p:attrNameLst>
                                          <p:attrName>ppt_x</p:attrName>
                                        </p:attrNameLst>
                                      </p:cBhvr>
                                      <p:tavLst>
                                        <p:tav tm="0">
                                          <p:val>
                                            <p:strVal val="0-#ppt_w/2"/>
                                          </p:val>
                                        </p:tav>
                                        <p:tav tm="100000">
                                          <p:val>
                                            <p:strVal val="#ppt_x"/>
                                          </p:val>
                                        </p:tav>
                                      </p:tavLst>
                                    </p:anim>
                                    <p:anim calcmode="lin" valueType="num">
                                      <p:cBhvr additive="base">
                                        <p:cTn id="77" dur="500" fill="hold"/>
                                        <p:tgtEl>
                                          <p:spTgt spid="1638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6386"/>
                                        </p:tgtEl>
                                        <p:attrNameLst>
                                          <p:attrName>style.visibility</p:attrName>
                                        </p:attrNameLst>
                                      </p:cBhvr>
                                      <p:to>
                                        <p:strVal val="visible"/>
                                      </p:to>
                                    </p:set>
                                    <p:animEffect transition="in" filter="wipe(left)">
                                      <p:cBhvr>
                                        <p:cTn id="88"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8" grpId="0"/>
      <p:bldP spid="35" grpId="0"/>
      <p:bldP spid="36" grpId="0"/>
      <p:bldP spid="16384" grpId="0"/>
      <p:bldP spid="16386" grpId="0"/>
      <p:bldP spid="39"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7" name="矩形 6">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8" name="矩形 7">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aphicFrame>
        <p:nvGraphicFramePr>
          <p:cNvPr id="10" name="資料庫圖表 9"/>
          <p:cNvGraphicFramePr/>
          <p:nvPr>
            <p:extLst>
              <p:ext uri="{D42A27DB-BD31-4B8C-83A1-F6EECF244321}">
                <p14:modId xmlns:p14="http://schemas.microsoft.com/office/powerpoint/2010/main" val="4108807587"/>
              </p:ext>
            </p:extLst>
          </p:nvPr>
        </p:nvGraphicFramePr>
        <p:xfrm>
          <a:off x="323528" y="1412776"/>
          <a:ext cx="8424936"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6">
            <a:extLst>
              <a:ext uri="{FF2B5EF4-FFF2-40B4-BE49-F238E27FC236}">
                <a16:creationId xmlns:a16="http://schemas.microsoft.com/office/drawing/2014/main" id="{14A0AA1C-A57C-492A-A528-F702875B1552}"/>
              </a:ext>
            </a:extLst>
          </p:cNvPr>
          <p:cNvSpPr>
            <a:spLocks noGrp="1"/>
          </p:cNvSpPr>
          <p:nvPr>
            <p:ph type="title"/>
          </p:nvPr>
        </p:nvSpPr>
        <p:spPr>
          <a:xfrm>
            <a:off x="270790" y="1418602"/>
            <a:ext cx="7518400" cy="471365"/>
          </a:xfrm>
        </p:spPr>
        <p:txBody>
          <a:bodyPr>
            <a:normAutofit fontScale="90000"/>
          </a:bodyPr>
          <a:lstStyle/>
          <a:p>
            <a:pPr algn="l"/>
            <a:r>
              <a:rPr lang="zh-TW" altLang="en-US"/>
              <a:t>一、</a:t>
            </a:r>
            <a:r>
              <a:rPr lang="en-US" altLang="zh-TW"/>
              <a:t>IEP/IGP</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4" name="圓角矩形 23"/>
          <p:cNvSpPr/>
          <p:nvPr/>
        </p:nvSpPr>
        <p:spPr bwMode="auto">
          <a:xfrm>
            <a:off x="1043608" y="4305577"/>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5" name="圓角矩形 24"/>
          <p:cNvSpPr/>
          <p:nvPr/>
        </p:nvSpPr>
        <p:spPr bwMode="auto">
          <a:xfrm>
            <a:off x="971600" y="1994110"/>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6" name="Text Placeholder 3">
            <a:extLst>
              <a:ext uri="{FF2B5EF4-FFF2-40B4-BE49-F238E27FC236}">
                <a16:creationId xmlns:a16="http://schemas.microsoft.com/office/drawing/2014/main" id="{60F5785D-48A1-4D35-A00B-6FAA28B1E318}"/>
              </a:ext>
            </a:extLst>
          </p:cNvPr>
          <p:cNvSpPr txBox="1">
            <a:spLocks/>
          </p:cNvSpPr>
          <p:nvPr/>
        </p:nvSpPr>
        <p:spPr>
          <a:xfrm>
            <a:off x="1475656" y="2121864"/>
            <a:ext cx="7092280"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indent="-2060575" algn="l"/>
            <a:r>
              <a:rPr lang="zh-TW" altLang="en-US" sz="3200" b="1" dirty="0">
                <a:solidFill>
                  <a:schemeClr val="bg1"/>
                </a:solidFill>
                <a:latin typeface="+mn-ea"/>
                <a:ea typeface="+mn-ea"/>
              </a:rPr>
              <a:t>訂定與檢討時間</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新生及轉學生入學後一個月內</a:t>
            </a:r>
            <a:r>
              <a:rPr lang="zh-TW" altLang="en-US" sz="2400" dirty="0">
                <a:solidFill>
                  <a:schemeClr val="tx1"/>
                </a:solidFill>
                <a:latin typeface="+mn-ea"/>
                <a:ea typeface="+mn-ea"/>
              </a:rPr>
              <a:t>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舊生開學前訂定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每學期應至少檢討一次</a:t>
            </a:r>
            <a:endParaRPr lang="en-US" altLang="en-US" sz="2400" dirty="0">
              <a:solidFill>
                <a:schemeClr val="tx1"/>
              </a:solidFill>
              <a:latin typeface="+mn-ea"/>
              <a:ea typeface="+mn-ea"/>
            </a:endParaRPr>
          </a:p>
        </p:txBody>
      </p:sp>
      <p:sp>
        <p:nvSpPr>
          <p:cNvPr id="27"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278092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pic>
        <p:nvPicPr>
          <p:cNvPr id="29" name="Picture 4" descr="C:\Users\USER\AppData\Local\Microsoft\Windows\INetCache\IE\6DCTCTKS\time-2558688_960_720[1].jpg"/>
          <p:cNvPicPr>
            <a:picLocks noChangeAspect="1" noChangeArrowheads="1"/>
          </p:cNvPicPr>
          <p:nvPr/>
        </p:nvPicPr>
        <p:blipFill>
          <a:blip r:embed="rId3" cstate="print"/>
          <a:srcRect l="28350" t="29400" r="28601" b="28601"/>
          <a:stretch>
            <a:fillRect/>
          </a:stretch>
        </p:blipFill>
        <p:spPr bwMode="auto">
          <a:xfrm>
            <a:off x="467545" y="1916832"/>
            <a:ext cx="827584" cy="807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5" descr="C:\Users\USER\AppData\Local\Microsoft\Windows\INetCache\IE\6DCTCTKS\publicdomainq-0006751mpbdum[1].png"/>
          <p:cNvPicPr>
            <a:picLocks noChangeAspect="1" noChangeArrowheads="1"/>
          </p:cNvPicPr>
          <p:nvPr/>
        </p:nvPicPr>
        <p:blipFill>
          <a:blip r:embed="rId4" cstate="print"/>
          <a:srcRect/>
          <a:stretch>
            <a:fillRect/>
          </a:stretch>
        </p:blipFill>
        <p:spPr bwMode="auto">
          <a:xfrm>
            <a:off x="251520" y="3933153"/>
            <a:ext cx="988437" cy="1271983"/>
          </a:xfrm>
          <a:prstGeom prst="rect">
            <a:avLst/>
          </a:prstGeom>
          <a:noFill/>
        </p:spPr>
      </p:pic>
      <p:sp>
        <p:nvSpPr>
          <p:cNvPr id="31"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21297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2"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717032"/>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3"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169673"/>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4"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601721"/>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5"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02128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6"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45333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7" name="Text Placeholder 3">
            <a:extLst>
              <a:ext uri="{FF2B5EF4-FFF2-40B4-BE49-F238E27FC236}">
                <a16:creationId xmlns:a16="http://schemas.microsoft.com/office/drawing/2014/main" id="{D937BFAA-1CC3-472E-BDE2-73CDFF31F750}"/>
              </a:ext>
            </a:extLst>
          </p:cNvPr>
          <p:cNvSpPr txBox="1">
            <a:spLocks/>
          </p:cNvSpPr>
          <p:nvPr/>
        </p:nvSpPr>
        <p:spPr>
          <a:xfrm>
            <a:off x="1475656" y="4449593"/>
            <a:ext cx="8028384" cy="27238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訂定內容</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基本項目</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教育需求評估</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相關服務與支持策略</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學年與學期教育目標</a:t>
            </a:r>
          </a:p>
          <a:p>
            <a:pPr algn="l"/>
            <a:endParaRPr lang="en-US" sz="2400" dirty="0">
              <a:solidFill>
                <a:schemeClr val="tx1"/>
              </a:solidFill>
              <a:latin typeface="+mn-ea"/>
              <a:ea typeface="+mn-ea"/>
            </a:endParaRPr>
          </a:p>
        </p:txBody>
      </p:sp>
      <p:sp>
        <p:nvSpPr>
          <p:cNvPr id="39" name="矩形圖說文字 38"/>
          <p:cNvSpPr/>
          <p:nvPr/>
        </p:nvSpPr>
        <p:spPr bwMode="auto">
          <a:xfrm>
            <a:off x="5347252" y="3717032"/>
            <a:ext cx="3456383" cy="2520000"/>
          </a:xfrm>
          <a:prstGeom prst="wedgeRectCallout">
            <a:avLst>
              <a:gd name="adj1" fmla="val -73096"/>
              <a:gd name="adj2" fmla="val 66588"/>
            </a:avLst>
          </a:prstGeom>
          <a:solidFill>
            <a:srgbClr val="FFE1E1"/>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274638" indent="-274638">
              <a:buFont typeface="Arial" pitchFamily="34" charset="0"/>
              <a:buChar char="•"/>
            </a:pPr>
            <a:r>
              <a:rPr lang="zh-TW" altLang="zh-TW" sz="2000" dirty="0">
                <a:solidFill>
                  <a:schemeClr val="accent6">
                    <a:lumMod val="75000"/>
                  </a:schemeClr>
                </a:solidFill>
              </a:rPr>
              <a:t>需參照部定必修課程、</a:t>
            </a:r>
            <a:r>
              <a:rPr lang="zh-TW" altLang="en-US" sz="2000" dirty="0">
                <a:solidFill>
                  <a:schemeClr val="accent6">
                    <a:lumMod val="75000"/>
                  </a:schemeClr>
                </a:solidFill>
              </a:rPr>
              <a:t>或參考</a:t>
            </a:r>
            <a:r>
              <a:rPr lang="zh-TW" altLang="zh-TW" sz="2000" dirty="0">
                <a:solidFill>
                  <a:schemeClr val="accent6">
                    <a:lumMod val="75000"/>
                  </a:schemeClr>
                </a:solidFill>
              </a:rPr>
              <a:t>領域課程調整應用手冊、身心障礙相關之特殊需求領域課程綱要該學習階段各核心素養相關之學習重點擬定。</a:t>
            </a:r>
            <a:endParaRPr lang="en-US" altLang="zh-TW" sz="2000" dirty="0">
              <a:solidFill>
                <a:schemeClr val="accent6">
                  <a:lumMod val="75000"/>
                </a:schemeClr>
              </a:solidFill>
            </a:endParaRPr>
          </a:p>
          <a:p>
            <a:pPr marL="274638" indent="-274638">
              <a:buFont typeface="Arial" pitchFamily="34" charset="0"/>
              <a:buChar char="•"/>
            </a:pPr>
            <a:r>
              <a:rPr lang="zh-TW" altLang="zh-TW" sz="2000" dirty="0">
                <a:solidFill>
                  <a:schemeClr val="accent6">
                    <a:lumMod val="75000"/>
                  </a:schemeClr>
                </a:solidFill>
              </a:rPr>
              <a:t>校訂科目部分則應參照學校課程計畫發展。</a:t>
            </a:r>
            <a:endParaRPr lang="zh-TW" altLang="en-US" sz="2000" dirty="0">
              <a:solidFill>
                <a:schemeClr val="accent6">
                  <a:lumMod val="75000"/>
                </a:schemeClr>
              </a:solidFill>
            </a:endParaRPr>
          </a:p>
          <a:p>
            <a:pPr algn="ctr"/>
            <a:endParaRPr lang="zh-TW" altLang="en-US" sz="2000" dirty="0">
              <a:solidFill>
                <a:schemeClr val="accent6">
                  <a:lumMod val="75000"/>
                </a:schemeClr>
              </a:solidFill>
            </a:endParaRPr>
          </a:p>
        </p:txBody>
      </p:sp>
      <p:sp>
        <p:nvSpPr>
          <p:cNvPr id="21" name="Title 6">
            <a:extLst>
              <a:ext uri="{FF2B5EF4-FFF2-40B4-BE49-F238E27FC236}">
                <a16:creationId xmlns:a16="http://schemas.microsoft.com/office/drawing/2014/main" id="{E4C168D1-2C24-4734-AE84-2E69E816B61A}"/>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162070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9382" y="3707259"/>
            <a:ext cx="9461501" cy="1384995"/>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rgbClr val="CC6600"/>
                </a:solidFill>
                <a:latin typeface="微軟正黑體" panose="020B0604030504040204" pitchFamily="34" charset="-120"/>
                <a:ea typeface="微軟正黑體" panose="020B0604030504040204" pitchFamily="34" charset="-120"/>
              </a:rPr>
              <a:t>第二部分</a:t>
            </a:r>
            <a:endParaRPr lang="en-US" altLang="zh-TW" sz="2800" b="1" kern="0" dirty="0">
              <a:solidFill>
                <a:srgbClr val="CC6600"/>
              </a:solidFill>
              <a:latin typeface="微軟正黑體" panose="020B0604030504040204" pitchFamily="34" charset="-120"/>
              <a:ea typeface="微軟正黑體" panose="020B0604030504040204" pitchFamily="34" charset="-120"/>
              <a:sym typeface="Wingdings" panose="05000000000000000000" pitchFamily="2" charset="2"/>
            </a:endParaRPr>
          </a:p>
          <a:p>
            <a:pPr algn="ctr">
              <a:spcBef>
                <a:spcPts val="0"/>
              </a:spcBef>
              <a:spcAft>
                <a:spcPts val="0"/>
              </a:spcAft>
            </a:pPr>
            <a:r>
              <a:rPr lang="zh-TW" altLang="en-US" sz="2800" b="1" kern="0" dirty="0">
                <a:solidFill>
                  <a:srgbClr val="CC6600"/>
                </a:solidFill>
                <a:latin typeface="微軟正黑體" panose="020B0604030504040204" pitchFamily="34" charset="-120"/>
                <a:ea typeface="微軟正黑體" panose="020B0604030504040204" pitchFamily="34" charset="-120"/>
              </a:rPr>
              <a:t>十二年</a:t>
            </a:r>
            <a:r>
              <a:rPr lang="zh-TW" altLang="zh-TW" sz="2800" b="1" kern="0" dirty="0">
                <a:solidFill>
                  <a:srgbClr val="CC6600"/>
                </a:solidFill>
                <a:latin typeface="微軟正黑體" panose="020B0604030504040204" pitchFamily="34" charset="-120"/>
                <a:ea typeface="微軟正黑體" panose="020B0604030504040204" pitchFamily="34" charset="-120"/>
              </a:rPr>
              <a:t>國民基本教育特殊教育</a:t>
            </a:r>
            <a:r>
              <a:rPr lang="zh-TW" altLang="en-US" sz="2800" b="1" kern="0" dirty="0">
                <a:solidFill>
                  <a:srgbClr val="CC6600"/>
                </a:solidFill>
                <a:latin typeface="微軟正黑體" panose="020B0604030504040204" pitchFamily="34" charset="-120"/>
                <a:ea typeface="微軟正黑體" panose="020B0604030504040204" pitchFamily="34" charset="-120"/>
              </a:rPr>
              <a:t>課程</a:t>
            </a:r>
            <a:r>
              <a:rPr lang="zh-TW" altLang="zh-TW" sz="2800" b="1" kern="0" dirty="0">
                <a:solidFill>
                  <a:srgbClr val="CC6600"/>
                </a:solidFill>
                <a:latin typeface="微軟正黑體" panose="020B0604030504040204" pitchFamily="34" charset="-120"/>
                <a:ea typeface="微軟正黑體" panose="020B0604030504040204" pitchFamily="34" charset="-120"/>
              </a:rPr>
              <a:t>實施規範</a:t>
            </a:r>
            <a:endParaRPr lang="en-US" altLang="zh-TW" sz="2800" b="1" kern="0" dirty="0">
              <a:solidFill>
                <a:srgbClr val="CC6600"/>
              </a:solidFill>
              <a:latin typeface="微軟正黑體" panose="020B0604030504040204" pitchFamily="34" charset="-120"/>
              <a:ea typeface="微軟正黑體" panose="020B0604030504040204" pitchFamily="34" charset="-120"/>
            </a:endParaRPr>
          </a:p>
          <a:p>
            <a:pPr algn="ctr">
              <a:spcBef>
                <a:spcPts val="0"/>
              </a:spcBef>
              <a:spcAft>
                <a:spcPts val="0"/>
              </a:spcAft>
            </a:pPr>
            <a:r>
              <a:rPr lang="zh-TW" altLang="en-US" sz="2800" b="1" kern="0" dirty="0">
                <a:solidFill>
                  <a:srgbClr val="CC6600"/>
                </a:solidFill>
                <a:latin typeface="微軟正黑體" panose="020B0604030504040204" pitchFamily="34" charset="-120"/>
                <a:ea typeface="微軟正黑體" panose="020B0604030504040204" pitchFamily="34" charset="-120"/>
              </a:rPr>
              <a:t>重要理念與內涵</a:t>
            </a:r>
            <a:endParaRPr lang="en-US" altLang="zh-CN" sz="2800" b="1" kern="0" dirty="0">
              <a:solidFill>
                <a:srgbClr val="CC6600"/>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19150" y="5216302"/>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rgbClr val="B08200"/>
                </a:solidFill>
                <a:latin typeface="微軟正黑體" panose="020B0604030504040204" pitchFamily="34" charset="-120"/>
                <a:ea typeface="微軟正黑體" panose="020B0604030504040204" pitchFamily="34" charset="-120"/>
              </a:rPr>
              <a:t>第三部分</a:t>
            </a:r>
            <a:endParaRPr lang="en-US" altLang="zh-TW" sz="2800" b="1" kern="0" dirty="0">
              <a:solidFill>
                <a:srgbClr val="B082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rgbClr val="B08200"/>
                </a:solidFill>
                <a:latin typeface="微軟正黑體" panose="020B0604030504040204" pitchFamily="34" charset="-120"/>
                <a:ea typeface="微軟正黑體" panose="020B0604030504040204" pitchFamily="34" charset="-120"/>
              </a:rPr>
              <a:t>課綱實施支持資源</a:t>
            </a:r>
            <a:endParaRPr lang="en-US" altLang="zh-CN" sz="2800" b="1" kern="0" dirty="0">
              <a:solidFill>
                <a:srgbClr val="B08200"/>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rgbClr val="993300"/>
                </a:solidFill>
                <a:latin typeface="微軟正黑體" panose="020B0604030504040204" pitchFamily="34" charset="-120"/>
                <a:ea typeface="微軟正黑體" panose="020B0604030504040204" pitchFamily="34" charset="-120"/>
              </a:rPr>
              <a:t>第一部分</a:t>
            </a:r>
            <a:endParaRPr lang="en-US" altLang="zh-TW" sz="2800" b="1" kern="0" dirty="0">
              <a:solidFill>
                <a:srgbClr val="993300"/>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rgbClr val="993300"/>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rgbClr val="993300"/>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4294967295"/>
          </p:nvPr>
        </p:nvSpPr>
        <p:spPr bwMode="auto">
          <a:xfrm>
            <a:off x="7086600" y="6483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a:solidFill>
                <a:srgbClr val="898989"/>
              </a:solidFill>
            </a:endParaRPr>
          </a:p>
        </p:txBody>
      </p:sp>
      <p:pic>
        <p:nvPicPr>
          <p:cNvPr id="18441" name="圖片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35" name="Freeform 45">
            <a:extLst>
              <a:ext uri="{FF2B5EF4-FFF2-40B4-BE49-F238E27FC236}">
                <a16:creationId xmlns:a16="http://schemas.microsoft.com/office/drawing/2014/main" id="{CFDB03F1-D9C1-4948-8D42-19CEBBF4BDCC}"/>
              </a:ext>
            </a:extLst>
          </p:cNvPr>
          <p:cNvSpPr>
            <a:spLocks noEditPoints="1"/>
          </p:cNvSpPr>
          <p:nvPr/>
        </p:nvSpPr>
        <p:spPr bwMode="auto">
          <a:xfrm>
            <a:off x="1397523" y="3154615"/>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圓角矩形 24">
            <a:extLst>
              <a:ext uri="{FF2B5EF4-FFF2-40B4-BE49-F238E27FC236}">
                <a16:creationId xmlns:a16="http://schemas.microsoft.com/office/drawing/2014/main" id="{E3E993B3-7119-43EC-A173-5C9CF6BD7FF1}"/>
              </a:ext>
            </a:extLst>
          </p:cNvPr>
          <p:cNvSpPr/>
          <p:nvPr/>
        </p:nvSpPr>
        <p:spPr bwMode="auto">
          <a:xfrm>
            <a:off x="971600" y="2223781"/>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9" name="Freeform 45">
            <a:extLst>
              <a:ext uri="{FF2B5EF4-FFF2-40B4-BE49-F238E27FC236}">
                <a16:creationId xmlns:a16="http://schemas.microsoft.com/office/drawing/2014/main" id="{5AEF06CC-F8AE-4ED1-A994-42532E48C352}"/>
              </a:ext>
            </a:extLst>
          </p:cNvPr>
          <p:cNvSpPr>
            <a:spLocks noEditPoints="1"/>
          </p:cNvSpPr>
          <p:nvPr/>
        </p:nvSpPr>
        <p:spPr bwMode="auto">
          <a:xfrm>
            <a:off x="1397523" y="3730711"/>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圓角矩形 24">
            <a:extLst>
              <a:ext uri="{FF2B5EF4-FFF2-40B4-BE49-F238E27FC236}">
                <a16:creationId xmlns:a16="http://schemas.microsoft.com/office/drawing/2014/main" id="{934823FA-DC37-4B9F-AC63-77CB51972E72}"/>
              </a:ext>
            </a:extLst>
          </p:cNvPr>
          <p:cNvSpPr/>
          <p:nvPr/>
        </p:nvSpPr>
        <p:spPr bwMode="auto">
          <a:xfrm>
            <a:off x="971600" y="4819508"/>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1" name="Freeform 45">
            <a:extLst>
              <a:ext uri="{FF2B5EF4-FFF2-40B4-BE49-F238E27FC236}">
                <a16:creationId xmlns:a16="http://schemas.microsoft.com/office/drawing/2014/main" id="{A8A38A10-E529-49FA-9AA9-2A932A628F78}"/>
              </a:ext>
            </a:extLst>
          </p:cNvPr>
          <p:cNvSpPr>
            <a:spLocks noEditPoints="1"/>
          </p:cNvSpPr>
          <p:nvPr/>
        </p:nvSpPr>
        <p:spPr bwMode="auto">
          <a:xfrm>
            <a:off x="1409805" y="5683604"/>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45">
            <a:extLst>
              <a:ext uri="{FF2B5EF4-FFF2-40B4-BE49-F238E27FC236}">
                <a16:creationId xmlns:a16="http://schemas.microsoft.com/office/drawing/2014/main" id="{AFA9044D-4798-4174-AB3A-08C0D64EC0D0}"/>
              </a:ext>
            </a:extLst>
          </p:cNvPr>
          <p:cNvSpPr>
            <a:spLocks noEditPoints="1"/>
          </p:cNvSpPr>
          <p:nvPr/>
        </p:nvSpPr>
        <p:spPr bwMode="auto">
          <a:xfrm>
            <a:off x="1403648" y="6237312"/>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a:extLst>
              <a:ext uri="{FF2B5EF4-FFF2-40B4-BE49-F238E27FC236}">
                <a16:creationId xmlns:a16="http://schemas.microsoft.com/office/drawing/2014/main" id="{D937BFAA-1CC3-472E-BDE2-73CDFF31F750}"/>
              </a:ext>
            </a:extLst>
          </p:cNvPr>
          <p:cNvSpPr txBox="1">
            <a:spLocks/>
          </p:cNvSpPr>
          <p:nvPr/>
        </p:nvSpPr>
        <p:spPr>
          <a:xfrm>
            <a:off x="1458090" y="2365717"/>
            <a:ext cx="768591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課程調整</a:t>
            </a:r>
            <a:endParaRPr lang="en-US" altLang="zh-TW" sz="3200" b="1" dirty="0">
              <a:solidFill>
                <a:srgbClr val="00B050"/>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教師應依學生個別需求，彈性調整課程</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根據學生實際年齡與年級參照學習重點，再根據</a:t>
            </a:r>
            <a:r>
              <a:rPr lang="en-US" altLang="zh-TW" sz="2400" dirty="0">
                <a:solidFill>
                  <a:schemeClr val="tx1"/>
                </a:solidFill>
                <a:latin typeface="+mn-ea"/>
                <a:ea typeface="+mn-ea"/>
              </a:rPr>
              <a:t>IEP</a:t>
            </a:r>
            <a:r>
              <a:rPr lang="zh-TW" altLang="zh-TW" sz="2400" dirty="0">
                <a:solidFill>
                  <a:schemeClr val="tx1"/>
                </a:solidFill>
                <a:latin typeface="+mn-ea"/>
                <a:ea typeface="+mn-ea"/>
              </a:rPr>
              <a:t>中學生能力現況與需求作為課程調整之依據</a:t>
            </a:r>
            <a:endParaRPr lang="en-US" altLang="zh-TW" sz="2400" dirty="0">
              <a:solidFill>
                <a:schemeClr val="tx1"/>
              </a:solidFill>
              <a:latin typeface="+mn-ea"/>
              <a:ea typeface="+mn-ea"/>
            </a:endParaRPr>
          </a:p>
          <a:p>
            <a:pPr marL="444500" indent="-444500" algn="l"/>
            <a:endParaRPr lang="zh-TW" altLang="zh-TW" sz="2400" dirty="0">
              <a:solidFill>
                <a:schemeClr val="tx1"/>
              </a:solidFill>
              <a:latin typeface="+mn-ea"/>
              <a:ea typeface="+mn-ea"/>
            </a:endParaRPr>
          </a:p>
        </p:txBody>
      </p:sp>
      <p:sp>
        <p:nvSpPr>
          <p:cNvPr id="14" name="Text Placeholder 3">
            <a:extLst>
              <a:ext uri="{FF2B5EF4-FFF2-40B4-BE49-F238E27FC236}">
                <a16:creationId xmlns:a16="http://schemas.microsoft.com/office/drawing/2014/main" id="{D937BFAA-1CC3-472E-BDE2-73CDFF31F750}"/>
              </a:ext>
            </a:extLst>
          </p:cNvPr>
          <p:cNvSpPr txBox="1">
            <a:spLocks/>
          </p:cNvSpPr>
          <p:nvPr/>
        </p:nvSpPr>
        <p:spPr>
          <a:xfrm>
            <a:off x="1469197" y="4909517"/>
            <a:ext cx="7495291" cy="16927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601913" indent="-2601913" algn="l"/>
            <a:r>
              <a:rPr lang="zh-TW" altLang="en-US" sz="3200" b="1" dirty="0">
                <a:solidFill>
                  <a:schemeClr val="bg1"/>
                </a:solidFill>
                <a:latin typeface="+mn-ea"/>
                <a:ea typeface="+mn-ea"/>
              </a:rPr>
              <a:t>訂定過程</a:t>
            </a:r>
            <a:endParaRPr lang="en-US" altLang="zh-TW" sz="3200" b="1" dirty="0">
              <a:solidFill>
                <a:schemeClr val="bg1"/>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以團隊合作方式進行</a:t>
            </a:r>
            <a:r>
              <a:rPr lang="zh-TW" altLang="en-US" sz="2400" dirty="0">
                <a:solidFill>
                  <a:schemeClr val="tx1"/>
                </a:solidFill>
                <a:latin typeface="+mn-ea"/>
                <a:ea typeface="+mn-ea"/>
              </a:rPr>
              <a:t>評估，並由</a:t>
            </a:r>
            <a:r>
              <a:rPr lang="en-US" altLang="zh-TW" sz="2400" dirty="0">
                <a:solidFill>
                  <a:schemeClr val="tx1"/>
                </a:solidFill>
                <a:latin typeface="+mn-ea"/>
                <a:ea typeface="+mn-ea"/>
              </a:rPr>
              <a:t>IEP</a:t>
            </a:r>
            <a:r>
              <a:rPr lang="zh-TW" altLang="en-US" sz="2400" dirty="0">
                <a:solidFill>
                  <a:schemeClr val="tx1"/>
                </a:solidFill>
                <a:latin typeface="+mn-ea"/>
                <a:ea typeface="+mn-ea"/>
              </a:rPr>
              <a:t>小組召開會議訂定</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確保</a:t>
            </a:r>
            <a:r>
              <a:rPr lang="zh-TW" altLang="en-US" sz="2400" dirty="0">
                <a:solidFill>
                  <a:schemeClr val="tx1"/>
                </a:solidFill>
                <a:latin typeface="+mn-ea"/>
                <a:ea typeface="+mn-ea"/>
              </a:rPr>
              <a:t>身心障礙學生</a:t>
            </a:r>
            <a:r>
              <a:rPr lang="zh-TW" altLang="zh-TW" sz="2400" dirty="0">
                <a:solidFill>
                  <a:schemeClr val="tx1"/>
                </a:solidFill>
                <a:latin typeface="+mn-ea"/>
                <a:ea typeface="+mn-ea"/>
              </a:rPr>
              <a:t>自由表達意見</a:t>
            </a:r>
            <a:r>
              <a:rPr lang="zh-TW" altLang="en-US" sz="2400" dirty="0">
                <a:solidFill>
                  <a:schemeClr val="tx1"/>
                </a:solidFill>
                <a:latin typeface="+mn-ea"/>
                <a:ea typeface="+mn-ea"/>
              </a:rPr>
              <a:t>之權利</a:t>
            </a:r>
            <a:endParaRPr lang="en-US" altLang="en-US" sz="2400" dirty="0">
              <a:solidFill>
                <a:schemeClr val="tx1"/>
              </a:solidFill>
              <a:latin typeface="+mn-ea"/>
              <a:ea typeface="+mn-ea"/>
            </a:endParaRPr>
          </a:p>
        </p:txBody>
      </p:sp>
      <p:pic>
        <p:nvPicPr>
          <p:cNvPr id="49" name="圖片 48" descr="一張含有 掛架 的圖片&#10;&#10;自動產生的描述">
            <a:extLst>
              <a:ext uri="{FF2B5EF4-FFF2-40B4-BE49-F238E27FC236}">
                <a16:creationId xmlns:a16="http://schemas.microsoft.com/office/drawing/2014/main" id="{B4970C9E-0FA3-4F5E-92FD-D787461D0485}"/>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077" b="94231" l="2344" r="98828">
                        <a14:foregroundMark x1="7422" y1="71538" x2="7422" y2="71538"/>
                        <a14:foregroundMark x1="72656" y1="7115" x2="72656" y2="7115"/>
                        <a14:foregroundMark x1="78711" y1="3269" x2="78711" y2="3269"/>
                        <a14:foregroundMark x1="94141" y1="24615" x2="94141" y2="24615"/>
                        <a14:foregroundMark x1="97070" y1="15577" x2="97070" y2="15577"/>
                        <a14:foregroundMark x1="32617" y1="94423" x2="32617" y2="94423"/>
                        <a14:foregroundMark x1="2539" y1="76923" x2="2539" y2="76923"/>
                        <a14:foregroundMark x1="8594" y1="83269" x2="8594" y2="83269"/>
                        <a14:foregroundMark x1="13086" y1="74615" x2="13086" y2="74615"/>
                        <a14:foregroundMark x1="44727" y1="72308" x2="44727" y2="72308"/>
                        <a14:foregroundMark x1="77344" y1="12500" x2="77344" y2="12500"/>
                        <a14:foregroundMark x1="97266" y1="24231" x2="97266" y2="24231"/>
                        <a14:foregroundMark x1="97266" y1="22500" x2="97266" y2="22500"/>
                        <a14:foregroundMark x1="96484" y1="20577" x2="96484" y2="20577"/>
                        <a14:foregroundMark x1="96680" y1="19615" x2="96680" y2="19615"/>
                        <a14:foregroundMark x1="98828" y1="20577" x2="98828" y2="20577"/>
                        <a14:foregroundMark x1="98047" y1="20577" x2="98047" y2="20577"/>
                        <a14:foregroundMark x1="97461" y1="20000" x2="97461" y2="20000"/>
                        <a14:foregroundMark x1="97461" y1="19808" x2="97461" y2="19808"/>
                      </a14:backgroundRemoval>
                    </a14:imgEffect>
                  </a14:imgLayer>
                </a14:imgProps>
              </a:ext>
              <a:ext uri="{28A0092B-C50C-407E-A947-70E740481C1C}">
                <a14:useLocalDpi xmlns:a14="http://schemas.microsoft.com/office/drawing/2010/main" val="0"/>
              </a:ext>
            </a:extLst>
          </a:blip>
          <a:stretch>
            <a:fillRect/>
          </a:stretch>
        </p:blipFill>
        <p:spPr>
          <a:xfrm rot="5741978">
            <a:off x="85894" y="2056158"/>
            <a:ext cx="917007" cy="931335"/>
          </a:xfrm>
          <a:prstGeom prst="rect">
            <a:avLst/>
          </a:prstGeom>
        </p:spPr>
      </p:pic>
      <p:pic>
        <p:nvPicPr>
          <p:cNvPr id="44" name="圖片 43" descr="一張含有 光, 物件 的圖片&#10;&#10;自動產生的描述">
            <a:extLst>
              <a:ext uri="{FF2B5EF4-FFF2-40B4-BE49-F238E27FC236}">
                <a16:creationId xmlns:a16="http://schemas.microsoft.com/office/drawing/2014/main" id="{F25DCCD9-DCA3-4C62-B605-5D44467BCD0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925604">
            <a:off x="483520" y="1985852"/>
            <a:ext cx="737086" cy="664529"/>
          </a:xfrm>
          <a:prstGeom prst="rect">
            <a:avLst/>
          </a:prstGeom>
        </p:spPr>
      </p:pic>
      <p:pic>
        <p:nvPicPr>
          <p:cNvPr id="55" name="圖片 54">
            <a:extLst>
              <a:ext uri="{FF2B5EF4-FFF2-40B4-BE49-F238E27FC236}">
                <a16:creationId xmlns:a16="http://schemas.microsoft.com/office/drawing/2014/main" id="{23AFC36F-6C93-4ECB-9262-1CF23A6E48A6}"/>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611" b="90000" l="9836" r="89912">
                        <a14:foregroundMark x1="35939" y1="39861" x2="35939" y2="39861"/>
                        <a14:foregroundMark x1="39470" y1="38333" x2="39470" y2="38333"/>
                        <a14:foregroundMark x1="45649" y1="38889" x2="45649" y2="38889"/>
                        <a14:foregroundMark x1="51576" y1="40972" x2="51576" y2="40972"/>
                        <a14:foregroundMark x1="55738" y1="43750" x2="55738" y2="43750"/>
                        <a14:foregroundMark x1="41614" y1="50417" x2="41614" y2="50417"/>
                        <a14:foregroundMark x1="43253" y1="12500" x2="43253" y2="12500"/>
                        <a14:foregroundMark x1="51828" y1="10417" x2="51828" y2="10417"/>
                        <a14:foregroundMark x1="54603" y1="7500" x2="54603" y2="7500"/>
                        <a14:foregroundMark x1="60908" y1="7639" x2="60908" y2="7639"/>
                        <a14:foregroundMark x1="65448" y1="9583" x2="65448" y2="9583"/>
                        <a14:foregroundMark x1="59142" y1="3611" x2="59142" y2="3611"/>
                        <a14:foregroundMark x1="59016" y1="3889" x2="59016" y2="388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529" y="4386669"/>
            <a:ext cx="1715234" cy="1295382"/>
          </a:xfrm>
          <a:prstGeom prst="rect">
            <a:avLst/>
          </a:prstGeom>
        </p:spPr>
      </p:pic>
      <p:sp>
        <p:nvSpPr>
          <p:cNvPr id="18" name="Title 6">
            <a:extLst>
              <a:ext uri="{FF2B5EF4-FFF2-40B4-BE49-F238E27FC236}">
                <a16:creationId xmlns:a16="http://schemas.microsoft.com/office/drawing/2014/main" id="{B42C86AD-D122-41F2-B218-D9247E2CA79D}"/>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2073948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向右箭號 16"/>
          <p:cNvSpPr/>
          <p:nvPr/>
        </p:nvSpPr>
        <p:spPr bwMode="auto">
          <a:xfrm flipV="1">
            <a:off x="2428704" y="4186823"/>
            <a:ext cx="2215305"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30" name="Text Placeholder 3">
            <a:extLst>
              <a:ext uri="{FF2B5EF4-FFF2-40B4-BE49-F238E27FC236}">
                <a16:creationId xmlns:a16="http://schemas.microsoft.com/office/drawing/2014/main" id="{E9C07154-BB21-4613-B376-B4D7C9F300FC}"/>
              </a:ext>
            </a:extLst>
          </p:cNvPr>
          <p:cNvSpPr txBox="1">
            <a:spLocks/>
          </p:cNvSpPr>
          <p:nvPr/>
        </p:nvSpPr>
        <p:spPr>
          <a:xfrm>
            <a:off x="879871" y="3322727"/>
            <a:ext cx="8228633" cy="25545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420938" indent="-2420938" algn="l">
              <a:spcAft>
                <a:spcPts val="1800"/>
              </a:spcAft>
            </a:pPr>
            <a:endParaRPr lang="en-US" altLang="zh-TW" sz="2600" dirty="0">
              <a:solidFill>
                <a:schemeClr val="tx1"/>
              </a:solidFill>
              <a:latin typeface="+mn-ea"/>
              <a:ea typeface="+mn-ea"/>
            </a:endParaRPr>
          </a:p>
          <a:p>
            <a:pPr algn="l">
              <a:spcBef>
                <a:spcPts val="600"/>
              </a:spcBef>
            </a:pPr>
            <a:r>
              <a:rPr lang="zh-TW" altLang="en-US" sz="2400" dirty="0">
                <a:solidFill>
                  <a:srgbClr val="0070C0"/>
                </a:solidFill>
                <a:latin typeface="+mn-ea"/>
                <a:ea typeface="+mn-ea"/>
              </a:rPr>
              <a:t>特推會審議                課發會通過        陳報</a:t>
            </a:r>
            <a:endParaRPr lang="en-US" altLang="zh-TW" sz="2400" dirty="0">
              <a:solidFill>
                <a:srgbClr val="0070C0"/>
              </a:solidFill>
              <a:latin typeface="+mn-ea"/>
              <a:ea typeface="+mn-ea"/>
            </a:endParaRPr>
          </a:p>
          <a:p>
            <a:pPr algn="l"/>
            <a:r>
              <a:rPr lang="zh-TW" altLang="zh-TW" sz="2000" dirty="0">
                <a:solidFill>
                  <a:schemeClr val="tx1"/>
                </a:solidFill>
                <a:latin typeface="+mn-ea"/>
                <a:ea typeface="+mn-ea"/>
              </a:rPr>
              <a:t>身心障礙學生</a:t>
            </a:r>
            <a:r>
              <a:rPr lang="zh-TW" altLang="en-US" sz="2000" dirty="0">
                <a:solidFill>
                  <a:schemeClr val="tx1"/>
                </a:solidFill>
                <a:latin typeface="+mn-ea"/>
                <a:ea typeface="+mn-ea"/>
              </a:rPr>
              <a:t> </a:t>
            </a:r>
            <a:r>
              <a:rPr lang="zh-TW" altLang="zh-TW" sz="2000" dirty="0">
                <a:solidFill>
                  <a:schemeClr val="tx1"/>
                </a:solidFill>
                <a:latin typeface="+mn-ea"/>
                <a:ea typeface="+mn-ea"/>
              </a:rPr>
              <a:t>融入學校</a:t>
            </a:r>
            <a:r>
              <a:rPr lang="zh-TW" altLang="en-US" sz="2000" dirty="0">
                <a:solidFill>
                  <a:schemeClr val="tx1"/>
                </a:solidFill>
                <a:latin typeface="+mn-ea"/>
                <a:ea typeface="+mn-ea"/>
              </a:rPr>
              <a:t>課程計畫      全校          各該主管機關</a:t>
            </a:r>
            <a:br>
              <a:rPr lang="en-US" altLang="zh-TW" sz="2000" dirty="0">
                <a:solidFill>
                  <a:schemeClr val="tx1"/>
                </a:solidFill>
                <a:latin typeface="+mn-ea"/>
                <a:ea typeface="+mn-ea"/>
              </a:rPr>
            </a:br>
            <a:r>
              <a:rPr lang="zh-TW" altLang="en-US" sz="2000" dirty="0">
                <a:solidFill>
                  <a:schemeClr val="tx1"/>
                </a:solidFill>
                <a:latin typeface="+mn-ea"/>
                <a:ea typeface="+mn-ea"/>
              </a:rPr>
              <a:t> </a:t>
            </a:r>
            <a:r>
              <a:rPr lang="zh-TW" altLang="zh-TW" sz="2000" dirty="0">
                <a:solidFill>
                  <a:schemeClr val="tx1"/>
                </a:solidFill>
                <a:latin typeface="+mn-ea"/>
                <a:ea typeface="+mn-ea"/>
              </a:rPr>
              <a:t>的課程規劃</a:t>
            </a:r>
            <a:r>
              <a:rPr lang="zh-TW" altLang="en-US" sz="2000" dirty="0">
                <a:solidFill>
                  <a:schemeClr val="tx1"/>
                </a:solidFill>
                <a:latin typeface="+mn-ea"/>
                <a:ea typeface="+mn-ea"/>
              </a:rPr>
              <a:t>                      課程計畫            備查</a:t>
            </a:r>
            <a:endParaRPr lang="en-US" altLang="zh-TW" sz="2000" dirty="0">
              <a:solidFill>
                <a:schemeClr val="tx1"/>
              </a:solidFill>
              <a:latin typeface="+mn-ea"/>
              <a:ea typeface="+mn-ea"/>
            </a:endParaRPr>
          </a:p>
          <a:p>
            <a:pPr marL="2420938" indent="-2420938" algn="l"/>
            <a:endParaRPr lang="en-US" altLang="zh-TW" sz="2800" dirty="0">
              <a:solidFill>
                <a:schemeClr val="tx1"/>
              </a:solidFill>
              <a:latin typeface="+mn-ea"/>
              <a:ea typeface="+mn-ea"/>
            </a:endParaRPr>
          </a:p>
          <a:p>
            <a:pPr algn="l"/>
            <a:endParaRPr lang="en-US" altLang="zh-TW" sz="2800" dirty="0">
              <a:solidFill>
                <a:schemeClr val="tx1"/>
              </a:solidFill>
              <a:latin typeface="+mn-ea"/>
              <a:ea typeface="+mn-ea"/>
            </a:endParaRPr>
          </a:p>
        </p:txBody>
      </p:sp>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向右箭號 18"/>
          <p:cNvSpPr/>
          <p:nvPr/>
        </p:nvSpPr>
        <p:spPr bwMode="auto">
          <a:xfrm flipV="1">
            <a:off x="6444209" y="4186823"/>
            <a:ext cx="487113"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0" name="圓角矩形 19"/>
          <p:cNvSpPr/>
          <p:nvPr/>
        </p:nvSpPr>
        <p:spPr bwMode="auto">
          <a:xfrm>
            <a:off x="755576" y="3898791"/>
            <a:ext cx="1656185"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22" name="圓角矩形 21"/>
          <p:cNvSpPr/>
          <p:nvPr/>
        </p:nvSpPr>
        <p:spPr bwMode="auto">
          <a:xfrm>
            <a:off x="4644009" y="3898791"/>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23" name="圓角矩形 22"/>
          <p:cNvSpPr/>
          <p:nvPr/>
        </p:nvSpPr>
        <p:spPr bwMode="auto">
          <a:xfrm>
            <a:off x="6948265" y="3898791"/>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14" name="圓角矩形 16">
            <a:extLst>
              <a:ext uri="{FF2B5EF4-FFF2-40B4-BE49-F238E27FC236}">
                <a16:creationId xmlns:a16="http://schemas.microsoft.com/office/drawing/2014/main" id="{00BD6942-BD15-424B-A7DB-AEFA63D04915}"/>
              </a:ext>
            </a:extLst>
          </p:cNvPr>
          <p:cNvSpPr/>
          <p:nvPr/>
        </p:nvSpPr>
        <p:spPr bwMode="auto">
          <a:xfrm>
            <a:off x="1115616" y="222460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行政程序</a:t>
            </a:r>
            <a:endParaRPr lang="zh-TW" altLang="en-US" sz="1600" dirty="0"/>
          </a:p>
        </p:txBody>
      </p:sp>
      <p:pic>
        <p:nvPicPr>
          <p:cNvPr id="3" name="圖片 2">
            <a:extLst>
              <a:ext uri="{FF2B5EF4-FFF2-40B4-BE49-F238E27FC236}">
                <a16:creationId xmlns:a16="http://schemas.microsoft.com/office/drawing/2014/main" id="{CC5A1F42-5379-417C-84CC-2AB15DA02F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645" y="2031540"/>
            <a:ext cx="1896083" cy="1323801"/>
          </a:xfrm>
          <a:prstGeom prst="rect">
            <a:avLst/>
          </a:prstGeom>
        </p:spPr>
      </p:pic>
      <p:sp>
        <p:nvSpPr>
          <p:cNvPr id="15" name="Title 6">
            <a:extLst>
              <a:ext uri="{FF2B5EF4-FFF2-40B4-BE49-F238E27FC236}">
                <a16:creationId xmlns:a16="http://schemas.microsoft.com/office/drawing/2014/main" id="{7E08285C-A740-46C4-9494-2414A92A9E11}"/>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373429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
        <p:nvSpPr>
          <p:cNvPr id="31" name="Text Placeholder 3">
            <a:extLst>
              <a:ext uri="{FF2B5EF4-FFF2-40B4-BE49-F238E27FC236}">
                <a16:creationId xmlns:a16="http://schemas.microsoft.com/office/drawing/2014/main" id="{AE454693-3134-4788-85E5-20944C6D0042}"/>
              </a:ext>
            </a:extLst>
          </p:cNvPr>
          <p:cNvSpPr txBox="1">
            <a:spLocks/>
          </p:cNvSpPr>
          <p:nvPr/>
        </p:nvSpPr>
        <p:spPr>
          <a:xfrm>
            <a:off x="1483558" y="3279319"/>
            <a:ext cx="751840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TW" sz="2400" dirty="0">
                <a:solidFill>
                  <a:schemeClr val="tx1"/>
                </a:solidFill>
                <a:latin typeface="+mj-ea"/>
                <a:ea typeface="+mj-ea"/>
              </a:rPr>
              <a:t>IEP</a:t>
            </a:r>
            <a:r>
              <a:rPr lang="zh-TW" altLang="en-US" sz="2400" dirty="0">
                <a:solidFill>
                  <a:schemeClr val="tx1"/>
                </a:solidFill>
                <a:latin typeface="+mj-ea"/>
                <a:ea typeface="+mj-ea"/>
              </a:rPr>
              <a:t>小組</a:t>
            </a:r>
            <a:r>
              <a:rPr lang="zh-TW" altLang="zh-TW" sz="2400" dirty="0">
                <a:solidFill>
                  <a:schemeClr val="tx1"/>
                </a:solidFill>
                <a:latin typeface="+mj-ea"/>
                <a:ea typeface="+mj-ea"/>
              </a:rPr>
              <a:t>進行評估時，</a:t>
            </a:r>
            <a:r>
              <a:rPr lang="zh-TW" altLang="en-US" sz="2400" dirty="0">
                <a:solidFill>
                  <a:schemeClr val="tx1"/>
                </a:solidFill>
                <a:latin typeface="+mj-ea"/>
                <a:ea typeface="+mj-ea"/>
              </a:rPr>
              <a:t>須根據</a:t>
            </a:r>
            <a:r>
              <a:rPr lang="en-US" altLang="zh-TW" sz="2400" dirty="0">
                <a:solidFill>
                  <a:schemeClr val="tx1"/>
                </a:solidFill>
                <a:latin typeface="+mj-ea"/>
                <a:ea typeface="+mj-ea"/>
              </a:rPr>
              <a:t>CRPD</a:t>
            </a:r>
            <a:r>
              <a:rPr lang="zh-TW" altLang="en-US" sz="2400" dirty="0">
                <a:solidFill>
                  <a:schemeClr val="tx1"/>
                </a:solidFill>
                <a:latin typeface="+mj-ea"/>
                <a:ea typeface="+mj-ea"/>
              </a:rPr>
              <a:t>的精神</a:t>
            </a:r>
            <a:r>
              <a:rPr lang="zh-TW" altLang="zh-TW" sz="2400" dirty="0">
                <a:solidFill>
                  <a:schemeClr val="tx1"/>
                </a:solidFill>
                <a:latin typeface="+mj-ea"/>
                <a:ea typeface="+mj-ea"/>
              </a:rPr>
              <a:t>檢視調整措施能否符合</a:t>
            </a:r>
            <a:r>
              <a:rPr lang="zh-TW" altLang="en-US" sz="2400" dirty="0">
                <a:solidFill>
                  <a:schemeClr val="tx1"/>
                </a:solidFill>
                <a:latin typeface="+mj-ea"/>
                <a:ea typeface="+mj-ea"/>
              </a:rPr>
              <a:t>下列</a:t>
            </a:r>
            <a:r>
              <a:rPr lang="zh-TW" altLang="zh-TW" sz="2400" dirty="0">
                <a:solidFill>
                  <a:schemeClr val="tx1"/>
                </a:solidFill>
                <a:latin typeface="+mj-ea"/>
                <a:ea typeface="+mj-ea"/>
              </a:rPr>
              <a:t>相關之客觀標準</a:t>
            </a:r>
            <a:r>
              <a:rPr lang="zh-TW" altLang="en-US" sz="2400" dirty="0">
                <a:solidFill>
                  <a:schemeClr val="tx1"/>
                </a:solidFill>
                <a:latin typeface="+mj-ea"/>
                <a:ea typeface="+mj-ea"/>
              </a:rPr>
              <a:t>：</a:t>
            </a:r>
            <a:endParaRPr lang="en-US" sz="2400" b="1" dirty="0">
              <a:solidFill>
                <a:srgbClr val="92D050"/>
              </a:solidFill>
              <a:latin typeface="+mj-ea"/>
              <a:ea typeface="+mj-ea"/>
            </a:endParaRPr>
          </a:p>
        </p:txBody>
      </p:sp>
      <p:sp>
        <p:nvSpPr>
          <p:cNvPr id="14" name="Text Placeholder 3">
            <a:extLst>
              <a:ext uri="{FF2B5EF4-FFF2-40B4-BE49-F238E27FC236}">
                <a16:creationId xmlns:a16="http://schemas.microsoft.com/office/drawing/2014/main" id="{AE454693-3134-4788-85E5-20944C6D0042}"/>
              </a:ext>
            </a:extLst>
          </p:cNvPr>
          <p:cNvSpPr txBox="1">
            <a:spLocks/>
          </p:cNvSpPr>
          <p:nvPr/>
        </p:nvSpPr>
        <p:spPr>
          <a:xfrm>
            <a:off x="1501337" y="5301208"/>
            <a:ext cx="7426919" cy="11079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2400" dirty="0">
                <a:solidFill>
                  <a:schemeClr val="tx1"/>
                </a:solidFill>
                <a:latin typeface="+mj-ea"/>
                <a:ea typeface="+mj-ea"/>
              </a:rPr>
              <a:t>學校與教師須盡其義務與職責實現</a:t>
            </a:r>
            <a:r>
              <a:rPr lang="en-US" altLang="zh-TW" sz="2400" dirty="0">
                <a:solidFill>
                  <a:schemeClr val="tx1"/>
                </a:solidFill>
                <a:latin typeface="+mj-ea"/>
                <a:ea typeface="+mj-ea"/>
              </a:rPr>
              <a:t>IEP</a:t>
            </a:r>
            <a:r>
              <a:rPr lang="zh-TW" altLang="en-US" sz="2400" dirty="0">
                <a:solidFill>
                  <a:schemeClr val="tx1"/>
                </a:solidFill>
                <a:latin typeface="+mj-ea"/>
                <a:ea typeface="+mj-ea"/>
              </a:rPr>
              <a:t>評估且經特推會確認之調整需求，避免</a:t>
            </a:r>
            <a:r>
              <a:rPr lang="zh-TW" altLang="zh-TW" sz="2400" dirty="0">
                <a:solidFill>
                  <a:schemeClr val="tx1"/>
                </a:solidFill>
                <a:latin typeface="+mj-ea"/>
                <a:ea typeface="+mj-ea"/>
              </a:rPr>
              <a:t>身心障礙學生遭排拒於普通教育系統</a:t>
            </a:r>
            <a:r>
              <a:rPr lang="zh-TW" altLang="en-US" sz="2400" dirty="0">
                <a:solidFill>
                  <a:schemeClr val="tx1"/>
                </a:solidFill>
                <a:latin typeface="+mj-ea"/>
                <a:ea typeface="+mj-ea"/>
              </a:rPr>
              <a:t>之外</a:t>
            </a:r>
            <a:endParaRPr lang="en-US" sz="2400" dirty="0">
              <a:solidFill>
                <a:schemeClr val="tx1"/>
              </a:solidFill>
              <a:latin typeface="+mj-ea"/>
              <a:ea typeface="+mj-ea"/>
            </a:endParaRPr>
          </a:p>
        </p:txBody>
      </p:sp>
      <p:grpSp>
        <p:nvGrpSpPr>
          <p:cNvPr id="16" name="群組 15"/>
          <p:cNvGrpSpPr/>
          <p:nvPr/>
        </p:nvGrpSpPr>
        <p:grpSpPr>
          <a:xfrm>
            <a:off x="1501337" y="4285489"/>
            <a:ext cx="1008000" cy="566308"/>
            <a:chOff x="0" y="209797"/>
            <a:chExt cx="1904999" cy="1143000"/>
          </a:xfrm>
          <a:solidFill>
            <a:srgbClr val="00B050"/>
          </a:solidFill>
        </p:grpSpPr>
        <p:sp>
          <p:nvSpPr>
            <p:cNvPr id="34" name="矩形 33"/>
            <p:cNvSpPr/>
            <p:nvPr/>
          </p:nvSpPr>
          <p:spPr>
            <a:xfrm>
              <a:off x="0" y="209797"/>
              <a:ext cx="1904999" cy="114300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矩形 34"/>
            <p:cNvSpPr/>
            <p:nvPr/>
          </p:nvSpPr>
          <p:spPr>
            <a:xfrm>
              <a:off x="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相關性</a:t>
              </a:r>
              <a:endParaRPr lang="zh-TW" altLang="en-US" sz="2000" kern="1200" dirty="0"/>
            </a:p>
          </p:txBody>
        </p:sp>
      </p:grpSp>
      <p:grpSp>
        <p:nvGrpSpPr>
          <p:cNvPr id="17" name="群組 16"/>
          <p:cNvGrpSpPr/>
          <p:nvPr/>
        </p:nvGrpSpPr>
        <p:grpSpPr>
          <a:xfrm>
            <a:off x="2555776" y="4285489"/>
            <a:ext cx="1008000" cy="566308"/>
            <a:chOff x="2095500" y="209797"/>
            <a:chExt cx="1904999" cy="1143000"/>
          </a:xfrm>
          <a:solidFill>
            <a:srgbClr val="FF5353"/>
          </a:solidFill>
        </p:grpSpPr>
        <p:sp>
          <p:nvSpPr>
            <p:cNvPr id="27" name="矩形 26"/>
            <p:cNvSpPr/>
            <p:nvPr/>
          </p:nvSpPr>
          <p:spPr>
            <a:xfrm>
              <a:off x="2095500" y="209797"/>
              <a:ext cx="1904999" cy="1143000"/>
            </a:xfrm>
            <a:prstGeom prst="rect">
              <a:avLst/>
            </a:prstGeom>
            <a:grpFill/>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9" name="矩形 28"/>
            <p:cNvSpPr/>
            <p:nvPr/>
          </p:nvSpPr>
          <p:spPr>
            <a:xfrm>
              <a:off x="20955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比例性</a:t>
              </a:r>
              <a:endParaRPr lang="en-US" altLang="zh-TW" sz="2000" kern="1200" dirty="0">
                <a:latin typeface="+mj-ea"/>
              </a:endParaRPr>
            </a:p>
          </p:txBody>
        </p:sp>
      </p:grpSp>
      <p:grpSp>
        <p:nvGrpSpPr>
          <p:cNvPr id="18" name="群組 17"/>
          <p:cNvGrpSpPr/>
          <p:nvPr/>
        </p:nvGrpSpPr>
        <p:grpSpPr>
          <a:xfrm>
            <a:off x="3635896" y="4285489"/>
            <a:ext cx="1008000" cy="566308"/>
            <a:chOff x="4191000" y="209797"/>
            <a:chExt cx="1904999" cy="1143000"/>
          </a:xfrm>
          <a:solidFill>
            <a:srgbClr val="00B0F0"/>
          </a:solidFill>
        </p:grpSpPr>
        <p:sp>
          <p:nvSpPr>
            <p:cNvPr id="25" name="矩形 24"/>
            <p:cNvSpPr/>
            <p:nvPr/>
          </p:nvSpPr>
          <p:spPr>
            <a:xfrm>
              <a:off x="4191000" y="209797"/>
              <a:ext cx="1904999" cy="1143000"/>
            </a:xfrm>
            <a:prstGeom prst="rect">
              <a:avLst/>
            </a:prstGeom>
            <a:grpFill/>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6" name="矩形 25"/>
            <p:cNvSpPr/>
            <p:nvPr/>
          </p:nvSpPr>
          <p:spPr>
            <a:xfrm>
              <a:off x="41910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可能性</a:t>
              </a:r>
              <a:endParaRPr lang="en-US" altLang="zh-TW" sz="2000" kern="1200" dirty="0">
                <a:latin typeface="+mj-ea"/>
              </a:endParaRPr>
            </a:p>
          </p:txBody>
        </p:sp>
      </p:grpSp>
      <p:grpSp>
        <p:nvGrpSpPr>
          <p:cNvPr id="19" name="群組 18"/>
          <p:cNvGrpSpPr/>
          <p:nvPr/>
        </p:nvGrpSpPr>
        <p:grpSpPr>
          <a:xfrm>
            <a:off x="4716016" y="4280926"/>
            <a:ext cx="2052000" cy="576000"/>
            <a:chOff x="1047750" y="1543298"/>
            <a:chExt cx="1904999" cy="1143000"/>
          </a:xfrm>
          <a:solidFill>
            <a:schemeClr val="accent6">
              <a:lumMod val="40000"/>
              <a:lumOff val="60000"/>
            </a:schemeClr>
          </a:solidFill>
        </p:grpSpPr>
        <p:sp>
          <p:nvSpPr>
            <p:cNvPr id="23" name="矩形 22"/>
            <p:cNvSpPr/>
            <p:nvPr/>
          </p:nvSpPr>
          <p:spPr>
            <a:xfrm>
              <a:off x="1047750" y="1543298"/>
              <a:ext cx="1904999" cy="1143000"/>
            </a:xfrm>
            <a:prstGeom prst="rect">
              <a:avLst/>
            </a:prstGeom>
            <a:grpFill/>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4" name="矩形 23"/>
            <p:cNvSpPr/>
            <p:nvPr/>
          </p:nvSpPr>
          <p:spPr>
            <a:xfrm>
              <a:off x="1047750" y="1543298"/>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財政上的可行性</a:t>
              </a:r>
              <a:endParaRPr lang="en-US" altLang="zh-TW" sz="2000" kern="1200" dirty="0">
                <a:latin typeface="+mj-ea"/>
              </a:endParaRPr>
            </a:p>
          </p:txBody>
        </p:sp>
      </p:grpSp>
      <p:grpSp>
        <p:nvGrpSpPr>
          <p:cNvPr id="20" name="群組 19"/>
          <p:cNvGrpSpPr/>
          <p:nvPr/>
        </p:nvGrpSpPr>
        <p:grpSpPr>
          <a:xfrm>
            <a:off x="6876256" y="4280925"/>
            <a:ext cx="2052000" cy="576000"/>
            <a:chOff x="3143250" y="1543297"/>
            <a:chExt cx="1904999" cy="1143000"/>
          </a:xfrm>
        </p:grpSpPr>
        <p:sp>
          <p:nvSpPr>
            <p:cNvPr id="21" name="矩形 20"/>
            <p:cNvSpPr/>
            <p:nvPr/>
          </p:nvSpPr>
          <p:spPr>
            <a:xfrm>
              <a:off x="3143250" y="1543297"/>
              <a:ext cx="1904999" cy="1143000"/>
            </a:xfrm>
            <a:prstGeom prst="rect">
              <a:avLst/>
            </a:prstGeom>
          </p:spPr>
          <p:style>
            <a:lnRef idx="2">
              <a:schemeClr val="lt1">
                <a:hueOff val="0"/>
                <a:satOff val="0"/>
                <a:lumOff val="0"/>
                <a:alphaOff val="0"/>
              </a:schemeClr>
            </a:lnRef>
            <a:fillRef idx="1">
              <a:schemeClr val="accent2">
                <a:hueOff val="-14400000"/>
                <a:satOff val="-50003"/>
                <a:lumOff val="60001"/>
                <a:alphaOff val="0"/>
              </a:schemeClr>
            </a:fillRef>
            <a:effectRef idx="0">
              <a:schemeClr val="accent2">
                <a:hueOff val="-14400000"/>
                <a:satOff val="-50003"/>
                <a:lumOff val="60001"/>
                <a:alphaOff val="0"/>
              </a:schemeClr>
            </a:effectRef>
            <a:fontRef idx="minor">
              <a:schemeClr val="lt1"/>
            </a:fontRef>
          </p:style>
        </p:sp>
        <p:sp>
          <p:nvSpPr>
            <p:cNvPr id="22" name="矩形 21"/>
            <p:cNvSpPr/>
            <p:nvPr/>
          </p:nvSpPr>
          <p:spPr>
            <a:xfrm>
              <a:off x="3143250" y="1543297"/>
              <a:ext cx="1904999" cy="1143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經濟上的可行性</a:t>
              </a:r>
              <a:endParaRPr lang="en-US" altLang="zh-TW" sz="2000" kern="1200" dirty="0">
                <a:latin typeface="+mj-ea"/>
              </a:endParaRPr>
            </a:p>
          </p:txBody>
        </p:sp>
      </p:grpSp>
      <p:sp>
        <p:nvSpPr>
          <p:cNvPr id="41" name="Freeform 45">
            <a:extLst>
              <a:ext uri="{FF2B5EF4-FFF2-40B4-BE49-F238E27FC236}">
                <a16:creationId xmlns:a16="http://schemas.microsoft.com/office/drawing/2014/main" id="{36D478C6-861D-4223-BD36-273046684FCB}"/>
              </a:ext>
            </a:extLst>
          </p:cNvPr>
          <p:cNvSpPr>
            <a:spLocks noEditPoints="1"/>
          </p:cNvSpPr>
          <p:nvPr/>
        </p:nvSpPr>
        <p:spPr bwMode="auto">
          <a:xfrm>
            <a:off x="1115616" y="3356992"/>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 name="圓角矩形 16">
            <a:extLst>
              <a:ext uri="{FF2B5EF4-FFF2-40B4-BE49-F238E27FC236}">
                <a16:creationId xmlns:a16="http://schemas.microsoft.com/office/drawing/2014/main" id="{1A0FA54D-4C02-49DB-ACAE-C6498153B5AC}"/>
              </a:ext>
            </a:extLst>
          </p:cNvPr>
          <p:cNvSpPr/>
          <p:nvPr/>
        </p:nvSpPr>
        <p:spPr bwMode="auto">
          <a:xfrm>
            <a:off x="1115616" y="222460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注意事項</a:t>
            </a:r>
            <a:endParaRPr lang="zh-TW" altLang="en-US" sz="1600" dirty="0"/>
          </a:p>
        </p:txBody>
      </p:sp>
      <p:sp>
        <p:nvSpPr>
          <p:cNvPr id="44" name="Freeform 45">
            <a:extLst>
              <a:ext uri="{FF2B5EF4-FFF2-40B4-BE49-F238E27FC236}">
                <a16:creationId xmlns:a16="http://schemas.microsoft.com/office/drawing/2014/main" id="{9376E76A-D4FB-4C08-A9B2-FA8057F0DADB}"/>
              </a:ext>
            </a:extLst>
          </p:cNvPr>
          <p:cNvSpPr>
            <a:spLocks noEditPoints="1"/>
          </p:cNvSpPr>
          <p:nvPr/>
        </p:nvSpPr>
        <p:spPr bwMode="auto">
          <a:xfrm>
            <a:off x="1115616" y="5373216"/>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pic>
        <p:nvPicPr>
          <p:cNvPr id="47" name="圖片 46" descr="一張含有 物件 的圖片&#10;&#10;自動產生的描述">
            <a:extLst>
              <a:ext uri="{FF2B5EF4-FFF2-40B4-BE49-F238E27FC236}">
                <a16:creationId xmlns:a16="http://schemas.microsoft.com/office/drawing/2014/main" id="{0E5B4835-04D5-4652-9914-964CA1400F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789" y="1988840"/>
            <a:ext cx="1348883" cy="1123581"/>
          </a:xfrm>
          <a:prstGeom prst="rect">
            <a:avLst/>
          </a:prstGeom>
        </p:spPr>
      </p:pic>
    </p:spTree>
    <p:extLst>
      <p:ext uri="{BB962C8B-B14F-4D97-AF65-F5344CB8AC3E}">
        <p14:creationId xmlns:p14="http://schemas.microsoft.com/office/powerpoint/2010/main" val="199989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6" name="圓角矩形 15"/>
          <p:cNvSpPr/>
          <p:nvPr/>
        </p:nvSpPr>
        <p:spPr bwMode="auto">
          <a:xfrm>
            <a:off x="1043608" y="4305577"/>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7" name="圓角矩形 16"/>
          <p:cNvSpPr/>
          <p:nvPr/>
        </p:nvSpPr>
        <p:spPr bwMode="auto">
          <a:xfrm>
            <a:off x="971600" y="1994110"/>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 name="Text Placeholder 3">
            <a:extLst>
              <a:ext uri="{FF2B5EF4-FFF2-40B4-BE49-F238E27FC236}">
                <a16:creationId xmlns:a16="http://schemas.microsoft.com/office/drawing/2014/main" id="{60F5785D-48A1-4D35-A00B-6FAA28B1E318}"/>
              </a:ext>
            </a:extLst>
          </p:cNvPr>
          <p:cNvSpPr txBox="1">
            <a:spLocks/>
          </p:cNvSpPr>
          <p:nvPr/>
        </p:nvSpPr>
        <p:spPr>
          <a:xfrm>
            <a:off x="1475656" y="2121864"/>
            <a:ext cx="7092280"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indent="-2060575" algn="l"/>
            <a:r>
              <a:rPr lang="zh-TW" altLang="en-US" sz="3200" b="1" dirty="0">
                <a:solidFill>
                  <a:schemeClr val="bg1"/>
                </a:solidFill>
                <a:latin typeface="+mn-ea"/>
                <a:ea typeface="+mn-ea"/>
              </a:rPr>
              <a:t>訂定與檢討時間</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新生及轉學生</a:t>
            </a:r>
            <a:r>
              <a:rPr lang="zh-TW" altLang="en-US" sz="2400" dirty="0">
                <a:solidFill>
                  <a:schemeClr val="tx1"/>
                </a:solidFill>
                <a:latin typeface="+mn-ea"/>
                <a:ea typeface="+mn-ea"/>
              </a:rPr>
              <a:t>於安置或入學後一個月內訂定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在學舊生於開學前訂定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每學期應至少檢討一次</a:t>
            </a:r>
            <a:endParaRPr lang="en-US" altLang="en-US" sz="2400" dirty="0">
              <a:solidFill>
                <a:schemeClr val="tx1"/>
              </a:solidFill>
              <a:latin typeface="+mn-ea"/>
              <a:ea typeface="+mn-ea"/>
            </a:endParaRPr>
          </a:p>
        </p:txBody>
      </p:sp>
      <p:sp>
        <p:nvSpPr>
          <p:cNvPr id="19"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278092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pic>
        <p:nvPicPr>
          <p:cNvPr id="20" name="Picture 4" descr="C:\Users\USER\AppData\Local\Microsoft\Windows\INetCache\IE\6DCTCTKS\time-2558688_960_720[1].jpg"/>
          <p:cNvPicPr>
            <a:picLocks noChangeAspect="1" noChangeArrowheads="1"/>
          </p:cNvPicPr>
          <p:nvPr/>
        </p:nvPicPr>
        <p:blipFill>
          <a:blip r:embed="rId3" cstate="print"/>
          <a:srcRect l="28350" t="29400" r="28601" b="28601"/>
          <a:stretch>
            <a:fillRect/>
          </a:stretch>
        </p:blipFill>
        <p:spPr bwMode="auto">
          <a:xfrm>
            <a:off x="467545" y="1940896"/>
            <a:ext cx="827584" cy="807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5" descr="C:\Users\USER\AppData\Local\Microsoft\Windows\INetCache\IE\6DCTCTKS\publicdomainq-0006751mpbdum[1].png"/>
          <p:cNvPicPr>
            <a:picLocks noChangeAspect="1" noChangeArrowheads="1"/>
          </p:cNvPicPr>
          <p:nvPr/>
        </p:nvPicPr>
        <p:blipFill>
          <a:blip r:embed="rId4" cstate="print"/>
          <a:srcRect/>
          <a:stretch>
            <a:fillRect/>
          </a:stretch>
        </p:blipFill>
        <p:spPr bwMode="auto">
          <a:xfrm>
            <a:off x="251520" y="3957217"/>
            <a:ext cx="988437" cy="1271983"/>
          </a:xfrm>
          <a:prstGeom prst="rect">
            <a:avLst/>
          </a:prstGeom>
          <a:noFill/>
        </p:spPr>
      </p:pic>
      <p:sp>
        <p:nvSpPr>
          <p:cNvPr id="22"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21297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3"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717032"/>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4"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169673"/>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5"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601721"/>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6"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02128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7"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45333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29" name="Text Placeholder 3">
            <a:extLst>
              <a:ext uri="{FF2B5EF4-FFF2-40B4-BE49-F238E27FC236}">
                <a16:creationId xmlns:a16="http://schemas.microsoft.com/office/drawing/2014/main" id="{D937BFAA-1CC3-472E-BDE2-73CDFF31F750}"/>
              </a:ext>
            </a:extLst>
          </p:cNvPr>
          <p:cNvSpPr txBox="1">
            <a:spLocks/>
          </p:cNvSpPr>
          <p:nvPr/>
        </p:nvSpPr>
        <p:spPr>
          <a:xfrm>
            <a:off x="1475656" y="4449593"/>
            <a:ext cx="8028384" cy="27238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訂定內容</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基本項目</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教育需求評估</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相關服務與支持策略</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學年與學期教育目標</a:t>
            </a:r>
          </a:p>
          <a:p>
            <a:pPr algn="l"/>
            <a:endParaRPr lang="en-US" sz="2400" dirty="0">
              <a:solidFill>
                <a:schemeClr val="tx1"/>
              </a:solidFill>
              <a:latin typeface="+mn-ea"/>
              <a:ea typeface="+mn-ea"/>
            </a:endParaRPr>
          </a:p>
        </p:txBody>
      </p:sp>
      <p:sp>
        <p:nvSpPr>
          <p:cNvPr id="31" name="矩形圖說文字 30"/>
          <p:cNvSpPr/>
          <p:nvPr/>
        </p:nvSpPr>
        <p:spPr bwMode="auto">
          <a:xfrm>
            <a:off x="5364088" y="3429000"/>
            <a:ext cx="3275856" cy="3140968"/>
          </a:xfrm>
          <a:prstGeom prst="wedgeRectCallout">
            <a:avLst>
              <a:gd name="adj1" fmla="val -73960"/>
              <a:gd name="adj2" fmla="val 52517"/>
            </a:avLst>
          </a:prstGeom>
          <a:solidFill>
            <a:srgbClr val="FFE1E1"/>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274638" indent="-274638">
              <a:buFont typeface="Arial" pitchFamily="34" charset="0"/>
              <a:buChar char="•"/>
            </a:pPr>
            <a:r>
              <a:rPr lang="zh-TW" altLang="zh-TW" sz="2000" dirty="0">
                <a:solidFill>
                  <a:schemeClr val="accent6">
                    <a:lumMod val="75000"/>
                  </a:schemeClr>
                </a:solidFill>
              </a:rPr>
              <a:t>需參照部定必修課程、</a:t>
            </a:r>
            <a:r>
              <a:rPr lang="zh-TW" altLang="en-US" sz="2000" dirty="0">
                <a:solidFill>
                  <a:schemeClr val="accent6">
                    <a:lumMod val="75000"/>
                  </a:schemeClr>
                </a:solidFill>
              </a:rPr>
              <a:t>或參考</a:t>
            </a:r>
            <a:r>
              <a:rPr lang="zh-TW" altLang="zh-TW" sz="2000" dirty="0">
                <a:solidFill>
                  <a:schemeClr val="accent6">
                    <a:lumMod val="75000"/>
                  </a:schemeClr>
                </a:solidFill>
              </a:rPr>
              <a:t>領域課程調整應用手冊、</a:t>
            </a:r>
            <a:r>
              <a:rPr lang="zh-TW" altLang="en-US" sz="2000" dirty="0">
                <a:solidFill>
                  <a:schemeClr val="accent6">
                    <a:lumMod val="75000"/>
                  </a:schemeClr>
                </a:solidFill>
              </a:rPr>
              <a:t>資賦優異</a:t>
            </a:r>
            <a:r>
              <a:rPr lang="zh-TW" altLang="zh-TW" sz="2000" dirty="0">
                <a:solidFill>
                  <a:schemeClr val="accent6">
                    <a:lumMod val="75000"/>
                  </a:schemeClr>
                </a:solidFill>
              </a:rPr>
              <a:t>相關之特殊需求領域課程綱要該學習階段各核心素養相關之學習重點擬定。</a:t>
            </a:r>
            <a:endParaRPr lang="en-US" altLang="zh-TW" sz="2000" dirty="0">
              <a:solidFill>
                <a:schemeClr val="accent6">
                  <a:lumMod val="75000"/>
                </a:schemeClr>
              </a:solidFill>
            </a:endParaRPr>
          </a:p>
          <a:p>
            <a:pPr marL="274638" indent="-274638">
              <a:buFont typeface="Arial" pitchFamily="34" charset="0"/>
              <a:buChar char="•"/>
            </a:pPr>
            <a:r>
              <a:rPr lang="zh-TW" altLang="zh-TW" sz="2000" dirty="0">
                <a:solidFill>
                  <a:schemeClr val="accent6">
                    <a:lumMod val="75000"/>
                  </a:schemeClr>
                </a:solidFill>
              </a:rPr>
              <a:t>校訂科目部分則應依各類型資賦優異學生之特質與需求訂定，並得參照學校課程計畫發展。</a:t>
            </a:r>
            <a:endParaRPr lang="zh-TW" altLang="en-US" sz="2000" dirty="0">
              <a:solidFill>
                <a:schemeClr val="accent6">
                  <a:lumMod val="75000"/>
                </a:schemeClr>
              </a:solidFill>
            </a:endParaRPr>
          </a:p>
          <a:p>
            <a:pPr algn="ctr"/>
            <a:endParaRPr lang="zh-TW" altLang="en-US" sz="2000" dirty="0">
              <a:solidFill>
                <a:schemeClr val="accent6">
                  <a:lumMod val="75000"/>
                </a:schemeClr>
              </a:solidFill>
            </a:endParaRPr>
          </a:p>
        </p:txBody>
      </p:sp>
      <p:sp>
        <p:nvSpPr>
          <p:cNvPr id="30" name="Title 6">
            <a:extLst>
              <a:ext uri="{FF2B5EF4-FFF2-40B4-BE49-F238E27FC236}">
                <a16:creationId xmlns:a16="http://schemas.microsoft.com/office/drawing/2014/main" id="{39A103F3-48CB-444B-A6B0-16E93E1B830B}"/>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二</a:t>
            </a:r>
            <a:r>
              <a:rPr lang="en-US" altLang="zh-TW" sz="3500" b="1" kern="0" dirty="0">
                <a:solidFill>
                  <a:srgbClr val="005A58"/>
                </a:solidFill>
                <a:latin typeface="+mj-lt"/>
                <a:ea typeface="+mj-ea"/>
                <a:cs typeface="+mj-cs"/>
              </a:rPr>
              <a:t>)</a:t>
            </a:r>
            <a:r>
              <a:rPr lang="zh-TW" altLang="zh-TW" sz="3500" b="1" kern="0" dirty="0">
                <a:solidFill>
                  <a:srgbClr val="005A58"/>
                </a:solidFill>
                <a:latin typeface="+mj-lt"/>
                <a:ea typeface="+mj-ea"/>
                <a:cs typeface="+mj-cs"/>
              </a:rPr>
              <a:t>資賦優異學生之</a:t>
            </a:r>
            <a:r>
              <a:rPr lang="en-US" altLang="zh-TW" sz="3500" b="1" kern="0" dirty="0">
                <a:solidFill>
                  <a:srgbClr val="005A58"/>
                </a:solidFill>
                <a:latin typeface="+mj-lt"/>
                <a:ea typeface="+mj-ea"/>
                <a:cs typeface="+mj-cs"/>
              </a:rPr>
              <a:t>IGP</a:t>
            </a:r>
            <a:endParaRPr lang="en-US" sz="3500" b="1" kern="0" dirty="0">
              <a:solidFill>
                <a:srgbClr val="005A58"/>
              </a:solidFill>
              <a:latin typeface="+mj-lt"/>
              <a:ea typeface="+mj-ea"/>
              <a:cs typeface="+mj-cs"/>
            </a:endParaRPr>
          </a:p>
        </p:txBody>
      </p:sp>
    </p:spTree>
    <p:extLst>
      <p:ext uri="{BB962C8B-B14F-4D97-AF65-F5344CB8AC3E}">
        <p14:creationId xmlns:p14="http://schemas.microsoft.com/office/powerpoint/2010/main" val="150415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二</a:t>
            </a:r>
            <a:r>
              <a:rPr lang="en-US" altLang="zh-TW" sz="3500" b="1" kern="0" dirty="0">
                <a:solidFill>
                  <a:srgbClr val="005A58"/>
                </a:solidFill>
                <a:latin typeface="+mj-lt"/>
                <a:ea typeface="+mj-ea"/>
                <a:cs typeface="+mj-cs"/>
              </a:rPr>
              <a:t>)</a:t>
            </a:r>
            <a:r>
              <a:rPr lang="zh-TW" altLang="zh-TW" sz="3500" b="1" kern="0" dirty="0">
                <a:solidFill>
                  <a:srgbClr val="005A58"/>
                </a:solidFill>
                <a:latin typeface="+mj-lt"/>
                <a:ea typeface="+mj-ea"/>
                <a:cs typeface="+mj-cs"/>
              </a:rPr>
              <a:t>資賦優異學生之</a:t>
            </a:r>
            <a:r>
              <a:rPr lang="en-US" altLang="zh-TW" sz="3500" b="1" kern="0" dirty="0">
                <a:solidFill>
                  <a:srgbClr val="005A58"/>
                </a:solidFill>
                <a:latin typeface="+mj-lt"/>
                <a:ea typeface="+mj-ea"/>
                <a:cs typeface="+mj-cs"/>
              </a:rPr>
              <a:t>IGP</a:t>
            </a:r>
            <a:endParaRPr lang="en-US" sz="3500" b="1" kern="0" dirty="0">
              <a:solidFill>
                <a:srgbClr val="005A58"/>
              </a:solidFill>
              <a:latin typeface="+mj-lt"/>
              <a:ea typeface="+mj-ea"/>
              <a:cs typeface="+mj-cs"/>
            </a:endParaRPr>
          </a:p>
        </p:txBody>
      </p:sp>
      <p:sp>
        <p:nvSpPr>
          <p:cNvPr id="11" name="Freeform 45">
            <a:extLst>
              <a:ext uri="{FF2B5EF4-FFF2-40B4-BE49-F238E27FC236}">
                <a16:creationId xmlns:a16="http://schemas.microsoft.com/office/drawing/2014/main" id="{A569E4CC-1C8E-44E6-BB81-FB91597D0D74}"/>
              </a:ext>
            </a:extLst>
          </p:cNvPr>
          <p:cNvSpPr>
            <a:spLocks noEditPoints="1"/>
          </p:cNvSpPr>
          <p:nvPr/>
        </p:nvSpPr>
        <p:spPr bwMode="auto">
          <a:xfrm>
            <a:off x="1397523" y="3154615"/>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圓角矩形 24">
            <a:extLst>
              <a:ext uri="{FF2B5EF4-FFF2-40B4-BE49-F238E27FC236}">
                <a16:creationId xmlns:a16="http://schemas.microsoft.com/office/drawing/2014/main" id="{DF117F8B-E2C0-4C2F-9EAD-48DFE68779D2}"/>
              </a:ext>
            </a:extLst>
          </p:cNvPr>
          <p:cNvSpPr/>
          <p:nvPr/>
        </p:nvSpPr>
        <p:spPr bwMode="auto">
          <a:xfrm>
            <a:off x="971600" y="2223781"/>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6" name="Freeform 45">
            <a:extLst>
              <a:ext uri="{FF2B5EF4-FFF2-40B4-BE49-F238E27FC236}">
                <a16:creationId xmlns:a16="http://schemas.microsoft.com/office/drawing/2014/main" id="{214F8AAE-A1AA-4181-9731-590AF5F3F197}"/>
              </a:ext>
            </a:extLst>
          </p:cNvPr>
          <p:cNvSpPr>
            <a:spLocks noEditPoints="1"/>
          </p:cNvSpPr>
          <p:nvPr/>
        </p:nvSpPr>
        <p:spPr bwMode="auto">
          <a:xfrm>
            <a:off x="1397523" y="3730711"/>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圓角矩形 24">
            <a:extLst>
              <a:ext uri="{FF2B5EF4-FFF2-40B4-BE49-F238E27FC236}">
                <a16:creationId xmlns:a16="http://schemas.microsoft.com/office/drawing/2014/main" id="{B97D5AA0-E4BA-41CF-B689-2B34BBCB429E}"/>
              </a:ext>
            </a:extLst>
          </p:cNvPr>
          <p:cNvSpPr/>
          <p:nvPr/>
        </p:nvSpPr>
        <p:spPr bwMode="auto">
          <a:xfrm>
            <a:off x="971600" y="4819508"/>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 name="Freeform 45">
            <a:extLst>
              <a:ext uri="{FF2B5EF4-FFF2-40B4-BE49-F238E27FC236}">
                <a16:creationId xmlns:a16="http://schemas.microsoft.com/office/drawing/2014/main" id="{55FD6279-1ABF-4037-A9EA-49171438676D}"/>
              </a:ext>
            </a:extLst>
          </p:cNvPr>
          <p:cNvSpPr>
            <a:spLocks noEditPoints="1"/>
          </p:cNvSpPr>
          <p:nvPr/>
        </p:nvSpPr>
        <p:spPr bwMode="auto">
          <a:xfrm>
            <a:off x="1409805" y="5683604"/>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45">
            <a:extLst>
              <a:ext uri="{FF2B5EF4-FFF2-40B4-BE49-F238E27FC236}">
                <a16:creationId xmlns:a16="http://schemas.microsoft.com/office/drawing/2014/main" id="{BA20470C-9BDA-4F18-851F-0C78E1F69297}"/>
              </a:ext>
            </a:extLst>
          </p:cNvPr>
          <p:cNvSpPr>
            <a:spLocks noEditPoints="1"/>
          </p:cNvSpPr>
          <p:nvPr/>
        </p:nvSpPr>
        <p:spPr bwMode="auto">
          <a:xfrm>
            <a:off x="1403648" y="6237312"/>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Text Placeholder 3">
            <a:extLst>
              <a:ext uri="{FF2B5EF4-FFF2-40B4-BE49-F238E27FC236}">
                <a16:creationId xmlns:a16="http://schemas.microsoft.com/office/drawing/2014/main" id="{81C32C27-67D9-45EF-B766-9A30023D453C}"/>
              </a:ext>
            </a:extLst>
          </p:cNvPr>
          <p:cNvSpPr txBox="1">
            <a:spLocks/>
          </p:cNvSpPr>
          <p:nvPr/>
        </p:nvSpPr>
        <p:spPr>
          <a:xfrm>
            <a:off x="1458090" y="2365717"/>
            <a:ext cx="768591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課程調整</a:t>
            </a:r>
            <a:endParaRPr lang="en-US" altLang="zh-TW" sz="3200" b="1" dirty="0">
              <a:solidFill>
                <a:srgbClr val="00B050"/>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教師應依學生個別需求，彈性調整課程</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根據學生實際年齡與年級參照學習重點，再根據</a:t>
            </a:r>
            <a:r>
              <a:rPr lang="en-US" altLang="zh-TW" sz="2400" dirty="0">
                <a:solidFill>
                  <a:schemeClr val="tx1"/>
                </a:solidFill>
                <a:latin typeface="+mn-ea"/>
                <a:ea typeface="+mn-ea"/>
              </a:rPr>
              <a:t>IGP</a:t>
            </a:r>
            <a:r>
              <a:rPr lang="zh-TW" altLang="zh-TW" sz="2400" dirty="0">
                <a:solidFill>
                  <a:schemeClr val="tx1"/>
                </a:solidFill>
                <a:latin typeface="+mn-ea"/>
                <a:ea typeface="+mn-ea"/>
              </a:rPr>
              <a:t>中學生能力現況與需求作為課程調整之依據</a:t>
            </a:r>
            <a:endParaRPr lang="en-US" altLang="zh-TW" sz="2400" dirty="0">
              <a:solidFill>
                <a:schemeClr val="tx1"/>
              </a:solidFill>
              <a:latin typeface="+mn-ea"/>
              <a:ea typeface="+mn-ea"/>
            </a:endParaRPr>
          </a:p>
          <a:p>
            <a:pPr marL="444500" indent="-444500" algn="l"/>
            <a:endParaRPr lang="zh-TW" altLang="zh-TW" sz="2400" dirty="0">
              <a:solidFill>
                <a:schemeClr val="tx1"/>
              </a:solidFill>
              <a:latin typeface="+mn-ea"/>
              <a:ea typeface="+mn-ea"/>
            </a:endParaRPr>
          </a:p>
        </p:txBody>
      </p:sp>
      <p:sp>
        <p:nvSpPr>
          <p:cNvPr id="21" name="Text Placeholder 3">
            <a:extLst>
              <a:ext uri="{FF2B5EF4-FFF2-40B4-BE49-F238E27FC236}">
                <a16:creationId xmlns:a16="http://schemas.microsoft.com/office/drawing/2014/main" id="{2412890E-F4D3-4E9A-A9ED-F2ACF3BB95D5}"/>
              </a:ext>
            </a:extLst>
          </p:cNvPr>
          <p:cNvSpPr txBox="1">
            <a:spLocks/>
          </p:cNvSpPr>
          <p:nvPr/>
        </p:nvSpPr>
        <p:spPr>
          <a:xfrm>
            <a:off x="1469197" y="4909517"/>
            <a:ext cx="7495291" cy="16927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601913" indent="-2601913" algn="l"/>
            <a:r>
              <a:rPr lang="zh-TW" altLang="en-US" sz="3200" b="1" dirty="0">
                <a:solidFill>
                  <a:schemeClr val="bg1"/>
                </a:solidFill>
                <a:latin typeface="+mn-ea"/>
                <a:ea typeface="+mn-ea"/>
              </a:rPr>
              <a:t>訂定過程</a:t>
            </a:r>
            <a:endParaRPr lang="en-US" altLang="zh-TW" sz="3200" b="1" dirty="0">
              <a:solidFill>
                <a:schemeClr val="bg1"/>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以團隊合作方式進行</a:t>
            </a:r>
            <a:r>
              <a:rPr lang="zh-TW" altLang="en-US" sz="2400" dirty="0">
                <a:solidFill>
                  <a:schemeClr val="tx1"/>
                </a:solidFill>
                <a:latin typeface="+mn-ea"/>
                <a:ea typeface="+mn-ea"/>
              </a:rPr>
              <a:t>評估，並由</a:t>
            </a:r>
            <a:r>
              <a:rPr lang="en-US" altLang="zh-TW" sz="2400" dirty="0">
                <a:solidFill>
                  <a:schemeClr val="tx1"/>
                </a:solidFill>
                <a:latin typeface="+mn-ea"/>
                <a:ea typeface="+mn-ea"/>
              </a:rPr>
              <a:t>IGP</a:t>
            </a:r>
            <a:r>
              <a:rPr lang="zh-TW" altLang="en-US" sz="2400" dirty="0">
                <a:solidFill>
                  <a:schemeClr val="tx1"/>
                </a:solidFill>
                <a:latin typeface="+mn-ea"/>
                <a:ea typeface="+mn-ea"/>
              </a:rPr>
              <a:t>小組召開會議</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確保</a:t>
            </a:r>
            <a:r>
              <a:rPr lang="zh-TW" altLang="en-US" sz="2400" dirty="0">
                <a:solidFill>
                  <a:schemeClr val="tx1"/>
                </a:solidFill>
                <a:latin typeface="+mn-ea"/>
                <a:ea typeface="+mn-ea"/>
              </a:rPr>
              <a:t>資賦優異學生</a:t>
            </a:r>
            <a:r>
              <a:rPr lang="zh-TW" altLang="zh-TW" sz="2400" dirty="0">
                <a:solidFill>
                  <a:schemeClr val="tx1"/>
                </a:solidFill>
                <a:latin typeface="+mn-ea"/>
                <a:ea typeface="+mn-ea"/>
              </a:rPr>
              <a:t>自由表達意見</a:t>
            </a:r>
            <a:r>
              <a:rPr lang="zh-TW" altLang="en-US" sz="2400" dirty="0">
                <a:solidFill>
                  <a:schemeClr val="tx1"/>
                </a:solidFill>
                <a:latin typeface="+mn-ea"/>
                <a:ea typeface="+mn-ea"/>
              </a:rPr>
              <a:t>之權利</a:t>
            </a:r>
            <a:endParaRPr lang="en-US" altLang="en-US" sz="2400" dirty="0">
              <a:solidFill>
                <a:schemeClr val="tx1"/>
              </a:solidFill>
              <a:latin typeface="+mn-ea"/>
              <a:ea typeface="+mn-ea"/>
            </a:endParaRPr>
          </a:p>
        </p:txBody>
      </p:sp>
      <p:pic>
        <p:nvPicPr>
          <p:cNvPr id="22" name="圖片 21" descr="一張含有 掛架 的圖片&#10;&#10;自動產生的描述">
            <a:extLst>
              <a:ext uri="{FF2B5EF4-FFF2-40B4-BE49-F238E27FC236}">
                <a16:creationId xmlns:a16="http://schemas.microsoft.com/office/drawing/2014/main" id="{3C18487F-6679-4FBD-A2DD-33A4D9E2CC2E}"/>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077" b="94231" l="2344" r="98828">
                        <a14:foregroundMark x1="7422" y1="71538" x2="7422" y2="71538"/>
                        <a14:foregroundMark x1="72656" y1="7115" x2="72656" y2="7115"/>
                        <a14:foregroundMark x1="78711" y1="3269" x2="78711" y2="3269"/>
                        <a14:foregroundMark x1="94141" y1="24615" x2="94141" y2="24615"/>
                        <a14:foregroundMark x1="97070" y1="15577" x2="97070" y2="15577"/>
                        <a14:foregroundMark x1="32617" y1="94423" x2="32617" y2="94423"/>
                        <a14:foregroundMark x1="2539" y1="76923" x2="2539" y2="76923"/>
                        <a14:foregroundMark x1="8594" y1="83269" x2="8594" y2="83269"/>
                        <a14:foregroundMark x1="13086" y1="74615" x2="13086" y2="74615"/>
                        <a14:foregroundMark x1="44727" y1="72308" x2="44727" y2="72308"/>
                        <a14:foregroundMark x1="77344" y1="12500" x2="77344" y2="12500"/>
                        <a14:foregroundMark x1="97266" y1="24231" x2="97266" y2="24231"/>
                        <a14:foregroundMark x1="97266" y1="22500" x2="97266" y2="22500"/>
                        <a14:foregroundMark x1="96484" y1="20577" x2="96484" y2="20577"/>
                        <a14:foregroundMark x1="96680" y1="19615" x2="96680" y2="19615"/>
                        <a14:foregroundMark x1="98828" y1="20577" x2="98828" y2="20577"/>
                        <a14:foregroundMark x1="98047" y1="20577" x2="98047" y2="20577"/>
                        <a14:foregroundMark x1="97461" y1="20000" x2="97461" y2="20000"/>
                        <a14:foregroundMark x1="97461" y1="19808" x2="97461" y2="19808"/>
                      </a14:backgroundRemoval>
                    </a14:imgEffect>
                  </a14:imgLayer>
                </a14:imgProps>
              </a:ext>
              <a:ext uri="{28A0092B-C50C-407E-A947-70E740481C1C}">
                <a14:useLocalDpi xmlns:a14="http://schemas.microsoft.com/office/drawing/2010/main" val="0"/>
              </a:ext>
            </a:extLst>
          </a:blip>
          <a:stretch>
            <a:fillRect/>
          </a:stretch>
        </p:blipFill>
        <p:spPr>
          <a:xfrm rot="5741978">
            <a:off x="85894" y="2056158"/>
            <a:ext cx="917007" cy="931335"/>
          </a:xfrm>
          <a:prstGeom prst="rect">
            <a:avLst/>
          </a:prstGeom>
        </p:spPr>
      </p:pic>
      <p:pic>
        <p:nvPicPr>
          <p:cNvPr id="23" name="圖片 22" descr="一張含有 光, 物件 的圖片&#10;&#10;自動產生的描述">
            <a:extLst>
              <a:ext uri="{FF2B5EF4-FFF2-40B4-BE49-F238E27FC236}">
                <a16:creationId xmlns:a16="http://schemas.microsoft.com/office/drawing/2014/main" id="{3CD5603A-0B53-4368-A373-6AA9CC8F399B}"/>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925604">
            <a:off x="483520" y="1985852"/>
            <a:ext cx="737086" cy="664529"/>
          </a:xfrm>
          <a:prstGeom prst="rect">
            <a:avLst/>
          </a:prstGeom>
        </p:spPr>
      </p:pic>
      <p:pic>
        <p:nvPicPr>
          <p:cNvPr id="24" name="圖片 23">
            <a:extLst>
              <a:ext uri="{FF2B5EF4-FFF2-40B4-BE49-F238E27FC236}">
                <a16:creationId xmlns:a16="http://schemas.microsoft.com/office/drawing/2014/main" id="{8448BE02-3DF6-4C5A-8E13-E50CE2F62131}"/>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611" b="90000" l="9836" r="89912">
                        <a14:foregroundMark x1="35939" y1="39861" x2="35939" y2="39861"/>
                        <a14:foregroundMark x1="39470" y1="38333" x2="39470" y2="38333"/>
                        <a14:foregroundMark x1="45649" y1="38889" x2="45649" y2="38889"/>
                        <a14:foregroundMark x1="51576" y1="40972" x2="51576" y2="40972"/>
                        <a14:foregroundMark x1="55738" y1="43750" x2="55738" y2="43750"/>
                        <a14:foregroundMark x1="41614" y1="50417" x2="41614" y2="50417"/>
                        <a14:foregroundMark x1="43253" y1="12500" x2="43253" y2="12500"/>
                        <a14:foregroundMark x1="51828" y1="10417" x2="51828" y2="10417"/>
                        <a14:foregroundMark x1="54603" y1="7500" x2="54603" y2="7500"/>
                        <a14:foregroundMark x1="60908" y1="7639" x2="60908" y2="7639"/>
                        <a14:foregroundMark x1="65448" y1="9583" x2="65448" y2="9583"/>
                        <a14:foregroundMark x1="59142" y1="3611" x2="59142" y2="3611"/>
                        <a14:foregroundMark x1="59016" y1="3889" x2="59016" y2="388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5529" y="4386669"/>
            <a:ext cx="1715234" cy="1295382"/>
          </a:xfrm>
          <a:prstGeom prst="rect">
            <a:avLst/>
          </a:prstGeom>
        </p:spPr>
      </p:pic>
    </p:spTree>
    <p:extLst>
      <p:ext uri="{BB962C8B-B14F-4D97-AF65-F5344CB8AC3E}">
        <p14:creationId xmlns:p14="http://schemas.microsoft.com/office/powerpoint/2010/main" val="295700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lang="zh-TW" altLang="en-US" sz="3500" b="1" kern="0" dirty="0">
                <a:solidFill>
                  <a:srgbClr val="005A58"/>
                </a:solidFill>
                <a:latin typeface="+mj-lt"/>
                <a:ea typeface="+mj-ea"/>
                <a:cs typeface="+mj-cs"/>
              </a:rPr>
              <a:t>二</a:t>
            </a:r>
            <a:r>
              <a:rPr lang="en-US" altLang="zh-TW" sz="3500" b="1" kern="0" dirty="0">
                <a:solidFill>
                  <a:srgbClr val="005A58"/>
                </a:solidFill>
                <a:latin typeface="+mj-lt"/>
                <a:ea typeface="+mj-ea"/>
                <a:cs typeface="+mj-cs"/>
              </a:rPr>
              <a:t>)</a:t>
            </a:r>
            <a:r>
              <a:rPr lang="zh-TW" altLang="zh-TW" sz="3500" b="1" kern="0" dirty="0">
                <a:solidFill>
                  <a:srgbClr val="005A58"/>
                </a:solidFill>
                <a:latin typeface="+mj-lt"/>
                <a:ea typeface="+mj-ea"/>
                <a:cs typeface="+mj-cs"/>
              </a:rPr>
              <a:t>資賦優異學生之</a:t>
            </a:r>
            <a:r>
              <a:rPr lang="en-US" altLang="zh-TW" sz="3500" b="1" kern="0" dirty="0">
                <a:solidFill>
                  <a:srgbClr val="005A58"/>
                </a:solidFill>
                <a:latin typeface="+mj-lt"/>
                <a:ea typeface="+mj-ea"/>
                <a:cs typeface="+mj-cs"/>
              </a:rPr>
              <a:t>IGP</a:t>
            </a:r>
            <a:endParaRPr lang="en-US" sz="3500" b="1" kern="0" dirty="0">
              <a:solidFill>
                <a:srgbClr val="005A58"/>
              </a:solidFill>
              <a:latin typeface="+mj-lt"/>
              <a:ea typeface="+mj-ea"/>
              <a:cs typeface="+mj-cs"/>
            </a:endParaRPr>
          </a:p>
        </p:txBody>
      </p:sp>
      <p:sp>
        <p:nvSpPr>
          <p:cNvPr id="10" name="向右箭號 9"/>
          <p:cNvSpPr/>
          <p:nvPr/>
        </p:nvSpPr>
        <p:spPr bwMode="auto">
          <a:xfrm flipV="1">
            <a:off x="2356696" y="4221088"/>
            <a:ext cx="2215305"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11" name="Text Placeholder 3">
            <a:extLst>
              <a:ext uri="{FF2B5EF4-FFF2-40B4-BE49-F238E27FC236}">
                <a16:creationId xmlns:a16="http://schemas.microsoft.com/office/drawing/2014/main" id="{E9C07154-BB21-4613-B376-B4D7C9F300FC}"/>
              </a:ext>
            </a:extLst>
          </p:cNvPr>
          <p:cNvSpPr txBox="1">
            <a:spLocks/>
          </p:cNvSpPr>
          <p:nvPr/>
        </p:nvSpPr>
        <p:spPr>
          <a:xfrm>
            <a:off x="755578" y="3322727"/>
            <a:ext cx="7920880" cy="25545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420938" indent="-2420938" algn="l">
              <a:spcAft>
                <a:spcPts val="1800"/>
              </a:spcAft>
            </a:pPr>
            <a:endParaRPr lang="en-US" altLang="zh-TW" sz="2600" dirty="0">
              <a:solidFill>
                <a:schemeClr val="tx1"/>
              </a:solidFill>
              <a:latin typeface="+mn-ea"/>
              <a:ea typeface="+mn-ea"/>
            </a:endParaRPr>
          </a:p>
          <a:p>
            <a:pPr algn="l">
              <a:spcBef>
                <a:spcPts val="600"/>
              </a:spcBef>
            </a:pPr>
            <a:r>
              <a:rPr lang="zh-TW" altLang="en-US" sz="2400" dirty="0">
                <a:solidFill>
                  <a:srgbClr val="0070C0"/>
                </a:solidFill>
                <a:latin typeface="+mn-ea"/>
                <a:ea typeface="+mn-ea"/>
              </a:rPr>
              <a:t>特推會審議                課發會通過        陳報</a:t>
            </a:r>
            <a:endParaRPr lang="en-US" altLang="zh-TW" sz="2400" dirty="0">
              <a:solidFill>
                <a:srgbClr val="0070C0"/>
              </a:solidFill>
              <a:latin typeface="+mn-ea"/>
              <a:ea typeface="+mn-ea"/>
            </a:endParaRPr>
          </a:p>
          <a:p>
            <a:pPr algn="l"/>
            <a:r>
              <a:rPr lang="zh-TW" altLang="en-US" sz="2000" dirty="0">
                <a:solidFill>
                  <a:schemeClr val="tx1"/>
                </a:solidFill>
                <a:latin typeface="+mn-ea"/>
                <a:ea typeface="+mn-ea"/>
              </a:rPr>
              <a:t>資賦優異</a:t>
            </a:r>
            <a:r>
              <a:rPr lang="zh-TW" altLang="zh-TW" sz="2000" dirty="0">
                <a:solidFill>
                  <a:schemeClr val="tx1"/>
                </a:solidFill>
                <a:latin typeface="+mn-ea"/>
                <a:ea typeface="+mn-ea"/>
              </a:rPr>
              <a:t>學生</a:t>
            </a:r>
            <a:r>
              <a:rPr lang="zh-TW" altLang="en-US" sz="2000" dirty="0">
                <a:solidFill>
                  <a:schemeClr val="tx1"/>
                </a:solidFill>
                <a:latin typeface="+mn-ea"/>
                <a:ea typeface="+mn-ea"/>
              </a:rPr>
              <a:t> </a:t>
            </a:r>
            <a:r>
              <a:rPr lang="zh-TW" altLang="zh-TW" sz="2000" dirty="0">
                <a:solidFill>
                  <a:schemeClr val="tx1"/>
                </a:solidFill>
                <a:latin typeface="+mn-ea"/>
                <a:ea typeface="+mn-ea"/>
              </a:rPr>
              <a:t>融入學校</a:t>
            </a:r>
            <a:r>
              <a:rPr lang="zh-TW" altLang="en-US" sz="2000" dirty="0">
                <a:solidFill>
                  <a:schemeClr val="tx1"/>
                </a:solidFill>
                <a:latin typeface="+mn-ea"/>
                <a:ea typeface="+mn-ea"/>
              </a:rPr>
              <a:t>課程計畫      全校          各該主管機關</a:t>
            </a:r>
            <a:br>
              <a:rPr lang="en-US" altLang="zh-TW" sz="2000" dirty="0">
                <a:solidFill>
                  <a:schemeClr val="tx1"/>
                </a:solidFill>
                <a:latin typeface="+mn-ea"/>
                <a:ea typeface="+mn-ea"/>
              </a:rPr>
            </a:br>
            <a:r>
              <a:rPr lang="zh-TW" altLang="en-US" sz="2000" dirty="0">
                <a:solidFill>
                  <a:schemeClr val="tx1"/>
                </a:solidFill>
                <a:latin typeface="+mn-ea"/>
                <a:ea typeface="+mn-ea"/>
              </a:rPr>
              <a:t> </a:t>
            </a:r>
            <a:r>
              <a:rPr lang="zh-TW" altLang="zh-TW" sz="2000" dirty="0">
                <a:solidFill>
                  <a:schemeClr val="tx1"/>
                </a:solidFill>
                <a:latin typeface="+mn-ea"/>
                <a:ea typeface="+mn-ea"/>
              </a:rPr>
              <a:t>的課程規劃</a:t>
            </a:r>
            <a:r>
              <a:rPr lang="zh-TW" altLang="en-US" sz="2000" dirty="0">
                <a:solidFill>
                  <a:schemeClr val="tx1"/>
                </a:solidFill>
                <a:latin typeface="+mn-ea"/>
                <a:ea typeface="+mn-ea"/>
              </a:rPr>
              <a:t>                      課程計畫            備查</a:t>
            </a:r>
            <a:endParaRPr lang="en-US" altLang="zh-TW" sz="2000" dirty="0">
              <a:solidFill>
                <a:schemeClr val="tx1"/>
              </a:solidFill>
              <a:latin typeface="+mn-ea"/>
              <a:ea typeface="+mn-ea"/>
            </a:endParaRPr>
          </a:p>
          <a:p>
            <a:pPr marL="2420938" indent="-2420938" algn="l"/>
            <a:endParaRPr lang="en-US" altLang="zh-TW" sz="2800" dirty="0">
              <a:solidFill>
                <a:schemeClr val="tx1"/>
              </a:solidFill>
              <a:latin typeface="+mn-ea"/>
              <a:ea typeface="+mn-ea"/>
            </a:endParaRPr>
          </a:p>
          <a:p>
            <a:pPr algn="l"/>
            <a:endParaRPr lang="en-US" altLang="zh-TW" sz="2800" dirty="0">
              <a:solidFill>
                <a:schemeClr val="tx1"/>
              </a:solidFill>
              <a:latin typeface="+mn-ea"/>
              <a:ea typeface="+mn-ea"/>
            </a:endParaRPr>
          </a:p>
        </p:txBody>
      </p:sp>
      <p:sp>
        <p:nvSpPr>
          <p:cNvPr id="14" name="向右箭號 13"/>
          <p:cNvSpPr/>
          <p:nvPr/>
        </p:nvSpPr>
        <p:spPr bwMode="auto">
          <a:xfrm flipV="1">
            <a:off x="6372201" y="4221088"/>
            <a:ext cx="487113"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15" name="圓角矩形 14"/>
          <p:cNvSpPr/>
          <p:nvPr/>
        </p:nvSpPr>
        <p:spPr bwMode="auto">
          <a:xfrm>
            <a:off x="683568" y="3933056"/>
            <a:ext cx="1656185"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16" name="圓角矩形 15"/>
          <p:cNvSpPr/>
          <p:nvPr/>
        </p:nvSpPr>
        <p:spPr bwMode="auto">
          <a:xfrm>
            <a:off x="4572001" y="3933056"/>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17" name="圓角矩形 16"/>
          <p:cNvSpPr/>
          <p:nvPr/>
        </p:nvSpPr>
        <p:spPr bwMode="auto">
          <a:xfrm>
            <a:off x="6876257" y="3933056"/>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18" name="圓角矩形 16">
            <a:extLst>
              <a:ext uri="{FF2B5EF4-FFF2-40B4-BE49-F238E27FC236}">
                <a16:creationId xmlns:a16="http://schemas.microsoft.com/office/drawing/2014/main" id="{90D28338-E457-4483-B3D5-919DC0430FA9}"/>
              </a:ext>
            </a:extLst>
          </p:cNvPr>
          <p:cNvSpPr/>
          <p:nvPr/>
        </p:nvSpPr>
        <p:spPr bwMode="auto">
          <a:xfrm>
            <a:off x="1115616" y="222460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行政程序</a:t>
            </a:r>
            <a:endParaRPr lang="zh-TW" altLang="en-US" sz="1600" dirty="0"/>
          </a:p>
        </p:txBody>
      </p:sp>
      <p:pic>
        <p:nvPicPr>
          <p:cNvPr id="19" name="圖片 18">
            <a:extLst>
              <a:ext uri="{FF2B5EF4-FFF2-40B4-BE49-F238E27FC236}">
                <a16:creationId xmlns:a16="http://schemas.microsoft.com/office/drawing/2014/main" id="{062B3ED0-5C42-400E-99FE-B9AC8FA4BE2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645" y="2031540"/>
            <a:ext cx="1896083" cy="1323801"/>
          </a:xfrm>
          <a:prstGeom prst="rect">
            <a:avLst/>
          </a:prstGeom>
        </p:spPr>
      </p:pic>
    </p:spTree>
    <p:extLst>
      <p:ext uri="{BB962C8B-B14F-4D97-AF65-F5344CB8AC3E}">
        <p14:creationId xmlns:p14="http://schemas.microsoft.com/office/powerpoint/2010/main" val="47548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二</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lang="zh-TW" altLang="en-US" sz="3500" b="1" kern="0" dirty="0">
                <a:solidFill>
                  <a:srgbClr val="005A58"/>
                </a:solidFill>
              </a:rPr>
              <a:t> </a:t>
            </a:r>
            <a:r>
              <a:rPr lang="zh-TW" altLang="zh-TW" sz="3500" b="1" kern="0" dirty="0">
                <a:solidFill>
                  <a:srgbClr val="005A58"/>
                </a:solidFill>
                <a:latin typeface="+mj-lt"/>
                <a:ea typeface="+mj-ea"/>
                <a:cs typeface="+mj-cs"/>
              </a:rPr>
              <a:t>資賦優異學生之</a:t>
            </a:r>
            <a:r>
              <a:rPr lang="en-US" altLang="zh-TW" sz="3500" b="1" kern="0" dirty="0">
                <a:solidFill>
                  <a:srgbClr val="005A58"/>
                </a:solidFill>
                <a:latin typeface="+mj-lt"/>
                <a:ea typeface="+mj-ea"/>
                <a:cs typeface="+mj-cs"/>
              </a:rPr>
              <a:t>IGP</a:t>
            </a:r>
            <a:endParaRPr lang="en-US" sz="3500" b="1" kern="0" dirty="0">
              <a:solidFill>
                <a:srgbClr val="005A58"/>
              </a:solidFill>
              <a:latin typeface="+mj-lt"/>
              <a:ea typeface="+mj-ea"/>
              <a:cs typeface="+mj-cs"/>
            </a:endParaRPr>
          </a:p>
        </p:txBody>
      </p:sp>
      <p:sp>
        <p:nvSpPr>
          <p:cNvPr id="31" name="Text Placeholder 3">
            <a:extLst>
              <a:ext uri="{FF2B5EF4-FFF2-40B4-BE49-F238E27FC236}">
                <a16:creationId xmlns:a16="http://schemas.microsoft.com/office/drawing/2014/main" id="{AE454693-3134-4788-85E5-20944C6D0042}"/>
              </a:ext>
            </a:extLst>
          </p:cNvPr>
          <p:cNvSpPr txBox="1">
            <a:spLocks/>
          </p:cNvSpPr>
          <p:nvPr/>
        </p:nvSpPr>
        <p:spPr>
          <a:xfrm>
            <a:off x="1015554" y="3426673"/>
            <a:ext cx="7948934" cy="276998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44500" algn="l">
              <a:spcBef>
                <a:spcPts val="1200"/>
              </a:spcBef>
            </a:pPr>
            <a:r>
              <a:rPr lang="zh-TW" altLang="zh-TW" sz="2800" dirty="0">
                <a:solidFill>
                  <a:schemeClr val="tx1"/>
                </a:solidFill>
                <a:latin typeface="標楷體"/>
                <a:ea typeface="標楷體"/>
                <a:cs typeface="標楷體"/>
                <a:sym typeface="標楷體"/>
              </a:rPr>
              <a:t>朝全人教育培育之方向訂定</a:t>
            </a:r>
            <a:endParaRPr lang="en-US" altLang="zh-TW" sz="2800" dirty="0">
              <a:solidFill>
                <a:schemeClr val="tx1"/>
              </a:solidFill>
              <a:latin typeface="標楷體"/>
              <a:ea typeface="標楷體"/>
              <a:cs typeface="標楷體"/>
              <a:sym typeface="標楷體"/>
            </a:endParaRPr>
          </a:p>
          <a:p>
            <a:pPr marL="444500" algn="l">
              <a:spcBef>
                <a:spcPts val="1200"/>
              </a:spcBef>
            </a:pPr>
            <a:r>
              <a:rPr lang="zh-TW" altLang="zh-TW" sz="2800" dirty="0">
                <a:solidFill>
                  <a:schemeClr val="tx1"/>
                </a:solidFill>
                <a:latin typeface="標楷體"/>
                <a:ea typeface="標楷體"/>
                <a:cs typeface="標楷體"/>
                <a:sym typeface="標楷體"/>
              </a:rPr>
              <a:t>結合學校與區域特色</a:t>
            </a:r>
            <a:endParaRPr lang="en-US" altLang="zh-TW" sz="2800" dirty="0">
              <a:solidFill>
                <a:schemeClr val="tx1"/>
              </a:solidFill>
              <a:latin typeface="標楷體"/>
              <a:ea typeface="標楷體"/>
              <a:cs typeface="標楷體"/>
              <a:sym typeface="標楷體"/>
            </a:endParaRPr>
          </a:p>
          <a:p>
            <a:pPr marL="444500" algn="l">
              <a:spcBef>
                <a:spcPts val="1200"/>
              </a:spcBef>
            </a:pPr>
            <a:r>
              <a:rPr lang="zh-TW" altLang="zh-TW" sz="2800" dirty="0">
                <a:solidFill>
                  <a:schemeClr val="tx1"/>
                </a:solidFill>
                <a:latin typeface="標楷體"/>
                <a:ea typeface="標楷體"/>
                <a:cs typeface="標楷體"/>
                <a:sym typeface="標楷體"/>
              </a:rPr>
              <a:t>設計兼顧認知及情意發展之適切課程及目標</a:t>
            </a:r>
            <a:endParaRPr lang="en-US" altLang="zh-TW" sz="2800" dirty="0">
              <a:solidFill>
                <a:schemeClr val="tx1"/>
              </a:solidFill>
              <a:latin typeface="標楷體"/>
              <a:ea typeface="標楷體"/>
              <a:cs typeface="標楷體"/>
              <a:sym typeface="標楷體"/>
            </a:endParaRPr>
          </a:p>
          <a:p>
            <a:pPr marL="444500" algn="l">
              <a:spcBef>
                <a:spcPts val="1200"/>
              </a:spcBef>
            </a:pPr>
            <a:r>
              <a:rPr lang="zh-TW" altLang="zh-TW" sz="2800" dirty="0">
                <a:solidFill>
                  <a:schemeClr val="tx1"/>
                </a:solidFill>
                <a:latin typeface="標楷體"/>
                <a:ea typeface="標楷體"/>
                <a:cs typeface="標楷體"/>
                <a:sym typeface="標楷體"/>
              </a:rPr>
              <a:t>得採同質小組方式規劃設計</a:t>
            </a:r>
            <a:endParaRPr lang="en-US" altLang="zh-TW" sz="2800" dirty="0">
              <a:solidFill>
                <a:schemeClr val="tx1"/>
              </a:solidFill>
              <a:latin typeface="標楷體"/>
              <a:ea typeface="標楷體"/>
              <a:cs typeface="標楷體"/>
              <a:sym typeface="標楷體"/>
            </a:endParaRPr>
          </a:p>
          <a:p>
            <a:pPr marL="444500" algn="l">
              <a:spcBef>
                <a:spcPts val="1200"/>
              </a:spcBef>
            </a:pPr>
            <a:r>
              <a:rPr lang="zh-TW" altLang="zh-TW" sz="2800" dirty="0">
                <a:solidFill>
                  <a:schemeClr val="tx1"/>
                </a:solidFill>
                <a:latin typeface="標楷體"/>
                <a:ea typeface="標楷體"/>
                <a:cs typeface="標楷體"/>
                <a:sym typeface="標楷體"/>
              </a:rPr>
              <a:t>必要時得以協同教學方式實施</a:t>
            </a:r>
            <a:endParaRPr lang="en-US" altLang="en-US" sz="2800" dirty="0">
              <a:solidFill>
                <a:schemeClr val="tx1"/>
              </a:solidFill>
              <a:latin typeface="標楷體"/>
              <a:ea typeface="標楷體"/>
              <a:cs typeface="標楷體"/>
              <a:sym typeface="標楷體"/>
            </a:endParaRPr>
          </a:p>
        </p:txBody>
      </p:sp>
      <p:sp>
        <p:nvSpPr>
          <p:cNvPr id="33" name="Freeform 45">
            <a:extLst>
              <a:ext uri="{FF2B5EF4-FFF2-40B4-BE49-F238E27FC236}">
                <a16:creationId xmlns:a16="http://schemas.microsoft.com/office/drawing/2014/main" id="{B6B72F04-BD5F-48EA-AD65-9911989818C3}"/>
              </a:ext>
            </a:extLst>
          </p:cNvPr>
          <p:cNvSpPr>
            <a:spLocks noEditPoints="1"/>
          </p:cNvSpPr>
          <p:nvPr/>
        </p:nvSpPr>
        <p:spPr bwMode="auto">
          <a:xfrm>
            <a:off x="1115616" y="3502808"/>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圓角矩形 16">
            <a:extLst>
              <a:ext uri="{FF2B5EF4-FFF2-40B4-BE49-F238E27FC236}">
                <a16:creationId xmlns:a16="http://schemas.microsoft.com/office/drawing/2014/main" id="{BAD217EC-EE45-49C6-8F9A-21DEDA6EEC54}"/>
              </a:ext>
            </a:extLst>
          </p:cNvPr>
          <p:cNvSpPr/>
          <p:nvPr/>
        </p:nvSpPr>
        <p:spPr bwMode="auto">
          <a:xfrm>
            <a:off x="1115616" y="222460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注意事項</a:t>
            </a:r>
            <a:endParaRPr lang="zh-TW" altLang="en-US" sz="1600" dirty="0"/>
          </a:p>
        </p:txBody>
      </p:sp>
      <p:sp>
        <p:nvSpPr>
          <p:cNvPr id="13" name="Freeform 45">
            <a:extLst>
              <a:ext uri="{FF2B5EF4-FFF2-40B4-BE49-F238E27FC236}">
                <a16:creationId xmlns:a16="http://schemas.microsoft.com/office/drawing/2014/main" id="{06F762AE-9DF8-4FF9-BFFD-63895806BFDD}"/>
              </a:ext>
            </a:extLst>
          </p:cNvPr>
          <p:cNvSpPr>
            <a:spLocks noEditPoints="1"/>
          </p:cNvSpPr>
          <p:nvPr/>
        </p:nvSpPr>
        <p:spPr bwMode="auto">
          <a:xfrm>
            <a:off x="1115616" y="4077104"/>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4" name="Freeform 45">
            <a:extLst>
              <a:ext uri="{FF2B5EF4-FFF2-40B4-BE49-F238E27FC236}">
                <a16:creationId xmlns:a16="http://schemas.microsoft.com/office/drawing/2014/main" id="{0C994DBA-0B73-42A4-ABDF-9A14836CF6B3}"/>
              </a:ext>
            </a:extLst>
          </p:cNvPr>
          <p:cNvSpPr>
            <a:spLocks noEditPoints="1"/>
          </p:cNvSpPr>
          <p:nvPr/>
        </p:nvSpPr>
        <p:spPr bwMode="auto">
          <a:xfrm>
            <a:off x="1115616" y="4653136"/>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a:extLst>
              <a:ext uri="{FF2B5EF4-FFF2-40B4-BE49-F238E27FC236}">
                <a16:creationId xmlns:a16="http://schemas.microsoft.com/office/drawing/2014/main" id="{BD6F6CF1-2527-41B2-A36C-53BF461C8380}"/>
              </a:ext>
            </a:extLst>
          </p:cNvPr>
          <p:cNvSpPr>
            <a:spLocks noEditPoints="1"/>
          </p:cNvSpPr>
          <p:nvPr/>
        </p:nvSpPr>
        <p:spPr bwMode="auto">
          <a:xfrm>
            <a:off x="1115616" y="5229200"/>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45">
            <a:extLst>
              <a:ext uri="{FF2B5EF4-FFF2-40B4-BE49-F238E27FC236}">
                <a16:creationId xmlns:a16="http://schemas.microsoft.com/office/drawing/2014/main" id="{46942137-0243-47BC-9AD4-223BEA7D223C}"/>
              </a:ext>
            </a:extLst>
          </p:cNvPr>
          <p:cNvSpPr>
            <a:spLocks noEditPoints="1"/>
          </p:cNvSpPr>
          <p:nvPr/>
        </p:nvSpPr>
        <p:spPr bwMode="auto">
          <a:xfrm>
            <a:off x="1115616" y="5877304"/>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pic>
        <p:nvPicPr>
          <p:cNvPr id="3" name="圖片 2" descr="一張含有 物件 的圖片&#10;&#10;自動產生的描述">
            <a:extLst>
              <a:ext uri="{FF2B5EF4-FFF2-40B4-BE49-F238E27FC236}">
                <a16:creationId xmlns:a16="http://schemas.microsoft.com/office/drawing/2014/main" id="{6B932643-5BC1-4DF3-9180-30665A2A35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789" y="1988840"/>
            <a:ext cx="1348883" cy="1123581"/>
          </a:xfrm>
          <a:prstGeom prst="rect">
            <a:avLst/>
          </a:prstGeom>
        </p:spPr>
      </p:pic>
    </p:spTree>
    <p:extLst>
      <p:ext uri="{BB962C8B-B14F-4D97-AF65-F5344CB8AC3E}">
        <p14:creationId xmlns:p14="http://schemas.microsoft.com/office/powerpoint/2010/main" val="3946275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517475"/>
            <a:ext cx="8837714"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三</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 </a:t>
            </a:r>
            <a:r>
              <a:rPr lang="zh-TW" altLang="zh-TW" sz="3500" b="1" kern="0" dirty="0">
                <a:solidFill>
                  <a:srgbClr val="005A58"/>
                </a:solidFill>
                <a:latin typeface="+mj-lt"/>
                <a:ea typeface="+mj-ea"/>
                <a:cs typeface="+mj-cs"/>
              </a:rPr>
              <a:t>身心障礙資賦優異學生之</a:t>
            </a:r>
            <a:r>
              <a:rPr lang="en-US" altLang="zh-TW" sz="3500" b="1" kern="0" dirty="0">
                <a:solidFill>
                  <a:srgbClr val="005A58"/>
                </a:solidFill>
                <a:latin typeface="+mj-lt"/>
                <a:ea typeface="+mj-ea"/>
                <a:cs typeface="+mj-cs"/>
              </a:rPr>
              <a:t>IEP</a:t>
            </a:r>
            <a:r>
              <a:rPr lang="zh-TW" altLang="zh-TW" sz="3500" b="1" kern="0" dirty="0">
                <a:solidFill>
                  <a:srgbClr val="005A58"/>
                </a:solidFill>
                <a:latin typeface="+mj-lt"/>
                <a:ea typeface="+mj-ea"/>
                <a:cs typeface="+mj-cs"/>
              </a:rPr>
              <a:t>（結合</a:t>
            </a:r>
            <a:r>
              <a:rPr lang="en-US" altLang="zh-TW" sz="3500" b="1" kern="0" dirty="0">
                <a:solidFill>
                  <a:srgbClr val="005A58"/>
                </a:solidFill>
                <a:latin typeface="+mj-lt"/>
                <a:ea typeface="+mj-ea"/>
                <a:cs typeface="+mj-cs"/>
              </a:rPr>
              <a:t>IGP</a:t>
            </a:r>
            <a:r>
              <a:rPr lang="zh-TW" altLang="zh-TW" sz="3500" b="1" kern="0" dirty="0">
                <a:solidFill>
                  <a:srgbClr val="005A58"/>
                </a:solidFill>
                <a:latin typeface="+mj-lt"/>
                <a:ea typeface="+mj-ea"/>
                <a:cs typeface="+mj-cs"/>
              </a:rPr>
              <a:t>）</a:t>
            </a:r>
            <a:endParaRPr lang="en-US" sz="3500" b="1" kern="0" dirty="0">
              <a:solidFill>
                <a:srgbClr val="005A58"/>
              </a:solidFill>
              <a:latin typeface="+mj-lt"/>
              <a:ea typeface="+mj-ea"/>
              <a:cs typeface="+mj-cs"/>
            </a:endParaRPr>
          </a:p>
        </p:txBody>
      </p:sp>
      <p:sp>
        <p:nvSpPr>
          <p:cNvPr id="30" name="Text Placeholder 3">
            <a:extLst>
              <a:ext uri="{FF2B5EF4-FFF2-40B4-BE49-F238E27FC236}">
                <a16:creationId xmlns:a16="http://schemas.microsoft.com/office/drawing/2014/main" id="{E9C07154-BB21-4613-B376-B4D7C9F300FC}"/>
              </a:ext>
            </a:extLst>
          </p:cNvPr>
          <p:cNvSpPr txBox="1">
            <a:spLocks/>
          </p:cNvSpPr>
          <p:nvPr/>
        </p:nvSpPr>
        <p:spPr>
          <a:xfrm>
            <a:off x="899592" y="2132856"/>
            <a:ext cx="8228633" cy="4665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Aft>
                <a:spcPts val="1800"/>
              </a:spcAft>
            </a:pPr>
            <a:r>
              <a:rPr lang="zh-TW" altLang="zh-TW" sz="2800" b="1" dirty="0">
                <a:solidFill>
                  <a:srgbClr val="FF0000"/>
                </a:solidFill>
                <a:latin typeface="+mn-ea"/>
                <a:ea typeface="+mn-ea"/>
              </a:rPr>
              <a:t>將</a:t>
            </a:r>
            <a:r>
              <a:rPr lang="zh-TW" altLang="en-US" sz="2800" b="1" dirty="0">
                <a:solidFill>
                  <a:srgbClr val="FF0000"/>
                </a:solidFill>
                <a:latin typeface="+mn-ea"/>
                <a:ea typeface="+mn-ea"/>
              </a:rPr>
              <a:t>其</a:t>
            </a:r>
            <a:r>
              <a:rPr lang="zh-TW" altLang="zh-TW" sz="2800" b="1" dirty="0">
                <a:solidFill>
                  <a:srgbClr val="FF0000"/>
                </a:solidFill>
                <a:latin typeface="+mn-ea"/>
                <a:ea typeface="+mn-ea"/>
              </a:rPr>
              <a:t>個別輔導計畫納入個別化教育計畫中進行規</a:t>
            </a:r>
            <a:r>
              <a:rPr lang="zh-TW" altLang="en-US" sz="2800" b="1" dirty="0">
                <a:solidFill>
                  <a:srgbClr val="FF0000"/>
                </a:solidFill>
                <a:latin typeface="+mn-ea"/>
                <a:ea typeface="+mn-ea"/>
              </a:rPr>
              <a:t>劃</a:t>
            </a:r>
            <a:endParaRPr lang="en-US" altLang="zh-TW" sz="2800" b="1" dirty="0">
              <a:solidFill>
                <a:srgbClr val="FF0000"/>
              </a:solidFill>
              <a:latin typeface="+mn-ea"/>
              <a:ea typeface="+mn-ea"/>
            </a:endParaRPr>
          </a:p>
          <a:p>
            <a:pPr algn="l">
              <a:spcAft>
                <a:spcPts val="1800"/>
              </a:spcAft>
            </a:pPr>
            <a:endParaRPr lang="en-US" altLang="zh-TW" sz="2800" b="1" dirty="0">
              <a:solidFill>
                <a:srgbClr val="FF0000"/>
              </a:solidFill>
              <a:latin typeface="+mn-ea"/>
              <a:ea typeface="+mn-ea"/>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身心障礙相關之特殊需求領域課程綱要</a:t>
            </a:r>
            <a:endParaRPr lang="en-US" altLang="zh-TW" sz="2800" dirty="0">
              <a:latin typeface="標楷體" pitchFamily="65" charset="-120"/>
              <a:ea typeface="標楷體" pitchFamily="65" charset="-120"/>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資賦優異相關之特殊需求領域課程綱要</a:t>
            </a:r>
            <a:endParaRPr lang="en-US" altLang="zh-TW" sz="2800" dirty="0">
              <a:latin typeface="標楷體" pitchFamily="65" charset="-120"/>
              <a:ea typeface="標楷體" pitchFamily="65" charset="-120"/>
            </a:endParaRPr>
          </a:p>
          <a:p>
            <a:pPr lvl="1" indent="-457200" defTabSz="622300">
              <a:spcAft>
                <a:spcPct val="15000"/>
              </a:spcAft>
              <a:buFont typeface="Arial" panose="020B0604020202020204" pitchFamily="34" charset="0"/>
              <a:buChar char="•"/>
            </a:pPr>
            <a:r>
              <a:rPr lang="zh-TW" altLang="en-US" sz="2800">
                <a:latin typeface="標楷體" pitchFamily="65" charset="-120"/>
                <a:ea typeface="標楷體" pitchFamily="65" charset="-120"/>
              </a:rPr>
              <a:t>藝術才能專長</a:t>
            </a:r>
            <a:r>
              <a:rPr lang="zh-TW" altLang="en-US" sz="2800" dirty="0">
                <a:latin typeface="標楷體" pitchFamily="65" charset="-120"/>
                <a:ea typeface="標楷體" pitchFamily="65" charset="-120"/>
              </a:rPr>
              <a:t>領域課程綱要</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國中小教育階段</a:t>
            </a:r>
            <a:r>
              <a:rPr lang="en-US" altLang="zh-TW" sz="2000" dirty="0">
                <a:latin typeface="標楷體" pitchFamily="65" charset="-120"/>
                <a:ea typeface="標楷體" pitchFamily="65" charset="-120"/>
              </a:rPr>
              <a:t>)</a:t>
            </a:r>
          </a:p>
          <a:p>
            <a:pPr lvl="1" indent="-457200" defTabSz="622300">
              <a:spcAft>
                <a:spcPct val="15000"/>
              </a:spcAft>
              <a:buFont typeface="Arial" panose="020B0604020202020204" pitchFamily="34" charset="0"/>
              <a:buChar char="•"/>
            </a:pPr>
            <a:r>
              <a:rPr lang="zh-TW" altLang="zh-TW" sz="2800" dirty="0">
                <a:latin typeface="標楷體"/>
                <a:ea typeface="標楷體"/>
                <a:cs typeface="標楷體"/>
                <a:sym typeface="標楷體"/>
              </a:rPr>
              <a:t>藝術才能</a:t>
            </a:r>
            <a:r>
              <a:rPr lang="zh-TW" altLang="en-US" sz="2800" dirty="0">
                <a:latin typeface="標楷體"/>
                <a:ea typeface="標楷體"/>
                <a:cs typeface="標楷體"/>
                <a:sym typeface="標楷體"/>
              </a:rPr>
              <a:t>資賦優異</a:t>
            </a:r>
            <a:r>
              <a:rPr lang="zh-TW" altLang="zh-TW" sz="2800" dirty="0">
                <a:latin typeface="標楷體"/>
                <a:ea typeface="標楷體"/>
                <a:cs typeface="標楷體"/>
                <a:sym typeface="標楷體"/>
              </a:rPr>
              <a:t>專長領域課程綱要</a:t>
            </a:r>
            <a:r>
              <a:rPr lang="en-US" altLang="zh-TW" sz="2000" dirty="0">
                <a:latin typeface="標楷體"/>
                <a:ea typeface="標楷體"/>
                <a:cs typeface="標楷體"/>
                <a:sym typeface="標楷體"/>
              </a:rPr>
              <a:t>(</a:t>
            </a:r>
            <a:r>
              <a:rPr lang="zh-TW" altLang="en-US" sz="2000" dirty="0">
                <a:latin typeface="標楷體"/>
                <a:ea typeface="標楷體"/>
                <a:cs typeface="標楷體"/>
                <a:sym typeface="標楷體"/>
              </a:rPr>
              <a:t>高中教育階段</a:t>
            </a:r>
            <a:r>
              <a:rPr lang="en-US" altLang="zh-TW" sz="2000" dirty="0">
                <a:latin typeface="標楷體"/>
                <a:ea typeface="標楷體"/>
                <a:cs typeface="標楷體"/>
                <a:sym typeface="標楷體"/>
              </a:rPr>
              <a:t>)</a:t>
            </a:r>
            <a:endParaRPr lang="en-US" altLang="zh-TW" sz="2800" dirty="0">
              <a:latin typeface="標楷體"/>
              <a:ea typeface="標楷體"/>
              <a:cs typeface="標楷體"/>
              <a:sym typeface="標楷體"/>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領域課程調整應用手冊</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部定一般科目</a:t>
            </a:r>
            <a:r>
              <a:rPr lang="en-US" altLang="zh-TW" sz="2000" dirty="0">
                <a:latin typeface="標楷體" pitchFamily="65" charset="-120"/>
                <a:ea typeface="標楷體" pitchFamily="65" charset="-120"/>
              </a:rPr>
              <a:t>)</a:t>
            </a:r>
          </a:p>
          <a:p>
            <a:pPr lvl="1" indent="-457200" defTabSz="622300">
              <a:spcAft>
                <a:spcPct val="15000"/>
              </a:spcAft>
              <a:buFont typeface="Arial" panose="020B0604020202020204" pitchFamily="34" charset="0"/>
              <a:buChar char="•"/>
            </a:pPr>
            <a:r>
              <a:rPr lang="zh-TW" altLang="en-US" sz="2800" dirty="0">
                <a:latin typeface="標楷體" pitchFamily="65" charset="-120"/>
                <a:ea typeface="標楷體" pitchFamily="65" charset="-120"/>
              </a:rPr>
              <a:t>專業群科課程調整應用手冊</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部定專業與實習科目</a:t>
            </a:r>
            <a:r>
              <a:rPr lang="en-US" altLang="zh-TW" sz="20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marL="263525" lvl="1" indent="-263525" defTabSz="622300">
              <a:spcAft>
                <a:spcPct val="15000"/>
              </a:spcAft>
            </a:pPr>
            <a:endParaRPr lang="en-US" altLang="zh-TW" sz="2400" dirty="0">
              <a:latin typeface="標楷體" pitchFamily="65" charset="-120"/>
              <a:ea typeface="標楷體" pitchFamily="65" charset="-120"/>
            </a:endParaRPr>
          </a:p>
        </p:txBody>
      </p:sp>
      <p:sp>
        <p:nvSpPr>
          <p:cNvPr id="32" name="Freeform 45">
            <a:extLst>
              <a:ext uri="{FF2B5EF4-FFF2-40B4-BE49-F238E27FC236}">
                <a16:creationId xmlns:a16="http://schemas.microsoft.com/office/drawing/2014/main" id="{B12AFDF0-DC18-4CEA-8EE2-06B1C866F16C}"/>
              </a:ext>
            </a:extLst>
          </p:cNvPr>
          <p:cNvSpPr>
            <a:spLocks noEditPoints="1"/>
          </p:cNvSpPr>
          <p:nvPr/>
        </p:nvSpPr>
        <p:spPr bwMode="auto">
          <a:xfrm>
            <a:off x="395536" y="216795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Text Placeholder 3">
            <a:extLst>
              <a:ext uri="{FF2B5EF4-FFF2-40B4-BE49-F238E27FC236}">
                <a16:creationId xmlns:a16="http://schemas.microsoft.com/office/drawing/2014/main" id="{D937BFAA-1CC3-472E-BDE2-73CDFF31F750}"/>
              </a:ext>
            </a:extLst>
          </p:cNvPr>
          <p:cNvSpPr txBox="1">
            <a:spLocks/>
          </p:cNvSpPr>
          <p:nvPr/>
        </p:nvSpPr>
        <p:spPr>
          <a:xfrm>
            <a:off x="916210" y="2859901"/>
            <a:ext cx="8083773" cy="8617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73375" indent="-2873375" algn="l"/>
            <a:r>
              <a:rPr lang="zh-TW" altLang="zh-TW" sz="2800" b="1" dirty="0">
                <a:solidFill>
                  <a:srgbClr val="00B0F0"/>
                </a:solidFill>
                <a:latin typeface="+mn-ea"/>
                <a:ea typeface="+mn-ea"/>
              </a:rPr>
              <a:t>根據</a:t>
            </a:r>
            <a:r>
              <a:rPr lang="zh-TW" altLang="en-US" sz="2800" b="1" dirty="0">
                <a:solidFill>
                  <a:srgbClr val="00B0F0"/>
                </a:solidFill>
                <a:latin typeface="+mn-ea"/>
                <a:ea typeface="+mn-ea"/>
              </a:rPr>
              <a:t>其</a:t>
            </a:r>
            <a:r>
              <a:rPr lang="zh-TW" altLang="zh-TW" sz="2800" b="1" dirty="0">
                <a:solidFill>
                  <a:srgbClr val="00B0F0"/>
                </a:solidFill>
                <a:latin typeface="+mn-ea"/>
                <a:ea typeface="+mn-ea"/>
              </a:rPr>
              <a:t>個別需求</a:t>
            </a:r>
            <a:r>
              <a:rPr lang="zh-TW" altLang="en-US" sz="2800" b="1" dirty="0">
                <a:solidFill>
                  <a:srgbClr val="00B0F0"/>
                </a:solidFill>
                <a:latin typeface="+mn-ea"/>
                <a:ea typeface="+mn-ea"/>
              </a:rPr>
              <a:t>的調整需參照：</a:t>
            </a:r>
            <a:endParaRPr lang="en-US" altLang="zh-TW" sz="2800" b="1" dirty="0">
              <a:solidFill>
                <a:srgbClr val="00B0F0"/>
              </a:solidFill>
              <a:latin typeface="+mn-ea"/>
              <a:ea typeface="+mn-ea"/>
            </a:endParaRPr>
          </a:p>
          <a:p>
            <a:pPr marL="2873375" indent="-2873375" algn="l"/>
            <a:endParaRPr lang="en-US" altLang="zh-TW" sz="2800" b="1" dirty="0">
              <a:solidFill>
                <a:srgbClr val="00B0F0"/>
              </a:solidFill>
              <a:latin typeface="+mn-ea"/>
              <a:ea typeface="+mn-ea"/>
            </a:endParaRPr>
          </a:p>
        </p:txBody>
      </p:sp>
      <p:sp>
        <p:nvSpPr>
          <p:cNvPr id="13" name="Freeform 45">
            <a:extLst>
              <a:ext uri="{FF2B5EF4-FFF2-40B4-BE49-F238E27FC236}">
                <a16:creationId xmlns:a16="http://schemas.microsoft.com/office/drawing/2014/main" id="{CFDB03F1-D9C1-4948-8D42-19CEBBF4BDCC}"/>
              </a:ext>
            </a:extLst>
          </p:cNvPr>
          <p:cNvSpPr>
            <a:spLocks noEditPoints="1"/>
          </p:cNvSpPr>
          <p:nvPr/>
        </p:nvSpPr>
        <p:spPr bwMode="auto">
          <a:xfrm>
            <a:off x="395536" y="283493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3884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左-右雙向箭號 5">
            <a:extLst>
              <a:ext uri="{FF2B5EF4-FFF2-40B4-BE49-F238E27FC236}">
                <a16:creationId xmlns:a16="http://schemas.microsoft.com/office/drawing/2014/main" id="{A187EE2E-769C-45E7-8246-598219F8BCF7}"/>
              </a:ext>
            </a:extLst>
          </p:cNvPr>
          <p:cNvSpPr/>
          <p:nvPr/>
        </p:nvSpPr>
        <p:spPr>
          <a:xfrm>
            <a:off x="1187624" y="3789041"/>
            <a:ext cx="6984777" cy="1224135"/>
          </a:xfrm>
          <a:prstGeom prst="leftRightArrow">
            <a:avLst>
              <a:gd name="adj1" fmla="val 50000"/>
              <a:gd name="adj2" fmla="val 39176"/>
            </a:avLst>
          </a:prstGeom>
          <a:gradFill flip="none" rotWithShape="1">
            <a:gsLst>
              <a:gs pos="3662">
                <a:srgbClr val="ECECEC"/>
              </a:gs>
              <a:gs pos="31000">
                <a:schemeClr val="accent5">
                  <a:lumMod val="89000"/>
                </a:schemeClr>
              </a:gs>
              <a:gs pos="59000">
                <a:schemeClr val="accent5">
                  <a:lumMod val="89000"/>
                </a:schemeClr>
              </a:gs>
              <a:gs pos="86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grpSp>
        <p:nvGrpSpPr>
          <p:cNvPr id="3" name="群組 2"/>
          <p:cNvGrpSpPr/>
          <p:nvPr/>
        </p:nvGrpSpPr>
        <p:grpSpPr>
          <a:xfrm>
            <a:off x="1744642" y="5589240"/>
            <a:ext cx="3096344" cy="864096"/>
            <a:chOff x="1835696" y="4149080"/>
            <a:chExt cx="2520280" cy="864096"/>
          </a:xfrm>
        </p:grpSpPr>
        <p:sp>
          <p:nvSpPr>
            <p:cNvPr id="2" name="矩形 1"/>
            <p:cNvSpPr/>
            <p:nvPr/>
          </p:nvSpPr>
          <p:spPr bwMode="auto">
            <a:xfrm>
              <a:off x="1835696" y="4149176"/>
              <a:ext cx="216024" cy="86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 name="矩形 19"/>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1" name="矩形 20"/>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矩形 36"/>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矩形 37"/>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矩形 38"/>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矩形 39"/>
            <p:cNvSpPr/>
            <p:nvPr/>
          </p:nvSpPr>
          <p:spPr bwMode="auto">
            <a:xfrm>
              <a:off x="4139952"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3" name="矩形 52"/>
            <p:cNvSpPr/>
            <p:nvPr/>
          </p:nvSpPr>
          <p:spPr bwMode="auto">
            <a:xfrm>
              <a:off x="2123728" y="4293096"/>
              <a:ext cx="216024" cy="72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4" name="矩形 53"/>
            <p:cNvSpPr/>
            <p:nvPr/>
          </p:nvSpPr>
          <p:spPr bwMode="auto">
            <a:xfrm>
              <a:off x="2411760" y="4401176"/>
              <a:ext cx="216024" cy="61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5" name="矩形 54"/>
            <p:cNvSpPr/>
            <p:nvPr/>
          </p:nvSpPr>
          <p:spPr bwMode="auto">
            <a:xfrm>
              <a:off x="2699792" y="4509176"/>
              <a:ext cx="216024" cy="50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6" name="矩形 55"/>
            <p:cNvSpPr/>
            <p:nvPr/>
          </p:nvSpPr>
          <p:spPr bwMode="auto">
            <a:xfrm>
              <a:off x="2987824" y="4617176"/>
              <a:ext cx="216024" cy="396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7" name="矩形 56"/>
            <p:cNvSpPr/>
            <p:nvPr/>
          </p:nvSpPr>
          <p:spPr bwMode="auto">
            <a:xfrm>
              <a:off x="3275856" y="4725176"/>
              <a:ext cx="216024" cy="288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8" name="矩形 57"/>
            <p:cNvSpPr/>
            <p:nvPr/>
          </p:nvSpPr>
          <p:spPr bwMode="auto">
            <a:xfrm>
              <a:off x="3563888" y="4833176"/>
              <a:ext cx="216024" cy="18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9" name="矩形 58"/>
            <p:cNvSpPr/>
            <p:nvPr/>
          </p:nvSpPr>
          <p:spPr bwMode="auto">
            <a:xfrm>
              <a:off x="3851920" y="4941176"/>
              <a:ext cx="216024" cy="7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cxnSp>
        <p:nvCxnSpPr>
          <p:cNvPr id="34" name="直線單箭頭接點 33">
            <a:extLst>
              <a:ext uri="{FF2B5EF4-FFF2-40B4-BE49-F238E27FC236}">
                <a16:creationId xmlns:a16="http://schemas.microsoft.com/office/drawing/2014/main" id="{E1758BED-C042-4F90-ADF8-BB3A3C0E1C6A}"/>
              </a:ext>
            </a:extLst>
          </p:cNvPr>
          <p:cNvCxnSpPr>
            <a:cxnSpLocks/>
          </p:cNvCxnSpPr>
          <p:nvPr/>
        </p:nvCxnSpPr>
        <p:spPr>
          <a:xfrm flipH="1">
            <a:off x="1763960" y="4441472"/>
            <a:ext cx="2448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4" name="群組 59"/>
          <p:cNvGrpSpPr/>
          <p:nvPr/>
        </p:nvGrpSpPr>
        <p:grpSpPr>
          <a:xfrm flipH="1">
            <a:off x="4912994" y="5589240"/>
            <a:ext cx="2720816" cy="864096"/>
            <a:chOff x="1835696" y="4149080"/>
            <a:chExt cx="2232248" cy="864096"/>
          </a:xfrm>
        </p:grpSpPr>
        <p:sp>
          <p:nvSpPr>
            <p:cNvPr id="61" name="矩形 60"/>
            <p:cNvSpPr/>
            <p:nvPr/>
          </p:nvSpPr>
          <p:spPr bwMode="auto">
            <a:xfrm>
              <a:off x="1835696" y="4149176"/>
              <a:ext cx="216024" cy="86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2" name="矩形 61"/>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3" name="矩形 62"/>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4" name="矩形 63"/>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5" name="矩形 64"/>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6" name="矩形 65"/>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7" name="矩形 66"/>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8" name="矩形 67"/>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矩形 69"/>
            <p:cNvSpPr/>
            <p:nvPr/>
          </p:nvSpPr>
          <p:spPr bwMode="auto">
            <a:xfrm>
              <a:off x="2123728" y="4293096"/>
              <a:ext cx="216024" cy="72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1" name="矩形 70"/>
            <p:cNvSpPr/>
            <p:nvPr/>
          </p:nvSpPr>
          <p:spPr bwMode="auto">
            <a:xfrm>
              <a:off x="2411760" y="4401176"/>
              <a:ext cx="216024" cy="61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2" name="矩形 71"/>
            <p:cNvSpPr/>
            <p:nvPr/>
          </p:nvSpPr>
          <p:spPr bwMode="auto">
            <a:xfrm>
              <a:off x="2699792" y="4509176"/>
              <a:ext cx="216024" cy="50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矩形 72"/>
            <p:cNvSpPr/>
            <p:nvPr/>
          </p:nvSpPr>
          <p:spPr bwMode="auto">
            <a:xfrm>
              <a:off x="2987824" y="4617176"/>
              <a:ext cx="216024" cy="396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4" name="矩形 73"/>
            <p:cNvSpPr/>
            <p:nvPr/>
          </p:nvSpPr>
          <p:spPr bwMode="auto">
            <a:xfrm>
              <a:off x="3275856" y="4725176"/>
              <a:ext cx="216024" cy="288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5" name="矩形 74"/>
            <p:cNvSpPr/>
            <p:nvPr/>
          </p:nvSpPr>
          <p:spPr bwMode="auto">
            <a:xfrm>
              <a:off x="3563888" y="4833176"/>
              <a:ext cx="216024" cy="18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矩形 75"/>
            <p:cNvSpPr/>
            <p:nvPr/>
          </p:nvSpPr>
          <p:spPr bwMode="auto">
            <a:xfrm>
              <a:off x="3851920" y="4941176"/>
              <a:ext cx="216024" cy="7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sp>
        <p:nvSpPr>
          <p:cNvPr id="18" name="矩形 17">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2" name="矩形 21">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3" name="矩形 22">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4" name="矩形 23">
            <a:extLst>
              <a:ext uri="{FF2B5EF4-FFF2-40B4-BE49-F238E27FC236}">
                <a16:creationId xmlns:a16="http://schemas.microsoft.com/office/drawing/2014/main" id="{9FC75720-DC9C-468E-9FD2-5F1AAD4EED28}"/>
              </a:ext>
            </a:extLst>
          </p:cNvPr>
          <p:cNvSpPr/>
          <p:nvPr/>
        </p:nvSpPr>
        <p:spPr>
          <a:xfrm>
            <a:off x="215007" y="1516921"/>
            <a:ext cx="8352928" cy="584775"/>
          </a:xfrm>
          <a:prstGeom prst="rect">
            <a:avLst/>
          </a:prstGeom>
        </p:spPr>
        <p:txBody>
          <a:bodyPr wrap="square">
            <a:spAutoFit/>
          </a:bodyPr>
          <a:lstStyle/>
          <a:p>
            <a:pPr>
              <a:defRPr/>
            </a:pPr>
            <a:r>
              <a:rPr lang="zh-TW" altLang="en-US" sz="3200" b="1" dirty="0">
                <a:solidFill>
                  <a:srgbClr val="005A58"/>
                </a:solidFill>
                <a:latin typeface="+mj-lt"/>
                <a:ea typeface="+mj-ea"/>
                <a:cs typeface="+mj-cs"/>
              </a:rPr>
              <a:t>二、課程規劃與調整原則</a:t>
            </a:r>
            <a:endParaRPr lang="en-US" altLang="zh-TW" sz="3200" b="1" dirty="0">
              <a:solidFill>
                <a:srgbClr val="005A58"/>
              </a:solidFill>
              <a:latin typeface="+mj-lt"/>
              <a:ea typeface="+mj-ea"/>
              <a:cs typeface="+mj-cs"/>
            </a:endParaRPr>
          </a:p>
        </p:txBody>
      </p:sp>
      <p:sp>
        <p:nvSpPr>
          <p:cNvPr id="31" name="矩形 30">
            <a:extLst>
              <a:ext uri="{FF2B5EF4-FFF2-40B4-BE49-F238E27FC236}">
                <a16:creationId xmlns:a16="http://schemas.microsoft.com/office/drawing/2014/main" id="{C41F7098-0585-4EB7-BB6D-49B5EDCE8A3C}"/>
              </a:ext>
            </a:extLst>
          </p:cNvPr>
          <p:cNvSpPr/>
          <p:nvPr/>
        </p:nvSpPr>
        <p:spPr>
          <a:xfrm>
            <a:off x="1835696" y="1924620"/>
            <a:ext cx="5735073" cy="18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000" dirty="0">
              <a:solidFill>
                <a:srgbClr val="7030A0"/>
              </a:solidFill>
            </a:endParaRPr>
          </a:p>
          <a:p>
            <a:pPr algn="ctr"/>
            <a:r>
              <a:rPr lang="zh-TW" altLang="en-US" sz="4000" dirty="0">
                <a:solidFill>
                  <a:srgbClr val="7030A0"/>
                </a:solidFill>
              </a:rPr>
              <a:t>領域</a:t>
            </a:r>
            <a:r>
              <a:rPr lang="en-US" altLang="zh-TW" sz="4000" dirty="0">
                <a:solidFill>
                  <a:srgbClr val="7030A0"/>
                </a:solidFill>
              </a:rPr>
              <a:t>/</a:t>
            </a:r>
            <a:r>
              <a:rPr lang="zh-TW" altLang="en-US" sz="4000" dirty="0">
                <a:solidFill>
                  <a:srgbClr val="7030A0"/>
                </a:solidFill>
              </a:rPr>
              <a:t>科目</a:t>
            </a:r>
            <a:r>
              <a:rPr lang="zh-TW" altLang="zh-TW" sz="4000" dirty="0">
                <a:solidFill>
                  <a:srgbClr val="7030A0"/>
                </a:solidFill>
              </a:rPr>
              <a:t>學習功能</a:t>
            </a:r>
            <a:endParaRPr lang="en-US" altLang="zh-TW" sz="4000" dirty="0">
              <a:solidFill>
                <a:srgbClr val="7030A0"/>
              </a:solidFill>
            </a:endParaRPr>
          </a:p>
          <a:p>
            <a:pPr algn="ctr"/>
            <a:endParaRPr lang="en-US" altLang="zh-TW" sz="2400" dirty="0">
              <a:solidFill>
                <a:schemeClr val="tx1"/>
              </a:solidFill>
            </a:endParaRPr>
          </a:p>
          <a:p>
            <a:pPr algn="ctr"/>
            <a:r>
              <a:rPr lang="zh-TW" altLang="zh-TW" sz="2400" dirty="0">
                <a:solidFill>
                  <a:schemeClr val="tx1"/>
                </a:solidFill>
              </a:rPr>
              <a:t>與一般同年齡或同年級學生</a:t>
            </a:r>
            <a:r>
              <a:rPr lang="zh-TW" altLang="en-US" sz="2400" dirty="0">
                <a:solidFill>
                  <a:schemeClr val="tx1"/>
                </a:solidFill>
              </a:rPr>
              <a:t>相較</a:t>
            </a:r>
            <a:endParaRPr lang="zh-TW" altLang="en-US" sz="4000" dirty="0">
              <a:solidFill>
                <a:schemeClr val="tx1"/>
              </a:solidFill>
            </a:endParaRPr>
          </a:p>
        </p:txBody>
      </p:sp>
      <p:sp>
        <p:nvSpPr>
          <p:cNvPr id="27" name="矩形 26">
            <a:extLst>
              <a:ext uri="{FF2B5EF4-FFF2-40B4-BE49-F238E27FC236}">
                <a16:creationId xmlns:a16="http://schemas.microsoft.com/office/drawing/2014/main" id="{E939C952-2FB9-4048-8902-8F15B7229331}"/>
              </a:ext>
            </a:extLst>
          </p:cNvPr>
          <p:cNvSpPr/>
          <p:nvPr/>
        </p:nvSpPr>
        <p:spPr>
          <a:xfrm>
            <a:off x="4067943" y="4221089"/>
            <a:ext cx="1261884" cy="523219"/>
          </a:xfrm>
          <a:prstGeom prst="rect">
            <a:avLst/>
          </a:prstGeom>
        </p:spPr>
        <p:txBody>
          <a:bodyPr wrap="none">
            <a:spAutoFit/>
          </a:bodyPr>
          <a:lstStyle/>
          <a:p>
            <a:r>
              <a:rPr lang="zh-TW" altLang="en-US" sz="2800" dirty="0">
                <a:latin typeface="+mj-ea"/>
                <a:ea typeface="+mj-ea"/>
              </a:rPr>
              <a:t>無缺損</a:t>
            </a:r>
          </a:p>
        </p:txBody>
      </p:sp>
      <p:sp>
        <p:nvSpPr>
          <p:cNvPr id="28" name="矩形 27">
            <a:extLst>
              <a:ext uri="{FF2B5EF4-FFF2-40B4-BE49-F238E27FC236}">
                <a16:creationId xmlns:a16="http://schemas.microsoft.com/office/drawing/2014/main" id="{F5C98396-29F4-44EB-9B8B-98C02FDBE5CF}"/>
              </a:ext>
            </a:extLst>
          </p:cNvPr>
          <p:cNvSpPr/>
          <p:nvPr/>
        </p:nvSpPr>
        <p:spPr>
          <a:xfrm>
            <a:off x="5788004" y="3933056"/>
            <a:ext cx="1378851" cy="523219"/>
          </a:xfrm>
          <a:prstGeom prst="rect">
            <a:avLst/>
          </a:prstGeom>
        </p:spPr>
        <p:txBody>
          <a:bodyPr wrap="square">
            <a:spAutoFit/>
          </a:bodyPr>
          <a:lstStyle/>
          <a:p>
            <a:r>
              <a:rPr lang="zh-TW" altLang="en-US" sz="2800" dirty="0">
                <a:solidFill>
                  <a:srgbClr val="FF0000"/>
                </a:solidFill>
                <a:latin typeface="+mj-ea"/>
                <a:ea typeface="+mj-ea"/>
              </a:rPr>
              <a:t>優  異</a:t>
            </a:r>
          </a:p>
        </p:txBody>
      </p:sp>
      <p:sp>
        <p:nvSpPr>
          <p:cNvPr id="29" name="矩形 28">
            <a:extLst>
              <a:ext uri="{FF2B5EF4-FFF2-40B4-BE49-F238E27FC236}">
                <a16:creationId xmlns:a16="http://schemas.microsoft.com/office/drawing/2014/main" id="{B038D46E-F114-432E-B689-66C0D2916BF3}"/>
              </a:ext>
            </a:extLst>
          </p:cNvPr>
          <p:cNvSpPr/>
          <p:nvPr/>
        </p:nvSpPr>
        <p:spPr>
          <a:xfrm>
            <a:off x="2267744" y="3933056"/>
            <a:ext cx="1378851" cy="523219"/>
          </a:xfrm>
          <a:prstGeom prst="rect">
            <a:avLst/>
          </a:prstGeom>
        </p:spPr>
        <p:txBody>
          <a:bodyPr wrap="square">
            <a:spAutoFit/>
          </a:bodyPr>
          <a:lstStyle/>
          <a:p>
            <a:r>
              <a:rPr lang="zh-TW" altLang="en-US" sz="2800" dirty="0">
                <a:solidFill>
                  <a:srgbClr val="FF0000"/>
                </a:solidFill>
                <a:latin typeface="+mj-ea"/>
                <a:ea typeface="+mj-ea"/>
              </a:rPr>
              <a:t>缺  損</a:t>
            </a:r>
          </a:p>
        </p:txBody>
      </p:sp>
      <p:cxnSp>
        <p:nvCxnSpPr>
          <p:cNvPr id="33" name="直線單箭頭接點 32">
            <a:extLst>
              <a:ext uri="{FF2B5EF4-FFF2-40B4-BE49-F238E27FC236}">
                <a16:creationId xmlns:a16="http://schemas.microsoft.com/office/drawing/2014/main" id="{91CC9323-252F-490C-B481-4C6A8BBB1F75}"/>
              </a:ext>
            </a:extLst>
          </p:cNvPr>
          <p:cNvCxnSpPr/>
          <p:nvPr/>
        </p:nvCxnSpPr>
        <p:spPr>
          <a:xfrm>
            <a:off x="5292080" y="4437112"/>
            <a:ext cx="2412000" cy="90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flipH="1">
            <a:off x="1710108" y="5445224"/>
            <a:ext cx="5923702" cy="0"/>
          </a:xfrm>
          <a:prstGeom prst="straightConnector1">
            <a:avLst/>
          </a:prstGeom>
          <a:ln w="38100">
            <a:solidFill>
              <a:srgbClr val="30B1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067943" y="5055567"/>
            <a:ext cx="2797613" cy="461665"/>
          </a:xfrm>
          <a:prstGeom prst="rect">
            <a:avLst/>
          </a:prstGeom>
          <a:noFill/>
        </p:spPr>
        <p:txBody>
          <a:bodyPr wrap="square" rtlCol="0">
            <a:spAutoFit/>
          </a:bodyPr>
          <a:lstStyle/>
          <a:p>
            <a:r>
              <a:rPr lang="zh-TW" altLang="en-US" sz="2400" dirty="0">
                <a:solidFill>
                  <a:srgbClr val="FF0000"/>
                </a:solidFill>
              </a:rPr>
              <a:t>調整程度</a:t>
            </a:r>
          </a:p>
        </p:txBody>
      </p:sp>
    </p:spTree>
    <p:extLst>
      <p:ext uri="{BB962C8B-B14F-4D97-AF65-F5344CB8AC3E}">
        <p14:creationId xmlns:p14="http://schemas.microsoft.com/office/powerpoint/2010/main" val="342267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2" name="矩形 21">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3" name="矩形 22">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grpSp>
        <p:nvGrpSpPr>
          <p:cNvPr id="69" name="群組 68"/>
          <p:cNvGrpSpPr/>
          <p:nvPr/>
        </p:nvGrpSpPr>
        <p:grpSpPr>
          <a:xfrm>
            <a:off x="395536" y="1694501"/>
            <a:ext cx="8496944" cy="788710"/>
            <a:chOff x="0" y="55162"/>
            <a:chExt cx="8496944" cy="1083600"/>
          </a:xfrm>
        </p:grpSpPr>
        <p:sp>
          <p:nvSpPr>
            <p:cNvPr id="98" name="矩形 97"/>
            <p:cNvSpPr/>
            <p:nvPr/>
          </p:nvSpPr>
          <p:spPr>
            <a:xfrm>
              <a:off x="0" y="55162"/>
              <a:ext cx="8496944" cy="10836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9" name="矩形 98"/>
            <p:cNvSpPr/>
            <p:nvPr/>
          </p:nvSpPr>
          <p:spPr>
            <a:xfrm>
              <a:off x="0" y="55162"/>
              <a:ext cx="8496944" cy="108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4000" tIns="180000" rIns="36000" bIns="78232" numCol="1" spcCol="1270" anchor="t" anchorCtr="0">
              <a:noAutofit/>
            </a:bodyPr>
            <a:lstStyle/>
            <a:p>
              <a:pPr marL="0" lvl="1" algn="l" defTabSz="488950" rtl="0">
                <a:lnSpc>
                  <a:spcPct val="90000"/>
                </a:lnSpc>
                <a:spcBef>
                  <a:spcPct val="0"/>
                </a:spcBef>
                <a:spcAft>
                  <a:spcPct val="15000"/>
                </a:spcAft>
              </a:pP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學生在某一特定領域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科目學習功能與一般同年齡或同年級學生相近，該領域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科目之課程需依據總綱與該領域課程綱要進行規劃與安排</a:t>
              </a:r>
              <a:endParaRPr kumimoji="1" lang="zh-TW" altLang="en-US" b="0" i="0" u="none" strike="noStrike" kern="1200" cap="none" normalizeH="0" baseline="0" dirty="0">
                <a:ln>
                  <a:noFill/>
                </a:ln>
                <a:solidFill>
                  <a:schemeClr val="tx1"/>
                </a:solidFill>
                <a:effectLst/>
                <a:latin typeface="Arial" pitchFamily="34" charset="0"/>
                <a:ea typeface="新細明體" pitchFamily="18" charset="-120"/>
                <a:cs typeface="新細明體" pitchFamily="18" charset="-120"/>
              </a:endParaRPr>
            </a:p>
          </p:txBody>
        </p:sp>
      </p:grpSp>
      <p:grpSp>
        <p:nvGrpSpPr>
          <p:cNvPr id="77" name="群組 76"/>
          <p:cNvGrpSpPr/>
          <p:nvPr/>
        </p:nvGrpSpPr>
        <p:grpSpPr>
          <a:xfrm>
            <a:off x="568356" y="1412776"/>
            <a:ext cx="5947860" cy="442195"/>
            <a:chOff x="424847" y="85287"/>
            <a:chExt cx="5947860" cy="442195"/>
          </a:xfrm>
        </p:grpSpPr>
        <p:sp>
          <p:nvSpPr>
            <p:cNvPr id="96" name="圓角矩形 95"/>
            <p:cNvSpPr/>
            <p:nvPr/>
          </p:nvSpPr>
          <p:spPr>
            <a:xfrm>
              <a:off x="424847" y="85287"/>
              <a:ext cx="5947860" cy="44219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7" name="圓角矩形 6"/>
            <p:cNvSpPr/>
            <p:nvPr/>
          </p:nvSpPr>
          <p:spPr>
            <a:xfrm>
              <a:off x="446433" y="106873"/>
              <a:ext cx="5904688" cy="39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kumimoji="1" lang="en-US" altLang="zh-TW" sz="2000" b="1" i="0" u="none" strike="noStrike" kern="1200" cap="none" normalizeH="0" baseline="0" dirty="0">
                  <a:ln>
                    <a:noFill/>
                  </a:ln>
                  <a:solidFill>
                    <a:schemeClr val="bg1"/>
                  </a:solidFill>
                  <a:effectLst/>
                  <a:latin typeface="細明體" pitchFamily="49" charset="-120"/>
                  <a:ea typeface="標楷體" pitchFamily="65" charset="-120"/>
                  <a:cs typeface="Times New Roman" pitchFamily="18" charset="0"/>
                </a:rPr>
                <a:t>1.</a:t>
              </a:r>
              <a:r>
                <a:rPr kumimoji="1" lang="en-US" altLang="zh-TW" sz="2000" b="0" i="0" u="none" strike="noStrike" kern="1200" cap="none" normalizeH="0" baseline="0" dirty="0">
                  <a:ln>
                    <a:noFill/>
                  </a:ln>
                  <a:solidFill>
                    <a:schemeClr val="bg1"/>
                  </a:solidFill>
                  <a:effectLst/>
                  <a:latin typeface="細明體" pitchFamily="49" charset="-120"/>
                  <a:ea typeface="標楷體" pitchFamily="65" charset="-120"/>
                  <a:cs typeface="Times New Roman" pitchFamily="18" charset="0"/>
                </a:rPr>
                <a:t> </a:t>
              </a:r>
              <a:r>
                <a:rPr kumimoji="1" lang="zh-TW" altLang="en-US" sz="2000" b="1" i="0" u="none" strike="noStrike" kern="1200" cap="none" normalizeH="0" baseline="0" dirty="0">
                  <a:ln>
                    <a:noFill/>
                  </a:ln>
                  <a:solidFill>
                    <a:schemeClr val="bg1"/>
                  </a:solidFill>
                  <a:effectLst/>
                  <a:latin typeface="標楷體" pitchFamily="65" charset="-120"/>
                  <a:ea typeface="標楷體" pitchFamily="65" charset="-120"/>
                  <a:cs typeface="Times New Roman" pitchFamily="18" charset="0"/>
                </a:rPr>
                <a:t>學習功能無缺損領域</a:t>
              </a:r>
              <a:endParaRPr lang="zh-TW" altLang="en-US" sz="2000" kern="1200" dirty="0">
                <a:solidFill>
                  <a:schemeClr val="bg1"/>
                </a:solidFill>
              </a:endParaRPr>
            </a:p>
          </p:txBody>
        </p:sp>
      </p:grpSp>
      <p:grpSp>
        <p:nvGrpSpPr>
          <p:cNvPr id="78" name="群組 77"/>
          <p:cNvGrpSpPr/>
          <p:nvPr/>
        </p:nvGrpSpPr>
        <p:grpSpPr>
          <a:xfrm>
            <a:off x="395536" y="2918638"/>
            <a:ext cx="8496944" cy="986392"/>
            <a:chOff x="0" y="1281438"/>
            <a:chExt cx="8496944" cy="1058400"/>
          </a:xfrm>
        </p:grpSpPr>
        <p:sp>
          <p:nvSpPr>
            <p:cNvPr id="94" name="矩形 93"/>
            <p:cNvSpPr/>
            <p:nvPr/>
          </p:nvSpPr>
          <p:spPr>
            <a:xfrm>
              <a:off x="0" y="1281438"/>
              <a:ext cx="8496944" cy="1058400"/>
            </a:xfrm>
            <a:prstGeom prst="rect">
              <a:avLst/>
            </a:prstGeom>
            <a:ln>
              <a:solidFill>
                <a:srgbClr val="FF535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5" name="矩形 94"/>
            <p:cNvSpPr/>
            <p:nvPr/>
          </p:nvSpPr>
          <p:spPr>
            <a:xfrm>
              <a:off x="0" y="1281438"/>
              <a:ext cx="8496944" cy="105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4000" tIns="180000" rIns="36000" bIns="78232" numCol="1" spcCol="1270" anchor="t" anchorCtr="0">
              <a:noAutofit/>
            </a:bodyPr>
            <a:lstStyle/>
            <a:p>
              <a:pPr marL="0" lvl="1" algn="l" defTabSz="466725" rtl="0">
                <a:lnSpc>
                  <a:spcPct val="90000"/>
                </a:lnSpc>
                <a:spcBef>
                  <a:spcPct val="0"/>
                </a:spcBef>
                <a:spcAft>
                  <a:spcPct val="15000"/>
                </a:spcAft>
              </a:pP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學生在某一特定領域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科目的學習非僅因學習動機和成就低落之影響，而係因其身心障礙之限制，造成與一般同年齡或同年級學生有部分落差。該領域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科目之課程需與一般學生相同為原則，依據總綱與該領域課程綱要之規劃安排</a:t>
              </a:r>
              <a:endParaRPr kumimoji="1" lang="zh-TW" altLang="en-US" b="0" i="0" u="none" strike="noStrike" kern="1200" cap="none" normalizeH="0" baseline="0" dirty="0">
                <a:ln>
                  <a:noFill/>
                </a:ln>
                <a:solidFill>
                  <a:schemeClr val="tx1"/>
                </a:solidFill>
                <a:effectLst/>
                <a:latin typeface="Arial" pitchFamily="34" charset="0"/>
                <a:ea typeface="新細明體" pitchFamily="18" charset="-120"/>
                <a:cs typeface="新細明體" pitchFamily="18" charset="-120"/>
              </a:endParaRPr>
            </a:p>
          </p:txBody>
        </p:sp>
      </p:grpSp>
      <p:grpSp>
        <p:nvGrpSpPr>
          <p:cNvPr id="79" name="群組 78"/>
          <p:cNvGrpSpPr/>
          <p:nvPr/>
        </p:nvGrpSpPr>
        <p:grpSpPr>
          <a:xfrm>
            <a:off x="568356" y="2636912"/>
            <a:ext cx="5947860" cy="442195"/>
            <a:chOff x="424847" y="1311562"/>
            <a:chExt cx="5947860" cy="442195"/>
          </a:xfrm>
        </p:grpSpPr>
        <p:sp>
          <p:nvSpPr>
            <p:cNvPr id="92" name="圓角矩形 91"/>
            <p:cNvSpPr/>
            <p:nvPr/>
          </p:nvSpPr>
          <p:spPr>
            <a:xfrm>
              <a:off x="424847" y="1311562"/>
              <a:ext cx="5947860" cy="442195"/>
            </a:xfrm>
            <a:prstGeom prst="roundRect">
              <a:avLst/>
            </a:prstGeom>
            <a:solidFill>
              <a:srgbClr val="FF5353"/>
            </a:solidFill>
          </p:spPr>
          <p:style>
            <a:lnRef idx="2">
              <a:schemeClr val="lt1">
                <a:hueOff val="0"/>
                <a:satOff val="0"/>
                <a:lumOff val="0"/>
                <a:alphaOff val="0"/>
              </a:schemeClr>
            </a:lnRef>
            <a:fillRef idx="1">
              <a:scrgbClr r="0" g="0" b="0"/>
            </a:fillRef>
            <a:effectRef idx="0">
              <a:schemeClr val="accent2">
                <a:hueOff val="-4800000"/>
                <a:satOff val="-16668"/>
                <a:lumOff val="20000"/>
                <a:alphaOff val="0"/>
              </a:schemeClr>
            </a:effectRef>
            <a:fontRef idx="minor">
              <a:schemeClr val="lt1"/>
            </a:fontRef>
          </p:style>
        </p:sp>
        <p:sp>
          <p:nvSpPr>
            <p:cNvPr id="93" name="圓角矩形 10"/>
            <p:cNvSpPr/>
            <p:nvPr/>
          </p:nvSpPr>
          <p:spPr>
            <a:xfrm>
              <a:off x="446433" y="1333148"/>
              <a:ext cx="5904688" cy="39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lvl="0" algn="l" defTabSz="800100" rtl="0">
                <a:lnSpc>
                  <a:spcPct val="90000"/>
                </a:lnSpc>
                <a:spcBef>
                  <a:spcPct val="0"/>
                </a:spcBef>
                <a:spcAft>
                  <a:spcPct val="35000"/>
                </a:spcAft>
              </a:pPr>
              <a:r>
                <a:rPr kumimoji="1" lang="en-US" altLang="zh-TW" sz="2000" b="1" i="0" u="none" strike="noStrike" kern="1200" cap="none" normalizeH="0" baseline="0" dirty="0">
                  <a:ln>
                    <a:noFill/>
                  </a:ln>
                  <a:solidFill>
                    <a:schemeClr val="bg1"/>
                  </a:solidFill>
                  <a:effectLst/>
                  <a:latin typeface="細明體" pitchFamily="49" charset="-120"/>
                  <a:ea typeface="標楷體" pitchFamily="65" charset="-120"/>
                  <a:cs typeface="Times New Roman" pitchFamily="18" charset="0"/>
                </a:rPr>
                <a:t>2. </a:t>
              </a:r>
              <a:r>
                <a:rPr kumimoji="1" lang="zh-TW" altLang="en-US" sz="2000" b="1" i="0" u="none" strike="noStrike" kern="1200" cap="none" normalizeH="0" baseline="0" dirty="0">
                  <a:ln>
                    <a:noFill/>
                  </a:ln>
                  <a:solidFill>
                    <a:schemeClr val="bg1"/>
                  </a:solidFill>
                  <a:effectLst/>
                  <a:latin typeface="標楷體" pitchFamily="65" charset="-120"/>
                  <a:ea typeface="標楷體" pitchFamily="65" charset="-120"/>
                  <a:cs typeface="Times New Roman" pitchFamily="18" charset="0"/>
                </a:rPr>
                <a:t>學習功能輕微缺損領域</a:t>
              </a:r>
              <a:endParaRPr kumimoji="1" lang="zh-TW" altLang="en-US" sz="2000" b="0" i="0" u="none" strike="noStrike" kern="1200" cap="none" normalizeH="0" baseline="0" dirty="0">
                <a:ln>
                  <a:noFill/>
                </a:ln>
                <a:solidFill>
                  <a:schemeClr val="bg1"/>
                </a:solidFill>
                <a:effectLst/>
                <a:latin typeface="Arial" pitchFamily="34" charset="0"/>
                <a:ea typeface="新細明體" pitchFamily="18" charset="-120"/>
                <a:cs typeface="新細明體" pitchFamily="18" charset="-120"/>
              </a:endParaRPr>
            </a:p>
          </p:txBody>
        </p:sp>
      </p:grpSp>
      <p:grpSp>
        <p:nvGrpSpPr>
          <p:cNvPr id="80" name="群組 79"/>
          <p:cNvGrpSpPr/>
          <p:nvPr/>
        </p:nvGrpSpPr>
        <p:grpSpPr>
          <a:xfrm>
            <a:off x="395536" y="4337876"/>
            <a:ext cx="8496944" cy="986392"/>
            <a:chOff x="0" y="2482513"/>
            <a:chExt cx="8496944" cy="1058400"/>
          </a:xfrm>
        </p:grpSpPr>
        <p:sp>
          <p:nvSpPr>
            <p:cNvPr id="90" name="矩形 89"/>
            <p:cNvSpPr/>
            <p:nvPr/>
          </p:nvSpPr>
          <p:spPr>
            <a:xfrm>
              <a:off x="0" y="2482513"/>
              <a:ext cx="8496944" cy="1058400"/>
            </a:xfrm>
            <a:prstGeom prst="rect">
              <a:avLst/>
            </a:prstGeom>
            <a:ln>
              <a:solidFill>
                <a:srgbClr val="00B05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1" name="矩形 90"/>
            <p:cNvSpPr/>
            <p:nvPr/>
          </p:nvSpPr>
          <p:spPr>
            <a:xfrm>
              <a:off x="0" y="2482513"/>
              <a:ext cx="8496944" cy="105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4000" tIns="180000" rIns="36000" bIns="78232" numCol="1" spcCol="1270" anchor="t" anchorCtr="0">
              <a:noAutofit/>
            </a:bodyPr>
            <a:lstStyle/>
            <a:p>
              <a:pPr marL="0" lvl="1" algn="l" defTabSz="466725" rtl="0">
                <a:lnSpc>
                  <a:spcPct val="90000"/>
                </a:lnSpc>
                <a:spcBef>
                  <a:spcPct val="0"/>
                </a:spcBef>
                <a:spcAft>
                  <a:spcPct val="15000"/>
                </a:spcAft>
              </a:pP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學生在某一特定領域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科目因身心障礙影響致使其學習成就嚴重落後一般同年齡或同年級學生。該領域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科目之課程需先參照總綱與該領域課程綱要進行規劃，並得增減該領域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科目之節數</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學分數</a:t>
              </a:r>
              <a:endParaRPr kumimoji="1" lang="zh-TW" altLang="en-US" b="0" i="0" u="none" strike="noStrike" kern="1200" cap="none" normalizeH="0" baseline="0" dirty="0">
                <a:ln>
                  <a:noFill/>
                </a:ln>
                <a:solidFill>
                  <a:schemeClr val="tx1"/>
                </a:solidFill>
                <a:effectLst/>
                <a:latin typeface="Arial" pitchFamily="34" charset="0"/>
                <a:ea typeface="新細明體" pitchFamily="18" charset="-120"/>
                <a:cs typeface="新細明體" pitchFamily="18" charset="-120"/>
              </a:endParaRPr>
            </a:p>
          </p:txBody>
        </p:sp>
      </p:grpSp>
      <p:grpSp>
        <p:nvGrpSpPr>
          <p:cNvPr id="81" name="群組 80"/>
          <p:cNvGrpSpPr/>
          <p:nvPr/>
        </p:nvGrpSpPr>
        <p:grpSpPr>
          <a:xfrm>
            <a:off x="568356" y="4056151"/>
            <a:ext cx="5947860" cy="442195"/>
            <a:chOff x="424847" y="2512638"/>
            <a:chExt cx="5947860" cy="442195"/>
          </a:xfrm>
        </p:grpSpPr>
        <p:sp>
          <p:nvSpPr>
            <p:cNvPr id="88" name="圓角矩形 87"/>
            <p:cNvSpPr/>
            <p:nvPr/>
          </p:nvSpPr>
          <p:spPr>
            <a:xfrm>
              <a:off x="424847" y="2512638"/>
              <a:ext cx="5947860" cy="442195"/>
            </a:xfrm>
            <a:prstGeom prst="roundRect">
              <a:avLst/>
            </a:prstGeom>
            <a:solidFill>
              <a:srgbClr val="00B050"/>
            </a:solidFill>
          </p:spPr>
          <p:style>
            <a:lnRef idx="2">
              <a:schemeClr val="lt1">
                <a:hueOff val="0"/>
                <a:satOff val="0"/>
                <a:lumOff val="0"/>
                <a:alphaOff val="0"/>
              </a:schemeClr>
            </a:lnRef>
            <a:fillRef idx="1">
              <a:scrgbClr r="0" g="0" b="0"/>
            </a:fillRef>
            <a:effectRef idx="0">
              <a:schemeClr val="accent2">
                <a:hueOff val="-9600000"/>
                <a:satOff val="-33335"/>
                <a:lumOff val="40001"/>
                <a:alphaOff val="0"/>
              </a:schemeClr>
            </a:effectRef>
            <a:fontRef idx="minor">
              <a:schemeClr val="lt1"/>
            </a:fontRef>
          </p:style>
        </p:sp>
        <p:sp>
          <p:nvSpPr>
            <p:cNvPr id="89" name="圓角矩形 14"/>
            <p:cNvSpPr/>
            <p:nvPr/>
          </p:nvSpPr>
          <p:spPr>
            <a:xfrm>
              <a:off x="446433" y="2534224"/>
              <a:ext cx="5904688" cy="39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lvl="0" algn="l" defTabSz="800100" rtl="0">
                <a:lnSpc>
                  <a:spcPct val="90000"/>
                </a:lnSpc>
                <a:spcBef>
                  <a:spcPct val="0"/>
                </a:spcBef>
                <a:spcAft>
                  <a:spcPct val="35000"/>
                </a:spcAft>
              </a:pPr>
              <a:r>
                <a:rPr kumimoji="1" lang="en-US" altLang="zh-TW" sz="2000" b="1" i="0" u="none" strike="noStrike" kern="1200" cap="none" normalizeH="0" baseline="0" dirty="0">
                  <a:ln>
                    <a:noFill/>
                  </a:ln>
                  <a:solidFill>
                    <a:schemeClr val="bg1"/>
                  </a:solidFill>
                  <a:effectLst/>
                  <a:latin typeface="細明體" pitchFamily="49" charset="-120"/>
                  <a:ea typeface="標楷體" pitchFamily="65" charset="-120"/>
                  <a:cs typeface="Times New Roman" pitchFamily="18" charset="0"/>
                </a:rPr>
                <a:t>3. </a:t>
              </a:r>
              <a:r>
                <a:rPr kumimoji="1" lang="zh-TW" altLang="en-US" sz="2000" b="1" i="0" u="none" strike="noStrike" kern="1200" cap="none" normalizeH="0" baseline="0" dirty="0">
                  <a:ln>
                    <a:noFill/>
                  </a:ln>
                  <a:solidFill>
                    <a:schemeClr val="bg1"/>
                  </a:solidFill>
                  <a:effectLst/>
                  <a:latin typeface="標楷體" pitchFamily="65" charset="-120"/>
                  <a:ea typeface="標楷體" pitchFamily="65" charset="-120"/>
                  <a:cs typeface="Times New Roman" pitchFamily="18" charset="0"/>
                </a:rPr>
                <a:t>學習功能嚴重缺損領域</a:t>
              </a:r>
              <a:endParaRPr kumimoji="1" lang="zh-TW" altLang="en-US" sz="2000" b="0" i="0" u="none" strike="noStrike" kern="1200" cap="none" normalizeH="0" baseline="0" dirty="0">
                <a:ln>
                  <a:noFill/>
                </a:ln>
                <a:solidFill>
                  <a:schemeClr val="bg1"/>
                </a:solidFill>
                <a:effectLst/>
                <a:latin typeface="Arial" pitchFamily="34" charset="0"/>
                <a:ea typeface="新細明體" pitchFamily="18" charset="-120"/>
                <a:cs typeface="新細明體" pitchFamily="18" charset="-120"/>
              </a:endParaRPr>
            </a:p>
          </p:txBody>
        </p:sp>
      </p:grpSp>
      <p:grpSp>
        <p:nvGrpSpPr>
          <p:cNvPr id="82" name="群組 81"/>
          <p:cNvGrpSpPr/>
          <p:nvPr/>
        </p:nvGrpSpPr>
        <p:grpSpPr>
          <a:xfrm>
            <a:off x="395536" y="5754976"/>
            <a:ext cx="8496944" cy="986392"/>
            <a:chOff x="0" y="3683589"/>
            <a:chExt cx="8496944" cy="1058400"/>
          </a:xfrm>
        </p:grpSpPr>
        <p:sp>
          <p:nvSpPr>
            <p:cNvPr id="86" name="矩形 85"/>
            <p:cNvSpPr/>
            <p:nvPr/>
          </p:nvSpPr>
          <p:spPr>
            <a:xfrm>
              <a:off x="0" y="3683589"/>
              <a:ext cx="8496944" cy="1058400"/>
            </a:xfrm>
            <a:prstGeom prst="rect">
              <a:avLst/>
            </a:prstGeom>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7" name="矩形 86"/>
            <p:cNvSpPr/>
            <p:nvPr/>
          </p:nvSpPr>
          <p:spPr>
            <a:xfrm>
              <a:off x="0" y="3683589"/>
              <a:ext cx="8496944" cy="105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000" tIns="180000" rIns="36000" bIns="78232" numCol="1" spcCol="1270" anchor="t" anchorCtr="0">
              <a:noAutofit/>
            </a:bodyPr>
            <a:lstStyle/>
            <a:p>
              <a:pPr marL="0" lvl="1" algn="l" defTabSz="466725" rtl="0">
                <a:lnSpc>
                  <a:spcPct val="90000"/>
                </a:lnSpc>
                <a:spcBef>
                  <a:spcPct val="0"/>
                </a:spcBef>
                <a:spcAft>
                  <a:spcPct val="15000"/>
                </a:spcAft>
              </a:pP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學生在某一特定領域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科目表現優異或具潛能者（包括身心障礙及社經文化地位不利之資賦優異學生），該領域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科目之課程需先參照總綱與該領域課程綱要之規劃，並得調整該領域</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科目之節數</a:t>
              </a:r>
              <a:r>
                <a:rPr kumimoji="1" lang="en-US" altLang="zh-TW" b="0" i="0" u="none" strike="noStrike" kern="1200" cap="none" normalizeH="0" baseline="0" dirty="0">
                  <a:ln>
                    <a:noFill/>
                  </a:ln>
                  <a:solidFill>
                    <a:schemeClr val="tx1"/>
                  </a:solidFill>
                  <a:effectLst/>
                  <a:latin typeface="細明體" pitchFamily="49" charset="-120"/>
                  <a:ea typeface="標楷體" pitchFamily="65" charset="-120"/>
                  <a:cs typeface="Times New Roman" pitchFamily="18" charset="0"/>
                </a:rPr>
                <a:t>/</a:t>
              </a:r>
              <a:r>
                <a:rPr kumimoji="1" lang="zh-TW" altLang="en-US"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學分數</a:t>
              </a:r>
              <a:endParaRPr kumimoji="1" lang="zh-TW" altLang="en-US" b="0" i="0" u="none" strike="noStrike" kern="1200" cap="none" normalizeH="0" baseline="0" dirty="0">
                <a:ln>
                  <a:noFill/>
                </a:ln>
                <a:solidFill>
                  <a:schemeClr val="tx1"/>
                </a:solidFill>
                <a:effectLst/>
                <a:latin typeface="Arial" pitchFamily="34" charset="0"/>
                <a:ea typeface="新細明體" pitchFamily="18" charset="-120"/>
                <a:cs typeface="新細明體" pitchFamily="18" charset="-120"/>
              </a:endParaRPr>
            </a:p>
          </p:txBody>
        </p:sp>
      </p:grpSp>
      <p:grpSp>
        <p:nvGrpSpPr>
          <p:cNvPr id="83" name="群組 82"/>
          <p:cNvGrpSpPr/>
          <p:nvPr/>
        </p:nvGrpSpPr>
        <p:grpSpPr>
          <a:xfrm>
            <a:off x="568356" y="5473250"/>
            <a:ext cx="5947860" cy="442195"/>
            <a:chOff x="424847" y="3713713"/>
            <a:chExt cx="5947860" cy="442195"/>
          </a:xfrm>
        </p:grpSpPr>
        <p:sp>
          <p:nvSpPr>
            <p:cNvPr id="84" name="圓角矩形 83"/>
            <p:cNvSpPr/>
            <p:nvPr/>
          </p:nvSpPr>
          <p:spPr>
            <a:xfrm>
              <a:off x="424847" y="3713713"/>
              <a:ext cx="5947860" cy="442195"/>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85" name="圓角矩形 18"/>
            <p:cNvSpPr/>
            <p:nvPr/>
          </p:nvSpPr>
          <p:spPr>
            <a:xfrm>
              <a:off x="446433" y="3735299"/>
              <a:ext cx="5904688" cy="39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815" tIns="0" rIns="224815" bIns="0" numCol="1" spcCol="1270" anchor="ctr" anchorCtr="0">
              <a:noAutofit/>
            </a:bodyPr>
            <a:lstStyle/>
            <a:p>
              <a:pPr lvl="0" algn="l" defTabSz="800100" rtl="0">
                <a:lnSpc>
                  <a:spcPct val="90000"/>
                </a:lnSpc>
                <a:spcBef>
                  <a:spcPct val="0"/>
                </a:spcBef>
                <a:spcAft>
                  <a:spcPct val="35000"/>
                </a:spcAft>
              </a:pPr>
              <a:r>
                <a:rPr kumimoji="1" lang="en-US" altLang="zh-TW" sz="2000" b="1" i="0" u="none" strike="noStrike" kern="1200" cap="none" normalizeH="0" baseline="0" dirty="0">
                  <a:ln>
                    <a:noFill/>
                  </a:ln>
                  <a:solidFill>
                    <a:schemeClr val="bg1"/>
                  </a:solidFill>
                  <a:effectLst/>
                  <a:latin typeface="細明體" pitchFamily="49" charset="-120"/>
                  <a:ea typeface="標楷體" pitchFamily="65" charset="-120"/>
                  <a:cs typeface="Times New Roman" pitchFamily="18" charset="0"/>
                </a:rPr>
                <a:t>4. </a:t>
              </a:r>
              <a:r>
                <a:rPr kumimoji="1" lang="zh-TW" altLang="en-US" sz="2000" b="1" i="0" u="none" strike="noStrike" kern="1200" cap="none" normalizeH="0" baseline="0" dirty="0">
                  <a:ln>
                    <a:noFill/>
                  </a:ln>
                  <a:solidFill>
                    <a:schemeClr val="bg1"/>
                  </a:solidFill>
                  <a:effectLst/>
                  <a:latin typeface="標楷體" pitchFamily="65" charset="-120"/>
                  <a:ea typeface="標楷體" pitchFamily="65" charset="-120"/>
                  <a:cs typeface="Times New Roman" pitchFamily="18" charset="0"/>
                </a:rPr>
                <a:t>學習功能優異領域</a:t>
              </a:r>
              <a:endParaRPr kumimoji="1" lang="zh-TW" altLang="en-US" sz="2000" b="0" i="0" u="none" strike="noStrike" kern="1200" cap="none" normalizeH="0" baseline="0" dirty="0">
                <a:ln>
                  <a:noFill/>
                </a:ln>
                <a:solidFill>
                  <a:schemeClr val="bg1"/>
                </a:solidFill>
                <a:effectLst/>
                <a:latin typeface="Arial" pitchFamily="34" charset="0"/>
                <a:ea typeface="新細明體" pitchFamily="18" charset="-120"/>
                <a:cs typeface="新細明體" pitchFamily="18" charset="-120"/>
              </a:endParaRPr>
            </a:p>
          </p:txBody>
        </p:sp>
      </p:grpSp>
    </p:spTree>
    <p:extLst>
      <p:ext uri="{BB962C8B-B14F-4D97-AF65-F5344CB8AC3E}">
        <p14:creationId xmlns:p14="http://schemas.microsoft.com/office/powerpoint/2010/main" val="34226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788988" y="2792412"/>
            <a:ext cx="7886700" cy="1323975"/>
          </a:xfrm>
          <a:prstGeom prst="rect">
            <a:avLst/>
          </a:prstGeom>
        </p:spPr>
        <p:txBody>
          <a:bodyPr rtlCol="0">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zh-TW" altLang="en-US" sz="3500" b="1" i="0" u="none" strike="noStrike" kern="0" cap="none" spc="0" normalizeH="0" baseline="0" noProof="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十二年國民基本教育課程綱要</a:t>
            </a:r>
            <a:br>
              <a:rPr kumimoji="1" lang="zh-TW" altLang="en-US" sz="3500" b="1" i="0" u="none" strike="noStrike" kern="0" cap="none" spc="0" normalizeH="0" baseline="0" noProof="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br>
            <a:r>
              <a:rPr kumimoji="1" lang="zh-TW" altLang="en-US" sz="3500" b="1" i="0" u="none" strike="noStrike" kern="0" cap="none" spc="0" normalizeH="0" baseline="0" noProof="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rPr>
              <a:t>總綱重要理念與內涵</a:t>
            </a:r>
            <a:endParaRPr kumimoji="1" lang="zh-TW" altLang="en-US" sz="35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j-cs"/>
            </a:endParaRPr>
          </a:p>
        </p:txBody>
      </p:sp>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向下箭號 62"/>
          <p:cNvSpPr/>
          <p:nvPr/>
        </p:nvSpPr>
        <p:spPr>
          <a:xfrm>
            <a:off x="7668344"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向下箭號 29"/>
          <p:cNvSpPr/>
          <p:nvPr/>
        </p:nvSpPr>
        <p:spPr>
          <a:xfrm>
            <a:off x="2771800"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2" name="向下箭號 51"/>
          <p:cNvSpPr/>
          <p:nvPr/>
        </p:nvSpPr>
        <p:spPr>
          <a:xfrm>
            <a:off x="971600" y="5242349"/>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3" name="向下箭號 52"/>
          <p:cNvSpPr/>
          <p:nvPr/>
        </p:nvSpPr>
        <p:spPr>
          <a:xfrm>
            <a:off x="1835696"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4" name="向下箭號 53"/>
          <p:cNvSpPr/>
          <p:nvPr/>
        </p:nvSpPr>
        <p:spPr>
          <a:xfrm>
            <a:off x="5796136"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5" name="向下箭號 54"/>
          <p:cNvSpPr/>
          <p:nvPr/>
        </p:nvSpPr>
        <p:spPr>
          <a:xfrm>
            <a:off x="3851920" y="5242349"/>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7" name="向下箭號 56"/>
          <p:cNvSpPr/>
          <p:nvPr/>
        </p:nvSpPr>
        <p:spPr>
          <a:xfrm>
            <a:off x="4788024"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8" name="向下箭號 57"/>
          <p:cNvSpPr/>
          <p:nvPr/>
        </p:nvSpPr>
        <p:spPr>
          <a:xfrm>
            <a:off x="6732240" y="5229200"/>
            <a:ext cx="720080" cy="922955"/>
          </a:xfrm>
          <a:prstGeom prst="downArrow">
            <a:avLst>
              <a:gd name="adj1" fmla="val 41754"/>
              <a:gd name="adj2" fmla="val 32112"/>
            </a:avLst>
          </a:prstGeom>
          <a:solidFill>
            <a:srgbClr val="FFFF99"/>
          </a:solidFill>
          <a:ln w="76200">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9" name="矩形 8">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2" name="Text Placeholder 3">
            <a:extLst>
              <a:ext uri="{FF2B5EF4-FFF2-40B4-BE49-F238E27FC236}">
                <a16:creationId xmlns:a16="http://schemas.microsoft.com/office/drawing/2014/main" id="{D937BFAA-1CC3-472E-BDE2-73CDFF31F750}"/>
              </a:ext>
            </a:extLst>
          </p:cNvPr>
          <p:cNvSpPr txBox="1">
            <a:spLocks/>
          </p:cNvSpPr>
          <p:nvPr/>
        </p:nvSpPr>
        <p:spPr>
          <a:xfrm>
            <a:off x="2411760" y="5157192"/>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簡</a:t>
            </a:r>
            <a:br>
              <a:rPr lang="en-US" altLang="zh-TW" sz="2200" dirty="0">
                <a:solidFill>
                  <a:srgbClr val="0066FF"/>
                </a:solidFill>
                <a:latin typeface="+mj-ea"/>
                <a:ea typeface="+mj-ea"/>
              </a:rPr>
            </a:br>
            <a:r>
              <a:rPr lang="zh-TW" altLang="zh-TW" sz="2200" dirty="0">
                <a:solidFill>
                  <a:srgbClr val="0066FF"/>
                </a:solidFill>
                <a:latin typeface="+mj-ea"/>
                <a:ea typeface="+mj-ea"/>
              </a:rPr>
              <a:t>化</a:t>
            </a:r>
            <a:endParaRPr lang="en-US" altLang="en-US" sz="2200" dirty="0">
              <a:solidFill>
                <a:srgbClr val="0066FF"/>
              </a:solidFill>
              <a:latin typeface="+mj-ea"/>
              <a:ea typeface="+mj-ea"/>
            </a:endParaRPr>
          </a:p>
        </p:txBody>
      </p:sp>
      <p:sp>
        <p:nvSpPr>
          <p:cNvPr id="24" name="Text Placeholder 3">
            <a:extLst>
              <a:ext uri="{FF2B5EF4-FFF2-40B4-BE49-F238E27FC236}">
                <a16:creationId xmlns:a16="http://schemas.microsoft.com/office/drawing/2014/main" id="{D937BFAA-1CC3-472E-BDE2-73CDFF31F750}"/>
              </a:ext>
            </a:extLst>
          </p:cNvPr>
          <p:cNvSpPr txBox="1">
            <a:spLocks/>
          </p:cNvSpPr>
          <p:nvPr/>
        </p:nvSpPr>
        <p:spPr>
          <a:xfrm>
            <a:off x="971600" y="6238473"/>
            <a:ext cx="7488832" cy="430887"/>
          </a:xfrm>
          <a:prstGeom prst="rect">
            <a:avLst/>
          </a:prstGeom>
          <a:solidFill>
            <a:srgbClr val="FFCCCC"/>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TW" sz="2800" b="1" dirty="0">
                <a:solidFill>
                  <a:schemeClr val="tx1"/>
                </a:solidFill>
                <a:latin typeface="+mj-ea"/>
                <a:ea typeface="+mj-ea"/>
              </a:rPr>
              <a:t>IGP/IEP</a:t>
            </a:r>
            <a:endParaRPr lang="en-US" sz="2800" b="1" dirty="0">
              <a:solidFill>
                <a:schemeClr val="tx1"/>
              </a:solidFill>
              <a:latin typeface="+mj-ea"/>
              <a:ea typeface="+mj-ea"/>
            </a:endParaRPr>
          </a:p>
        </p:txBody>
      </p:sp>
      <p:sp>
        <p:nvSpPr>
          <p:cNvPr id="28" name="Text Placeholder 3">
            <a:extLst>
              <a:ext uri="{FF2B5EF4-FFF2-40B4-BE49-F238E27FC236}">
                <a16:creationId xmlns:a16="http://schemas.microsoft.com/office/drawing/2014/main" id="{D937BFAA-1CC3-472E-BDE2-73CDFF31F750}"/>
              </a:ext>
            </a:extLst>
          </p:cNvPr>
          <p:cNvSpPr txBox="1">
            <a:spLocks/>
          </p:cNvSpPr>
          <p:nvPr/>
        </p:nvSpPr>
        <p:spPr>
          <a:xfrm>
            <a:off x="467544" y="5157192"/>
            <a:ext cx="1728192"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加</a:t>
            </a:r>
            <a:br>
              <a:rPr lang="en-US" altLang="zh-TW" sz="2200" dirty="0">
                <a:solidFill>
                  <a:srgbClr val="0066FF"/>
                </a:solidFill>
                <a:latin typeface="+mj-ea"/>
                <a:ea typeface="+mj-ea"/>
              </a:rPr>
            </a:br>
            <a:r>
              <a:rPr lang="zh-TW" altLang="zh-TW" sz="2200" dirty="0">
                <a:solidFill>
                  <a:srgbClr val="0066FF"/>
                </a:solidFill>
                <a:latin typeface="+mj-ea"/>
                <a:ea typeface="+mj-ea"/>
              </a:rPr>
              <a:t>深</a:t>
            </a:r>
            <a:endParaRPr lang="en-US" altLang="en-US" sz="2200" dirty="0">
              <a:solidFill>
                <a:srgbClr val="0066FF"/>
              </a:solidFill>
              <a:latin typeface="+mj-ea"/>
              <a:ea typeface="+mj-ea"/>
            </a:endParaRPr>
          </a:p>
        </p:txBody>
      </p:sp>
      <p:sp>
        <p:nvSpPr>
          <p:cNvPr id="32" name="Text Placeholder 3">
            <a:extLst>
              <a:ext uri="{FF2B5EF4-FFF2-40B4-BE49-F238E27FC236}">
                <a16:creationId xmlns:a16="http://schemas.microsoft.com/office/drawing/2014/main" id="{D937BFAA-1CC3-472E-BDE2-73CDFF31F750}"/>
              </a:ext>
            </a:extLst>
          </p:cNvPr>
          <p:cNvSpPr txBox="1">
            <a:spLocks/>
          </p:cNvSpPr>
          <p:nvPr/>
        </p:nvSpPr>
        <p:spPr>
          <a:xfrm>
            <a:off x="972512" y="4221088"/>
            <a:ext cx="7487920" cy="430887"/>
          </a:xfrm>
          <a:prstGeom prst="rect">
            <a:avLst/>
          </a:prstGeom>
          <a:solidFill>
            <a:srgbClr val="FFD757"/>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800" dirty="0">
                <a:latin typeface="+mj-ea"/>
                <a:ea typeface="+mj-ea"/>
              </a:rPr>
              <a:t>各領域</a:t>
            </a:r>
            <a:r>
              <a:rPr lang="en-US" altLang="zh-TW" sz="2800" dirty="0">
                <a:latin typeface="+mj-ea"/>
                <a:ea typeface="+mj-ea"/>
              </a:rPr>
              <a:t>/</a:t>
            </a:r>
            <a:r>
              <a:rPr lang="zh-TW" altLang="en-US" sz="2800" dirty="0">
                <a:latin typeface="+mj-ea"/>
                <a:ea typeface="+mj-ea"/>
              </a:rPr>
              <a:t>科目的</a:t>
            </a:r>
            <a:r>
              <a:rPr lang="zh-TW" altLang="en-US" sz="2800" b="1" dirty="0">
                <a:solidFill>
                  <a:srgbClr val="FF0000"/>
                </a:solidFill>
                <a:latin typeface="+mj-ea"/>
                <a:ea typeface="+mj-ea"/>
              </a:rPr>
              <a:t>學習重點</a:t>
            </a:r>
            <a:r>
              <a:rPr lang="en-US" altLang="zh-TW" sz="2400" dirty="0">
                <a:solidFill>
                  <a:schemeClr val="tx1"/>
                </a:solidFill>
                <a:latin typeface="+mj-ea"/>
                <a:ea typeface="+mj-ea"/>
              </a:rPr>
              <a:t>(</a:t>
            </a:r>
            <a:r>
              <a:rPr lang="zh-TW" altLang="en-US" sz="2400" dirty="0">
                <a:solidFill>
                  <a:schemeClr val="tx1"/>
                </a:solidFill>
                <a:latin typeface="+mj-ea"/>
                <a:ea typeface="+mj-ea"/>
              </a:rPr>
              <a:t>含</a:t>
            </a:r>
            <a:r>
              <a:rPr lang="zh-TW" altLang="en-US" sz="2400" b="1" dirty="0">
                <a:solidFill>
                  <a:srgbClr val="FF0000"/>
                </a:solidFill>
                <a:latin typeface="+mj-ea"/>
                <a:ea typeface="+mj-ea"/>
              </a:rPr>
              <a:t>學習表現</a:t>
            </a:r>
            <a:r>
              <a:rPr lang="zh-TW" altLang="en-US" sz="2400" dirty="0">
                <a:solidFill>
                  <a:schemeClr val="tx1"/>
                </a:solidFill>
                <a:latin typeface="+mj-ea"/>
                <a:ea typeface="+mj-ea"/>
              </a:rPr>
              <a:t>與</a:t>
            </a:r>
            <a:r>
              <a:rPr lang="zh-TW" altLang="en-US" sz="2400" b="1" dirty="0">
                <a:solidFill>
                  <a:srgbClr val="FF0000"/>
                </a:solidFill>
                <a:latin typeface="+mj-ea"/>
                <a:ea typeface="+mj-ea"/>
              </a:rPr>
              <a:t>學習內容</a:t>
            </a:r>
            <a:r>
              <a:rPr lang="en-US" altLang="zh-TW" sz="2400" dirty="0">
                <a:solidFill>
                  <a:schemeClr val="tx1"/>
                </a:solidFill>
                <a:latin typeface="+mj-ea"/>
                <a:ea typeface="+mj-ea"/>
              </a:rPr>
              <a:t>)</a:t>
            </a:r>
            <a:endParaRPr lang="en-US" altLang="zh-TW" sz="2800" dirty="0">
              <a:latin typeface="+mj-ea"/>
              <a:ea typeface="+mj-ea"/>
            </a:endParaRPr>
          </a:p>
        </p:txBody>
      </p:sp>
      <p:sp>
        <p:nvSpPr>
          <p:cNvPr id="41" name="Text Placeholder 3">
            <a:extLst>
              <a:ext uri="{FF2B5EF4-FFF2-40B4-BE49-F238E27FC236}">
                <a16:creationId xmlns:a16="http://schemas.microsoft.com/office/drawing/2014/main" id="{D937BFAA-1CC3-472E-BDE2-73CDFF31F750}"/>
              </a:ext>
            </a:extLst>
          </p:cNvPr>
          <p:cNvSpPr txBox="1">
            <a:spLocks/>
          </p:cNvSpPr>
          <p:nvPr/>
        </p:nvSpPr>
        <p:spPr>
          <a:xfrm>
            <a:off x="3347864" y="5137137"/>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減</a:t>
            </a:r>
            <a:br>
              <a:rPr lang="en-US" altLang="zh-TW" sz="2200" dirty="0">
                <a:solidFill>
                  <a:srgbClr val="0066FF"/>
                </a:solidFill>
                <a:latin typeface="+mj-ea"/>
                <a:ea typeface="+mj-ea"/>
              </a:rPr>
            </a:br>
            <a:r>
              <a:rPr lang="zh-TW" altLang="en-US" sz="2200" dirty="0">
                <a:solidFill>
                  <a:srgbClr val="0066FF"/>
                </a:solidFill>
                <a:latin typeface="+mj-ea"/>
                <a:ea typeface="+mj-ea"/>
              </a:rPr>
              <a:t>量</a:t>
            </a:r>
            <a:endParaRPr lang="en-US" altLang="en-US" sz="2200" dirty="0">
              <a:solidFill>
                <a:srgbClr val="0066FF"/>
              </a:solidFill>
              <a:latin typeface="+mj-ea"/>
              <a:ea typeface="+mj-ea"/>
            </a:endParaRPr>
          </a:p>
        </p:txBody>
      </p:sp>
      <p:sp>
        <p:nvSpPr>
          <p:cNvPr id="42" name="Text Placeholder 3">
            <a:extLst>
              <a:ext uri="{FF2B5EF4-FFF2-40B4-BE49-F238E27FC236}">
                <a16:creationId xmlns:a16="http://schemas.microsoft.com/office/drawing/2014/main" id="{D937BFAA-1CC3-472E-BDE2-73CDFF31F750}"/>
              </a:ext>
            </a:extLst>
          </p:cNvPr>
          <p:cNvSpPr txBox="1">
            <a:spLocks/>
          </p:cNvSpPr>
          <p:nvPr/>
        </p:nvSpPr>
        <p:spPr>
          <a:xfrm>
            <a:off x="4355976" y="5137137"/>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分</a:t>
            </a:r>
            <a:br>
              <a:rPr lang="en-US" altLang="zh-TW" sz="2200" dirty="0">
                <a:solidFill>
                  <a:srgbClr val="0066FF"/>
                </a:solidFill>
                <a:latin typeface="+mj-ea"/>
                <a:ea typeface="+mj-ea"/>
              </a:rPr>
            </a:br>
            <a:r>
              <a:rPr lang="zh-TW" altLang="en-US" sz="2200" dirty="0">
                <a:solidFill>
                  <a:srgbClr val="0066FF"/>
                </a:solidFill>
                <a:latin typeface="+mj-ea"/>
                <a:ea typeface="+mj-ea"/>
              </a:rPr>
              <a:t>解</a:t>
            </a:r>
            <a:endParaRPr lang="en-US" altLang="en-US" sz="2200" dirty="0">
              <a:solidFill>
                <a:srgbClr val="0066FF"/>
              </a:solidFill>
              <a:latin typeface="+mj-ea"/>
              <a:ea typeface="+mj-ea"/>
            </a:endParaRPr>
          </a:p>
        </p:txBody>
      </p:sp>
      <p:sp>
        <p:nvSpPr>
          <p:cNvPr id="43" name="Text Placeholder 3">
            <a:extLst>
              <a:ext uri="{FF2B5EF4-FFF2-40B4-BE49-F238E27FC236}">
                <a16:creationId xmlns:a16="http://schemas.microsoft.com/office/drawing/2014/main" id="{D937BFAA-1CC3-472E-BDE2-73CDFF31F750}"/>
              </a:ext>
            </a:extLst>
          </p:cNvPr>
          <p:cNvSpPr txBox="1">
            <a:spLocks/>
          </p:cNvSpPr>
          <p:nvPr/>
        </p:nvSpPr>
        <p:spPr>
          <a:xfrm>
            <a:off x="5292080" y="5137137"/>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替</a:t>
            </a:r>
            <a:br>
              <a:rPr lang="en-US" altLang="zh-TW" sz="2200" dirty="0">
                <a:solidFill>
                  <a:srgbClr val="0066FF"/>
                </a:solidFill>
                <a:latin typeface="+mj-ea"/>
                <a:ea typeface="+mj-ea"/>
              </a:rPr>
            </a:br>
            <a:r>
              <a:rPr lang="zh-TW" altLang="en-US" sz="2200" dirty="0">
                <a:solidFill>
                  <a:srgbClr val="0066FF"/>
                </a:solidFill>
                <a:latin typeface="+mj-ea"/>
                <a:ea typeface="+mj-ea"/>
              </a:rPr>
              <a:t>代</a:t>
            </a:r>
            <a:endParaRPr lang="en-US" altLang="en-US" sz="2200" dirty="0">
              <a:solidFill>
                <a:srgbClr val="0066FF"/>
              </a:solidFill>
              <a:latin typeface="+mj-ea"/>
              <a:ea typeface="+mj-ea"/>
            </a:endParaRPr>
          </a:p>
        </p:txBody>
      </p:sp>
      <p:sp>
        <p:nvSpPr>
          <p:cNvPr id="44" name="Text Placeholder 3">
            <a:extLst>
              <a:ext uri="{FF2B5EF4-FFF2-40B4-BE49-F238E27FC236}">
                <a16:creationId xmlns:a16="http://schemas.microsoft.com/office/drawing/2014/main" id="{D937BFAA-1CC3-472E-BDE2-73CDFF31F750}"/>
              </a:ext>
            </a:extLst>
          </p:cNvPr>
          <p:cNvSpPr txBox="1">
            <a:spLocks/>
          </p:cNvSpPr>
          <p:nvPr/>
        </p:nvSpPr>
        <p:spPr>
          <a:xfrm>
            <a:off x="6228184" y="5085184"/>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重</a:t>
            </a:r>
            <a:br>
              <a:rPr lang="en-US" altLang="zh-TW" sz="2200" dirty="0">
                <a:solidFill>
                  <a:srgbClr val="0066FF"/>
                </a:solidFill>
                <a:latin typeface="+mj-ea"/>
                <a:ea typeface="+mj-ea"/>
              </a:rPr>
            </a:br>
            <a:r>
              <a:rPr lang="zh-TW" altLang="en-US" sz="2200" dirty="0">
                <a:solidFill>
                  <a:srgbClr val="0066FF"/>
                </a:solidFill>
                <a:latin typeface="+mj-ea"/>
                <a:ea typeface="+mj-ea"/>
              </a:rPr>
              <a:t>整</a:t>
            </a:r>
            <a:endParaRPr lang="en-US" altLang="en-US" sz="2200" dirty="0">
              <a:solidFill>
                <a:srgbClr val="0066FF"/>
              </a:solidFill>
              <a:latin typeface="+mj-ea"/>
              <a:ea typeface="+mj-ea"/>
            </a:endParaRPr>
          </a:p>
        </p:txBody>
      </p:sp>
      <p:sp>
        <p:nvSpPr>
          <p:cNvPr id="45" name="Text Placeholder 3">
            <a:extLst>
              <a:ext uri="{FF2B5EF4-FFF2-40B4-BE49-F238E27FC236}">
                <a16:creationId xmlns:a16="http://schemas.microsoft.com/office/drawing/2014/main" id="{D937BFAA-1CC3-472E-BDE2-73CDFF31F750}"/>
              </a:ext>
            </a:extLst>
          </p:cNvPr>
          <p:cNvSpPr txBox="1">
            <a:spLocks/>
          </p:cNvSpPr>
          <p:nvPr/>
        </p:nvSpPr>
        <p:spPr>
          <a:xfrm>
            <a:off x="395536" y="5157192"/>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加</a:t>
            </a:r>
            <a:br>
              <a:rPr lang="en-US" altLang="zh-TW" sz="2200" dirty="0">
                <a:solidFill>
                  <a:srgbClr val="0066FF"/>
                </a:solidFill>
                <a:latin typeface="+mj-ea"/>
                <a:ea typeface="+mj-ea"/>
              </a:rPr>
            </a:br>
            <a:r>
              <a:rPr lang="zh-TW" altLang="en-US" sz="2200" dirty="0">
                <a:solidFill>
                  <a:srgbClr val="0066FF"/>
                </a:solidFill>
                <a:latin typeface="+mj-ea"/>
                <a:ea typeface="+mj-ea"/>
              </a:rPr>
              <a:t>廣</a:t>
            </a:r>
            <a:endParaRPr lang="en-US" altLang="en-US" sz="2200" dirty="0">
              <a:solidFill>
                <a:srgbClr val="0066FF"/>
              </a:solidFill>
              <a:latin typeface="+mj-ea"/>
              <a:ea typeface="+mj-ea"/>
            </a:endParaRPr>
          </a:p>
        </p:txBody>
      </p:sp>
      <p:sp>
        <p:nvSpPr>
          <p:cNvPr id="46" name="Text Placeholder 3">
            <a:extLst>
              <a:ext uri="{FF2B5EF4-FFF2-40B4-BE49-F238E27FC236}">
                <a16:creationId xmlns:a16="http://schemas.microsoft.com/office/drawing/2014/main" id="{D937BFAA-1CC3-472E-BDE2-73CDFF31F750}"/>
              </a:ext>
            </a:extLst>
          </p:cNvPr>
          <p:cNvSpPr txBox="1">
            <a:spLocks/>
          </p:cNvSpPr>
          <p:nvPr/>
        </p:nvSpPr>
        <p:spPr>
          <a:xfrm>
            <a:off x="1331640" y="5157192"/>
            <a:ext cx="3600400" cy="95615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濃</a:t>
            </a:r>
            <a:br>
              <a:rPr lang="en-US" altLang="zh-TW" sz="2200" dirty="0">
                <a:solidFill>
                  <a:srgbClr val="0066FF"/>
                </a:solidFill>
                <a:latin typeface="+mj-ea"/>
                <a:ea typeface="+mj-ea"/>
              </a:rPr>
            </a:br>
            <a:r>
              <a:rPr lang="zh-TW" altLang="en-US" sz="2200" dirty="0">
                <a:solidFill>
                  <a:srgbClr val="0066FF"/>
                </a:solidFill>
                <a:latin typeface="+mj-ea"/>
                <a:ea typeface="+mj-ea"/>
              </a:rPr>
              <a:t>縮</a:t>
            </a:r>
            <a:endParaRPr lang="en-US" altLang="en-US" sz="2200" dirty="0">
              <a:solidFill>
                <a:srgbClr val="0066FF"/>
              </a:solidFill>
              <a:latin typeface="+mj-ea"/>
              <a:ea typeface="+mj-ea"/>
            </a:endParaRPr>
          </a:p>
        </p:txBody>
      </p:sp>
      <p:sp>
        <p:nvSpPr>
          <p:cNvPr id="50" name="矩形 49"/>
          <p:cNvSpPr/>
          <p:nvPr/>
        </p:nvSpPr>
        <p:spPr>
          <a:xfrm>
            <a:off x="71105" y="2053297"/>
            <a:ext cx="9072894" cy="1323439"/>
          </a:xfrm>
          <a:prstGeom prst="rect">
            <a:avLst/>
          </a:prstGeom>
        </p:spPr>
        <p:txBody>
          <a:bodyPr wrap="square">
            <a:spAutoFit/>
          </a:bodyPr>
          <a:lstStyle/>
          <a:p>
            <a:pPr marL="342900" indent="-342900">
              <a:buFont typeface="Wingdings" panose="05000000000000000000" pitchFamily="2" charset="2"/>
              <a:buChar char="u"/>
            </a:pPr>
            <a:r>
              <a:rPr lang="zh-TW" altLang="zh-TW" sz="2000" dirty="0">
                <a:latin typeface="+mj-ea"/>
                <a:ea typeface="+mj-ea"/>
              </a:rPr>
              <a:t>針對安置在不同教育情境中的身心障礙</a:t>
            </a:r>
            <a:r>
              <a:rPr lang="zh-TW" altLang="en-US" sz="2000" dirty="0">
                <a:latin typeface="+mj-ea"/>
                <a:ea typeface="+mj-ea"/>
              </a:rPr>
              <a:t>、資賦優異及身心障礙資賦優異</a:t>
            </a:r>
            <a:r>
              <a:rPr lang="zh-TW" altLang="zh-TW" sz="2000" dirty="0">
                <a:latin typeface="+mj-ea"/>
                <a:ea typeface="+mj-ea"/>
              </a:rPr>
              <a:t>學生</a:t>
            </a:r>
            <a:r>
              <a:rPr lang="zh-TW" altLang="en-US" sz="2000" dirty="0">
                <a:latin typeface="標楷體" pitchFamily="65" charset="-120"/>
                <a:ea typeface="標楷體" pitchFamily="65" charset="-120"/>
                <a:cs typeface="Times New Roman" pitchFamily="18" charset="0"/>
              </a:rPr>
              <a:t>須</a:t>
            </a:r>
            <a:r>
              <a:rPr lang="zh-TW" altLang="zh-TW" sz="2000" dirty="0">
                <a:latin typeface="標楷體" pitchFamily="65" charset="-120"/>
                <a:ea typeface="標楷體" pitchFamily="65" charset="-120"/>
                <a:cs typeface="Times New Roman" pitchFamily="18" charset="0"/>
              </a:rPr>
              <a:t>經</a:t>
            </a:r>
            <a:r>
              <a:rPr lang="en-US" altLang="zh-TW" sz="2000" dirty="0">
                <a:solidFill>
                  <a:srgbClr val="FF0000"/>
                </a:solidFill>
                <a:latin typeface="標楷體" pitchFamily="65" charset="-120"/>
                <a:ea typeface="標楷體" pitchFamily="65" charset="-120"/>
                <a:cs typeface="Times New Roman" pitchFamily="18" charset="0"/>
              </a:rPr>
              <a:t>IEP</a:t>
            </a:r>
            <a:r>
              <a:rPr lang="zh-TW" altLang="en-US" sz="2000" dirty="0">
                <a:solidFill>
                  <a:srgbClr val="FF0000"/>
                </a:solidFill>
                <a:latin typeface="標楷體" pitchFamily="65" charset="-120"/>
                <a:ea typeface="標楷體" pitchFamily="65" charset="-120"/>
                <a:cs typeface="Times New Roman" pitchFamily="18" charset="0"/>
              </a:rPr>
              <a:t>或</a:t>
            </a:r>
            <a:r>
              <a:rPr lang="en-US" altLang="zh-TW" sz="2000" dirty="0">
                <a:solidFill>
                  <a:srgbClr val="FF0000"/>
                </a:solidFill>
                <a:latin typeface="標楷體" pitchFamily="65" charset="-120"/>
                <a:ea typeface="標楷體" pitchFamily="65" charset="-120"/>
                <a:cs typeface="Times New Roman" pitchFamily="18" charset="0"/>
              </a:rPr>
              <a:t>IGP</a:t>
            </a:r>
            <a:r>
              <a:rPr lang="zh-TW" altLang="zh-TW" sz="2000" dirty="0">
                <a:latin typeface="標楷體" pitchFamily="65" charset="-120"/>
                <a:ea typeface="標楷體" pitchFamily="65" charset="-120"/>
                <a:cs typeface="Times New Roman" pitchFamily="18" charset="0"/>
              </a:rPr>
              <a:t>決議是否需彈性增減各領域</a:t>
            </a:r>
            <a:r>
              <a:rPr lang="en-US" altLang="zh-TW" sz="2000" dirty="0">
                <a:latin typeface="Times New Roman" pitchFamily="18" charset="0"/>
                <a:ea typeface="標楷體" pitchFamily="65" charset="-120"/>
                <a:cs typeface="Times New Roman" pitchFamily="18" charset="0"/>
              </a:rPr>
              <a:t>/</a:t>
            </a:r>
            <a:r>
              <a:rPr lang="zh-TW" altLang="en-US" sz="2000" dirty="0">
                <a:latin typeface="標楷體" pitchFamily="65" charset="-120"/>
                <a:ea typeface="標楷體" pitchFamily="65" charset="-120"/>
                <a:cs typeface="Times New Roman" pitchFamily="18" charset="0"/>
              </a:rPr>
              <a:t>科目之節數</a:t>
            </a:r>
            <a:r>
              <a:rPr lang="en-US" altLang="zh-TW" sz="2000" dirty="0">
                <a:latin typeface="Times New Roman" pitchFamily="18" charset="0"/>
                <a:ea typeface="標楷體" pitchFamily="65" charset="-120"/>
                <a:cs typeface="Times New Roman" pitchFamily="18" charset="0"/>
              </a:rPr>
              <a:t>/</a:t>
            </a:r>
            <a:r>
              <a:rPr lang="zh-TW" altLang="en-US" sz="2000" dirty="0">
                <a:latin typeface="標楷體" pitchFamily="65" charset="-120"/>
                <a:ea typeface="標楷體" pitchFamily="65" charset="-120"/>
                <a:cs typeface="Times New Roman" pitchFamily="18" charset="0"/>
              </a:rPr>
              <a:t>學分數</a:t>
            </a:r>
            <a:r>
              <a:rPr lang="zh-TW" altLang="zh-TW" sz="2000" dirty="0">
                <a:latin typeface="+mj-ea"/>
                <a:ea typeface="+mj-ea"/>
              </a:rPr>
              <a:t>配置比例與學習內容，並經專業評估後，外加其所需之特殊需求領域課程</a:t>
            </a:r>
            <a:r>
              <a:rPr lang="zh-TW" altLang="zh-TW" sz="2000" dirty="0">
                <a:latin typeface="標楷體" pitchFamily="65" charset="-120"/>
                <a:ea typeface="標楷體" pitchFamily="65" charset="-120"/>
                <a:cs typeface="Times New Roman" pitchFamily="18" charset="0"/>
              </a:rPr>
              <a:t>，</a:t>
            </a:r>
            <a:r>
              <a:rPr lang="zh-TW" altLang="en-US" sz="2000" dirty="0">
                <a:latin typeface="標楷體" pitchFamily="65" charset="-120"/>
                <a:ea typeface="標楷體" pitchFamily="65" charset="-120"/>
                <a:cs typeface="Times New Roman" pitchFamily="18" charset="0"/>
              </a:rPr>
              <a:t>再由學校特殊教育推行委員會同意後執行</a:t>
            </a:r>
            <a:endParaRPr lang="zh-TW" altLang="en-US" sz="2000" dirty="0">
              <a:latin typeface="+mj-ea"/>
              <a:ea typeface="+mj-ea"/>
            </a:endParaRPr>
          </a:p>
        </p:txBody>
      </p:sp>
      <p:sp>
        <p:nvSpPr>
          <p:cNvPr id="105473" name="Rectangle 1"/>
          <p:cNvSpPr>
            <a:spLocks noChangeArrowheads="1"/>
          </p:cNvSpPr>
          <p:nvPr/>
        </p:nvSpPr>
        <p:spPr bwMode="auto">
          <a:xfrm>
            <a:off x="45986" y="3491460"/>
            <a:ext cx="8918501" cy="4415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lvl="0" indent="-342900" eaLnBrk="1" hangingPunct="1">
              <a:lnSpc>
                <a:spcPts val="3000"/>
              </a:lnSpc>
              <a:buFont typeface="Wingdings" panose="05000000000000000000" pitchFamily="2" charset="2"/>
              <a:buChar char="u"/>
            </a:pP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學習內容</a:t>
            </a:r>
            <a:r>
              <a:rPr kumimoji="1" 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調整時得採</a:t>
            </a:r>
            <a:r>
              <a:rPr lang="zh-TW" altLang="en-US" sz="2000" dirty="0">
                <a:latin typeface="標楷體" pitchFamily="65" charset="-120"/>
                <a:ea typeface="標楷體" pitchFamily="65" charset="-120"/>
                <a:cs typeface="Times New Roman" pitchFamily="18" charset="0"/>
              </a:rPr>
              <a:t>下</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列</a:t>
            </a:r>
            <a:r>
              <a:rPr kumimoji="1" 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一種或多種方式進行</a:t>
            </a:r>
            <a:endParaRPr kumimoji="1" lang="zh-TW" altLang="en-US" sz="3200" b="0" i="0" u="none"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64" name="Text Placeholder 3">
            <a:extLst>
              <a:ext uri="{FF2B5EF4-FFF2-40B4-BE49-F238E27FC236}">
                <a16:creationId xmlns:a16="http://schemas.microsoft.com/office/drawing/2014/main" id="{D937BFAA-1CC3-472E-BDE2-73CDFF31F750}"/>
              </a:ext>
            </a:extLst>
          </p:cNvPr>
          <p:cNvSpPr txBox="1">
            <a:spLocks/>
          </p:cNvSpPr>
          <p:nvPr/>
        </p:nvSpPr>
        <p:spPr>
          <a:xfrm>
            <a:off x="971600" y="4725144"/>
            <a:ext cx="2592288" cy="1477328"/>
          </a:xfrm>
          <a:prstGeom prst="rect">
            <a:avLst/>
          </a:prstGeom>
          <a:noFill/>
          <a:ln w="38100">
            <a:solidFill>
              <a:srgbClr val="00B050"/>
            </a:solidFill>
            <a:prstDash val="sysDot"/>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400" dirty="0">
                <a:latin typeface="+mj-ea"/>
                <a:ea typeface="+mj-ea"/>
              </a:rPr>
              <a:t>學習功能優異</a:t>
            </a:r>
            <a:endParaRPr lang="en-US" altLang="zh-TW" dirty="0">
              <a:latin typeface="+mj-ea"/>
              <a:ea typeface="+mj-ea"/>
            </a:endParaRPr>
          </a:p>
          <a:p>
            <a:endParaRPr lang="en-US" altLang="zh-TW" sz="1800" dirty="0">
              <a:latin typeface="+mj-ea"/>
              <a:ea typeface="+mj-ea"/>
            </a:endParaRPr>
          </a:p>
          <a:p>
            <a:endParaRPr lang="en-US" altLang="zh-TW" sz="1800" dirty="0">
              <a:latin typeface="+mj-ea"/>
              <a:ea typeface="+mj-ea"/>
            </a:endParaRPr>
          </a:p>
          <a:p>
            <a:endParaRPr lang="en-US" altLang="zh-TW" sz="1800" dirty="0">
              <a:latin typeface="+mj-ea"/>
              <a:ea typeface="+mj-ea"/>
            </a:endParaRPr>
          </a:p>
          <a:p>
            <a:endParaRPr lang="en-US" altLang="zh-TW" sz="1800" dirty="0">
              <a:latin typeface="+mj-ea"/>
              <a:ea typeface="+mj-ea"/>
            </a:endParaRPr>
          </a:p>
        </p:txBody>
      </p:sp>
      <p:sp>
        <p:nvSpPr>
          <p:cNvPr id="65" name="Text Placeholder 3">
            <a:extLst>
              <a:ext uri="{FF2B5EF4-FFF2-40B4-BE49-F238E27FC236}">
                <a16:creationId xmlns:a16="http://schemas.microsoft.com/office/drawing/2014/main" id="{D937BFAA-1CC3-472E-BDE2-73CDFF31F750}"/>
              </a:ext>
            </a:extLst>
          </p:cNvPr>
          <p:cNvSpPr txBox="1">
            <a:spLocks/>
          </p:cNvSpPr>
          <p:nvPr/>
        </p:nvSpPr>
        <p:spPr>
          <a:xfrm>
            <a:off x="3707904" y="4725144"/>
            <a:ext cx="4752528" cy="1446550"/>
          </a:xfrm>
          <a:prstGeom prst="rect">
            <a:avLst/>
          </a:prstGeom>
          <a:noFill/>
          <a:ln w="38100">
            <a:solidFill>
              <a:srgbClr val="00B050"/>
            </a:solidFill>
            <a:prstDash val="sysDot"/>
          </a:ln>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400" dirty="0">
                <a:latin typeface="+mj-ea"/>
                <a:ea typeface="+mj-ea"/>
              </a:rPr>
              <a:t>學習功能缺損</a:t>
            </a:r>
            <a:endParaRPr lang="en-US" altLang="zh-TW" sz="2000" dirty="0">
              <a:latin typeface="+mj-ea"/>
              <a:ea typeface="+mj-ea"/>
            </a:endParaRPr>
          </a:p>
          <a:p>
            <a:endParaRPr lang="en-US" altLang="zh-TW" dirty="0">
              <a:latin typeface="+mj-ea"/>
              <a:ea typeface="+mj-ea"/>
            </a:endParaRPr>
          </a:p>
          <a:p>
            <a:endParaRPr lang="en-US" altLang="zh-TW" sz="1800" dirty="0">
              <a:latin typeface="+mj-ea"/>
              <a:ea typeface="+mj-ea"/>
            </a:endParaRPr>
          </a:p>
          <a:p>
            <a:endParaRPr lang="en-US" altLang="zh-TW" sz="1800" dirty="0">
              <a:latin typeface="+mj-ea"/>
              <a:ea typeface="+mj-ea"/>
            </a:endParaRPr>
          </a:p>
          <a:p>
            <a:endParaRPr lang="en-US" altLang="zh-TW" sz="1800" dirty="0">
              <a:latin typeface="+mj-ea"/>
              <a:ea typeface="+mj-ea"/>
            </a:endParaRPr>
          </a:p>
        </p:txBody>
      </p:sp>
      <p:sp>
        <p:nvSpPr>
          <p:cNvPr id="33" name="文字方塊 32"/>
          <p:cNvSpPr txBox="1"/>
          <p:nvPr/>
        </p:nvSpPr>
        <p:spPr>
          <a:xfrm>
            <a:off x="755576" y="1412776"/>
            <a:ext cx="1872208" cy="523220"/>
          </a:xfrm>
          <a:prstGeom prst="rect">
            <a:avLst/>
          </a:prstGeom>
          <a:solidFill>
            <a:srgbClr val="66FF99"/>
          </a:solid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34" name="文字方塊 33"/>
          <p:cNvSpPr txBox="1"/>
          <p:nvPr/>
        </p:nvSpPr>
        <p:spPr>
          <a:xfrm>
            <a:off x="2627784"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35" name="文字方塊 34"/>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36" name="文字方塊 35"/>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矩形 47"/>
          <p:cNvSpPr/>
          <p:nvPr/>
        </p:nvSpPr>
        <p:spPr>
          <a:xfrm>
            <a:off x="107504" y="1938318"/>
            <a:ext cx="8964488" cy="2192908"/>
          </a:xfrm>
          <a:prstGeom prst="rect">
            <a:avLst/>
          </a:prstGeom>
          <a:solidFill>
            <a:schemeClr val="bg1"/>
          </a:solidFill>
        </p:spPr>
        <p:txBody>
          <a:bodyPr wrap="square">
            <a:spAutoFit/>
          </a:bodyPr>
          <a:lstStyle/>
          <a:p>
            <a:pPr marL="342900" indent="-342900">
              <a:spcBef>
                <a:spcPts val="900"/>
              </a:spcBef>
              <a:buFont typeface="Wingdings" panose="05000000000000000000" pitchFamily="2" charset="2"/>
              <a:buChar char="u"/>
            </a:pPr>
            <a:r>
              <a:rPr lang="zh-TW" altLang="zh-TW" sz="2200" dirty="0">
                <a:latin typeface="+mj-ea"/>
                <a:ea typeface="+mj-ea"/>
              </a:rPr>
              <a:t>依</a:t>
            </a:r>
            <a:r>
              <a:rPr lang="zh-TW" altLang="en-US" sz="2200" dirty="0">
                <a:latin typeface="+mj-ea"/>
                <a:ea typeface="+mj-ea"/>
              </a:rPr>
              <a:t>身心障礙</a:t>
            </a:r>
            <a:r>
              <a:rPr lang="zh-TW" altLang="zh-TW" sz="2200" dirty="0">
                <a:latin typeface="+mj-ea"/>
                <a:ea typeface="+mj-ea"/>
              </a:rPr>
              <a:t>學生個別需要，善用各種學習策略，並適度提供各種線索及提示；採</a:t>
            </a:r>
            <a:r>
              <a:rPr lang="zh-TW" altLang="en-US" sz="2200" dirty="0">
                <a:latin typeface="+mj-ea"/>
                <a:ea typeface="+mj-ea"/>
              </a:rPr>
              <a:t>多元</a:t>
            </a:r>
            <a:r>
              <a:rPr lang="zh-TW" altLang="zh-TW" sz="2200" dirty="0">
                <a:latin typeface="+mj-ea"/>
                <a:ea typeface="+mj-ea"/>
              </a:rPr>
              <a:t>教學方法並配合不同的策略及活動進行教學</a:t>
            </a:r>
            <a:endParaRPr lang="en-US" altLang="zh-TW" sz="2200" dirty="0">
              <a:latin typeface="+mj-ea"/>
              <a:ea typeface="+mj-ea"/>
            </a:endParaRPr>
          </a:p>
          <a:p>
            <a:pPr marL="342900" indent="-342900">
              <a:spcBef>
                <a:spcPts val="900"/>
              </a:spcBef>
              <a:buFont typeface="Wingdings" panose="05000000000000000000" pitchFamily="2" charset="2"/>
              <a:buChar char="u"/>
            </a:pPr>
            <a:r>
              <a:rPr lang="zh-TW" altLang="en-US" sz="2200" dirty="0">
                <a:latin typeface="標楷體" pitchFamily="65" charset="-120"/>
                <a:ea typeface="標楷體" pitchFamily="65" charset="-120"/>
                <a:cs typeface="Times New Roman" pitchFamily="18" charset="0"/>
              </a:rPr>
              <a:t>學習歷程</a:t>
            </a:r>
            <a:r>
              <a:rPr lang="zh-TW" altLang="zh-TW" sz="2200" dirty="0">
                <a:latin typeface="標楷體" pitchFamily="65" charset="-120"/>
                <a:ea typeface="標楷體" pitchFamily="65" charset="-120"/>
                <a:cs typeface="Times New Roman" pitchFamily="18" charset="0"/>
              </a:rPr>
              <a:t>調整時得採</a:t>
            </a:r>
            <a:r>
              <a:rPr lang="zh-TW" altLang="en-US" sz="2200" dirty="0">
                <a:latin typeface="標楷體" pitchFamily="65" charset="-120"/>
                <a:ea typeface="標楷體" pitchFamily="65" charset="-120"/>
                <a:cs typeface="Times New Roman" pitchFamily="18" charset="0"/>
              </a:rPr>
              <a:t>下列</a:t>
            </a:r>
            <a:r>
              <a:rPr lang="zh-TW" altLang="zh-TW" sz="2200" dirty="0">
                <a:latin typeface="標楷體" pitchFamily="65" charset="-120"/>
                <a:ea typeface="標楷體" pitchFamily="65" charset="-120"/>
                <a:cs typeface="Times New Roman" pitchFamily="18" charset="0"/>
              </a:rPr>
              <a:t>一種或多種方式進行</a:t>
            </a:r>
            <a:endParaRPr lang="zh-TW" altLang="en-US" sz="2200" dirty="0">
              <a:cs typeface="新細明體" pitchFamily="18" charset="-120"/>
            </a:endParaRPr>
          </a:p>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3" name="矩形 42">
            <a:extLst>
              <a:ext uri="{FF2B5EF4-FFF2-40B4-BE49-F238E27FC236}">
                <a16:creationId xmlns:a16="http://schemas.microsoft.com/office/drawing/2014/main" id="{CB6B3272-E7AA-406C-85BF-149D7AD66E69}"/>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矩形 18"/>
          <p:cNvSpPr/>
          <p:nvPr/>
        </p:nvSpPr>
        <p:spPr>
          <a:xfrm>
            <a:off x="323528" y="381642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工作分析</a:t>
            </a:r>
            <a:r>
              <a:rPr lang="zh-TW" altLang="en-US" dirty="0"/>
              <a:t>、</a:t>
            </a:r>
            <a:r>
              <a:rPr lang="zh-TW" altLang="zh-TW" dirty="0"/>
              <a:t>多元感官</a:t>
            </a:r>
            <a:r>
              <a:rPr lang="zh-TW" altLang="en-US" dirty="0"/>
              <a:t>、</a:t>
            </a:r>
            <a:r>
              <a:rPr lang="zh-TW" altLang="zh-TW" dirty="0"/>
              <a:t>直接教學</a:t>
            </a:r>
            <a:r>
              <a:rPr lang="zh-TW" altLang="en-US" dirty="0"/>
              <a:t>、</a:t>
            </a:r>
            <a:r>
              <a:rPr lang="zh-TW" altLang="zh-TW" dirty="0"/>
              <a:t>合作學習</a:t>
            </a:r>
            <a:r>
              <a:rPr lang="zh-TW" altLang="en-US" dirty="0"/>
              <a:t>、</a:t>
            </a:r>
            <a:r>
              <a:rPr lang="zh-TW" altLang="zh-TW" dirty="0"/>
              <a:t>合作教學</a:t>
            </a:r>
            <a:r>
              <a:rPr lang="zh-TW" altLang="en-US" dirty="0"/>
              <a:t>、</a:t>
            </a:r>
            <a:r>
              <a:rPr lang="zh-TW" altLang="zh-TW" dirty="0"/>
              <a:t>多層次教學或區分性教學</a:t>
            </a:r>
            <a:r>
              <a:rPr lang="zh-TW" altLang="en-US" dirty="0"/>
              <a:t>等</a:t>
            </a:r>
            <a:endParaRPr lang="en-US" altLang="zh-TW" dirty="0"/>
          </a:p>
        </p:txBody>
      </p:sp>
      <p:sp>
        <p:nvSpPr>
          <p:cNvPr id="20" name="矩形 19"/>
          <p:cNvSpPr/>
          <p:nvPr/>
        </p:nvSpPr>
        <p:spPr>
          <a:xfrm>
            <a:off x="1835696" y="5942945"/>
            <a:ext cx="5472608" cy="1131079"/>
          </a:xfrm>
          <a:prstGeom prst="rect">
            <a:avLst/>
          </a:prstGeom>
        </p:spPr>
        <p:txBody>
          <a:bodyPr wrap="square">
            <a:spAutoFit/>
          </a:bodyPr>
          <a:lstStyle/>
          <a:p>
            <a:pPr algn="ctr"/>
            <a:r>
              <a:rPr lang="zh-TW" altLang="zh-TW" sz="2400" b="1" u="sng" dirty="0">
                <a:solidFill>
                  <a:srgbClr val="7030A0"/>
                </a:solidFill>
                <a:latin typeface="+mj-ea"/>
                <a:ea typeface="+mj-ea"/>
              </a:rPr>
              <a:t>學習策略</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畫重點</a:t>
            </a:r>
            <a:r>
              <a:rPr lang="zh-TW" altLang="en-US" dirty="0"/>
              <a:t>、</a:t>
            </a:r>
            <a:r>
              <a:rPr lang="zh-TW" altLang="zh-TW" dirty="0"/>
              <a:t>關鍵字</a:t>
            </a:r>
            <a:r>
              <a:rPr lang="zh-TW" altLang="en-US" dirty="0"/>
              <a:t>、</a:t>
            </a:r>
            <a:r>
              <a:rPr lang="zh-TW" altLang="zh-TW" dirty="0"/>
              <a:t>提供閱讀指引</a:t>
            </a:r>
            <a:r>
              <a:rPr lang="zh-TW" altLang="en-US" dirty="0"/>
              <a:t>、</a:t>
            </a:r>
            <a:r>
              <a:rPr lang="zh-TW" altLang="zh-TW" dirty="0"/>
              <a:t>組織圖</a:t>
            </a:r>
            <a:r>
              <a:rPr lang="zh-TW" altLang="en-US" dirty="0"/>
              <a:t>等</a:t>
            </a:r>
            <a:endParaRPr lang="en-US" altLang="zh-TW" dirty="0"/>
          </a:p>
          <a:p>
            <a:endParaRPr lang="zh-TW" altLang="en-US" dirty="0"/>
          </a:p>
        </p:txBody>
      </p:sp>
      <p:sp>
        <p:nvSpPr>
          <p:cNvPr id="21" name="矩形 20"/>
          <p:cNvSpPr/>
          <p:nvPr/>
        </p:nvSpPr>
        <p:spPr>
          <a:xfrm>
            <a:off x="359023"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91880" y="544949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3" name="群組 22"/>
          <p:cNvGrpSpPr/>
          <p:nvPr/>
        </p:nvGrpSpPr>
        <p:grpSpPr>
          <a:xfrm>
            <a:off x="2771801" y="338437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26" name="群組 25"/>
          <p:cNvGrpSpPr/>
          <p:nvPr/>
        </p:nvGrpSpPr>
        <p:grpSpPr>
          <a:xfrm flipH="1">
            <a:off x="2116092" y="396044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34" name="群組 33"/>
          <p:cNvGrpSpPr/>
          <p:nvPr/>
        </p:nvGrpSpPr>
        <p:grpSpPr>
          <a:xfrm>
            <a:off x="4067945" y="494116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624736" y="3816424"/>
            <a:ext cx="2627784" cy="1408078"/>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a:t>
            </a:r>
            <a:r>
              <a:rPr lang="zh-TW" altLang="en-US" dirty="0"/>
              <a:t>、</a:t>
            </a:r>
            <a:r>
              <a:rPr lang="zh-TW" altLang="zh-TW" dirty="0"/>
              <a:t>示範</a:t>
            </a:r>
            <a:r>
              <a:rPr lang="zh-TW" altLang="en-US" dirty="0"/>
              <a:t>、</a:t>
            </a:r>
            <a:r>
              <a:rPr lang="zh-TW" altLang="zh-TW" dirty="0"/>
              <a:t>發問</a:t>
            </a:r>
            <a:r>
              <a:rPr lang="zh-TW" altLang="en-US" dirty="0"/>
              <a:t>、</a:t>
            </a:r>
            <a:r>
              <a:rPr lang="zh-TW" altLang="zh-TW" dirty="0"/>
              <a:t>圖解</a:t>
            </a:r>
            <a:r>
              <a:rPr lang="zh-TW" altLang="en-US" dirty="0"/>
              <a:t>、</a:t>
            </a:r>
            <a:r>
              <a:rPr lang="zh-TW" altLang="zh-TW" dirty="0"/>
              <a:t>操作</a:t>
            </a:r>
            <a:r>
              <a:rPr lang="zh-TW" altLang="en-US" dirty="0"/>
              <a:t>、</a:t>
            </a:r>
            <a:r>
              <a:rPr lang="zh-TW" altLang="zh-TW" dirty="0"/>
              <a:t>實驗</a:t>
            </a:r>
            <a:r>
              <a:rPr lang="zh-TW" altLang="en-US" dirty="0"/>
              <a:t>、</a:t>
            </a:r>
            <a:r>
              <a:rPr lang="zh-TW" altLang="zh-TW" dirty="0"/>
              <a:t>運用多媒體</a:t>
            </a:r>
            <a:r>
              <a:rPr lang="zh-TW" altLang="en-US" dirty="0"/>
              <a:t>、</a:t>
            </a:r>
            <a:r>
              <a:rPr lang="zh-TW" altLang="zh-TW" dirty="0"/>
              <a:t>角色扮演</a:t>
            </a:r>
            <a:r>
              <a:rPr lang="zh-TW" altLang="en-US" dirty="0"/>
              <a:t>等</a:t>
            </a:r>
          </a:p>
        </p:txBody>
      </p:sp>
      <p:sp>
        <p:nvSpPr>
          <p:cNvPr id="45" name="矩形 44"/>
          <p:cNvSpPr/>
          <p:nvPr/>
        </p:nvSpPr>
        <p:spPr>
          <a:xfrm>
            <a:off x="6516216"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46" name="群組 45"/>
          <p:cNvGrpSpPr/>
          <p:nvPr/>
        </p:nvGrpSpPr>
        <p:grpSpPr>
          <a:xfrm>
            <a:off x="5796136" y="396044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52" name="文字方塊 5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53" name="文字方塊 52"/>
          <p:cNvSpPr txBox="1"/>
          <p:nvPr/>
        </p:nvSpPr>
        <p:spPr>
          <a:xfrm>
            <a:off x="2627784" y="1412776"/>
            <a:ext cx="1872208" cy="523220"/>
          </a:xfrm>
          <a:prstGeom prst="rect">
            <a:avLst/>
          </a:prstGeom>
          <a:solidFill>
            <a:srgbClr val="5ECCF3"/>
          </a:solid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54" name="文字方塊 5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55" name="文字方塊 54"/>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07504" y="1938318"/>
            <a:ext cx="8964488" cy="2192908"/>
          </a:xfrm>
          <a:prstGeom prst="rect">
            <a:avLst/>
          </a:prstGeom>
          <a:solidFill>
            <a:schemeClr val="bg1"/>
          </a:solidFill>
        </p:spPr>
        <p:txBody>
          <a:bodyPr wrap="square">
            <a:spAutoFit/>
          </a:bodyPr>
          <a:lstStyle/>
          <a:p>
            <a:pPr marL="342900" indent="-342900">
              <a:spcBef>
                <a:spcPts val="900"/>
              </a:spcBef>
              <a:buFont typeface="Wingdings" panose="05000000000000000000" pitchFamily="2" charset="2"/>
              <a:buChar char="u"/>
            </a:pPr>
            <a:r>
              <a:rPr lang="zh-TW" altLang="zh-TW" sz="2200" dirty="0">
                <a:latin typeface="+mj-ea"/>
                <a:ea typeface="+mj-ea"/>
              </a:rPr>
              <a:t>依</a:t>
            </a:r>
            <a:r>
              <a:rPr lang="zh-TW" altLang="en-US" sz="2200" dirty="0">
                <a:latin typeface="+mj-ea"/>
                <a:ea typeface="+mj-ea"/>
              </a:rPr>
              <a:t>資賦優異</a:t>
            </a:r>
            <a:r>
              <a:rPr lang="zh-TW" altLang="zh-TW" sz="2200" dirty="0">
                <a:latin typeface="+mj-ea"/>
                <a:ea typeface="+mj-ea"/>
              </a:rPr>
              <a:t>學生個別需要，善用各種學習策略，並適度提供各種線索及提示；採</a:t>
            </a:r>
            <a:r>
              <a:rPr lang="zh-TW" altLang="en-US" sz="2200" dirty="0">
                <a:latin typeface="+mj-ea"/>
                <a:ea typeface="+mj-ea"/>
              </a:rPr>
              <a:t>多元</a:t>
            </a:r>
            <a:r>
              <a:rPr lang="zh-TW" altLang="zh-TW" sz="2200" dirty="0">
                <a:latin typeface="+mj-ea"/>
                <a:ea typeface="+mj-ea"/>
              </a:rPr>
              <a:t>教學方法並配合不同的策略及活動進行教學</a:t>
            </a:r>
            <a:endParaRPr lang="en-US" altLang="zh-TW" sz="2200" dirty="0">
              <a:latin typeface="+mj-ea"/>
              <a:ea typeface="+mj-ea"/>
            </a:endParaRPr>
          </a:p>
          <a:p>
            <a:pPr marL="342900" indent="-342900">
              <a:spcBef>
                <a:spcPts val="900"/>
              </a:spcBef>
              <a:buFont typeface="Wingdings" panose="05000000000000000000" pitchFamily="2" charset="2"/>
              <a:buChar char="u"/>
            </a:pPr>
            <a:r>
              <a:rPr lang="zh-TW" altLang="en-US" sz="2200" dirty="0">
                <a:latin typeface="標楷體" pitchFamily="65" charset="-120"/>
                <a:ea typeface="標楷體" pitchFamily="65" charset="-120"/>
                <a:cs typeface="Times New Roman" pitchFamily="18" charset="0"/>
              </a:rPr>
              <a:t>學習歷程</a:t>
            </a:r>
            <a:r>
              <a:rPr lang="zh-TW" altLang="zh-TW" sz="2200" dirty="0">
                <a:latin typeface="標楷體" pitchFamily="65" charset="-120"/>
                <a:ea typeface="標楷體" pitchFamily="65" charset="-120"/>
                <a:cs typeface="Times New Roman" pitchFamily="18" charset="0"/>
              </a:rPr>
              <a:t>調整時得採</a:t>
            </a:r>
            <a:r>
              <a:rPr lang="zh-TW" altLang="en-US" sz="2200" dirty="0">
                <a:latin typeface="標楷體" pitchFamily="65" charset="-120"/>
                <a:ea typeface="標楷體" pitchFamily="65" charset="-120"/>
                <a:cs typeface="Times New Roman" pitchFamily="18" charset="0"/>
              </a:rPr>
              <a:t>下列</a:t>
            </a:r>
            <a:r>
              <a:rPr lang="zh-TW" altLang="zh-TW" sz="2200" dirty="0">
                <a:latin typeface="標楷體" pitchFamily="65" charset="-120"/>
                <a:ea typeface="標楷體" pitchFamily="65" charset="-120"/>
                <a:cs typeface="Times New Roman" pitchFamily="18" charset="0"/>
              </a:rPr>
              <a:t>一種或多種方式進行</a:t>
            </a:r>
            <a:endParaRPr lang="zh-TW" altLang="en-US" sz="2200" dirty="0">
              <a:cs typeface="新細明體" pitchFamily="18" charset="-120"/>
            </a:endParaRPr>
          </a:p>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3" name="矩形 42">
            <a:extLst>
              <a:ext uri="{FF2B5EF4-FFF2-40B4-BE49-F238E27FC236}">
                <a16:creationId xmlns:a16="http://schemas.microsoft.com/office/drawing/2014/main" id="{CB6B3272-E7AA-406C-85BF-149D7AD66E69}"/>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矩形 18"/>
          <p:cNvSpPr/>
          <p:nvPr/>
        </p:nvSpPr>
        <p:spPr>
          <a:xfrm>
            <a:off x="323528" y="381642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區分性教學（個別化教學）、多元感官、合作學習、實作體驗、專題探究、服務學習</a:t>
            </a:r>
            <a:r>
              <a:rPr lang="zh-TW" altLang="en-US" dirty="0"/>
              <a:t>等</a:t>
            </a:r>
            <a:endParaRPr lang="en-US" altLang="zh-TW" dirty="0"/>
          </a:p>
        </p:txBody>
      </p:sp>
      <p:sp>
        <p:nvSpPr>
          <p:cNvPr id="20" name="矩形 19"/>
          <p:cNvSpPr/>
          <p:nvPr/>
        </p:nvSpPr>
        <p:spPr>
          <a:xfrm>
            <a:off x="971600" y="5942945"/>
            <a:ext cx="7308304" cy="1131079"/>
          </a:xfrm>
          <a:prstGeom prst="rect">
            <a:avLst/>
          </a:prstGeom>
        </p:spPr>
        <p:txBody>
          <a:bodyPr wrap="square">
            <a:spAutoFit/>
          </a:bodyPr>
          <a:lstStyle/>
          <a:p>
            <a:pPr algn="ctr"/>
            <a:r>
              <a:rPr lang="zh-TW" altLang="en-US" sz="2400" b="1" u="sng" dirty="0">
                <a:solidFill>
                  <a:srgbClr val="7030A0"/>
                </a:solidFill>
                <a:latin typeface="+mj-ea"/>
                <a:ea typeface="+mj-ea"/>
              </a:rPr>
              <a:t>高層次思考活動</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主題探討、專題研究或創作，批判思考、創造思考、問題解決</a:t>
            </a:r>
            <a:r>
              <a:rPr lang="zh-TW" altLang="en-US" dirty="0"/>
              <a:t>等</a:t>
            </a:r>
            <a:endParaRPr lang="en-US" altLang="zh-TW" dirty="0"/>
          </a:p>
          <a:p>
            <a:endParaRPr lang="zh-TW" altLang="en-US" dirty="0"/>
          </a:p>
        </p:txBody>
      </p:sp>
      <p:sp>
        <p:nvSpPr>
          <p:cNvPr id="21" name="矩形 20"/>
          <p:cNvSpPr/>
          <p:nvPr/>
        </p:nvSpPr>
        <p:spPr>
          <a:xfrm>
            <a:off x="359023"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91880" y="544949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3" name="群組 22"/>
          <p:cNvGrpSpPr/>
          <p:nvPr/>
        </p:nvGrpSpPr>
        <p:grpSpPr>
          <a:xfrm>
            <a:off x="2771801" y="338437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26" name="群組 25"/>
          <p:cNvGrpSpPr/>
          <p:nvPr/>
        </p:nvGrpSpPr>
        <p:grpSpPr>
          <a:xfrm flipH="1">
            <a:off x="2116092" y="396044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34" name="群組 33"/>
          <p:cNvGrpSpPr/>
          <p:nvPr/>
        </p:nvGrpSpPr>
        <p:grpSpPr>
          <a:xfrm>
            <a:off x="4067945" y="494116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624736" y="3816424"/>
            <a:ext cx="2627784" cy="1131079"/>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講述、發問、多媒體應用、操作、實驗</a:t>
            </a:r>
            <a:r>
              <a:rPr lang="zh-TW" altLang="en-US" dirty="0"/>
              <a:t>等</a:t>
            </a:r>
          </a:p>
        </p:txBody>
      </p:sp>
      <p:sp>
        <p:nvSpPr>
          <p:cNvPr id="45" name="矩形 44"/>
          <p:cNvSpPr/>
          <p:nvPr/>
        </p:nvSpPr>
        <p:spPr>
          <a:xfrm>
            <a:off x="6516216"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46" name="群組 45"/>
          <p:cNvGrpSpPr/>
          <p:nvPr/>
        </p:nvGrpSpPr>
        <p:grpSpPr>
          <a:xfrm>
            <a:off x="5796136" y="396044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52" name="文字方塊 5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53" name="文字方塊 52"/>
          <p:cNvSpPr txBox="1"/>
          <p:nvPr/>
        </p:nvSpPr>
        <p:spPr>
          <a:xfrm>
            <a:off x="2627784" y="1412776"/>
            <a:ext cx="1872208" cy="523220"/>
          </a:xfrm>
          <a:prstGeom prst="rect">
            <a:avLst/>
          </a:prstGeom>
          <a:solidFill>
            <a:srgbClr val="5ECCF3"/>
          </a:solid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54" name="文字方塊 5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55" name="文字方塊 54"/>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extLst>
      <p:ext uri="{BB962C8B-B14F-4D97-AF65-F5344CB8AC3E}">
        <p14:creationId xmlns:p14="http://schemas.microsoft.com/office/powerpoint/2010/main" val="407563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39" name="矩形 38">
            <a:extLst>
              <a:ext uri="{FF2B5EF4-FFF2-40B4-BE49-F238E27FC236}">
                <a16:creationId xmlns:a16="http://schemas.microsoft.com/office/drawing/2014/main" id="{16A5BC08-0D91-4680-AC5E-92E127C07371}"/>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50" name="Rectangle 181">
            <a:extLst>
              <a:ext uri="{FF2B5EF4-FFF2-40B4-BE49-F238E27FC236}">
                <a16:creationId xmlns:a16="http://schemas.microsoft.com/office/drawing/2014/main" id="{10B02CDE-A3BF-47E9-8AF6-D0E75B18EC05}"/>
              </a:ext>
            </a:extLst>
          </p:cNvPr>
          <p:cNvSpPr/>
          <p:nvPr/>
        </p:nvSpPr>
        <p:spPr>
          <a:xfrm>
            <a:off x="313592" y="5320690"/>
            <a:ext cx="2617003" cy="1538883"/>
          </a:xfrm>
          <a:prstGeom prst="rect">
            <a:avLst/>
          </a:prstGeom>
        </p:spPr>
        <p:txBody>
          <a:bodyPr wrap="square" lIns="0" tIns="0" rIns="0" bIns="0">
            <a:spAutoFit/>
          </a:bodyPr>
          <a:lstStyle/>
          <a:p>
            <a:pPr marL="342900" indent="-342900">
              <a:buFont typeface="Arial" panose="020B0604020202020204" pitchFamily="34" charset="0"/>
              <a:buChar char="•"/>
            </a:pPr>
            <a:r>
              <a:rPr lang="zh-TW" altLang="en-US" sz="2000" b="1" dirty="0">
                <a:solidFill>
                  <a:schemeClr val="accent4"/>
                </a:solidFill>
                <a:latin typeface="+mj-ea"/>
                <a:ea typeface="+mj-ea"/>
              </a:rPr>
              <a:t>志工、教助員及特教生助理員等人力協助</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校內外資源提供行政支援與自然支持</a:t>
            </a:r>
            <a:endParaRPr lang="en-US" altLang="zh-TW" sz="2000" b="1" dirty="0">
              <a:solidFill>
                <a:schemeClr val="accent4"/>
              </a:solidFill>
              <a:latin typeface="+mj-ea"/>
              <a:ea typeface="+mj-ea"/>
            </a:endParaRPr>
          </a:p>
        </p:txBody>
      </p:sp>
      <p:grpSp>
        <p:nvGrpSpPr>
          <p:cNvPr id="69" name="Group 58">
            <a:extLst>
              <a:ext uri="{FF2B5EF4-FFF2-40B4-BE49-F238E27FC236}">
                <a16:creationId xmlns:a16="http://schemas.microsoft.com/office/drawing/2014/main" id="{4994B879-D3A7-4B55-B6BF-BE85B5A123BD}"/>
              </a:ext>
            </a:extLst>
          </p:cNvPr>
          <p:cNvGrpSpPr/>
          <p:nvPr/>
        </p:nvGrpSpPr>
        <p:grpSpPr>
          <a:xfrm>
            <a:off x="130919" y="2634881"/>
            <a:ext cx="3034927" cy="1415772"/>
            <a:chOff x="7174424" y="1575863"/>
            <a:chExt cx="2276195" cy="1061828"/>
          </a:xfrm>
        </p:grpSpPr>
        <p:sp>
          <p:nvSpPr>
            <p:cNvPr id="70" name="TextBox 186">
              <a:extLst>
                <a:ext uri="{FF2B5EF4-FFF2-40B4-BE49-F238E27FC236}">
                  <a16:creationId xmlns:a16="http://schemas.microsoft.com/office/drawing/2014/main" id="{8BBF19AC-F94D-48F4-AEB3-878052DDC5DE}"/>
                </a:ext>
              </a:extLst>
            </p:cNvPr>
            <p:cNvSpPr txBox="1"/>
            <p:nvPr/>
          </p:nvSpPr>
          <p:spPr>
            <a:xfrm>
              <a:off x="7174424" y="1600395"/>
              <a:ext cx="2276195" cy="230832"/>
            </a:xfrm>
            <a:prstGeom prst="rect">
              <a:avLst/>
            </a:prstGeom>
            <a:noFill/>
          </p:spPr>
          <p:txBody>
            <a:bodyPr wrap="square" lIns="0" tIns="0" rIns="0" bIns="0" rtlCol="0">
              <a:spAutoFit/>
            </a:bodyPr>
            <a:lstStyle/>
            <a:p>
              <a:pPr defTabSz="1219170">
                <a:spcBef>
                  <a:spcPct val="20000"/>
                </a:spcBef>
                <a:defRPr/>
              </a:pPr>
              <a:endParaRPr lang="en-US" sz="2000" dirty="0">
                <a:solidFill>
                  <a:schemeClr val="accent4"/>
                </a:solidFill>
                <a:latin typeface="+mj-ea"/>
                <a:ea typeface="+mj-ea"/>
              </a:endParaRPr>
            </a:p>
          </p:txBody>
        </p:sp>
        <p:sp>
          <p:nvSpPr>
            <p:cNvPr id="72" name="Rectangle 187">
              <a:extLst>
                <a:ext uri="{FF2B5EF4-FFF2-40B4-BE49-F238E27FC236}">
                  <a16:creationId xmlns:a16="http://schemas.microsoft.com/office/drawing/2014/main" id="{A8508D0D-780E-4972-BA9C-B161DAE2CE38}"/>
                </a:ext>
              </a:extLst>
            </p:cNvPr>
            <p:cNvSpPr/>
            <p:nvPr/>
          </p:nvSpPr>
          <p:spPr>
            <a:xfrm>
              <a:off x="7235082" y="1575863"/>
              <a:ext cx="2139790" cy="1061828"/>
            </a:xfrm>
            <a:prstGeom prst="rect">
              <a:avLst/>
            </a:prstGeom>
          </p:spPr>
          <p:txBody>
            <a:bodyPr wrap="square" lIns="0" tIns="0" rIns="0" bIns="0">
              <a:spAutoFit/>
            </a:bodyPr>
            <a:lstStyle/>
            <a:p>
              <a:pPr marL="342900" indent="-342900" defTabSz="1219170">
                <a:spcBef>
                  <a:spcPct val="20000"/>
                </a:spcBef>
                <a:buFont typeface="Arial" panose="020B0604020202020204" pitchFamily="34" charset="0"/>
                <a:buChar char="•"/>
                <a:defRPr/>
              </a:pPr>
              <a:r>
                <a:rPr lang="zh-TW" altLang="en-US" sz="2000" b="1" dirty="0">
                  <a:solidFill>
                    <a:schemeClr val="accent4"/>
                  </a:solidFill>
                  <a:latin typeface="+mj-ea"/>
                  <a:ea typeface="+mj-ea"/>
                </a:rPr>
                <a:t>通用設計的校園環境</a:t>
              </a:r>
              <a:endParaRPr lang="en-US" altLang="zh-TW" sz="2000" b="1" dirty="0">
                <a:solidFill>
                  <a:schemeClr val="accent4"/>
                </a:solidFill>
                <a:latin typeface="+mj-ea"/>
                <a:ea typeface="+mj-ea"/>
              </a:endParaRPr>
            </a:p>
            <a:p>
              <a:pPr marL="342900" indent="-342900" defTabSz="1219170">
                <a:spcBef>
                  <a:spcPct val="20000"/>
                </a:spcBef>
                <a:buFont typeface="Arial" panose="020B0604020202020204" pitchFamily="34" charset="0"/>
                <a:buChar char="•"/>
                <a:defRPr/>
              </a:pPr>
              <a:r>
                <a:rPr lang="zh-TW" altLang="en-US" sz="2000" b="1" dirty="0">
                  <a:solidFill>
                    <a:schemeClr val="accent4"/>
                  </a:solidFill>
                  <a:latin typeface="+mj-ea"/>
                  <a:ea typeface="+mj-ea"/>
                </a:rPr>
                <a:t>合理調整的學習環境</a:t>
              </a:r>
              <a:endParaRPr lang="en-US" altLang="zh-TW" sz="2000" b="1" dirty="0">
                <a:solidFill>
                  <a:schemeClr val="accent4"/>
                </a:solidFill>
                <a:latin typeface="+mj-ea"/>
                <a:ea typeface="+mj-ea"/>
              </a:endParaRPr>
            </a:p>
            <a:p>
              <a:pPr defTabSz="1219170">
                <a:spcBef>
                  <a:spcPct val="20000"/>
                </a:spcBef>
                <a:defRPr/>
              </a:pPr>
              <a:endParaRPr lang="en-US" altLang="zh-TW" sz="2000" b="1" dirty="0">
                <a:solidFill>
                  <a:schemeClr val="accent4"/>
                </a:solidFill>
                <a:latin typeface="+mj-ea"/>
                <a:ea typeface="+mj-ea"/>
              </a:endParaRPr>
            </a:p>
            <a:p>
              <a:pPr defTabSz="1219170">
                <a:spcBef>
                  <a:spcPct val="20000"/>
                </a:spcBef>
                <a:defRPr/>
              </a:pPr>
              <a:endParaRPr lang="en-US" altLang="zh-TW" sz="2000" b="1" dirty="0">
                <a:solidFill>
                  <a:schemeClr val="accent4"/>
                </a:solidFill>
                <a:latin typeface="+mj-ea"/>
                <a:ea typeface="+mj-ea"/>
              </a:endParaRPr>
            </a:p>
          </p:txBody>
        </p:sp>
      </p:grpSp>
      <p:sp>
        <p:nvSpPr>
          <p:cNvPr id="75" name="Rectangle 190">
            <a:extLst>
              <a:ext uri="{FF2B5EF4-FFF2-40B4-BE49-F238E27FC236}">
                <a16:creationId xmlns:a16="http://schemas.microsoft.com/office/drawing/2014/main" id="{E1E5EF1E-633A-4828-9CA0-76BBA11B9E5D}"/>
              </a:ext>
            </a:extLst>
          </p:cNvPr>
          <p:cNvSpPr/>
          <p:nvPr/>
        </p:nvSpPr>
        <p:spPr>
          <a:xfrm>
            <a:off x="6164362" y="1953327"/>
            <a:ext cx="2779369" cy="2954655"/>
          </a:xfrm>
          <a:prstGeom prst="rect">
            <a:avLst/>
          </a:prstGeom>
        </p:spPr>
        <p:txBody>
          <a:bodyPr wrap="square" lIns="0" tIns="0" rIns="0" bIns="0">
            <a:spAutoFit/>
          </a:bodyPr>
          <a:lstStyle/>
          <a:p>
            <a:pPr algn="r"/>
            <a:endParaRPr lang="en-US" sz="2000" b="1" dirty="0">
              <a:solidFill>
                <a:schemeClr val="accent4"/>
              </a:solidFill>
              <a:latin typeface="+mj-ea"/>
              <a:ea typeface="+mj-ea"/>
            </a:endParaRPr>
          </a:p>
          <a:p>
            <a:pPr algn="r"/>
            <a:endParaRPr lang="en-US"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挑戰性、豐富探索、討論及創作的</a:t>
            </a:r>
            <a:r>
              <a:rPr lang="zh-TW" altLang="en-US" sz="2000" b="1" dirty="0">
                <a:solidFill>
                  <a:schemeClr val="accent4"/>
                </a:solidFill>
                <a:latin typeface="+mj-ea"/>
                <a:ea typeface="+mj-ea"/>
              </a:rPr>
              <a:t>環境</a:t>
            </a:r>
            <a:endParaRPr lang="en-US" altLang="zh-TW"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學習角、學習中心或個別學習桌</a:t>
            </a:r>
            <a:endParaRPr lang="en-US" altLang="zh-TW"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校外環境參觀、實察或訪談</a:t>
            </a:r>
          </a:p>
          <a:p>
            <a:pPr algn="r"/>
            <a:endParaRPr lang="en-US" sz="2000" b="1" dirty="0">
              <a:solidFill>
                <a:schemeClr val="accent4"/>
              </a:solidFill>
              <a:latin typeface="+mj-ea"/>
              <a:ea typeface="+mj-ea"/>
            </a:endParaRPr>
          </a:p>
        </p:txBody>
      </p:sp>
      <p:sp>
        <p:nvSpPr>
          <p:cNvPr id="81" name="Rectangle 193">
            <a:extLst>
              <a:ext uri="{FF2B5EF4-FFF2-40B4-BE49-F238E27FC236}">
                <a16:creationId xmlns:a16="http://schemas.microsoft.com/office/drawing/2014/main" id="{2703169B-4E0D-417E-BF2A-FCB1166AF624}"/>
              </a:ext>
            </a:extLst>
          </p:cNvPr>
          <p:cNvSpPr/>
          <p:nvPr/>
        </p:nvSpPr>
        <p:spPr>
          <a:xfrm>
            <a:off x="6430123" y="5398058"/>
            <a:ext cx="2363425" cy="1231106"/>
          </a:xfrm>
          <a:prstGeom prst="rect">
            <a:avLst/>
          </a:prstGeom>
        </p:spPr>
        <p:txBody>
          <a:bodyPr wrap="square" lIns="0" tIns="0" rIns="0" bIns="0">
            <a:spAutoFit/>
          </a:bodyPr>
          <a:lstStyle/>
          <a:p>
            <a:pPr marL="342900" indent="-342900">
              <a:buFont typeface="Arial" panose="020B0604020202020204" pitchFamily="34" charset="0"/>
              <a:buChar char="•"/>
            </a:pPr>
            <a:r>
              <a:rPr lang="zh-TW" altLang="en-US" sz="2000" b="1" dirty="0">
                <a:solidFill>
                  <a:schemeClr val="accent4"/>
                </a:solidFill>
                <a:latin typeface="+mj-ea"/>
                <a:ea typeface="+mj-ea"/>
              </a:rPr>
              <a:t>尊重、互動、接納與支持</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激發學習動機</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增進潛能展現</a:t>
            </a:r>
            <a:endParaRPr lang="en-US" sz="2000" b="1" dirty="0">
              <a:solidFill>
                <a:schemeClr val="accent4"/>
              </a:solidFill>
              <a:latin typeface="+mj-ea"/>
              <a:ea typeface="+mj-ea"/>
            </a:endParaRPr>
          </a:p>
        </p:txBody>
      </p:sp>
      <p:grpSp>
        <p:nvGrpSpPr>
          <p:cNvPr id="85" name="Group 73">
            <a:extLst>
              <a:ext uri="{FF2B5EF4-FFF2-40B4-BE49-F238E27FC236}">
                <a16:creationId xmlns:a16="http://schemas.microsoft.com/office/drawing/2014/main" id="{3070019A-E663-4D32-9346-39F58B7A09A5}"/>
              </a:ext>
            </a:extLst>
          </p:cNvPr>
          <p:cNvGrpSpPr/>
          <p:nvPr/>
        </p:nvGrpSpPr>
        <p:grpSpPr>
          <a:xfrm>
            <a:off x="2739370" y="2426499"/>
            <a:ext cx="1191187" cy="777177"/>
            <a:chOff x="2901397" y="1460250"/>
            <a:chExt cx="930338" cy="220268"/>
          </a:xfrm>
        </p:grpSpPr>
        <p:cxnSp>
          <p:nvCxnSpPr>
            <p:cNvPr id="86" name="Straight Connector 69">
              <a:extLst>
                <a:ext uri="{FF2B5EF4-FFF2-40B4-BE49-F238E27FC236}">
                  <a16:creationId xmlns:a16="http://schemas.microsoft.com/office/drawing/2014/main"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8" name="Group 74">
            <a:extLst>
              <a:ext uri="{FF2B5EF4-FFF2-40B4-BE49-F238E27FC236}">
                <a16:creationId xmlns:a16="http://schemas.microsoft.com/office/drawing/2014/main" id="{88EEAC5A-8F18-4689-9D3C-0ECF67B99128}"/>
              </a:ext>
            </a:extLst>
          </p:cNvPr>
          <p:cNvGrpSpPr/>
          <p:nvPr/>
        </p:nvGrpSpPr>
        <p:grpSpPr>
          <a:xfrm flipH="1">
            <a:off x="4910881" y="2427355"/>
            <a:ext cx="1070542" cy="769393"/>
            <a:chOff x="2899016" y="1459156"/>
            <a:chExt cx="932719" cy="221362"/>
          </a:xfrm>
        </p:grpSpPr>
        <p:cxnSp>
          <p:nvCxnSpPr>
            <p:cNvPr id="89" name="Straight Connector 75">
              <a:extLst>
                <a:ext uri="{FF2B5EF4-FFF2-40B4-BE49-F238E27FC236}">
                  <a16:creationId xmlns:a16="http://schemas.microsoft.com/office/drawing/2014/main"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1" name="Group 81">
            <a:extLst>
              <a:ext uri="{FF2B5EF4-FFF2-40B4-BE49-F238E27FC236}">
                <a16:creationId xmlns:a16="http://schemas.microsoft.com/office/drawing/2014/main" id="{14B85196-8782-48CD-A5F5-37B6C0300A26}"/>
              </a:ext>
            </a:extLst>
          </p:cNvPr>
          <p:cNvGrpSpPr/>
          <p:nvPr/>
        </p:nvGrpSpPr>
        <p:grpSpPr>
          <a:xfrm flipV="1">
            <a:off x="2605749" y="4725144"/>
            <a:ext cx="958139" cy="365676"/>
            <a:chOff x="2899016" y="1460250"/>
            <a:chExt cx="932719" cy="220268"/>
          </a:xfrm>
        </p:grpSpPr>
        <p:cxnSp>
          <p:nvCxnSpPr>
            <p:cNvPr id="92" name="Straight Connector 82">
              <a:extLst>
                <a:ext uri="{FF2B5EF4-FFF2-40B4-BE49-F238E27FC236}">
                  <a16:creationId xmlns:a16="http://schemas.microsoft.com/office/drawing/2014/main"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4" name="Group 84">
            <a:extLst>
              <a:ext uri="{FF2B5EF4-FFF2-40B4-BE49-F238E27FC236}">
                <a16:creationId xmlns:a16="http://schemas.microsoft.com/office/drawing/2014/main" id="{17A9FD4D-6ED2-48A7-BEE3-94FD53D8A252}"/>
              </a:ext>
            </a:extLst>
          </p:cNvPr>
          <p:cNvGrpSpPr/>
          <p:nvPr/>
        </p:nvGrpSpPr>
        <p:grpSpPr>
          <a:xfrm flipH="1" flipV="1">
            <a:off x="5411781" y="4696999"/>
            <a:ext cx="856420"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08" name="矩形 207">
            <a:extLst>
              <a:ext uri="{FF2B5EF4-FFF2-40B4-BE49-F238E27FC236}">
                <a16:creationId xmlns:a16="http://schemas.microsoft.com/office/drawing/2014/main" id="{B320121C-C734-47C3-B0B7-C1D788DDBA01}"/>
              </a:ext>
            </a:extLst>
          </p:cNvPr>
          <p:cNvSpPr/>
          <p:nvPr/>
        </p:nvSpPr>
        <p:spPr bwMode="auto">
          <a:xfrm>
            <a:off x="194289" y="2348880"/>
            <a:ext cx="2124000" cy="144000"/>
          </a:xfrm>
          <a:prstGeom prst="rect">
            <a:avLst/>
          </a:prstGeom>
          <a:solidFill>
            <a:schemeClr val="accent5"/>
          </a:solidFill>
          <a:ln w="9525">
            <a:noFill/>
            <a:round/>
          </a:ln>
        </p:spPr>
        <p:txBody>
          <a:bodyPr vert="horz" wrap="square" lIns="91440" tIns="45720" rIns="91440" bIns="45720" numCol="1" rtlCol="0" anchor="t" anchorCtr="0" compatLnSpc="1"/>
          <a:lstStyle/>
          <a:p>
            <a:pPr algn="ctr"/>
            <a:endParaRPr lang="zh-TW" altLang="en-US"/>
          </a:p>
        </p:txBody>
      </p:sp>
      <p:sp>
        <p:nvSpPr>
          <p:cNvPr id="209" name="矩形 208">
            <a:extLst>
              <a:ext uri="{FF2B5EF4-FFF2-40B4-BE49-F238E27FC236}">
                <a16:creationId xmlns:a16="http://schemas.microsoft.com/office/drawing/2014/main" id="{E1C50E73-0638-4E9F-A9BC-B6B1B4E875D5}"/>
              </a:ext>
            </a:extLst>
          </p:cNvPr>
          <p:cNvSpPr/>
          <p:nvPr/>
        </p:nvSpPr>
        <p:spPr bwMode="auto">
          <a:xfrm>
            <a:off x="6276318" y="2355883"/>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0" name="Content Placeholder 2">
            <a:extLst>
              <a:ext uri="{FF2B5EF4-FFF2-40B4-BE49-F238E27FC236}">
                <a16:creationId xmlns:a16="http://schemas.microsoft.com/office/drawing/2014/main" id="{7CB1822C-61C3-4148-A814-84484A897BF1}"/>
              </a:ext>
            </a:extLst>
          </p:cNvPr>
          <p:cNvSpPr txBox="1">
            <a:spLocks/>
          </p:cNvSpPr>
          <p:nvPr/>
        </p:nvSpPr>
        <p:spPr>
          <a:xfrm>
            <a:off x="6430123" y="1988840"/>
            <a:ext cx="3398461" cy="46640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1" name="Content Placeholder 2">
            <a:extLst>
              <a:ext uri="{FF2B5EF4-FFF2-40B4-BE49-F238E27FC236}">
                <a16:creationId xmlns:a16="http://schemas.microsoft.com/office/drawing/2014/main" id="{124B6F84-8E81-4AD6-93E5-78CA004C17C8}"/>
              </a:ext>
            </a:extLst>
          </p:cNvPr>
          <p:cNvSpPr txBox="1">
            <a:spLocks/>
          </p:cNvSpPr>
          <p:nvPr/>
        </p:nvSpPr>
        <p:spPr>
          <a:xfrm>
            <a:off x="179512" y="2066469"/>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4" name="矩形 213">
            <a:extLst>
              <a:ext uri="{FF2B5EF4-FFF2-40B4-BE49-F238E27FC236}">
                <a16:creationId xmlns:a16="http://schemas.microsoft.com/office/drawing/2014/main" id="{5AEC3155-40FE-4F1D-9CC7-4CAC307003AC}"/>
              </a:ext>
            </a:extLst>
          </p:cNvPr>
          <p:cNvSpPr/>
          <p:nvPr/>
        </p:nvSpPr>
        <p:spPr bwMode="auto">
          <a:xfrm>
            <a:off x="194289" y="5107209"/>
            <a:ext cx="2124000" cy="144000"/>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215" name="矩形 214">
            <a:extLst>
              <a:ext uri="{FF2B5EF4-FFF2-40B4-BE49-F238E27FC236}">
                <a16:creationId xmlns:a16="http://schemas.microsoft.com/office/drawing/2014/main" id="{E5E25A89-1811-45EB-97A1-C7499C718341}"/>
              </a:ext>
            </a:extLst>
          </p:cNvPr>
          <p:cNvSpPr/>
          <p:nvPr/>
        </p:nvSpPr>
        <p:spPr bwMode="auto">
          <a:xfrm>
            <a:off x="6420334" y="5034277"/>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6" name="Content Placeholder 2">
            <a:extLst>
              <a:ext uri="{FF2B5EF4-FFF2-40B4-BE49-F238E27FC236}">
                <a16:creationId xmlns:a16="http://schemas.microsoft.com/office/drawing/2014/main" id="{B66C5E2C-B429-4786-AF3F-0EA441CDA302}"/>
              </a:ext>
            </a:extLst>
          </p:cNvPr>
          <p:cNvSpPr txBox="1">
            <a:spLocks/>
          </p:cNvSpPr>
          <p:nvPr/>
        </p:nvSpPr>
        <p:spPr>
          <a:xfrm>
            <a:off x="6574139" y="4653136"/>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7" name="Content Placeholder 2">
            <a:extLst>
              <a:ext uri="{FF2B5EF4-FFF2-40B4-BE49-F238E27FC236}">
                <a16:creationId xmlns:a16="http://schemas.microsoft.com/office/drawing/2014/main" id="{6CD3A1B6-B7D9-48F3-AAD2-9243CA1E6EAD}"/>
              </a:ext>
            </a:extLst>
          </p:cNvPr>
          <p:cNvSpPr txBox="1">
            <a:spLocks/>
          </p:cNvSpPr>
          <p:nvPr/>
        </p:nvSpPr>
        <p:spPr>
          <a:xfrm>
            <a:off x="179512" y="4819178"/>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9" name="拱形 218">
            <a:extLst>
              <a:ext uri="{FF2B5EF4-FFF2-40B4-BE49-F238E27FC236}">
                <a16:creationId xmlns:a16="http://schemas.microsoft.com/office/drawing/2014/main" id="{3DD9506F-C413-47C8-9678-2137C42631D7}"/>
              </a:ext>
            </a:extLst>
          </p:cNvPr>
          <p:cNvSpPr/>
          <p:nvPr/>
        </p:nvSpPr>
        <p:spPr bwMode="auto">
          <a:xfrm rot="10800000">
            <a:off x="3131841" y="28984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220" name="拱形 219">
            <a:extLst>
              <a:ext uri="{FF2B5EF4-FFF2-40B4-BE49-F238E27FC236}">
                <a16:creationId xmlns:a16="http://schemas.microsoft.com/office/drawing/2014/main" id="{5971A3D2-42C7-4423-827F-3305BFE29775}"/>
              </a:ext>
            </a:extLst>
          </p:cNvPr>
          <p:cNvSpPr/>
          <p:nvPr/>
        </p:nvSpPr>
        <p:spPr bwMode="auto">
          <a:xfrm>
            <a:off x="3131841" y="27089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id="{36589285-BD16-461D-B8E8-4AC5227D8852}"/>
              </a:ext>
            </a:extLst>
          </p:cNvPr>
          <p:cNvSpPr txBox="1"/>
          <p:nvPr/>
        </p:nvSpPr>
        <p:spPr>
          <a:xfrm>
            <a:off x="3128370" y="2819469"/>
            <a:ext cx="2577361" cy="954107"/>
          </a:xfrm>
          <a:prstGeom prst="rect">
            <a:avLst/>
          </a:prstGeom>
          <a:noFill/>
        </p:spPr>
        <p:txBody>
          <a:bodyPr wrap="square" rtlCol="0">
            <a:spAutoFit/>
          </a:bodyPr>
          <a:lstStyle/>
          <a:p>
            <a:pPr algn="ctr"/>
            <a:r>
              <a:rPr lang="zh-TW" altLang="en-US" sz="2800" dirty="0">
                <a:latin typeface="+mj-ea"/>
                <a:ea typeface="+mj-ea"/>
              </a:rPr>
              <a:t>理  環</a:t>
            </a:r>
            <a:endParaRPr lang="en-US" altLang="zh-TW" sz="2800" dirty="0">
              <a:latin typeface="+mj-ea"/>
              <a:ea typeface="+mj-ea"/>
            </a:endParaRPr>
          </a:p>
          <a:p>
            <a:pPr algn="ctr"/>
            <a:r>
              <a:rPr lang="zh-TW" altLang="en-US" sz="2800" dirty="0">
                <a:latin typeface="+mj-ea"/>
                <a:ea typeface="+mj-ea"/>
              </a:rPr>
              <a:t>物        境</a:t>
            </a:r>
          </a:p>
        </p:txBody>
      </p:sp>
      <p:sp>
        <p:nvSpPr>
          <p:cNvPr id="223" name="文字方塊 222">
            <a:extLst>
              <a:ext uri="{FF2B5EF4-FFF2-40B4-BE49-F238E27FC236}">
                <a16:creationId xmlns:a16="http://schemas.microsoft.com/office/drawing/2014/main" id="{A5FE64BC-B11F-4709-A4A9-E02B776B055F}"/>
              </a:ext>
            </a:extLst>
          </p:cNvPr>
          <p:cNvSpPr txBox="1"/>
          <p:nvPr/>
        </p:nvSpPr>
        <p:spPr>
          <a:xfrm>
            <a:off x="3131840" y="4077072"/>
            <a:ext cx="2577361" cy="1197700"/>
          </a:xfrm>
          <a:prstGeom prst="rect">
            <a:avLst/>
          </a:prstGeom>
          <a:noFill/>
        </p:spPr>
        <p:txBody>
          <a:bodyPr wrap="square" rtlCol="0">
            <a:spAutoFit/>
          </a:bodyPr>
          <a:lstStyle/>
          <a:p>
            <a:pPr algn="ctr">
              <a:lnSpc>
                <a:spcPts val="3000"/>
              </a:lnSpc>
            </a:pPr>
            <a:r>
              <a:rPr lang="zh-TW" altLang="en-US" sz="2800" dirty="0">
                <a:latin typeface="+mj-ea"/>
                <a:ea typeface="+mj-ea"/>
              </a:rPr>
              <a:t>心         境理      環</a:t>
            </a:r>
            <a:endParaRPr lang="en-US" altLang="zh-TW" sz="2800" dirty="0">
              <a:latin typeface="+mj-ea"/>
              <a:ea typeface="+mj-ea"/>
            </a:endParaRPr>
          </a:p>
          <a:p>
            <a:pPr algn="ctr">
              <a:lnSpc>
                <a:spcPts val="2600"/>
              </a:lnSpc>
            </a:pPr>
            <a:r>
              <a:rPr lang="zh-TW" altLang="en-US" sz="2800" dirty="0">
                <a:latin typeface="+mj-ea"/>
                <a:ea typeface="+mj-ea"/>
              </a:rPr>
              <a:t>社 會</a:t>
            </a:r>
          </a:p>
        </p:txBody>
      </p:sp>
      <p:sp>
        <p:nvSpPr>
          <p:cNvPr id="40" name="文字方塊 39"/>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41" name="文字方塊 40"/>
          <p:cNvSpPr txBox="1"/>
          <p:nvPr/>
        </p:nvSpPr>
        <p:spPr>
          <a:xfrm>
            <a:off x="2627784"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42" name="文字方塊 41"/>
          <p:cNvSpPr txBox="1"/>
          <p:nvPr/>
        </p:nvSpPr>
        <p:spPr>
          <a:xfrm>
            <a:off x="4499992" y="1412776"/>
            <a:ext cx="1872208" cy="523220"/>
          </a:xfrm>
          <a:prstGeom prst="rect">
            <a:avLst/>
          </a:prstGeom>
          <a:solidFill>
            <a:srgbClr val="A7EA52"/>
          </a:solid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43" name="文字方塊 42"/>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strips(downLeft)">
                                      <p:cBhvr>
                                        <p:cTn id="13" dur="500"/>
                                        <p:tgtEl>
                                          <p:spTgt spid="85"/>
                                        </p:tgtEl>
                                      </p:cBhvr>
                                    </p:animEffect>
                                  </p:childTnLst>
                                </p:cTn>
                              </p:par>
                              <p:par>
                                <p:cTn id="14" presetID="18" presetClass="entr" presetSubtype="6"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strips(downRight)">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barn(inVertical)">
                                      <p:cBhvr>
                                        <p:cTn id="21" dur="500"/>
                                        <p:tgtEl>
                                          <p:spTgt spid="6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barn(inVertical)">
                                      <p:cBhvr>
                                        <p:cTn id="24" dur="500"/>
                                        <p:tgtEl>
                                          <p:spTgt spid="2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barn(inVertical)">
                                      <p:cBhvr>
                                        <p:cTn id="27" dur="500"/>
                                        <p:tgtEl>
                                          <p:spTgt spid="20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wipe(left)">
                                      <p:cBhvr>
                                        <p:cTn id="30" dur="750"/>
                                        <p:tgtEl>
                                          <p:spTgt spid="2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barn(inVertical)">
                                      <p:cBhvr>
                                        <p:cTn id="33" dur="500"/>
                                        <p:tgtEl>
                                          <p:spTgt spid="2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3"/>
                                        </p:tgtEl>
                                        <p:attrNameLst>
                                          <p:attrName>style.visibility</p:attrName>
                                        </p:attrNameLst>
                                      </p:cBhvr>
                                      <p:to>
                                        <p:strVal val="visible"/>
                                      </p:to>
                                    </p:set>
                                    <p:animEffect transition="in" filter="wheel(1)">
                                      <p:cBhvr>
                                        <p:cTn id="41" dur="2000"/>
                                        <p:tgtEl>
                                          <p:spTgt spid="2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wheel(1)">
                                      <p:cBhvr>
                                        <p:cTn id="44" dur="2000"/>
                                        <p:tgtEl>
                                          <p:spTgt spid="219"/>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strips(upRight)">
                                      <p:cBhvr>
                                        <p:cTn id="48" dur="500"/>
                                        <p:tgtEl>
                                          <p:spTgt spid="94"/>
                                        </p:tgtEl>
                                      </p:cBhvr>
                                    </p:animEffect>
                                  </p:childTnLst>
                                </p:cTn>
                              </p:par>
                            </p:childTnLst>
                          </p:cTn>
                        </p:par>
                        <p:par>
                          <p:cTn id="49" fill="hold">
                            <p:stCondLst>
                              <p:cond delay="2500"/>
                            </p:stCondLst>
                            <p:childTnLst>
                              <p:par>
                                <p:cTn id="50" presetID="18" presetClass="entr" presetSubtype="12" fill="hold" nodeType="after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strips(downLeft)">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barn(inVertical)">
                                      <p:cBhvr>
                                        <p:cTn id="57" dur="500"/>
                                        <p:tgtEl>
                                          <p:spTgt spid="2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barn(inVertical)">
                                      <p:cBhvr>
                                        <p:cTn id="60" dur="500"/>
                                        <p:tgtEl>
                                          <p:spTgt spid="2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animEffect transition="in" filter="barn(inVertical)">
                                      <p:cBhvr>
                                        <p:cTn id="69" dur="500"/>
                                        <p:tgtEl>
                                          <p:spTgt spid="2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barn(inVertical)">
                                      <p:cBhvr>
                                        <p:cTn id="7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5" grpId="0"/>
      <p:bldP spid="81" grpId="0"/>
      <p:bldP spid="208" grpId="0" animBg="1"/>
      <p:bldP spid="209" grpId="0" animBg="1"/>
      <p:bldP spid="210" grpId="0"/>
      <p:bldP spid="211" grpId="0"/>
      <p:bldP spid="214" grpId="0" animBg="1"/>
      <p:bldP spid="215" grpId="0" animBg="1"/>
      <p:bldP spid="216" grpId="0"/>
      <p:bldP spid="217" grpId="0"/>
      <p:bldP spid="219" grpId="0" animBg="1"/>
      <p:bldP spid="220" grpId="0" animBg="1"/>
      <p:bldP spid="10" grpId="0"/>
      <p:bldP spid="2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87FB532D-3BD5-4F43-90E9-3BA3B6D370B5}"/>
              </a:ext>
            </a:extLst>
          </p:cNvPr>
          <p:cNvSpPr/>
          <p:nvPr/>
        </p:nvSpPr>
        <p:spPr bwMode="auto">
          <a:xfrm>
            <a:off x="32519" y="4298396"/>
            <a:ext cx="3747393" cy="116115"/>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43" name="矩形 42">
            <a:extLst>
              <a:ext uri="{FF2B5EF4-FFF2-40B4-BE49-F238E27FC236}">
                <a16:creationId xmlns:a16="http://schemas.microsoft.com/office/drawing/2014/main" id="{78D372DE-3160-4BD5-87C1-3D43C39D72F0}"/>
              </a:ext>
            </a:extLst>
          </p:cNvPr>
          <p:cNvSpPr/>
          <p:nvPr/>
        </p:nvSpPr>
        <p:spPr bwMode="auto">
          <a:xfrm>
            <a:off x="5412221" y="4270511"/>
            <a:ext cx="3699259"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44" name="Content Placeholder 2">
            <a:extLst>
              <a:ext uri="{FF2B5EF4-FFF2-40B4-BE49-F238E27FC236}">
                <a16:creationId xmlns:a16="http://schemas.microsoft.com/office/drawing/2014/main" id="{47B7794B-B571-41AE-9D6B-25C02A68762E}"/>
              </a:ext>
            </a:extLst>
          </p:cNvPr>
          <p:cNvSpPr txBox="1">
            <a:spLocks/>
          </p:cNvSpPr>
          <p:nvPr/>
        </p:nvSpPr>
        <p:spPr>
          <a:xfrm>
            <a:off x="5638035" y="4047484"/>
            <a:ext cx="3038135"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C00000"/>
                </a:solidFill>
                <a:ea typeface="Roboto" panose="02000000000000000000" pitchFamily="2" charset="0"/>
                <a:cs typeface="Arial" panose="020B0604020202020204" pitchFamily="34" charset="0"/>
              </a:rPr>
              <a:t>資賦優異學生</a:t>
            </a:r>
            <a:endParaRPr lang="en-US" altLang="zh-TW" sz="2600" b="1" dirty="0">
              <a:solidFill>
                <a:srgbClr val="C0000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45" name="Content Placeholder 2">
            <a:extLst>
              <a:ext uri="{FF2B5EF4-FFF2-40B4-BE49-F238E27FC236}">
                <a16:creationId xmlns:a16="http://schemas.microsoft.com/office/drawing/2014/main" id="{772A51C0-F415-4E91-A6B4-E58D074F0D7E}"/>
              </a:ext>
            </a:extLst>
          </p:cNvPr>
          <p:cNvSpPr txBox="1">
            <a:spLocks/>
          </p:cNvSpPr>
          <p:nvPr/>
        </p:nvSpPr>
        <p:spPr>
          <a:xfrm>
            <a:off x="1244853" y="4010365"/>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0070C0"/>
                </a:solidFill>
                <a:ea typeface="Roboto" panose="02000000000000000000" pitchFamily="2" charset="0"/>
                <a:cs typeface="Arial" panose="020B0604020202020204" pitchFamily="34" charset="0"/>
              </a:rPr>
              <a:t>  身心障礙學生</a:t>
            </a:r>
          </a:p>
        </p:txBody>
      </p:sp>
      <p:cxnSp>
        <p:nvCxnSpPr>
          <p:cNvPr id="47" name="Elbow Connector 52">
            <a:extLst>
              <a:ext uri="{FF2B5EF4-FFF2-40B4-BE49-F238E27FC236}">
                <a16:creationId xmlns:a16="http://schemas.microsoft.com/office/drawing/2014/main" id="{2F3FE500-4544-4D7A-9A28-A324493942CE}"/>
              </a:ext>
            </a:extLst>
          </p:cNvPr>
          <p:cNvCxnSpPr/>
          <p:nvPr/>
        </p:nvCxnSpPr>
        <p:spPr>
          <a:xfrm rot="16200000" flipH="1">
            <a:off x="4750515" y="3868032"/>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Elbow Connector 52">
            <a:extLst>
              <a:ext uri="{FF2B5EF4-FFF2-40B4-BE49-F238E27FC236}">
                <a16:creationId xmlns:a16="http://schemas.microsoft.com/office/drawing/2014/main" id="{253CDE2F-01D5-42AF-9F46-C2457CAB94A4}"/>
              </a:ext>
            </a:extLst>
          </p:cNvPr>
          <p:cNvCxnSpPr>
            <a:cxnSpLocks/>
          </p:cNvCxnSpPr>
          <p:nvPr/>
        </p:nvCxnSpPr>
        <p:spPr>
          <a:xfrm rot="5400000">
            <a:off x="3825851" y="3853379"/>
            <a:ext cx="581358" cy="452680"/>
          </a:xfrm>
          <a:prstGeom prst="bentConnector3">
            <a:avLst>
              <a:gd name="adj1" fmla="val 50000"/>
            </a:avLst>
          </a:prstGeom>
          <a:ln w="6350">
            <a:solidFill>
              <a:srgbClr val="0070C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2" name="文字方塊 1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13" name="文字方塊 12"/>
          <p:cNvSpPr txBox="1"/>
          <p:nvPr/>
        </p:nvSpPr>
        <p:spPr>
          <a:xfrm>
            <a:off x="2627784"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14" name="文字方塊 1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15" name="文字方塊 14"/>
          <p:cNvSpPr txBox="1"/>
          <p:nvPr/>
        </p:nvSpPr>
        <p:spPr>
          <a:xfrm>
            <a:off x="6372200" y="1412776"/>
            <a:ext cx="1872208" cy="523220"/>
          </a:xfrm>
          <a:prstGeom prst="rect">
            <a:avLst/>
          </a:prstGeom>
          <a:solidFill>
            <a:srgbClr val="EBAC07"/>
          </a:solidFill>
          <a:ln w="28575">
            <a:solidFill>
              <a:schemeClr val="tx1"/>
            </a:solidFill>
          </a:ln>
        </p:spPr>
        <p:txBody>
          <a:bodyPr wrap="square" rtlCol="0">
            <a:spAutoFit/>
          </a:bodyPr>
          <a:lstStyle/>
          <a:p>
            <a:pPr algn="ctr"/>
            <a:r>
              <a:rPr lang="zh-TW" altLang="en-US" sz="2800" dirty="0">
                <a:latin typeface="+mj-ea"/>
                <a:ea typeface="+mj-ea"/>
              </a:rPr>
              <a:t>學習評量</a:t>
            </a:r>
          </a:p>
        </p:txBody>
      </p:sp>
      <p:sp>
        <p:nvSpPr>
          <p:cNvPr id="39" name="矩形 38">
            <a:extLst>
              <a:ext uri="{FF2B5EF4-FFF2-40B4-BE49-F238E27FC236}">
                <a16:creationId xmlns:a16="http://schemas.microsoft.com/office/drawing/2014/main" id="{E4B31B9F-13E1-413F-B3C5-6A98F7229250}"/>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46" name="矩形 45"/>
          <p:cNvSpPr/>
          <p:nvPr/>
        </p:nvSpPr>
        <p:spPr>
          <a:xfrm>
            <a:off x="-684584" y="3350589"/>
            <a:ext cx="4857055" cy="338554"/>
          </a:xfrm>
          <a:prstGeom prst="rect">
            <a:avLst/>
          </a:prstGeom>
        </p:spPr>
        <p:txBody>
          <a:bodyPr wrap="square">
            <a:spAutoFit/>
          </a:bodyPr>
          <a:lstStyle/>
          <a:p>
            <a:pPr algn="ctr"/>
            <a:r>
              <a:rPr lang="zh-TW" altLang="zh-TW" sz="1600" dirty="0">
                <a:latin typeface="+mj-ea"/>
              </a:rPr>
              <a:t>起點行為評估</a:t>
            </a:r>
            <a:r>
              <a:rPr lang="en-US" altLang="zh-TW" sz="1600" dirty="0">
                <a:latin typeface="+mj-ea"/>
              </a:rPr>
              <a:t>.</a:t>
            </a:r>
            <a:r>
              <a:rPr lang="zh-TW" altLang="zh-TW" sz="1600" dirty="0">
                <a:latin typeface="+mj-ea"/>
              </a:rPr>
              <a:t>形成性評量</a:t>
            </a:r>
            <a:r>
              <a:rPr lang="en-US" altLang="zh-TW" sz="1600" dirty="0">
                <a:latin typeface="+mj-ea"/>
              </a:rPr>
              <a:t>.</a:t>
            </a:r>
            <a:r>
              <a:rPr lang="zh-TW" altLang="zh-TW" sz="1600" dirty="0">
                <a:latin typeface="+mj-ea"/>
              </a:rPr>
              <a:t>總結性評量</a:t>
            </a:r>
            <a:endParaRPr lang="zh-TW" altLang="zh-TW" sz="1600" dirty="0">
              <a:latin typeface="+mj-ea"/>
              <a:ea typeface="+mj-ea"/>
            </a:endParaRPr>
          </a:p>
        </p:txBody>
      </p:sp>
      <p:sp>
        <p:nvSpPr>
          <p:cNvPr id="16" name="Rounded Rectangle 11">
            <a:extLst>
              <a:ext uri="{FF2B5EF4-FFF2-40B4-BE49-F238E27FC236}">
                <a16:creationId xmlns:a16="http://schemas.microsoft.com/office/drawing/2014/main" id="{170362B3-0493-4D2F-A76D-D18F01137C92}"/>
              </a:ext>
            </a:extLst>
          </p:cNvPr>
          <p:cNvSpPr/>
          <p:nvPr/>
        </p:nvSpPr>
        <p:spPr>
          <a:xfrm>
            <a:off x="35496" y="2764717"/>
            <a:ext cx="3302801" cy="592275"/>
          </a:xfrm>
          <a:prstGeom prst="round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ounded Rectangle 12">
            <a:extLst>
              <a:ext uri="{FF2B5EF4-FFF2-40B4-BE49-F238E27FC236}">
                <a16:creationId xmlns:a16="http://schemas.microsoft.com/office/drawing/2014/main" id="{564E86C1-528D-4FC5-9CA0-C117064DD691}"/>
              </a:ext>
            </a:extLst>
          </p:cNvPr>
          <p:cNvSpPr/>
          <p:nvPr/>
        </p:nvSpPr>
        <p:spPr>
          <a:xfrm>
            <a:off x="2879591" y="2764717"/>
            <a:ext cx="4531751" cy="592275"/>
          </a:xfrm>
          <a:prstGeom prst="round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ounded Rectangle 13">
            <a:extLst>
              <a:ext uri="{FF2B5EF4-FFF2-40B4-BE49-F238E27FC236}">
                <a16:creationId xmlns:a16="http://schemas.microsoft.com/office/drawing/2014/main" id="{AD8EDF93-AC88-4D0A-BF12-798F25BC728C}"/>
              </a:ext>
            </a:extLst>
          </p:cNvPr>
          <p:cNvSpPr/>
          <p:nvPr/>
        </p:nvSpPr>
        <p:spPr>
          <a:xfrm>
            <a:off x="6084168" y="2764717"/>
            <a:ext cx="3024336" cy="592275"/>
          </a:xfrm>
          <a:prstGeom prst="roundRect">
            <a:avLst/>
          </a:prstGeom>
          <a:solidFill>
            <a:srgbClr val="69A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Isosceles Triangle 14">
            <a:extLst>
              <a:ext uri="{FF2B5EF4-FFF2-40B4-BE49-F238E27FC236}">
                <a16:creationId xmlns:a16="http://schemas.microsoft.com/office/drawing/2014/main" id="{DBCDC13C-1C20-4003-A623-CBF34C7EB99A}"/>
              </a:ext>
            </a:extLst>
          </p:cNvPr>
          <p:cNvSpPr/>
          <p:nvPr/>
        </p:nvSpPr>
        <p:spPr>
          <a:xfrm rot="5400000">
            <a:off x="2764474" y="2844051"/>
            <a:ext cx="592275" cy="433607"/>
          </a:xfrm>
          <a:prstGeom prst="triangle">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Isosceles Triangle 15">
            <a:extLst>
              <a:ext uri="{FF2B5EF4-FFF2-40B4-BE49-F238E27FC236}">
                <a16:creationId xmlns:a16="http://schemas.microsoft.com/office/drawing/2014/main" id="{14C0E708-4D2C-44A9-A194-1709DC1AB93E}"/>
              </a:ext>
            </a:extLst>
          </p:cNvPr>
          <p:cNvSpPr/>
          <p:nvPr/>
        </p:nvSpPr>
        <p:spPr>
          <a:xfrm rot="5400000">
            <a:off x="6003275" y="2844051"/>
            <a:ext cx="592275" cy="433607"/>
          </a:xfrm>
          <a:prstGeom prst="triangle">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2" name="Group 134">
            <a:extLst>
              <a:ext uri="{FF2B5EF4-FFF2-40B4-BE49-F238E27FC236}">
                <a16:creationId xmlns:a16="http://schemas.microsoft.com/office/drawing/2014/main" id="{6B1E51B2-3581-43F9-A658-F08EB67B9D87}"/>
              </a:ext>
            </a:extLst>
          </p:cNvPr>
          <p:cNvGrpSpPr/>
          <p:nvPr/>
        </p:nvGrpSpPr>
        <p:grpSpPr>
          <a:xfrm>
            <a:off x="4123096" y="1951652"/>
            <a:ext cx="864665" cy="865389"/>
            <a:chOff x="3287425" y="1417883"/>
            <a:chExt cx="648499" cy="649042"/>
          </a:xfrm>
        </p:grpSpPr>
        <p:sp>
          <p:nvSpPr>
            <p:cNvPr id="23" name="Oval 18">
              <a:extLst>
                <a:ext uri="{FF2B5EF4-FFF2-40B4-BE49-F238E27FC236}">
                  <a16:creationId xmlns:a16="http://schemas.microsoft.com/office/drawing/2014/main" id="{46E51C13-F0D9-405D-B8EF-3005AA8F4E0A}"/>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4" name="Oval 19">
              <a:extLst>
                <a:ext uri="{FF2B5EF4-FFF2-40B4-BE49-F238E27FC236}">
                  <a16:creationId xmlns:a16="http://schemas.microsoft.com/office/drawing/2014/main" id="{373662C2-501F-40C9-9A5D-35D5D8CDCE99}"/>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3" b="1" dirty="0">
                <a:solidFill>
                  <a:schemeClr val="bg1"/>
                </a:solidFill>
                <a:latin typeface="+mj-lt"/>
              </a:endParaRPr>
            </a:p>
          </p:txBody>
        </p:sp>
      </p:grpSp>
      <p:sp>
        <p:nvSpPr>
          <p:cNvPr id="2" name="矩形 1">
            <a:extLst>
              <a:ext uri="{FF2B5EF4-FFF2-40B4-BE49-F238E27FC236}">
                <a16:creationId xmlns:a16="http://schemas.microsoft.com/office/drawing/2014/main" id="{3E393E59-9856-4FBC-9718-0E5243D51DCD}"/>
              </a:ext>
            </a:extLst>
          </p:cNvPr>
          <p:cNvSpPr/>
          <p:nvPr/>
        </p:nvSpPr>
        <p:spPr>
          <a:xfrm>
            <a:off x="-36512" y="2852936"/>
            <a:ext cx="9793088" cy="430887"/>
          </a:xfrm>
          <a:prstGeom prst="rect">
            <a:avLst/>
          </a:prstGeom>
        </p:spPr>
        <p:txBody>
          <a:bodyPr wrap="square">
            <a:spAutoFit/>
          </a:bodyPr>
          <a:lstStyle/>
          <a:p>
            <a:r>
              <a:rPr lang="zh-TW" altLang="zh-TW" sz="2200" dirty="0">
                <a:solidFill>
                  <a:schemeClr val="bg1"/>
                </a:solidFill>
                <a:latin typeface="+mj-ea"/>
              </a:rPr>
              <a:t>依</a:t>
            </a:r>
            <a:r>
              <a:rPr lang="en-US" altLang="zh-TW" sz="2200" dirty="0">
                <a:solidFill>
                  <a:schemeClr val="bg1"/>
                </a:solidFill>
                <a:latin typeface="+mj-ea"/>
              </a:rPr>
              <a:t>IEP/IGP</a:t>
            </a:r>
            <a:r>
              <a:rPr lang="zh-TW" altLang="zh-TW" sz="2200" dirty="0">
                <a:solidFill>
                  <a:schemeClr val="bg1"/>
                </a:solidFill>
                <a:latin typeface="+mj-ea"/>
              </a:rPr>
              <a:t>實施多元評量</a:t>
            </a:r>
            <a:r>
              <a:rPr lang="en-US" altLang="zh-TW" sz="2200" dirty="0">
                <a:solidFill>
                  <a:schemeClr val="bg1"/>
                </a:solidFill>
                <a:latin typeface="+mj-ea"/>
              </a:rPr>
              <a:t>  </a:t>
            </a:r>
            <a:r>
              <a:rPr lang="zh-TW" altLang="en-US" sz="2200" dirty="0">
                <a:solidFill>
                  <a:schemeClr val="bg1"/>
                </a:solidFill>
                <a:latin typeface="+mj-ea"/>
              </a:rPr>
              <a:t>了解其學習歷程與成效</a:t>
            </a:r>
            <a:r>
              <a:rPr lang="zh-TW" altLang="en-US" dirty="0">
                <a:solidFill>
                  <a:schemeClr val="bg1"/>
                </a:solidFill>
                <a:latin typeface="+mj-ea"/>
              </a:rPr>
              <a:t>   </a:t>
            </a:r>
            <a:r>
              <a:rPr lang="zh-TW" altLang="en-US" sz="2200" dirty="0">
                <a:solidFill>
                  <a:schemeClr val="bg1"/>
                </a:solidFill>
                <a:latin typeface="+mj-ea"/>
              </a:rPr>
              <a:t> 設計課程</a:t>
            </a:r>
            <a:r>
              <a:rPr lang="en-US" altLang="zh-TW" sz="2200" dirty="0">
                <a:solidFill>
                  <a:schemeClr val="bg1"/>
                </a:solidFill>
                <a:latin typeface="+mj-ea"/>
              </a:rPr>
              <a:t>&amp;</a:t>
            </a:r>
            <a:r>
              <a:rPr lang="zh-TW" altLang="en-US" sz="2200" dirty="0">
                <a:solidFill>
                  <a:schemeClr val="bg1"/>
                </a:solidFill>
                <a:latin typeface="+mj-ea"/>
              </a:rPr>
              <a:t>改進教學</a:t>
            </a:r>
            <a:endParaRPr lang="zh-TW" altLang="en-US" sz="2200" dirty="0">
              <a:solidFill>
                <a:schemeClr val="bg1"/>
              </a:solidFill>
            </a:endParaRPr>
          </a:p>
        </p:txBody>
      </p:sp>
      <p:grpSp>
        <p:nvGrpSpPr>
          <p:cNvPr id="38" name="Group 134">
            <a:extLst>
              <a:ext uri="{FF2B5EF4-FFF2-40B4-BE49-F238E27FC236}">
                <a16:creationId xmlns:a16="http://schemas.microsoft.com/office/drawing/2014/main" id="{26A282B7-310A-48C1-A19D-18177BA215BC}"/>
              </a:ext>
            </a:extLst>
          </p:cNvPr>
          <p:cNvGrpSpPr/>
          <p:nvPr/>
        </p:nvGrpSpPr>
        <p:grpSpPr>
          <a:xfrm>
            <a:off x="4139666" y="3511059"/>
            <a:ext cx="864665" cy="865389"/>
            <a:chOff x="3287425" y="1417883"/>
            <a:chExt cx="648499" cy="649042"/>
          </a:xfrm>
        </p:grpSpPr>
        <p:sp>
          <p:nvSpPr>
            <p:cNvPr id="40" name="Oval 18">
              <a:extLst>
                <a:ext uri="{FF2B5EF4-FFF2-40B4-BE49-F238E27FC236}">
                  <a16:creationId xmlns:a16="http://schemas.microsoft.com/office/drawing/2014/main" id="{74F514F1-8478-4E03-99D7-8CA323BC3700}"/>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1" name="Oval 19">
              <a:extLst>
                <a:ext uri="{FF2B5EF4-FFF2-40B4-BE49-F238E27FC236}">
                  <a16:creationId xmlns:a16="http://schemas.microsoft.com/office/drawing/2014/main" id="{3A0DB338-3B1E-4D56-9D19-39E9C8B17E36}"/>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33" b="1" dirty="0">
                <a:solidFill>
                  <a:schemeClr val="bg1"/>
                </a:solidFill>
                <a:latin typeface="+mj-lt"/>
              </a:endParaRPr>
            </a:p>
          </p:txBody>
        </p:sp>
      </p:grpSp>
      <p:sp>
        <p:nvSpPr>
          <p:cNvPr id="63" name="矩形 62">
            <a:extLst>
              <a:ext uri="{FF2B5EF4-FFF2-40B4-BE49-F238E27FC236}">
                <a16:creationId xmlns:a16="http://schemas.microsoft.com/office/drawing/2014/main" id="{7921ECF6-9140-4B08-9221-F50A9BC5E1C5}"/>
              </a:ext>
            </a:extLst>
          </p:cNvPr>
          <p:cNvSpPr/>
          <p:nvPr/>
        </p:nvSpPr>
        <p:spPr>
          <a:xfrm>
            <a:off x="37584" y="4462445"/>
            <a:ext cx="3814336" cy="2295821"/>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zh-TW" altLang="en-US" sz="2000" dirty="0">
                <a:latin typeface="+mj-ea"/>
                <a:ea typeface="+mj-ea"/>
              </a:rPr>
              <a:t>評量調整或服務</a:t>
            </a:r>
            <a:br>
              <a:rPr lang="en-US" altLang="zh-TW" sz="2000" dirty="0">
                <a:latin typeface="+mj-ea"/>
                <a:ea typeface="+mj-ea"/>
              </a:rPr>
            </a:br>
            <a:r>
              <a:rPr lang="en-US" altLang="zh-TW" sz="1600" dirty="0">
                <a:latin typeface="新細明體" panose="02020500000000000000" pitchFamily="18" charset="-120"/>
              </a:rPr>
              <a:t>A. </a:t>
            </a:r>
            <a:r>
              <a:rPr lang="zh-TW" altLang="en-US" sz="1600" dirty="0">
                <a:latin typeface="新細明體" panose="02020500000000000000" pitchFamily="18" charset="-120"/>
              </a:rPr>
              <a:t>評量時間調整     </a:t>
            </a:r>
            <a:r>
              <a:rPr lang="en-US" altLang="zh-TW" sz="1600" dirty="0">
                <a:latin typeface="新細明體" panose="02020500000000000000" pitchFamily="18" charset="-120"/>
              </a:rPr>
              <a:t>B. </a:t>
            </a:r>
            <a:r>
              <a:rPr lang="zh-TW" altLang="en-US" sz="1600" dirty="0">
                <a:latin typeface="新細明體" panose="02020500000000000000" pitchFamily="18" charset="-120"/>
              </a:rPr>
              <a:t>評量環境調整</a:t>
            </a:r>
            <a:br>
              <a:rPr lang="en-US" altLang="zh-TW" sz="1600" dirty="0">
                <a:latin typeface="新細明體" panose="02020500000000000000" pitchFamily="18" charset="-120"/>
              </a:rPr>
            </a:br>
            <a:r>
              <a:rPr lang="en-US" altLang="zh-TW" sz="1600" dirty="0">
                <a:latin typeface="新細明體" panose="02020500000000000000" pitchFamily="18" charset="-120"/>
              </a:rPr>
              <a:t>C. </a:t>
            </a:r>
            <a:r>
              <a:rPr lang="zh-TW" altLang="en-US" sz="1600" dirty="0">
                <a:latin typeface="新細明體" panose="02020500000000000000" pitchFamily="18" charset="-120"/>
              </a:rPr>
              <a:t>評量方式調整     </a:t>
            </a:r>
            <a:r>
              <a:rPr lang="en-US" altLang="zh-TW" sz="1600" dirty="0">
                <a:latin typeface="新細明體" panose="02020500000000000000" pitchFamily="18" charset="-120"/>
              </a:rPr>
              <a:t>D. </a:t>
            </a:r>
            <a:r>
              <a:rPr lang="zh-TW" altLang="en-US" sz="1600" dirty="0">
                <a:latin typeface="新細明體" panose="02020500000000000000" pitchFamily="18" charset="-120"/>
              </a:rPr>
              <a:t>其他評量調整</a:t>
            </a:r>
            <a:endParaRPr lang="en-US" altLang="zh-TW" sz="1600" dirty="0">
              <a:latin typeface="新細明體" panose="02020500000000000000" pitchFamily="18" charset="-120"/>
            </a:endParaRPr>
          </a:p>
          <a:p>
            <a:pPr marL="285750" indent="-285750">
              <a:lnSpc>
                <a:spcPts val="2400"/>
              </a:lnSpc>
              <a:spcBef>
                <a:spcPts val="600"/>
              </a:spcBef>
              <a:buFont typeface="Arial" panose="020B0604020202020204" pitchFamily="34" charset="0"/>
              <a:buChar char="•"/>
            </a:pPr>
            <a:r>
              <a:rPr lang="zh-TW" altLang="zh-TW" sz="2000" dirty="0">
                <a:latin typeface="+mj-ea"/>
                <a:ea typeface="+mj-ea"/>
              </a:rPr>
              <a:t>評量的內容或通過標準需依</a:t>
            </a:r>
            <a:r>
              <a:rPr lang="zh-TW" altLang="en-US" sz="2000" dirty="0">
                <a:latin typeface="+mj-ea"/>
                <a:ea typeface="+mj-ea"/>
              </a:rPr>
              <a:t>特推會</a:t>
            </a:r>
            <a:r>
              <a:rPr lang="zh-TW" altLang="zh-TW" sz="2000" dirty="0">
                <a:latin typeface="+mj-ea"/>
                <a:ea typeface="+mj-ea"/>
              </a:rPr>
              <a:t>所議決之</a:t>
            </a:r>
            <a:r>
              <a:rPr lang="en-US" altLang="zh-TW" sz="2000" dirty="0">
                <a:latin typeface="+mj-ea"/>
                <a:ea typeface="+mj-ea"/>
              </a:rPr>
              <a:t>IEP</a:t>
            </a:r>
            <a:r>
              <a:rPr lang="zh-TW" altLang="zh-TW" sz="2000" dirty="0">
                <a:latin typeface="+mj-ea"/>
                <a:ea typeface="+mj-ea"/>
              </a:rPr>
              <a:t>執行</a:t>
            </a:r>
            <a:br>
              <a:rPr lang="en-US" altLang="zh-TW" sz="2000" dirty="0">
                <a:latin typeface="+mj-ea"/>
                <a:ea typeface="+mj-ea"/>
              </a:rPr>
            </a:br>
            <a:r>
              <a:rPr lang="zh-TW" altLang="zh-TW" sz="1600" dirty="0">
                <a:latin typeface="新細明體" panose="02020500000000000000" pitchFamily="18" charset="-120"/>
              </a:rPr>
              <a:t>內容難易度、題型、題數增刪</a:t>
            </a:r>
            <a:r>
              <a:rPr lang="zh-TW" altLang="en-US" sz="1600" dirty="0">
                <a:latin typeface="新細明體" panose="02020500000000000000" pitchFamily="18" charset="-120"/>
              </a:rPr>
              <a:t>等</a:t>
            </a:r>
            <a:br>
              <a:rPr lang="en-US" altLang="zh-TW" sz="1600" dirty="0">
                <a:latin typeface="新細明體" panose="02020500000000000000" pitchFamily="18" charset="-120"/>
              </a:rPr>
            </a:br>
            <a:r>
              <a:rPr lang="zh-TW" altLang="en-US" sz="1600" dirty="0">
                <a:latin typeface="新細明體" panose="02020500000000000000" pitchFamily="18" charset="-120"/>
              </a:rPr>
              <a:t>依試題與考生之適配性調整計分比重</a:t>
            </a:r>
            <a:endParaRPr lang="en-US" altLang="zh-TW" sz="1600" dirty="0">
              <a:latin typeface="新細明體" panose="02020500000000000000" pitchFamily="18" charset="-120"/>
            </a:endParaRPr>
          </a:p>
        </p:txBody>
      </p:sp>
      <p:sp>
        <p:nvSpPr>
          <p:cNvPr id="31" name="矩形 30">
            <a:extLst>
              <a:ext uri="{FF2B5EF4-FFF2-40B4-BE49-F238E27FC236}">
                <a16:creationId xmlns:a16="http://schemas.microsoft.com/office/drawing/2014/main" id="{A8B0D900-4167-4C1A-9F11-F0F5F8CD37E7}"/>
              </a:ext>
            </a:extLst>
          </p:cNvPr>
          <p:cNvSpPr/>
          <p:nvPr/>
        </p:nvSpPr>
        <p:spPr>
          <a:xfrm>
            <a:off x="5394849" y="4463896"/>
            <a:ext cx="3857671" cy="1753429"/>
          </a:xfrm>
          <a:prstGeom prst="rect">
            <a:avLst/>
          </a:prstGeom>
        </p:spPr>
        <p:txBody>
          <a:bodyPr wrap="square">
            <a:spAutoFit/>
          </a:bodyPr>
          <a:lstStyle/>
          <a:p>
            <a:pPr marL="285750" indent="-285750">
              <a:lnSpc>
                <a:spcPts val="2500"/>
              </a:lnSpc>
              <a:spcBef>
                <a:spcPts val="600"/>
              </a:spcBef>
              <a:buFont typeface="Arial" panose="020B0604020202020204" pitchFamily="34" charset="0"/>
              <a:buChar char="•"/>
            </a:pPr>
            <a:r>
              <a:rPr lang="zh-TW" altLang="zh-TW" sz="2000" dirty="0">
                <a:latin typeface="+mj-ea"/>
                <a:ea typeface="+mj-ea"/>
              </a:rPr>
              <a:t>提高目標層次</a:t>
            </a:r>
            <a:r>
              <a:rPr lang="zh-TW" altLang="en-US" sz="2000" dirty="0">
                <a:latin typeface="+mj-ea"/>
                <a:ea typeface="+mj-ea"/>
              </a:rPr>
              <a:t>或</a:t>
            </a:r>
            <a:r>
              <a:rPr lang="zh-TW" altLang="zh-TW" sz="2000" dirty="0">
                <a:latin typeface="+mj-ea"/>
                <a:ea typeface="+mj-ea"/>
              </a:rPr>
              <a:t>引導自我設定目標或自我評鑑為評量依據</a:t>
            </a:r>
            <a:endParaRPr lang="en-US" altLang="zh-TW" sz="2000" dirty="0">
              <a:latin typeface="+mj-ea"/>
              <a:ea typeface="+mj-ea"/>
            </a:endParaRPr>
          </a:p>
          <a:p>
            <a:pPr marL="285750" indent="-285750">
              <a:lnSpc>
                <a:spcPts val="2500"/>
              </a:lnSpc>
              <a:spcBef>
                <a:spcPts val="600"/>
              </a:spcBef>
              <a:buFont typeface="Arial" panose="020B0604020202020204" pitchFamily="34" charset="0"/>
              <a:buChar char="•"/>
            </a:pPr>
            <a:r>
              <a:rPr lang="zh-TW" altLang="zh-TW" sz="2000" dirty="0">
                <a:latin typeface="+mj-ea"/>
                <a:ea typeface="+mj-ea"/>
              </a:rPr>
              <a:t>以多元智能的觀點，提供符合其學習風格與優勢智能的彈性措施</a:t>
            </a:r>
            <a:endParaRPr lang="en-US" altLang="zh-TW" sz="2000" dirty="0">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500"/>
                                        <p:tgtEl>
                                          <p:spTgt spid="4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par>
                                <p:cTn id="43" presetID="22" presetClass="entr" presetSubtype="1"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par>
                                <p:cTn id="46" presetID="22" presetClass="entr" presetSubtype="1"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up)">
                                      <p:cBhvr>
                                        <p:cTn id="48" dur="500"/>
                                        <p:tgtEl>
                                          <p:spTgt spid="4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up)">
                                      <p:cBhvr>
                                        <p:cTn id="51" dur="500"/>
                                        <p:tgtEl>
                                          <p:spTgt spid="63"/>
                                        </p:tgtEl>
                                      </p:cBhvr>
                                    </p:animEffect>
                                  </p:childTnLst>
                                </p:cTn>
                              </p:par>
                              <p:par>
                                <p:cTn id="52" presetID="22" presetClass="entr" presetSubtype="1"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16" grpId="0" animBg="1"/>
      <p:bldP spid="17" grpId="0" animBg="1"/>
      <p:bldP spid="18" grpId="0" animBg="1"/>
      <p:bldP spid="19" grpId="0" animBg="1"/>
      <p:bldP spid="20" grpId="0" animBg="1"/>
      <p:bldP spid="2" grpId="0"/>
      <p:bldP spid="63" grpId="0"/>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564" y="1772816"/>
            <a:ext cx="7923884" cy="3096344"/>
          </a:xfrm>
          <a:prstGeom prst="rect">
            <a:avLst/>
          </a:prstGeom>
        </p:spPr>
      </p:pic>
      <p:sp>
        <p:nvSpPr>
          <p:cNvPr id="3" name="標題 1"/>
          <p:cNvSpPr txBox="1">
            <a:spLocks/>
          </p:cNvSpPr>
          <p:nvPr/>
        </p:nvSpPr>
        <p:spPr bwMode="auto">
          <a:xfrm>
            <a:off x="282716" y="1235412"/>
            <a:ext cx="6210300"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pPr algn="l">
              <a:defRPr/>
            </a:pP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一</a:t>
            </a: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課程類型與領域</a:t>
            </a: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科目劃分</a:t>
            </a:r>
            <a:endParaRPr lang="zh-TW" altLang="en-US" sz="2400" kern="0" dirty="0">
              <a:latin typeface="Times New Roman" pitchFamily="18" charset="0"/>
              <a:cs typeface="Times New Roman" pitchFamily="18" charset="0"/>
            </a:endParaRPr>
          </a:p>
        </p:txBody>
      </p:sp>
      <p:sp>
        <p:nvSpPr>
          <p:cNvPr id="4" name="矩形 3">
            <a:extLst>
              <a:ext uri="{FF2B5EF4-FFF2-40B4-BE49-F238E27FC236}">
                <a16:creationId xmlns:a16="http://schemas.microsoft.com/office/drawing/2014/main" id="{A8A85EE6-184E-474F-976E-A80D4F5451C7}"/>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884F7EE0-C623-4B03-8D51-81B6C8B28455}"/>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B5648B85-70FB-4387-98D5-B256A614457A}"/>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9" name="矩形 8">
            <a:extLst>
              <a:ext uri="{FF2B5EF4-FFF2-40B4-BE49-F238E27FC236}">
                <a16:creationId xmlns:a16="http://schemas.microsoft.com/office/drawing/2014/main" id="{609A2005-FC49-455A-8C44-2F89A886B9D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陸、課程架構</a:t>
            </a:r>
            <a:endParaRPr lang="zh-CN" altLang="en-US" sz="1138" dirty="0">
              <a:solidFill>
                <a:schemeClr val="bg1"/>
              </a:solidFill>
              <a:latin typeface="+mj-ea"/>
              <a:ea typeface="+mj-ea"/>
            </a:endParaRPr>
          </a:p>
        </p:txBody>
      </p:sp>
      <p:sp>
        <p:nvSpPr>
          <p:cNvPr id="73729" name="Rectangle 1"/>
          <p:cNvSpPr>
            <a:spLocks noChangeArrowheads="1"/>
          </p:cNvSpPr>
          <p:nvPr/>
        </p:nvSpPr>
        <p:spPr bwMode="auto">
          <a:xfrm>
            <a:off x="0" y="4869160"/>
            <a:ext cx="9144000" cy="193899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9875" marR="0" lvl="0" indent="-269875" defTabSz="914400" rtl="0" eaLnBrk="0" fontAlgn="base" latinLnBrk="0" hangingPunct="0">
              <a:spcBef>
                <a:spcPct val="0"/>
              </a:spcBef>
              <a:spcAft>
                <a:spcPct val="0"/>
              </a:spcAft>
              <a:buClrTx/>
              <a:buSzTx/>
              <a:buFont typeface="Wingdings" pitchFamily="2" charset="2"/>
              <a:buChar char="u"/>
              <a:tabLst/>
            </a:pPr>
            <a:r>
              <a:rPr kumimoji="1" lang="zh-TW" altLang="en-US" sz="2000" b="0" i="0" u="none" strike="noStrike" cap="none" normalizeH="0" baseline="0" dirty="0">
                <a:ln>
                  <a:noFill/>
                </a:ln>
                <a:solidFill>
                  <a:srgbClr val="FF0000"/>
                </a:solidFill>
                <a:effectLst/>
                <a:latin typeface="標楷體" pitchFamily="65" charset="-120"/>
                <a:ea typeface="標楷體" pitchFamily="65" charset="-120"/>
                <a:cs typeface="Times New Roman" pitchFamily="18" charset="0"/>
              </a:rPr>
              <a:t>國民小學</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1" lang="zh-TW" altLang="en-US"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rPr>
              <a:t>以</a:t>
            </a:r>
            <a:r>
              <a:rPr kumimoji="1" lang="zh-TW" altLang="en-US" sz="2000" b="1" strike="noStrike" cap="none" normalizeH="0" baseline="0" dirty="0">
                <a:ln>
                  <a:noFill/>
                </a:ln>
                <a:solidFill>
                  <a:srgbClr val="0070C0"/>
                </a:solidFill>
                <a:effectLst/>
                <a:latin typeface="標楷體" pitchFamily="65" charset="-120"/>
                <a:ea typeface="標楷體" pitchFamily="65" charset="-120"/>
                <a:cs typeface="Times New Roman" pitchFamily="18" charset="0"/>
              </a:rPr>
              <a:t>領域教學</a:t>
            </a:r>
            <a:r>
              <a:rPr kumimoji="1" lang="zh-TW" altLang="en-US"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rPr>
              <a:t>為原則</a:t>
            </a:r>
            <a:endParaRPr kumimoji="1" lang="en-US" altLang="zh-TW"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endParaRPr>
          </a:p>
          <a:p>
            <a:pPr marL="269875" marR="0" lvl="0" indent="-269875" defTabSz="914400" rtl="0" eaLnBrk="0" fontAlgn="base" latinLnBrk="0" hangingPunct="0">
              <a:spcBef>
                <a:spcPct val="0"/>
              </a:spcBef>
              <a:spcAft>
                <a:spcPct val="0"/>
              </a:spcAft>
              <a:buClrTx/>
              <a:buSzTx/>
              <a:buFont typeface="Wingdings" pitchFamily="2" charset="2"/>
              <a:buChar char="u"/>
              <a:tabLst/>
            </a:pPr>
            <a:r>
              <a:rPr kumimoji="1" lang="zh-TW" altLang="en-US" sz="2000" b="0" strike="noStrike" cap="none" normalizeH="0" baseline="0" dirty="0">
                <a:ln>
                  <a:noFill/>
                </a:ln>
                <a:solidFill>
                  <a:srgbClr val="FF0000"/>
                </a:solidFill>
                <a:effectLst/>
                <a:latin typeface="標楷體" pitchFamily="65" charset="-120"/>
                <a:ea typeface="標楷體" pitchFamily="65" charset="-120"/>
                <a:cs typeface="Times New Roman" pitchFamily="18" charset="0"/>
              </a:rPr>
              <a:t>國民中學</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：在領域課程架構下，得</a:t>
            </a:r>
            <a:r>
              <a:rPr kumimoji="1" lang="zh-TW" altLang="en-US" sz="2000" b="1" strike="noStrike" cap="none" normalizeH="0" baseline="0" dirty="0">
                <a:ln>
                  <a:noFill/>
                </a:ln>
                <a:solidFill>
                  <a:srgbClr val="0070C0"/>
                </a:solidFill>
                <a:effectLst/>
                <a:latin typeface="標楷體" pitchFamily="65" charset="-120"/>
                <a:ea typeface="標楷體" pitchFamily="65" charset="-120"/>
                <a:cs typeface="Times New Roman" pitchFamily="18" charset="0"/>
              </a:rPr>
              <a:t>彈性</a:t>
            </a:r>
            <a:r>
              <a:rPr kumimoji="1" lang="zh-TW" altLang="en-US"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rPr>
              <a:t>採取分科或領域教學</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，並強化領域課程</a:t>
            </a:r>
            <a:br>
              <a:rPr kumimoji="1" lang="en-US" altLang="zh-TW"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b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          統整與學生學習應用</a:t>
            </a:r>
            <a:endParaRPr kumimoji="1" lang="en-US" altLang="zh-TW" sz="2000" b="0"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269875" marR="0" lvl="0" indent="-269875" defTabSz="914400" rtl="0" eaLnBrk="0" fontAlgn="base" latinLnBrk="0" hangingPunct="0">
              <a:spcBef>
                <a:spcPct val="0"/>
              </a:spcBef>
              <a:spcAft>
                <a:spcPct val="0"/>
              </a:spcAft>
              <a:buClrTx/>
              <a:buSzTx/>
              <a:buFont typeface="Wingdings" pitchFamily="2" charset="2"/>
              <a:buChar char="u"/>
              <a:tabLst/>
            </a:pPr>
            <a:r>
              <a:rPr kumimoji="1" lang="zh-TW" altLang="en-US" sz="2000" b="0" strike="noStrike" cap="none" normalizeH="0" baseline="0" dirty="0">
                <a:ln>
                  <a:noFill/>
                </a:ln>
                <a:solidFill>
                  <a:srgbClr val="FF0000"/>
                </a:solidFill>
                <a:effectLst/>
                <a:latin typeface="標楷體" pitchFamily="65" charset="-120"/>
                <a:ea typeface="標楷體" pitchFamily="65" charset="-120"/>
                <a:cs typeface="Times New Roman" pitchFamily="18" charset="0"/>
              </a:rPr>
              <a:t>高級中等學校</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：在領域課程架構下，</a:t>
            </a:r>
            <a:r>
              <a:rPr kumimoji="1" lang="zh-TW" altLang="en-US"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rPr>
              <a:t>以</a:t>
            </a:r>
            <a:r>
              <a:rPr kumimoji="1" lang="zh-TW" altLang="en-US" sz="2000" b="1" strike="noStrike" cap="none" normalizeH="0" baseline="0" dirty="0">
                <a:ln>
                  <a:noFill/>
                </a:ln>
                <a:solidFill>
                  <a:srgbClr val="0070C0"/>
                </a:solidFill>
                <a:effectLst/>
                <a:latin typeface="標楷體" pitchFamily="65" charset="-120"/>
                <a:ea typeface="標楷體" pitchFamily="65" charset="-120"/>
                <a:cs typeface="Times New Roman" pitchFamily="18" charset="0"/>
              </a:rPr>
              <a:t>分科教學</a:t>
            </a:r>
            <a:r>
              <a:rPr kumimoji="1" lang="zh-TW" altLang="en-US" sz="2000" b="0" strike="noStrike" cap="none" normalizeH="0" baseline="0" dirty="0">
                <a:ln>
                  <a:noFill/>
                </a:ln>
                <a:solidFill>
                  <a:srgbClr val="0070C0"/>
                </a:solidFill>
                <a:effectLst/>
                <a:latin typeface="標楷體" pitchFamily="65" charset="-120"/>
                <a:ea typeface="標楷體" pitchFamily="65" charset="-120"/>
                <a:cs typeface="Times New Roman" pitchFamily="18" charset="0"/>
              </a:rPr>
              <a:t>為原則</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，並透過跨領域</a:t>
            </a:r>
            <a:r>
              <a:rPr kumimoji="1" lang="en-US" altLang="zh-TW" sz="2000" b="0"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科目</a:t>
            </a:r>
            <a:br>
              <a:rPr kumimoji="1" lang="en-US" altLang="zh-TW"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b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              專題、實作</a:t>
            </a:r>
            <a:r>
              <a:rPr kumimoji="1" lang="zh-TW" altLang="en-US" sz="2000" b="0" strike="noStrike" cap="none" normalizeH="0" baseline="0" dirty="0">
                <a:ln>
                  <a:noFill/>
                </a:ln>
                <a:solidFill>
                  <a:schemeClr val="tx1"/>
                </a:solidFill>
                <a:effectLst/>
                <a:latin typeface="Times New Roman" pitchFamily="18" charset="0"/>
                <a:ea typeface="標楷體" pitchFamily="65" charset="-120"/>
                <a:cs typeface="Times New Roman" pitchFamily="18" charset="0"/>
              </a:rPr>
              <a:t> </a:t>
            </a:r>
            <a:r>
              <a:rPr kumimoji="1" lang="en-US" altLang="zh-TW" sz="2000" b="0" strike="noStrike" cap="none" normalizeH="0" baseline="0" dirty="0">
                <a:ln>
                  <a:noFill/>
                </a:ln>
                <a:solidFill>
                  <a:schemeClr val="tx1"/>
                </a:solidFill>
                <a:effectLst/>
                <a:latin typeface="Times New Roman" pitchFamily="18" charset="0"/>
                <a:ea typeface="標楷體" pitchFamily="65" charset="-120"/>
                <a:cs typeface="Times New Roman" pitchFamily="18" charset="0"/>
              </a:rPr>
              <a:t>/</a:t>
            </a: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實驗課程或探索體驗等課程，強化跨領域或跨科</a:t>
            </a:r>
            <a:br>
              <a:rPr kumimoji="1" lang="en-US" altLang="zh-TW"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br>
            <a:r>
              <a:rPr kumimoji="1" lang="zh-TW" altLang="en-US" sz="2000" b="0" strike="noStrike" cap="none" normalizeH="0" baseline="0" dirty="0">
                <a:ln>
                  <a:noFill/>
                </a:ln>
                <a:solidFill>
                  <a:schemeClr val="tx1"/>
                </a:solidFill>
                <a:effectLst/>
                <a:latin typeface="標楷體" pitchFamily="65" charset="-120"/>
                <a:ea typeface="標楷體" pitchFamily="65" charset="-120"/>
                <a:cs typeface="Times New Roman" pitchFamily="18" charset="0"/>
              </a:rPr>
              <a:t>              的課程統整與應用</a:t>
            </a:r>
            <a:endParaRPr kumimoji="1" lang="zh-TW" altLang="en-US" sz="3200" b="0" strike="noStrike" cap="none" normalizeH="0" baseline="0" dirty="0">
              <a:ln>
                <a:noFill/>
              </a:ln>
              <a:solidFill>
                <a:schemeClr val="tx1"/>
              </a:solidFill>
              <a:effectLst/>
              <a:cs typeface="新細明體" pitchFamily="18" charset="-120"/>
            </a:endParaRPr>
          </a:p>
        </p:txBody>
      </p:sp>
    </p:spTree>
    <p:extLst>
      <p:ext uri="{BB962C8B-B14F-4D97-AF65-F5344CB8AC3E}">
        <p14:creationId xmlns:p14="http://schemas.microsoft.com/office/powerpoint/2010/main" val="3336652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67544" y="2164755"/>
            <a:ext cx="6281738" cy="54416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defRPr/>
            </a:pPr>
            <a:r>
              <a:rPr lang="en-US" altLang="zh-TW"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國民中小學課程架構與調整內涵</a:t>
            </a:r>
          </a:p>
        </p:txBody>
      </p:sp>
      <p:graphicFrame>
        <p:nvGraphicFramePr>
          <p:cNvPr id="8" name="資料庫圖表 7"/>
          <p:cNvGraphicFramePr/>
          <p:nvPr>
            <p:extLst>
              <p:ext uri="{D42A27DB-BD31-4B8C-83A1-F6EECF244321}">
                <p14:modId xmlns:p14="http://schemas.microsoft.com/office/powerpoint/2010/main" val="3369599510"/>
              </p:ext>
            </p:extLst>
          </p:nvPr>
        </p:nvGraphicFramePr>
        <p:xfrm>
          <a:off x="683568" y="2780928"/>
          <a:ext cx="7992888" cy="370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標題 1">
            <a:extLst>
              <a:ext uri="{FF2B5EF4-FFF2-40B4-BE49-F238E27FC236}">
                <a16:creationId xmlns:a16="http://schemas.microsoft.com/office/drawing/2014/main" id="{0093F160-259E-4623-AA0C-24E0EFD7357E}"/>
              </a:ext>
            </a:extLst>
          </p:cNvPr>
          <p:cNvSpPr txBox="1">
            <a:spLocks/>
          </p:cNvSpPr>
          <p:nvPr/>
        </p:nvSpPr>
        <p:spPr bwMode="auto">
          <a:xfrm>
            <a:off x="285720" y="1516921"/>
            <a:ext cx="6210300"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pPr algn="l">
              <a:defRPr/>
            </a:pP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二</a:t>
            </a: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課程規劃及說明</a:t>
            </a:r>
            <a:endParaRPr lang="zh-TW" altLang="en-US" sz="2400" kern="0" dirty="0">
              <a:latin typeface="Times New Roman" pitchFamily="18" charset="0"/>
              <a:cs typeface="Times New Roman" pitchFamily="18" charset="0"/>
            </a:endParaRPr>
          </a:p>
        </p:txBody>
      </p:sp>
      <p:sp>
        <p:nvSpPr>
          <p:cNvPr id="14" name="矩形 1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5" name="矩形 1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7" name="矩形 16">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8" name="矩形 17">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陸、課程架構</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240829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6">
            <a:extLst>
              <a:ext uri="{FF2B5EF4-FFF2-40B4-BE49-F238E27FC236}">
                <a16:creationId xmlns:a16="http://schemas.microsoft.com/office/drawing/2014/main" id="{5BEC875F-893F-42A6-83E0-D487AB4ED3A6}"/>
              </a:ext>
            </a:extLst>
          </p:cNvPr>
          <p:cNvSpPr>
            <a:spLocks noGrp="1"/>
          </p:cNvSpPr>
          <p:nvPr>
            <p:ph type="title"/>
          </p:nvPr>
        </p:nvSpPr>
        <p:spPr>
          <a:xfrm>
            <a:off x="0" y="260648"/>
            <a:ext cx="9144000" cy="635000"/>
          </a:xfrm>
        </p:spPr>
        <p:txBody>
          <a:bodyPr>
            <a:normAutofit fontScale="90000"/>
          </a:bodyPr>
          <a:lstStyle/>
          <a:p>
            <a:r>
              <a:rPr lang="zh-TW" altLang="en-US" dirty="0"/>
              <a:t>國民小學及國民中學調整內涵課程規劃</a:t>
            </a:r>
            <a:r>
              <a:rPr lang="en-US" altLang="zh-TW" dirty="0"/>
              <a:t>(</a:t>
            </a:r>
            <a:r>
              <a:rPr lang="zh-TW" altLang="en-US" dirty="0">
                <a:solidFill>
                  <a:srgbClr val="FF0000"/>
                </a:solidFill>
              </a:rPr>
              <a:t>部定</a:t>
            </a:r>
            <a:r>
              <a:rPr lang="zh-TW" altLang="en-US" dirty="0"/>
              <a:t>課程</a:t>
            </a:r>
            <a:r>
              <a:rPr lang="en-US" altLang="zh-TW" dirty="0"/>
              <a:t>)</a:t>
            </a:r>
            <a:endParaRPr lang="zh-TW" altLang="en-US" dirty="0"/>
          </a:p>
        </p:txBody>
      </p:sp>
      <p:pic>
        <p:nvPicPr>
          <p:cNvPr id="675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052736"/>
            <a:ext cx="7186656" cy="4968552"/>
          </a:xfrm>
          <a:prstGeom prst="rect">
            <a:avLst/>
          </a:prstGeom>
          <a:noFill/>
          <a:ln w="9525">
            <a:noFill/>
            <a:miter lim="800000"/>
            <a:headEnd/>
            <a:tailEnd/>
          </a:ln>
        </p:spPr>
      </p:pic>
      <p:sp>
        <p:nvSpPr>
          <p:cNvPr id="9" name="矩形 8"/>
          <p:cNvSpPr/>
          <p:nvPr/>
        </p:nvSpPr>
        <p:spPr bwMode="auto">
          <a:xfrm>
            <a:off x="2483768" y="3717032"/>
            <a:ext cx="1296144" cy="1512168"/>
          </a:xfrm>
          <a:prstGeom prst="rect">
            <a:avLst/>
          </a:prstGeom>
          <a:noFill/>
          <a:ln w="5715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2" name="矩形 11"/>
          <p:cNvSpPr/>
          <p:nvPr/>
        </p:nvSpPr>
        <p:spPr>
          <a:xfrm>
            <a:off x="189622" y="6034360"/>
            <a:ext cx="8774865" cy="707886"/>
          </a:xfrm>
          <a:prstGeom prst="rect">
            <a:avLst/>
          </a:prstGeom>
        </p:spPr>
        <p:txBody>
          <a:bodyPr wrap="square">
            <a:spAutoFit/>
          </a:bodyPr>
          <a:lstStyle/>
          <a:p>
            <a:pPr marL="269875" indent="-269875">
              <a:buFont typeface="Wingdings" pitchFamily="2" charset="2"/>
              <a:buChar char="u"/>
            </a:pPr>
            <a:r>
              <a:rPr lang="zh-TW" altLang="zh-TW" sz="2000" dirty="0">
                <a:latin typeface="+mj-ea"/>
                <a:ea typeface="+mj-ea"/>
              </a:rPr>
              <a:t>生活課程之學習內涵除四大學習領域外，得納入「</a:t>
            </a:r>
            <a:r>
              <a:rPr lang="zh-TW" altLang="zh-TW" sz="2000" b="1" u="sng" dirty="0">
                <a:latin typeface="+mj-ea"/>
                <a:ea typeface="+mj-ea"/>
              </a:rPr>
              <a:t>生活自理</a:t>
            </a:r>
            <a:r>
              <a:rPr lang="zh-TW" altLang="zh-TW" sz="2000" dirty="0">
                <a:latin typeface="+mj-ea"/>
                <a:ea typeface="+mj-ea"/>
              </a:rPr>
              <a:t>」、「</a:t>
            </a:r>
            <a:r>
              <a:rPr lang="zh-TW" altLang="zh-TW" sz="2000" b="1" u="sng" dirty="0">
                <a:latin typeface="+mj-ea"/>
                <a:ea typeface="+mj-ea"/>
              </a:rPr>
              <a:t>生活常規</a:t>
            </a:r>
            <a:r>
              <a:rPr lang="zh-TW" altLang="zh-TW" sz="2000" dirty="0">
                <a:latin typeface="+mj-ea"/>
                <a:ea typeface="+mj-ea"/>
              </a:rPr>
              <a:t>」及「</a:t>
            </a:r>
            <a:r>
              <a:rPr lang="zh-TW" altLang="zh-TW" sz="2000" b="1" u="sng" dirty="0">
                <a:latin typeface="+mj-ea"/>
                <a:ea typeface="+mj-ea"/>
              </a:rPr>
              <a:t>生活技能</a:t>
            </a:r>
            <a:r>
              <a:rPr lang="zh-TW" altLang="zh-TW" sz="2000" dirty="0">
                <a:latin typeface="+mj-ea"/>
                <a:ea typeface="+mj-ea"/>
              </a:rPr>
              <a:t>」等身障生所需之相關能力訓練</a:t>
            </a:r>
            <a:endParaRPr lang="zh-TW" altLang="en-US" sz="2000" dirty="0">
              <a:latin typeface="+mj-ea"/>
              <a:ea typeface="+mj-ea"/>
            </a:endParaRPr>
          </a:p>
        </p:txBody>
      </p:sp>
    </p:spTree>
    <p:extLst>
      <p:ext uri="{BB962C8B-B14F-4D97-AF65-F5344CB8AC3E}">
        <p14:creationId xmlns:p14="http://schemas.microsoft.com/office/powerpoint/2010/main" val="30749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標題 6"/>
          <p:cNvSpPr>
            <a:spLocks noGrp="1"/>
          </p:cNvSpPr>
          <p:nvPr>
            <p:ph type="title"/>
          </p:nvPr>
        </p:nvSpPr>
        <p:spPr>
          <a:xfrm>
            <a:off x="467544" y="404664"/>
            <a:ext cx="8229600" cy="635000"/>
          </a:xfrm>
        </p:spPr>
        <p:txBody>
          <a:bodyPr>
            <a:normAutofit/>
          </a:bodyPr>
          <a:lstStyle/>
          <a:p>
            <a:r>
              <a:rPr lang="zh-TW" altLang="en-US"/>
              <a:t>國民小學及國民中學課程規劃</a:t>
            </a:r>
            <a:r>
              <a:rPr lang="en-US" altLang="zh-TW"/>
              <a:t>(</a:t>
            </a:r>
            <a:r>
              <a:rPr lang="zh-TW" altLang="en-US">
                <a:solidFill>
                  <a:srgbClr val="FF0000"/>
                </a:solidFill>
              </a:rPr>
              <a:t>校訂</a:t>
            </a:r>
            <a:r>
              <a:rPr lang="zh-TW" altLang="en-US"/>
              <a:t>課程</a:t>
            </a:r>
            <a:r>
              <a:rPr lang="en-US" altLang="zh-TW"/>
              <a:t>)</a:t>
            </a:r>
            <a:endParaRPr lang="zh-TW" altLang="en-US" dirty="0"/>
          </a:p>
        </p:txBody>
      </p:sp>
      <p:grpSp>
        <p:nvGrpSpPr>
          <p:cNvPr id="2" name="群組 1">
            <a:extLst>
              <a:ext uri="{FF2B5EF4-FFF2-40B4-BE49-F238E27FC236}">
                <a16:creationId xmlns:a16="http://schemas.microsoft.com/office/drawing/2014/main" id="{AD067947-69B1-4A5E-B3D4-A7577BC20ADE}"/>
              </a:ext>
            </a:extLst>
          </p:cNvPr>
          <p:cNvGrpSpPr/>
          <p:nvPr/>
        </p:nvGrpSpPr>
        <p:grpSpPr>
          <a:xfrm>
            <a:off x="251520" y="1412775"/>
            <a:ext cx="8445624" cy="4248473"/>
            <a:chOff x="251520" y="980728"/>
            <a:chExt cx="8445624" cy="2341812"/>
          </a:xfrm>
        </p:grpSpPr>
        <p:pic>
          <p:nvPicPr>
            <p:cNvPr id="5" name="圖片 4">
              <a:extLst>
                <a:ext uri="{FF2B5EF4-FFF2-40B4-BE49-F238E27FC236}">
                  <a16:creationId xmlns:a16="http://schemas.microsoft.com/office/drawing/2014/main" id="{1DA9268F-F010-44F7-A95E-62E3D10E70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520" y="1916832"/>
              <a:ext cx="8445624" cy="1405708"/>
            </a:xfrm>
            <a:prstGeom prst="rect">
              <a:avLst/>
            </a:prstGeom>
          </p:spPr>
        </p:pic>
        <p:pic>
          <p:nvPicPr>
            <p:cNvPr id="4" name="圖片 3">
              <a:extLst>
                <a:ext uri="{FF2B5EF4-FFF2-40B4-BE49-F238E27FC236}">
                  <a16:creationId xmlns:a16="http://schemas.microsoft.com/office/drawing/2014/main" id="{D05ECCAB-21A2-47D8-B0C5-06E1256587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980728"/>
              <a:ext cx="8445624" cy="1008112"/>
            </a:xfrm>
            <a:prstGeom prst="rect">
              <a:avLst/>
            </a:prstGeom>
          </p:spPr>
        </p:pic>
      </p:grpSp>
    </p:spTree>
    <p:extLst>
      <p:ext uri="{BB962C8B-B14F-4D97-AF65-F5344CB8AC3E}">
        <p14:creationId xmlns:p14="http://schemas.microsoft.com/office/powerpoint/2010/main" val="1333499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標題 1">
            <a:extLst>
              <a:ext uri="{FF2B5EF4-FFF2-40B4-BE49-F238E27FC236}">
                <a16:creationId xmlns:a16="http://schemas.microsoft.com/office/drawing/2014/main" id="{0093F160-259E-4623-AA0C-24E0EFD7357E}"/>
              </a:ext>
            </a:extLst>
          </p:cNvPr>
          <p:cNvSpPr txBox="1">
            <a:spLocks/>
          </p:cNvSpPr>
          <p:nvPr/>
        </p:nvSpPr>
        <p:spPr bwMode="auto">
          <a:xfrm>
            <a:off x="285720" y="1516921"/>
            <a:ext cx="6210300"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pPr algn="l">
              <a:defRPr/>
            </a:pP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二</a:t>
            </a: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課程規劃及說明</a:t>
            </a:r>
            <a:endParaRPr lang="zh-TW" altLang="en-US" sz="2400" kern="0" dirty="0">
              <a:latin typeface="Times New Roman" pitchFamily="18" charset="0"/>
              <a:cs typeface="Times New Roman" pitchFamily="18" charset="0"/>
            </a:endParaRPr>
          </a:p>
        </p:txBody>
      </p:sp>
      <p:sp>
        <p:nvSpPr>
          <p:cNvPr id="14" name="矩形 1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5" name="矩形 1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7" name="矩形 16">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8" name="矩形 17">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陸、課程架構</a:t>
            </a:r>
            <a:endParaRPr lang="zh-CN" altLang="en-US" sz="1138" dirty="0">
              <a:solidFill>
                <a:schemeClr val="bg1"/>
              </a:solidFill>
              <a:latin typeface="+mj-ea"/>
              <a:ea typeface="+mj-ea"/>
            </a:endParaRPr>
          </a:p>
        </p:txBody>
      </p:sp>
      <p:sp>
        <p:nvSpPr>
          <p:cNvPr id="19" name="AutoShape 3"/>
          <p:cNvSpPr>
            <a:spLocks noChangeArrowheads="1"/>
          </p:cNvSpPr>
          <p:nvPr/>
        </p:nvSpPr>
        <p:spPr bwMode="auto">
          <a:xfrm>
            <a:off x="323528" y="2236763"/>
            <a:ext cx="6281738" cy="54416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defRPr/>
            </a:pPr>
            <a:r>
              <a:rPr lang="en-US" altLang="zh-TW"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高級中等學校課程架構與調整內涵</a:t>
            </a:r>
          </a:p>
        </p:txBody>
      </p:sp>
      <p:grpSp>
        <p:nvGrpSpPr>
          <p:cNvPr id="106" name="群組 105"/>
          <p:cNvGrpSpPr/>
          <p:nvPr/>
        </p:nvGrpSpPr>
        <p:grpSpPr>
          <a:xfrm>
            <a:off x="179512" y="4751601"/>
            <a:ext cx="8892480" cy="943004"/>
            <a:chOff x="0" y="2040133"/>
            <a:chExt cx="8640960" cy="969968"/>
          </a:xfrm>
        </p:grpSpPr>
        <p:sp>
          <p:nvSpPr>
            <p:cNvPr id="140" name="圓角矩形 139"/>
            <p:cNvSpPr/>
            <p:nvPr/>
          </p:nvSpPr>
          <p:spPr>
            <a:xfrm>
              <a:off x="0" y="2040133"/>
              <a:ext cx="8640960" cy="969968"/>
            </a:xfrm>
            <a:prstGeom prst="roundRect">
              <a:avLst>
                <a:gd name="adj" fmla="val 10000"/>
              </a:avLst>
            </a:prstGeom>
            <a:solidFill>
              <a:schemeClr val="bg1">
                <a:lumMod val="95000"/>
              </a:schemeClr>
            </a:solidFill>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41" name="圓角矩形 4"/>
            <p:cNvSpPr/>
            <p:nvPr/>
          </p:nvSpPr>
          <p:spPr>
            <a:xfrm>
              <a:off x="0" y="2040133"/>
              <a:ext cx="2592288" cy="9699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p:txBody>
        </p:sp>
      </p:grpSp>
      <p:grpSp>
        <p:nvGrpSpPr>
          <p:cNvPr id="107" name="群組 106"/>
          <p:cNvGrpSpPr/>
          <p:nvPr/>
        </p:nvGrpSpPr>
        <p:grpSpPr>
          <a:xfrm>
            <a:off x="144016" y="3717033"/>
            <a:ext cx="8892480" cy="646698"/>
            <a:chOff x="0" y="842458"/>
            <a:chExt cx="8640960" cy="1114329"/>
          </a:xfrm>
        </p:grpSpPr>
        <p:sp>
          <p:nvSpPr>
            <p:cNvPr id="138" name="圓角矩形 137"/>
            <p:cNvSpPr/>
            <p:nvPr/>
          </p:nvSpPr>
          <p:spPr>
            <a:xfrm>
              <a:off x="0" y="842458"/>
              <a:ext cx="8640960" cy="1114329"/>
            </a:xfrm>
            <a:prstGeom prst="roundRect">
              <a:avLst>
                <a:gd name="adj" fmla="val 10000"/>
              </a:avLst>
            </a:prstGeom>
            <a:solidFill>
              <a:schemeClr val="bg1">
                <a:lumMod val="95000"/>
              </a:schemeClr>
            </a:solidFill>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39" name="圓角矩形 6"/>
            <p:cNvSpPr/>
            <p:nvPr/>
          </p:nvSpPr>
          <p:spPr>
            <a:xfrm>
              <a:off x="0" y="842458"/>
              <a:ext cx="2592288" cy="11143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學校類型</a:t>
              </a:r>
            </a:p>
          </p:txBody>
        </p:sp>
      </p:grpSp>
      <p:grpSp>
        <p:nvGrpSpPr>
          <p:cNvPr id="108" name="群組 107"/>
          <p:cNvGrpSpPr/>
          <p:nvPr/>
        </p:nvGrpSpPr>
        <p:grpSpPr>
          <a:xfrm>
            <a:off x="144016" y="2780928"/>
            <a:ext cx="8892480" cy="834666"/>
            <a:chOff x="0" y="-208"/>
            <a:chExt cx="8640960" cy="893058"/>
          </a:xfrm>
        </p:grpSpPr>
        <p:sp>
          <p:nvSpPr>
            <p:cNvPr id="136" name="圓角矩形 135"/>
            <p:cNvSpPr/>
            <p:nvPr/>
          </p:nvSpPr>
          <p:spPr>
            <a:xfrm>
              <a:off x="0" y="-208"/>
              <a:ext cx="8640960" cy="893058"/>
            </a:xfrm>
            <a:prstGeom prst="roundRect">
              <a:avLst>
                <a:gd name="adj" fmla="val 10000"/>
              </a:avLst>
            </a:prstGeom>
            <a:solidFill>
              <a:schemeClr val="bg1">
                <a:lumMod val="95000"/>
              </a:schemeClr>
            </a:solidFill>
          </p:spPr>
          <p:style>
            <a:lnRef idx="0">
              <a:schemeClr val="dk1">
                <a:hueOff val="0"/>
                <a:satOff val="0"/>
                <a:lumOff val="0"/>
                <a:alphaOff val="0"/>
              </a:schemeClr>
            </a:lnRef>
            <a:fillRef idx="1">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37" name="圓角矩形 8"/>
            <p:cNvSpPr/>
            <p:nvPr/>
          </p:nvSpPr>
          <p:spPr>
            <a:xfrm>
              <a:off x="0" y="-208"/>
              <a:ext cx="2592288" cy="893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p:txBody>
        </p:sp>
      </p:grpSp>
      <p:grpSp>
        <p:nvGrpSpPr>
          <p:cNvPr id="109" name="群組 108"/>
          <p:cNvGrpSpPr/>
          <p:nvPr/>
        </p:nvGrpSpPr>
        <p:grpSpPr>
          <a:xfrm>
            <a:off x="2874444" y="2960119"/>
            <a:ext cx="6054548" cy="605288"/>
            <a:chOff x="2586412" y="178983"/>
            <a:chExt cx="5875065" cy="605288"/>
          </a:xfrm>
        </p:grpSpPr>
        <p:sp>
          <p:nvSpPr>
            <p:cNvPr id="134" name="圓角矩形 133"/>
            <p:cNvSpPr/>
            <p:nvPr/>
          </p:nvSpPr>
          <p:spPr>
            <a:xfrm>
              <a:off x="2586412" y="178983"/>
              <a:ext cx="5875065" cy="605288"/>
            </a:xfrm>
            <a:prstGeom prst="roundRect">
              <a:avLst>
                <a:gd name="adj" fmla="val 10000"/>
              </a:avLst>
            </a:prstGeom>
            <a:solidFill>
              <a:schemeClr val="accent2"/>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35" name="圓角矩形 10"/>
            <p:cNvSpPr/>
            <p:nvPr/>
          </p:nvSpPr>
          <p:spPr>
            <a:xfrm>
              <a:off x="2604140" y="196711"/>
              <a:ext cx="5839609" cy="569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bg1"/>
                  </a:solidFill>
                  <a:latin typeface="微軟正黑體" panose="020B0604030504040204" pitchFamily="34" charset="-120"/>
                  <a:ea typeface="微軟正黑體" panose="020B0604030504040204" pitchFamily="34" charset="-120"/>
                </a:rPr>
                <a:t>高級中等學校</a:t>
              </a:r>
            </a:p>
          </p:txBody>
        </p:sp>
      </p:grpSp>
      <p:grpSp>
        <p:nvGrpSpPr>
          <p:cNvPr id="110" name="群組 109"/>
          <p:cNvGrpSpPr/>
          <p:nvPr/>
        </p:nvGrpSpPr>
        <p:grpSpPr>
          <a:xfrm>
            <a:off x="2820624" y="3815361"/>
            <a:ext cx="1480864" cy="456940"/>
            <a:chOff x="2657490" y="1077065"/>
            <a:chExt cx="1438595" cy="456940"/>
          </a:xfrm>
        </p:grpSpPr>
        <p:sp>
          <p:nvSpPr>
            <p:cNvPr id="132" name="圓角矩形 131"/>
            <p:cNvSpPr/>
            <p:nvPr/>
          </p:nvSpPr>
          <p:spPr>
            <a:xfrm>
              <a:off x="2657490" y="1077065"/>
              <a:ext cx="1438595" cy="456940"/>
            </a:xfrm>
            <a:prstGeom prst="roundRect">
              <a:avLst>
                <a:gd name="adj" fmla="val 10000"/>
              </a:avLst>
            </a:prstGeom>
            <a:solidFill>
              <a:srgbClr val="00B0F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133" name="圓角矩形 12"/>
            <p:cNvSpPr/>
            <p:nvPr/>
          </p:nvSpPr>
          <p:spPr>
            <a:xfrm>
              <a:off x="2670873" y="1090448"/>
              <a:ext cx="1411829" cy="430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普通型</a:t>
              </a:r>
            </a:p>
          </p:txBody>
        </p:sp>
      </p:grpSp>
      <p:grpSp>
        <p:nvGrpSpPr>
          <p:cNvPr id="111" name="群組 110"/>
          <p:cNvGrpSpPr/>
          <p:nvPr/>
        </p:nvGrpSpPr>
        <p:grpSpPr>
          <a:xfrm>
            <a:off x="2808312" y="4784714"/>
            <a:ext cx="1476000" cy="818761"/>
            <a:chOff x="2627982" y="2061559"/>
            <a:chExt cx="1504283" cy="818761"/>
          </a:xfrm>
        </p:grpSpPr>
        <p:sp>
          <p:nvSpPr>
            <p:cNvPr id="130" name="圓角矩形 129"/>
            <p:cNvSpPr/>
            <p:nvPr/>
          </p:nvSpPr>
          <p:spPr>
            <a:xfrm>
              <a:off x="2627982" y="2061559"/>
              <a:ext cx="1504283" cy="818761"/>
            </a:xfrm>
            <a:prstGeom prst="roundRect">
              <a:avLst>
                <a:gd name="adj" fmla="val 10000"/>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1" name="圓角矩形 14"/>
            <p:cNvSpPr/>
            <p:nvPr/>
          </p:nvSpPr>
          <p:spPr>
            <a:xfrm>
              <a:off x="2651963" y="2085540"/>
              <a:ext cx="1456321" cy="770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部定必修</a:t>
              </a:r>
            </a:p>
          </p:txBody>
        </p:sp>
      </p:grpSp>
      <p:grpSp>
        <p:nvGrpSpPr>
          <p:cNvPr id="112" name="群組 111"/>
          <p:cNvGrpSpPr/>
          <p:nvPr/>
        </p:nvGrpSpPr>
        <p:grpSpPr>
          <a:xfrm>
            <a:off x="4392488" y="3815361"/>
            <a:ext cx="1440000" cy="450692"/>
            <a:chOff x="4254301" y="1075683"/>
            <a:chExt cx="1317757" cy="450692"/>
          </a:xfrm>
        </p:grpSpPr>
        <p:sp>
          <p:nvSpPr>
            <p:cNvPr id="128" name="圓角矩形 127"/>
            <p:cNvSpPr/>
            <p:nvPr/>
          </p:nvSpPr>
          <p:spPr>
            <a:xfrm>
              <a:off x="4254301" y="1075683"/>
              <a:ext cx="1317757" cy="450692"/>
            </a:xfrm>
            <a:prstGeom prst="roundRect">
              <a:avLst>
                <a:gd name="adj" fmla="val 10000"/>
              </a:avLst>
            </a:prstGeom>
            <a:solidFill>
              <a:srgbClr val="00B0F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129" name="圓角矩形 16"/>
            <p:cNvSpPr/>
            <p:nvPr/>
          </p:nvSpPr>
          <p:spPr>
            <a:xfrm>
              <a:off x="4267501" y="1088883"/>
              <a:ext cx="1291357" cy="424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技術型</a:t>
              </a:r>
            </a:p>
          </p:txBody>
        </p:sp>
      </p:grpSp>
      <p:grpSp>
        <p:nvGrpSpPr>
          <p:cNvPr id="113" name="群組 112"/>
          <p:cNvGrpSpPr/>
          <p:nvPr/>
        </p:nvGrpSpPr>
        <p:grpSpPr>
          <a:xfrm>
            <a:off x="4356794" y="4797152"/>
            <a:ext cx="1476000" cy="828370"/>
            <a:chOff x="4270136" y="2050851"/>
            <a:chExt cx="1327487" cy="828370"/>
          </a:xfrm>
        </p:grpSpPr>
        <p:sp>
          <p:nvSpPr>
            <p:cNvPr id="126" name="圓角矩形 125"/>
            <p:cNvSpPr/>
            <p:nvPr/>
          </p:nvSpPr>
          <p:spPr>
            <a:xfrm>
              <a:off x="4270136" y="2050851"/>
              <a:ext cx="1327487" cy="828370"/>
            </a:xfrm>
            <a:prstGeom prst="roundRect">
              <a:avLst>
                <a:gd name="adj" fmla="val 10000"/>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7" name="圓角矩形 18"/>
            <p:cNvSpPr/>
            <p:nvPr/>
          </p:nvSpPr>
          <p:spPr>
            <a:xfrm>
              <a:off x="4294398" y="2075113"/>
              <a:ext cx="1278963" cy="779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校訂必修選修</a:t>
              </a:r>
            </a:p>
          </p:txBody>
        </p:sp>
      </p:grpSp>
      <p:grpSp>
        <p:nvGrpSpPr>
          <p:cNvPr id="114" name="群組 113"/>
          <p:cNvGrpSpPr/>
          <p:nvPr/>
        </p:nvGrpSpPr>
        <p:grpSpPr>
          <a:xfrm>
            <a:off x="5904656" y="3821922"/>
            <a:ext cx="1440000" cy="437074"/>
            <a:chOff x="5810977" y="1082244"/>
            <a:chExt cx="1269699" cy="437074"/>
          </a:xfrm>
        </p:grpSpPr>
        <p:sp>
          <p:nvSpPr>
            <p:cNvPr id="124" name="圓角矩形 123"/>
            <p:cNvSpPr/>
            <p:nvPr/>
          </p:nvSpPr>
          <p:spPr>
            <a:xfrm>
              <a:off x="5810977" y="1082244"/>
              <a:ext cx="1269699" cy="437074"/>
            </a:xfrm>
            <a:prstGeom prst="roundRect">
              <a:avLst>
                <a:gd name="adj" fmla="val 10000"/>
              </a:avLst>
            </a:prstGeom>
            <a:solidFill>
              <a:srgbClr val="00B0F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125" name="圓角矩形 20"/>
            <p:cNvSpPr/>
            <p:nvPr/>
          </p:nvSpPr>
          <p:spPr>
            <a:xfrm>
              <a:off x="5823778" y="1095045"/>
              <a:ext cx="1244097" cy="411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綜合型</a:t>
              </a:r>
            </a:p>
          </p:txBody>
        </p:sp>
      </p:grpSp>
      <p:grpSp>
        <p:nvGrpSpPr>
          <p:cNvPr id="115" name="群組 114"/>
          <p:cNvGrpSpPr/>
          <p:nvPr/>
        </p:nvGrpSpPr>
        <p:grpSpPr>
          <a:xfrm>
            <a:off x="5868962" y="4797152"/>
            <a:ext cx="1476000" cy="833546"/>
            <a:chOff x="5837697" y="2044153"/>
            <a:chExt cx="1246921" cy="833546"/>
          </a:xfrm>
        </p:grpSpPr>
        <p:sp>
          <p:nvSpPr>
            <p:cNvPr id="122" name="圓角矩形 121"/>
            <p:cNvSpPr/>
            <p:nvPr/>
          </p:nvSpPr>
          <p:spPr>
            <a:xfrm>
              <a:off x="5837697" y="2044153"/>
              <a:ext cx="1246921" cy="833546"/>
            </a:xfrm>
            <a:prstGeom prst="roundRect">
              <a:avLst>
                <a:gd name="adj" fmla="val 10000"/>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3" name="圓角矩形 22"/>
            <p:cNvSpPr/>
            <p:nvPr/>
          </p:nvSpPr>
          <p:spPr>
            <a:xfrm>
              <a:off x="5862111" y="2068567"/>
              <a:ext cx="1198093" cy="784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團體活動時間</a:t>
              </a:r>
            </a:p>
          </p:txBody>
        </p:sp>
      </p:grpSp>
      <p:grpSp>
        <p:nvGrpSpPr>
          <p:cNvPr id="116" name="群組 115"/>
          <p:cNvGrpSpPr/>
          <p:nvPr/>
        </p:nvGrpSpPr>
        <p:grpSpPr>
          <a:xfrm>
            <a:off x="7416984" y="3821922"/>
            <a:ext cx="1440000" cy="437074"/>
            <a:chOff x="7226132" y="1082244"/>
            <a:chExt cx="1269699" cy="437074"/>
          </a:xfrm>
        </p:grpSpPr>
        <p:sp>
          <p:nvSpPr>
            <p:cNvPr id="120" name="圓角矩形 119"/>
            <p:cNvSpPr/>
            <p:nvPr/>
          </p:nvSpPr>
          <p:spPr>
            <a:xfrm>
              <a:off x="7226132" y="1082244"/>
              <a:ext cx="1269699" cy="437074"/>
            </a:xfrm>
            <a:prstGeom prst="roundRect">
              <a:avLst>
                <a:gd name="adj" fmla="val 10000"/>
              </a:avLst>
            </a:prstGeom>
            <a:solidFill>
              <a:srgbClr val="00B0F0"/>
            </a:solidFill>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sp>
        <p:sp>
          <p:nvSpPr>
            <p:cNvPr id="121" name="圓角矩形 24"/>
            <p:cNvSpPr/>
            <p:nvPr/>
          </p:nvSpPr>
          <p:spPr>
            <a:xfrm>
              <a:off x="7238933" y="1095045"/>
              <a:ext cx="1244097" cy="411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單科型</a:t>
              </a:r>
            </a:p>
          </p:txBody>
        </p:sp>
      </p:grpSp>
      <p:grpSp>
        <p:nvGrpSpPr>
          <p:cNvPr id="117" name="群組 116"/>
          <p:cNvGrpSpPr/>
          <p:nvPr/>
        </p:nvGrpSpPr>
        <p:grpSpPr>
          <a:xfrm>
            <a:off x="7381130" y="4797152"/>
            <a:ext cx="1476000" cy="833546"/>
            <a:chOff x="7219566" y="2044153"/>
            <a:chExt cx="1280951" cy="833546"/>
          </a:xfrm>
        </p:grpSpPr>
        <p:sp>
          <p:nvSpPr>
            <p:cNvPr id="118" name="圓角矩形 117"/>
            <p:cNvSpPr/>
            <p:nvPr/>
          </p:nvSpPr>
          <p:spPr>
            <a:xfrm>
              <a:off x="7219566" y="2044153"/>
              <a:ext cx="1280951" cy="833546"/>
            </a:xfrm>
            <a:prstGeom prst="roundRect">
              <a:avLst>
                <a:gd name="adj" fmla="val 10000"/>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9" name="圓角矩形 26"/>
            <p:cNvSpPr/>
            <p:nvPr/>
          </p:nvSpPr>
          <p:spPr>
            <a:xfrm>
              <a:off x="7243980" y="2068567"/>
              <a:ext cx="1232123" cy="784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彈性學習時間</a:t>
              </a:r>
            </a:p>
          </p:txBody>
        </p:sp>
      </p:grpSp>
      <p:cxnSp>
        <p:nvCxnSpPr>
          <p:cNvPr id="148" name="直線接點 147"/>
          <p:cNvCxnSpPr/>
          <p:nvPr/>
        </p:nvCxnSpPr>
        <p:spPr>
          <a:xfrm>
            <a:off x="3672408" y="4581128"/>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9" name="直線接點 148"/>
          <p:cNvCxnSpPr/>
          <p:nvPr/>
        </p:nvCxnSpPr>
        <p:spPr>
          <a:xfrm>
            <a:off x="5184576" y="458113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0" name="直線接點 149"/>
          <p:cNvCxnSpPr/>
          <p:nvPr/>
        </p:nvCxnSpPr>
        <p:spPr>
          <a:xfrm>
            <a:off x="6768752" y="458113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1" name="直線接點 150"/>
          <p:cNvCxnSpPr/>
          <p:nvPr/>
        </p:nvCxnSpPr>
        <p:spPr>
          <a:xfrm>
            <a:off x="8136904" y="458113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2" name="直線接點 151"/>
          <p:cNvCxnSpPr/>
          <p:nvPr/>
        </p:nvCxnSpPr>
        <p:spPr>
          <a:xfrm>
            <a:off x="3672408" y="4251638"/>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3" name="直線接點 152"/>
          <p:cNvCxnSpPr/>
          <p:nvPr/>
        </p:nvCxnSpPr>
        <p:spPr>
          <a:xfrm>
            <a:off x="5184576" y="425164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4" name="直線接點 153"/>
          <p:cNvCxnSpPr/>
          <p:nvPr/>
        </p:nvCxnSpPr>
        <p:spPr>
          <a:xfrm>
            <a:off x="6768752" y="425164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5" name="直線接點 154"/>
          <p:cNvCxnSpPr/>
          <p:nvPr/>
        </p:nvCxnSpPr>
        <p:spPr>
          <a:xfrm>
            <a:off x="8136904" y="425164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直線接點 155"/>
          <p:cNvCxnSpPr/>
          <p:nvPr/>
        </p:nvCxnSpPr>
        <p:spPr>
          <a:xfrm>
            <a:off x="3672408" y="4431646"/>
            <a:ext cx="4464000" cy="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直線接點 156"/>
          <p:cNvCxnSpPr/>
          <p:nvPr/>
        </p:nvCxnSpPr>
        <p:spPr>
          <a:xfrm>
            <a:off x="5976664" y="4413686"/>
            <a:ext cx="0" cy="18000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直線接點 157"/>
          <p:cNvCxnSpPr/>
          <p:nvPr/>
        </p:nvCxnSpPr>
        <p:spPr>
          <a:xfrm>
            <a:off x="3672408" y="4581128"/>
            <a:ext cx="4464000" cy="0"/>
          </a:xfrm>
          <a:prstGeom prst="line">
            <a:avLst/>
          </a:prstGeom>
          <a:ln w="19050">
            <a:solidFill>
              <a:schemeClr val="accent6">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五角星形 46"/>
          <p:cNvSpPr/>
          <p:nvPr/>
        </p:nvSpPr>
        <p:spPr>
          <a:xfrm>
            <a:off x="323528" y="5986630"/>
            <a:ext cx="198835" cy="19169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srgbClr val="FFFFFF"/>
              </a:solidFill>
            </a:endParaRPr>
          </a:p>
        </p:txBody>
      </p:sp>
      <p:sp>
        <p:nvSpPr>
          <p:cNvPr id="48" name="文字方塊 3"/>
          <p:cNvSpPr txBox="1">
            <a:spLocks noChangeArrowheads="1"/>
          </p:cNvSpPr>
          <p:nvPr/>
        </p:nvSpPr>
        <p:spPr bwMode="auto">
          <a:xfrm>
            <a:off x="549151" y="5912847"/>
            <a:ext cx="8101408"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Clr>
                <a:srgbClr val="000099"/>
              </a:buClr>
              <a:buNone/>
            </a:pPr>
            <a:r>
              <a:rPr lang="zh-TW" altLang="zh-TW" sz="2000" b="1" dirty="0">
                <a:solidFill>
                  <a:srgbClr val="B20030"/>
                </a:solidFill>
                <a:latin typeface="微軟正黑體" panose="020B0604030504040204" pitchFamily="34" charset="-120"/>
                <a:ea typeface="微軟正黑體" panose="020B0604030504040204" pitchFamily="34" charset="-120"/>
              </a:rPr>
              <a:t>各類型高級中等學校之特殊教育學生可依據其優先需求，集中安排所需之特殊需求領域課程（如輔助科技應用科目</a:t>
            </a:r>
            <a:r>
              <a:rPr lang="zh-TW" altLang="en-US" sz="2000" b="1" dirty="0">
                <a:solidFill>
                  <a:srgbClr val="B20030"/>
                </a:solidFill>
                <a:latin typeface="微軟正黑體" panose="020B0604030504040204" pitchFamily="34" charset="-120"/>
                <a:ea typeface="微軟正黑體" panose="020B0604030504040204" pitchFamily="34" charset="-120"/>
              </a:rPr>
              <a:t>、情意發展</a:t>
            </a:r>
            <a:r>
              <a:rPr lang="zh-TW" altLang="zh-TW" sz="2000" b="1" dirty="0">
                <a:solidFill>
                  <a:srgbClr val="B20030"/>
                </a:solidFill>
                <a:latin typeface="微軟正黑體" panose="020B0604030504040204" pitchFamily="34" charset="-120"/>
                <a:ea typeface="微軟正黑體" panose="020B0604030504040204" pitchFamily="34" charset="-120"/>
              </a:rPr>
              <a:t>）之節數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540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FF2EBB4-7727-40C3-B5FA-00CA74D4CFBE}"/>
              </a:ext>
            </a:extLst>
          </p:cNvPr>
          <p:cNvSpPr/>
          <p:nvPr/>
        </p:nvSpPr>
        <p:spPr>
          <a:xfrm>
            <a:off x="2745043" y="1175950"/>
            <a:ext cx="6398957"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5A64BB9-6634-4B8F-85F3-C13B6F7CAA47}"/>
              </a:ext>
            </a:extLst>
          </p:cNvPr>
          <p:cNvSpPr/>
          <p:nvPr/>
        </p:nvSpPr>
        <p:spPr>
          <a:xfrm>
            <a:off x="964" y="1175950"/>
            <a:ext cx="2736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3454B296-CAB9-43D5-B362-5A8F6728FFBA}"/>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十二年國教總綱的願景</a:t>
            </a:r>
          </a:p>
        </p:txBody>
      </p:sp>
      <p:sp>
        <p:nvSpPr>
          <p:cNvPr id="13" name="手繪多邊形: 圖案 12">
            <a:extLst>
              <a:ext uri="{FF2B5EF4-FFF2-40B4-BE49-F238E27FC236}">
                <a16:creationId xmlns:a16="http://schemas.microsoft.com/office/drawing/2014/main" id="{2AE62FEF-74CD-41FC-8070-2E763BBE1439}"/>
              </a:ext>
            </a:extLst>
          </p:cNvPr>
          <p:cNvSpPr/>
          <p:nvPr/>
        </p:nvSpPr>
        <p:spPr>
          <a:xfrm>
            <a:off x="1044082" y="1412776"/>
            <a:ext cx="7992414" cy="2304255"/>
          </a:xfrm>
          <a:custGeom>
            <a:avLst/>
            <a:gdLst>
              <a:gd name="connsiteX0" fmla="*/ 0 w 7546664"/>
              <a:gd name="connsiteY0" fmla="*/ 206948 h 2069476"/>
              <a:gd name="connsiteX1" fmla="*/ 206948 w 7546664"/>
              <a:gd name="connsiteY1" fmla="*/ 0 h 2069476"/>
              <a:gd name="connsiteX2" fmla="*/ 7339716 w 7546664"/>
              <a:gd name="connsiteY2" fmla="*/ 0 h 2069476"/>
              <a:gd name="connsiteX3" fmla="*/ 7546664 w 7546664"/>
              <a:gd name="connsiteY3" fmla="*/ 206948 h 2069476"/>
              <a:gd name="connsiteX4" fmla="*/ 7546664 w 7546664"/>
              <a:gd name="connsiteY4" fmla="*/ 1862528 h 2069476"/>
              <a:gd name="connsiteX5" fmla="*/ 7339716 w 7546664"/>
              <a:gd name="connsiteY5" fmla="*/ 2069476 h 2069476"/>
              <a:gd name="connsiteX6" fmla="*/ 206948 w 7546664"/>
              <a:gd name="connsiteY6" fmla="*/ 2069476 h 2069476"/>
              <a:gd name="connsiteX7" fmla="*/ 0 w 7546664"/>
              <a:gd name="connsiteY7" fmla="*/ 1862528 h 2069476"/>
              <a:gd name="connsiteX8" fmla="*/ 0 w 7546664"/>
              <a:gd name="connsiteY8" fmla="*/ 206948 h 20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6664" h="2069476">
                <a:moveTo>
                  <a:pt x="0" y="206948"/>
                </a:moveTo>
                <a:cubicBezTo>
                  <a:pt x="0" y="92654"/>
                  <a:pt x="92654" y="0"/>
                  <a:pt x="206948" y="0"/>
                </a:cubicBezTo>
                <a:lnTo>
                  <a:pt x="7339716" y="0"/>
                </a:lnTo>
                <a:cubicBezTo>
                  <a:pt x="7454010" y="0"/>
                  <a:pt x="7546664" y="92654"/>
                  <a:pt x="7546664" y="206948"/>
                </a:cubicBezTo>
                <a:lnTo>
                  <a:pt x="7546664" y="1862528"/>
                </a:lnTo>
                <a:cubicBezTo>
                  <a:pt x="7546664" y="1976822"/>
                  <a:pt x="7454010" y="2069476"/>
                  <a:pt x="7339716" y="2069476"/>
                </a:cubicBezTo>
                <a:lnTo>
                  <a:pt x="206948" y="2069476"/>
                </a:lnTo>
                <a:cubicBezTo>
                  <a:pt x="92654" y="2069476"/>
                  <a:pt x="0" y="1976822"/>
                  <a:pt x="0" y="1862528"/>
                </a:cubicBezTo>
                <a:lnTo>
                  <a:pt x="0" y="206948"/>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7293" tIns="167293" rIns="167293" bIns="167293" numCol="1" spcCol="1270" anchor="ctr" anchorCtr="0">
            <a:noAutofit/>
          </a:bodyPr>
          <a:lstStyle/>
          <a:p>
            <a:pPr marL="0" lvl="0" indent="0" algn="ctr" defTabSz="1244600">
              <a:lnSpc>
                <a:spcPct val="90000"/>
              </a:lnSpc>
              <a:spcBef>
                <a:spcPct val="0"/>
              </a:spcBef>
              <a:spcAft>
                <a:spcPct val="35000"/>
              </a:spcAft>
              <a:buNone/>
            </a:pPr>
            <a:r>
              <a:rPr lang="zh-TW" altLang="en-US" sz="3200" kern="1200" dirty="0">
                <a:solidFill>
                  <a:srgbClr val="FFFF00"/>
                </a:solidFill>
              </a:rPr>
              <a:t>成就每一個孩子─適性揚才、終身學習</a:t>
            </a:r>
            <a:endParaRPr lang="en-US" altLang="zh-TW" sz="3200" kern="1200" dirty="0">
              <a:solidFill>
                <a:srgbClr val="FFFF00"/>
              </a:solidFill>
            </a:endParaRPr>
          </a:p>
          <a:p>
            <a:pPr marL="0" lvl="0" indent="0" algn="ctr" defTabSz="1244600">
              <a:lnSpc>
                <a:spcPct val="90000"/>
              </a:lnSpc>
              <a:spcBef>
                <a:spcPct val="0"/>
              </a:spcBef>
              <a:spcAft>
                <a:spcPct val="35000"/>
              </a:spcAft>
              <a:buNone/>
            </a:pPr>
            <a:endParaRPr lang="en-US" altLang="zh-TW" sz="3200" dirty="0">
              <a:solidFill>
                <a:srgbClr val="FFFF00"/>
              </a:solidFill>
            </a:endParaRPr>
          </a:p>
          <a:p>
            <a:pPr marL="0" lvl="0" indent="0" algn="ctr" defTabSz="1244600">
              <a:lnSpc>
                <a:spcPct val="90000"/>
              </a:lnSpc>
              <a:spcBef>
                <a:spcPct val="0"/>
              </a:spcBef>
              <a:spcAft>
                <a:spcPct val="35000"/>
              </a:spcAft>
              <a:buNone/>
            </a:pPr>
            <a:endParaRPr lang="en-US" altLang="zh-TW" sz="3200" dirty="0">
              <a:solidFill>
                <a:srgbClr val="FFFF00"/>
              </a:solidFill>
            </a:endParaRPr>
          </a:p>
          <a:p>
            <a:pPr marL="0" lvl="0" indent="0" algn="ctr" defTabSz="1244600">
              <a:lnSpc>
                <a:spcPct val="90000"/>
              </a:lnSpc>
              <a:spcBef>
                <a:spcPct val="0"/>
              </a:spcBef>
              <a:spcAft>
                <a:spcPct val="35000"/>
              </a:spcAft>
              <a:buNone/>
            </a:pPr>
            <a:endParaRPr lang="en-US" altLang="zh-TW" sz="3200" kern="1200" dirty="0">
              <a:solidFill>
                <a:srgbClr val="FFFF00"/>
              </a:solidFill>
            </a:endParaRPr>
          </a:p>
        </p:txBody>
      </p:sp>
      <p:sp>
        <p:nvSpPr>
          <p:cNvPr id="11" name="文字方塊 10">
            <a:extLst>
              <a:ext uri="{FF2B5EF4-FFF2-40B4-BE49-F238E27FC236}">
                <a16:creationId xmlns:a16="http://schemas.microsoft.com/office/drawing/2014/main" id="{F4A16132-9E8F-4E10-ADCE-774D6769E89F}"/>
              </a:ext>
            </a:extLst>
          </p:cNvPr>
          <p:cNvSpPr txBox="1"/>
          <p:nvPr/>
        </p:nvSpPr>
        <p:spPr>
          <a:xfrm>
            <a:off x="122567" y="1988840"/>
            <a:ext cx="1080120" cy="2754600"/>
          </a:xfrm>
          <a:prstGeom prst="rect">
            <a:avLst/>
          </a:prstGeom>
          <a:noFill/>
        </p:spPr>
        <p:txBody>
          <a:bodyPr wrap="square" rtlCol="0">
            <a:spAutoFit/>
          </a:bodyPr>
          <a:lstStyle/>
          <a:p>
            <a:r>
              <a:rPr lang="zh-TW" altLang="en-US" sz="2800" dirty="0">
                <a:latin typeface="+mj-ea"/>
                <a:ea typeface="+mj-ea"/>
              </a:rPr>
              <a:t>願景</a:t>
            </a:r>
            <a:endParaRPr lang="en-US" altLang="zh-TW" sz="2800" dirty="0">
              <a:latin typeface="+mj-ea"/>
              <a:ea typeface="+mj-ea"/>
            </a:endParaRPr>
          </a:p>
          <a:p>
            <a:endParaRPr lang="en-US" altLang="zh-TW" sz="2800" dirty="0">
              <a:latin typeface="+mj-ea"/>
              <a:ea typeface="+mj-ea"/>
            </a:endParaRPr>
          </a:p>
          <a:p>
            <a:endParaRPr lang="en-US" altLang="zh-TW" sz="2800" dirty="0">
              <a:latin typeface="+mj-ea"/>
              <a:ea typeface="+mj-ea"/>
            </a:endParaRPr>
          </a:p>
          <a:p>
            <a:endParaRPr lang="en-US" altLang="zh-TW" sz="2800" dirty="0">
              <a:latin typeface="+mj-ea"/>
              <a:ea typeface="+mj-ea"/>
            </a:endParaRPr>
          </a:p>
          <a:p>
            <a:endParaRPr lang="en-US" altLang="zh-TW" sz="2800" dirty="0">
              <a:latin typeface="+mj-ea"/>
              <a:ea typeface="+mj-ea"/>
            </a:endParaRPr>
          </a:p>
          <a:p>
            <a:pPr>
              <a:spcBef>
                <a:spcPts val="600"/>
              </a:spcBef>
            </a:pPr>
            <a:r>
              <a:rPr lang="zh-TW" altLang="en-US" sz="2800" dirty="0">
                <a:latin typeface="+mj-ea"/>
                <a:ea typeface="+mj-ea"/>
              </a:rPr>
              <a:t>理念</a:t>
            </a:r>
            <a:endParaRPr lang="en-US" altLang="zh-TW" sz="2800" dirty="0">
              <a:latin typeface="+mj-ea"/>
              <a:ea typeface="+mj-ea"/>
            </a:endParaRPr>
          </a:p>
        </p:txBody>
      </p:sp>
      <p:pic>
        <p:nvPicPr>
          <p:cNvPr id="21" name="圖片 20">
            <a:extLst>
              <a:ext uri="{FF2B5EF4-FFF2-40B4-BE49-F238E27FC236}">
                <a16:creationId xmlns:a16="http://schemas.microsoft.com/office/drawing/2014/main" id="{F805594A-6D3C-4B0D-9F27-11C80F86AF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3648" y="4149080"/>
            <a:ext cx="2386551" cy="2232248"/>
          </a:xfrm>
          <a:prstGeom prst="rect">
            <a:avLst/>
          </a:prstGeom>
        </p:spPr>
      </p:pic>
      <p:pic>
        <p:nvPicPr>
          <p:cNvPr id="22" name="圖片 21">
            <a:extLst>
              <a:ext uri="{FF2B5EF4-FFF2-40B4-BE49-F238E27FC236}">
                <a16:creationId xmlns:a16="http://schemas.microsoft.com/office/drawing/2014/main" id="{F805594A-6D3C-4B0D-9F27-11C80F86AF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51920" y="4149080"/>
            <a:ext cx="2386551" cy="2232248"/>
          </a:xfrm>
          <a:prstGeom prst="rect">
            <a:avLst/>
          </a:prstGeom>
        </p:spPr>
      </p:pic>
      <p:pic>
        <p:nvPicPr>
          <p:cNvPr id="23" name="圖片 22">
            <a:extLst>
              <a:ext uri="{FF2B5EF4-FFF2-40B4-BE49-F238E27FC236}">
                <a16:creationId xmlns:a16="http://schemas.microsoft.com/office/drawing/2014/main" id="{F805594A-6D3C-4B0D-9F27-11C80F86AF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2201" y="4149080"/>
            <a:ext cx="2304256" cy="2160240"/>
          </a:xfrm>
          <a:prstGeom prst="rect">
            <a:avLst/>
          </a:prstGeom>
        </p:spPr>
      </p:pic>
      <p:pic>
        <p:nvPicPr>
          <p:cNvPr id="24" name="圖片 23">
            <a:extLst>
              <a:ext uri="{FF2B5EF4-FFF2-40B4-BE49-F238E27FC236}">
                <a16:creationId xmlns:a16="http://schemas.microsoft.com/office/drawing/2014/main" id="{F805594A-6D3C-4B0D-9F27-11C80F86AF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3648" y="3717032"/>
            <a:ext cx="7200801" cy="432048"/>
          </a:xfrm>
          <a:prstGeom prst="rect">
            <a:avLst/>
          </a:prstGeom>
        </p:spPr>
      </p:pic>
      <p:pic>
        <p:nvPicPr>
          <p:cNvPr id="25" name="圖片 24">
            <a:extLst>
              <a:ext uri="{FF2B5EF4-FFF2-40B4-BE49-F238E27FC236}">
                <a16:creationId xmlns:a16="http://schemas.microsoft.com/office/drawing/2014/main" id="{F805594A-6D3C-4B0D-9F27-11C80F86AF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47665" y="6309320"/>
            <a:ext cx="7128792" cy="432048"/>
          </a:xfrm>
          <a:prstGeom prst="rect">
            <a:avLst/>
          </a:prstGeom>
        </p:spPr>
      </p:pic>
      <p:graphicFrame>
        <p:nvGraphicFramePr>
          <p:cNvPr id="26" name="資料庫圖表 25"/>
          <p:cNvGraphicFramePr/>
          <p:nvPr/>
        </p:nvGraphicFramePr>
        <p:xfrm>
          <a:off x="1403648" y="1741264"/>
          <a:ext cx="7296472" cy="2119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3371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108520" y="188640"/>
            <a:ext cx="9252520" cy="461665"/>
          </a:xfrm>
          <a:prstGeom prst="rect">
            <a:avLst/>
          </a:prstGeom>
        </p:spPr>
        <p:txBody>
          <a:bodyPr wrap="square">
            <a:spAutoFit/>
          </a:bodyPr>
          <a:lstStyle/>
          <a:p>
            <a:pPr algn="ctr"/>
            <a:r>
              <a:rPr lang="zh-TW" altLang="zh-TW" sz="2400" b="1" dirty="0"/>
              <a:t>高級中等學校教育階段各類型學校特殊教育之課程規劃</a:t>
            </a:r>
            <a:r>
              <a:rPr lang="en-US" altLang="zh-TW" b="1" dirty="0"/>
              <a:t>(</a:t>
            </a:r>
            <a:r>
              <a:rPr lang="zh-TW" altLang="en-US" b="1" dirty="0"/>
              <a:t>參閱表</a:t>
            </a:r>
            <a:r>
              <a:rPr lang="en-US" altLang="zh-TW" b="1" dirty="0"/>
              <a:t>5)</a:t>
            </a:r>
            <a:endParaRPr lang="zh-TW" altLang="en-US" sz="2400" b="1" dirty="0"/>
          </a:p>
        </p:txBody>
      </p:sp>
      <p:pic>
        <p:nvPicPr>
          <p:cNvPr id="3" name="圖片 2">
            <a:extLst>
              <a:ext uri="{FF2B5EF4-FFF2-40B4-BE49-F238E27FC236}">
                <a16:creationId xmlns:a16="http://schemas.microsoft.com/office/drawing/2014/main" id="{12AC52DA-A28B-4016-AE18-482FE3556F96}"/>
              </a:ext>
            </a:extLst>
          </p:cNvPr>
          <p:cNvPicPr>
            <a:picLocks noChangeAspect="1"/>
          </p:cNvPicPr>
          <p:nvPr/>
        </p:nvPicPr>
        <p:blipFill rotWithShape="1">
          <a:blip r:embed="rId3" cstate="print"/>
          <a:srcRect l="41338" t="18107" r="9838" b="21651"/>
          <a:stretch/>
        </p:blipFill>
        <p:spPr>
          <a:xfrm>
            <a:off x="323528" y="684461"/>
            <a:ext cx="8640960" cy="6160168"/>
          </a:xfrm>
          <a:prstGeom prst="rect">
            <a:avLst/>
          </a:prstGeom>
        </p:spPr>
      </p:pic>
    </p:spTree>
    <p:extLst>
      <p:ext uri="{BB962C8B-B14F-4D97-AF65-F5344CB8AC3E}">
        <p14:creationId xmlns:p14="http://schemas.microsoft.com/office/powerpoint/2010/main" val="2379965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60CAEA2C-DB75-44EC-A4FF-BC8FFEC994FB}"/>
              </a:ext>
            </a:extLst>
          </p:cNvPr>
          <p:cNvGrpSpPr/>
          <p:nvPr/>
        </p:nvGrpSpPr>
        <p:grpSpPr>
          <a:xfrm>
            <a:off x="107504" y="548680"/>
            <a:ext cx="8892480" cy="6192688"/>
            <a:chOff x="1196578" y="975124"/>
            <a:chExt cx="6780611" cy="4951078"/>
          </a:xfrm>
        </p:grpSpPr>
        <p:cxnSp>
          <p:nvCxnSpPr>
            <p:cNvPr id="33" name="直線接點 32"/>
            <p:cNvCxnSpPr/>
            <p:nvPr/>
          </p:nvCxnSpPr>
          <p:spPr>
            <a:xfrm>
              <a:off x="3392853" y="3188495"/>
              <a:ext cx="0" cy="287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890" name="文字方塊 20"/>
            <p:cNvSpPr txBox="1">
              <a:spLocks noChangeArrowheads="1"/>
            </p:cNvSpPr>
            <p:nvPr/>
          </p:nvSpPr>
          <p:spPr bwMode="auto">
            <a:xfrm>
              <a:off x="1385889" y="975124"/>
              <a:ext cx="6344841" cy="42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defRPr/>
              </a:pPr>
              <a:r>
                <a:rPr lang="zh-TW" altLang="en-US" sz="3000" b="1" dirty="0">
                  <a:solidFill>
                    <a:srgbClr val="7030A0"/>
                  </a:solidFill>
                  <a:latin typeface="微軟正黑體" panose="020B0604030504040204" pitchFamily="34" charset="-120"/>
                  <a:ea typeface="微軟正黑體" panose="020B0604030504040204" pitchFamily="34" charset="-120"/>
                </a:rPr>
                <a:t>  </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5" name="圓角矩形 24"/>
            <p:cNvSpPr/>
            <p:nvPr/>
          </p:nvSpPr>
          <p:spPr bwMode="auto">
            <a:xfrm>
              <a:off x="1196578" y="3487342"/>
              <a:ext cx="6605588" cy="60602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1196581" y="2597945"/>
              <a:ext cx="6678215" cy="60602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1215628" y="1734743"/>
              <a:ext cx="6586538" cy="60721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2391967" y="4256716"/>
              <a:ext cx="2099023" cy="1669486"/>
            </a:xfrm>
            <a:prstGeom prst="wedgeRoundRectCallout">
              <a:avLst>
                <a:gd name="adj1" fmla="val 47150"/>
                <a:gd name="adj2" fmla="val -69227"/>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提供學校發展校本特色課程</a:t>
              </a:r>
              <a:endParaRPr lang="en-US" altLang="zh-TW" dirty="0">
                <a:solidFill>
                  <a:prstClr val="black"/>
                </a:solidFill>
                <a:latin typeface="微軟正黑體" pitchFamily="34" charset="-120"/>
                <a:ea typeface="微軟正黑體" pitchFamily="34" charset="-120"/>
              </a:endParaRPr>
            </a:p>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以跨領域，知識統整應用類型之課程為主</a:t>
              </a:r>
              <a:endParaRPr lang="en-US" altLang="zh-TW" dirty="0">
                <a:solidFill>
                  <a:prstClr val="black"/>
                </a:solidFill>
                <a:latin typeface="微軟正黑體" pitchFamily="34" charset="-120"/>
                <a:ea typeface="微軟正黑體" pitchFamily="34" charset="-120"/>
              </a:endParaRPr>
            </a:p>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學校設立集中式特殊教育班者需包括特殊需求領域課程</a:t>
              </a:r>
              <a:endParaRPr lang="en-US" altLang="zh-TW" dirty="0">
                <a:solidFill>
                  <a:prstClr val="black"/>
                </a:solidFill>
                <a:latin typeface="微軟正黑體" pitchFamily="34" charset="-120"/>
                <a:ea typeface="微軟正黑體" pitchFamily="34" charset="-120"/>
              </a:endParaRPr>
            </a:p>
          </p:txBody>
        </p:sp>
        <p:sp>
          <p:nvSpPr>
            <p:cNvPr id="12" name="圓角矩形 11"/>
            <p:cNvSpPr/>
            <p:nvPr/>
          </p:nvSpPr>
          <p:spPr bwMode="auto">
            <a:xfrm>
              <a:off x="2358768" y="2606280"/>
              <a:ext cx="1473340" cy="597694"/>
            </a:xfrm>
            <a:prstGeom prst="round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部定</a:t>
              </a:r>
            </a:p>
          </p:txBody>
        </p:sp>
        <p:sp>
          <p:nvSpPr>
            <p:cNvPr id="13" name="圓角矩形 12"/>
            <p:cNvSpPr/>
            <p:nvPr/>
          </p:nvSpPr>
          <p:spPr bwMode="auto">
            <a:xfrm>
              <a:off x="3941922" y="3461377"/>
              <a:ext cx="679847" cy="525066"/>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必修</a:t>
              </a:r>
            </a:p>
          </p:txBody>
        </p:sp>
        <p:sp>
          <p:nvSpPr>
            <p:cNvPr id="15" name="圓角矩形 14"/>
            <p:cNvSpPr/>
            <p:nvPr/>
          </p:nvSpPr>
          <p:spPr bwMode="auto">
            <a:xfrm>
              <a:off x="4820431" y="3460284"/>
              <a:ext cx="158574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校訂選修</a:t>
              </a:r>
            </a:p>
          </p:txBody>
        </p:sp>
        <p:sp>
          <p:nvSpPr>
            <p:cNvPr id="16" name="圓角矩形 15"/>
            <p:cNvSpPr/>
            <p:nvPr/>
          </p:nvSpPr>
          <p:spPr bwMode="auto">
            <a:xfrm>
              <a:off x="3941922" y="2606280"/>
              <a:ext cx="3843481" cy="610790"/>
            </a:xfrm>
            <a:prstGeom prst="roundRect">
              <a:avLst/>
            </a:prstGeom>
            <a:solidFill>
              <a:schemeClr val="tx2">
                <a:lumMod val="75000"/>
                <a:lumOff val="25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校訂</a:t>
              </a:r>
            </a:p>
          </p:txBody>
        </p:sp>
        <p:sp>
          <p:nvSpPr>
            <p:cNvPr id="17" name="圓角矩形 16"/>
            <p:cNvSpPr/>
            <p:nvPr/>
          </p:nvSpPr>
          <p:spPr bwMode="auto">
            <a:xfrm>
              <a:off x="2356249" y="3450663"/>
              <a:ext cx="1475175"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領域學習課程</a:t>
              </a:r>
            </a:p>
          </p:txBody>
        </p:sp>
        <p:sp>
          <p:nvSpPr>
            <p:cNvPr id="18" name="圓角矩形 17"/>
            <p:cNvSpPr/>
            <p:nvPr/>
          </p:nvSpPr>
          <p:spPr bwMode="auto">
            <a:xfrm>
              <a:off x="2391967" y="1759743"/>
              <a:ext cx="5292328" cy="585788"/>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lIns="68580" tIns="34290" rIns="68580" bIns="34290" anchor="ctr"/>
            <a:lstStyle/>
            <a:p>
              <a:pPr algn="ctr">
                <a:defRPr/>
              </a:pPr>
              <a:r>
                <a:rPr lang="zh-TW" altLang="en-US" sz="3200" b="1" spc="450" dirty="0">
                  <a:solidFill>
                    <a:srgbClr val="FFFFFF"/>
                  </a:solidFill>
                  <a:latin typeface="微軟正黑體" pitchFamily="34" charset="-120"/>
                  <a:ea typeface="微軟正黑體" pitchFamily="34" charset="-120"/>
                </a:rPr>
                <a:t>普通型高中</a:t>
              </a:r>
            </a:p>
          </p:txBody>
        </p:sp>
        <p:sp>
          <p:nvSpPr>
            <p:cNvPr id="9" name="圓角矩形圖說文字 8"/>
            <p:cNvSpPr/>
            <p:nvPr/>
          </p:nvSpPr>
          <p:spPr bwMode="auto">
            <a:xfrm>
              <a:off x="4545897" y="4314222"/>
              <a:ext cx="1592299" cy="1267565"/>
            </a:xfrm>
            <a:prstGeom prst="wedgeRoundRectCallout">
              <a:avLst>
                <a:gd name="adj1" fmla="val 16140"/>
                <a:gd name="adj2" fmla="val -73347"/>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加深加廣選修</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補強性選修</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多元選修</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特殊需求領域</a:t>
              </a:r>
            </a:p>
          </p:txBody>
        </p:sp>
        <p:sp>
          <p:nvSpPr>
            <p:cNvPr id="1036" name="圓角矩形圖說文字 10"/>
            <p:cNvSpPr>
              <a:spLocks noChangeArrowheads="1"/>
            </p:cNvSpPr>
            <p:nvPr/>
          </p:nvSpPr>
          <p:spPr bwMode="auto">
            <a:xfrm>
              <a:off x="1213802" y="4316803"/>
              <a:ext cx="1098137" cy="1035844"/>
            </a:xfrm>
            <a:prstGeom prst="wedgeRoundRectCallout">
              <a:avLst>
                <a:gd name="adj1" fmla="val 73973"/>
                <a:gd name="adj2" fmla="val -84657"/>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defRPr/>
              </a:pPr>
              <a:r>
                <a:rPr lang="zh-TW" altLang="en-US" dirty="0">
                  <a:solidFill>
                    <a:prstClr val="black"/>
                  </a:solidFill>
                  <a:latin typeface="微軟正黑體" pitchFamily="34" charset="-120"/>
                  <a:ea typeface="微軟正黑體" pitchFamily="34" charset="-120"/>
                </a:rPr>
                <a:t>培養核心素養，鞏固基本學力，落實全人教育</a:t>
              </a:r>
            </a:p>
          </p:txBody>
        </p:sp>
        <p:cxnSp>
          <p:nvCxnSpPr>
            <p:cNvPr id="40" name="直線接點 39"/>
            <p:cNvCxnSpPr/>
            <p:nvPr/>
          </p:nvCxnSpPr>
          <p:spPr>
            <a:xfrm flipV="1">
              <a:off x="4326269" y="3320655"/>
              <a:ext cx="3376397" cy="1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326270" y="3328987"/>
              <a:ext cx="0" cy="15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801916" y="3198021"/>
              <a:ext cx="0" cy="122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bwMode="auto">
            <a:xfrm>
              <a:off x="6561535" y="3450663"/>
              <a:ext cx="560784"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團體活動</a:t>
              </a:r>
            </a:p>
          </p:txBody>
        </p:sp>
        <p:sp>
          <p:nvSpPr>
            <p:cNvPr id="46" name="圓角矩形 45"/>
            <p:cNvSpPr/>
            <p:nvPr/>
          </p:nvSpPr>
          <p:spPr bwMode="auto">
            <a:xfrm>
              <a:off x="7162801" y="3450663"/>
              <a:ext cx="76319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彈性</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學習</a:t>
              </a:r>
              <a:endParaRPr lang="en-US" altLang="zh-TW" sz="2000" b="1" dirty="0">
                <a:solidFill>
                  <a:schemeClr val="bg1"/>
                </a:solidFill>
                <a:latin typeface="微軟正黑體" pitchFamily="34" charset="-120"/>
                <a:ea typeface="微軟正黑體" pitchFamily="34" charset="-120"/>
              </a:endParaRPr>
            </a:p>
          </p:txBody>
        </p:sp>
        <p:cxnSp>
          <p:nvCxnSpPr>
            <p:cNvPr id="51" name="直線接點 50"/>
            <p:cNvCxnSpPr/>
            <p:nvPr/>
          </p:nvCxnSpPr>
          <p:spPr>
            <a:xfrm>
              <a:off x="7704535"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8488"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5386311"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411142" y="2337199"/>
              <a:ext cx="1631156" cy="234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037537" y="2345532"/>
              <a:ext cx="1568053" cy="246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6516292" y="3393092"/>
              <a:ext cx="1460897" cy="690848"/>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prstClr val="white"/>
                </a:solidFill>
              </a:endParaRPr>
            </a:p>
          </p:txBody>
        </p:sp>
        <p:sp>
          <p:nvSpPr>
            <p:cNvPr id="22" name="圓角矩形圖說文字 9"/>
            <p:cNvSpPr>
              <a:spLocks noChangeArrowheads="1"/>
            </p:cNvSpPr>
            <p:nvPr/>
          </p:nvSpPr>
          <p:spPr bwMode="auto">
            <a:xfrm>
              <a:off x="6267059" y="4371793"/>
              <a:ext cx="1596378" cy="1269918"/>
            </a:xfrm>
            <a:prstGeom prst="wedgeRoundRectCallout">
              <a:avLst>
                <a:gd name="adj1" fmla="val 5943"/>
                <a:gd name="adj2" fmla="val -71361"/>
                <a:gd name="adj3" fmla="val 16667"/>
              </a:avLst>
            </a:prstGeom>
            <a:solidFill>
              <a:schemeClr val="bg1"/>
            </a:solidFill>
            <a:ln w="28575">
              <a:solidFill>
                <a:srgbClr val="FF0000"/>
              </a:solidFill>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學生自主學習</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選手培訓</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充實（增廣）</a:t>
              </a:r>
              <a:r>
                <a:rPr lang="en-US" altLang="zh-TW" dirty="0">
                  <a:solidFill>
                    <a:prstClr val="black"/>
                  </a:solidFill>
                  <a:latin typeface="微軟正黑體" pitchFamily="34" charset="-120"/>
                  <a:ea typeface="微軟正黑體" pitchFamily="34" charset="-120"/>
                </a:rPr>
                <a:t>/</a:t>
              </a:r>
              <a:r>
                <a:rPr lang="zh-TW" altLang="en-US" dirty="0">
                  <a:solidFill>
                    <a:prstClr val="black"/>
                  </a:solidFill>
                  <a:latin typeface="微軟正黑體" pitchFamily="34" charset="-120"/>
                  <a:ea typeface="微軟正黑體" pitchFamily="34" charset="-120"/>
                </a:rPr>
                <a:t>補強性教學</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學校特色活動</a:t>
              </a:r>
            </a:p>
          </p:txBody>
        </p:sp>
      </p:grpSp>
    </p:spTree>
    <p:extLst>
      <p:ext uri="{BB962C8B-B14F-4D97-AF65-F5344CB8AC3E}">
        <p14:creationId xmlns:p14="http://schemas.microsoft.com/office/powerpoint/2010/main" val="4160487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60CAEA2C-DB75-44EC-A4FF-BC8FFEC994FB}"/>
              </a:ext>
            </a:extLst>
          </p:cNvPr>
          <p:cNvGrpSpPr/>
          <p:nvPr/>
        </p:nvGrpSpPr>
        <p:grpSpPr>
          <a:xfrm>
            <a:off x="107504" y="544474"/>
            <a:ext cx="8825337" cy="5777359"/>
            <a:chOff x="1196578" y="975124"/>
            <a:chExt cx="6729414" cy="4619021"/>
          </a:xfrm>
        </p:grpSpPr>
        <p:sp>
          <p:nvSpPr>
            <p:cNvPr id="1033" name="圓角矩形圖說文字 6"/>
            <p:cNvSpPr>
              <a:spLocks noChangeArrowheads="1"/>
            </p:cNvSpPr>
            <p:nvPr/>
          </p:nvSpPr>
          <p:spPr bwMode="auto">
            <a:xfrm>
              <a:off x="4161549" y="4199082"/>
              <a:ext cx="1921740" cy="1395063"/>
            </a:xfrm>
            <a:prstGeom prst="wedgeRoundRectCallout">
              <a:avLst>
                <a:gd name="adj1" fmla="val 20960"/>
                <a:gd name="adj2" fmla="val -65163"/>
                <a:gd name="adj3" fmla="val 16667"/>
              </a:avLst>
            </a:prstGeom>
            <a:solidFill>
              <a:schemeClr val="bg1"/>
            </a:solidFill>
            <a:ln w="28575">
              <a:solidFill>
                <a:srgbClr val="0000FF"/>
              </a:solidFill>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符應學生進路需求與務實致用</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專題實作</a:t>
              </a:r>
              <a:endParaRPr lang="en-US" altLang="zh-TW" sz="2000" dirty="0">
                <a:solidFill>
                  <a:prstClr val="black"/>
                </a:solidFill>
                <a:latin typeface="微軟正黑體" pitchFamily="34" charset="-120"/>
                <a:ea typeface="微軟正黑體" pitchFamily="34" charset="-120"/>
              </a:endParaRPr>
            </a:p>
            <a:p>
              <a:pPr marL="214313" indent="-214313">
                <a:spcBef>
                  <a:spcPts val="600"/>
                </a:spcBef>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特殊需求領域</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職場實習規劃</a:t>
              </a:r>
            </a:p>
          </p:txBody>
        </p:sp>
        <p:cxnSp>
          <p:nvCxnSpPr>
            <p:cNvPr id="33" name="直線接點 32"/>
            <p:cNvCxnSpPr/>
            <p:nvPr/>
          </p:nvCxnSpPr>
          <p:spPr>
            <a:xfrm>
              <a:off x="3118318" y="318849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2569250" y="3335522"/>
              <a:ext cx="1191" cy="1785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890" name="文字方塊 20"/>
            <p:cNvSpPr txBox="1">
              <a:spLocks noChangeArrowheads="1"/>
            </p:cNvSpPr>
            <p:nvPr/>
          </p:nvSpPr>
          <p:spPr bwMode="auto">
            <a:xfrm>
              <a:off x="1385889" y="975124"/>
              <a:ext cx="6344841"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defRPr/>
              </a:pPr>
              <a:r>
                <a:rPr lang="zh-TW" altLang="en-US" sz="3000" b="1" dirty="0">
                  <a:solidFill>
                    <a:srgbClr val="7030A0"/>
                  </a:solidFill>
                  <a:latin typeface="微軟正黑體" panose="020B0604030504040204" pitchFamily="34" charset="-120"/>
                  <a:ea typeface="微軟正黑體" panose="020B0604030504040204" pitchFamily="34" charset="-120"/>
                </a:rPr>
                <a:t>  </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技術型高中課程類型架構與內涵</a:t>
              </a:r>
            </a:p>
          </p:txBody>
        </p:sp>
        <p:sp>
          <p:nvSpPr>
            <p:cNvPr id="25" name="圓角矩形 24"/>
            <p:cNvSpPr/>
            <p:nvPr/>
          </p:nvSpPr>
          <p:spPr bwMode="auto">
            <a:xfrm>
              <a:off x="1196578" y="3487342"/>
              <a:ext cx="6605588" cy="60602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1196581" y="2597945"/>
              <a:ext cx="6678215" cy="60602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1215628" y="1734743"/>
              <a:ext cx="6586538" cy="60721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學制</a:t>
              </a:r>
            </a:p>
          </p:txBody>
        </p:sp>
        <p:sp>
          <p:nvSpPr>
            <p:cNvPr id="12" name="圓角矩形 11"/>
            <p:cNvSpPr/>
            <p:nvPr/>
          </p:nvSpPr>
          <p:spPr bwMode="auto">
            <a:xfrm>
              <a:off x="2358768" y="2606280"/>
              <a:ext cx="2022409" cy="597694"/>
            </a:xfrm>
            <a:prstGeom prst="round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部定</a:t>
              </a:r>
            </a:p>
          </p:txBody>
        </p:sp>
        <p:sp>
          <p:nvSpPr>
            <p:cNvPr id="13" name="圓角矩形 12"/>
            <p:cNvSpPr/>
            <p:nvPr/>
          </p:nvSpPr>
          <p:spPr bwMode="auto">
            <a:xfrm>
              <a:off x="4938715" y="3461377"/>
              <a:ext cx="679847" cy="525066"/>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必修</a:t>
              </a:r>
            </a:p>
          </p:txBody>
        </p:sp>
        <p:sp>
          <p:nvSpPr>
            <p:cNvPr id="15" name="圓角矩形 14"/>
            <p:cNvSpPr/>
            <p:nvPr/>
          </p:nvSpPr>
          <p:spPr bwMode="auto">
            <a:xfrm>
              <a:off x="5698941" y="3460284"/>
              <a:ext cx="70723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選修</a:t>
              </a:r>
            </a:p>
          </p:txBody>
        </p:sp>
        <p:sp>
          <p:nvSpPr>
            <p:cNvPr id="16" name="圓角矩形 15"/>
            <p:cNvSpPr/>
            <p:nvPr/>
          </p:nvSpPr>
          <p:spPr bwMode="auto">
            <a:xfrm>
              <a:off x="4985153" y="2606280"/>
              <a:ext cx="2800250" cy="610790"/>
            </a:xfrm>
            <a:prstGeom prst="roundRect">
              <a:avLst/>
            </a:prstGeom>
            <a:solidFill>
              <a:schemeClr val="tx2">
                <a:lumMod val="75000"/>
                <a:lumOff val="25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校訂</a:t>
              </a:r>
            </a:p>
          </p:txBody>
        </p:sp>
        <p:sp>
          <p:nvSpPr>
            <p:cNvPr id="17" name="圓角矩形 16"/>
            <p:cNvSpPr/>
            <p:nvPr/>
          </p:nvSpPr>
          <p:spPr bwMode="auto">
            <a:xfrm>
              <a:off x="2356249" y="3450663"/>
              <a:ext cx="591740"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一般科目</a:t>
              </a:r>
            </a:p>
          </p:txBody>
        </p:sp>
        <p:sp>
          <p:nvSpPr>
            <p:cNvPr id="18" name="圓角矩形 17"/>
            <p:cNvSpPr/>
            <p:nvPr/>
          </p:nvSpPr>
          <p:spPr bwMode="auto">
            <a:xfrm>
              <a:off x="2391967" y="1759743"/>
              <a:ext cx="5292328" cy="585788"/>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lIns="68580" tIns="34290" rIns="68580" bIns="34290" anchor="ctr"/>
            <a:lstStyle/>
            <a:p>
              <a:pPr algn="ctr">
                <a:defRPr/>
              </a:pPr>
              <a:r>
                <a:rPr lang="zh-TW" altLang="en-US" sz="3200" b="1" spc="450" dirty="0">
                  <a:solidFill>
                    <a:srgbClr val="FFFFFF"/>
                  </a:solidFill>
                  <a:latin typeface="微軟正黑體" pitchFamily="34" charset="-120"/>
                  <a:ea typeface="微軟正黑體" pitchFamily="34" charset="-120"/>
                </a:rPr>
                <a:t>技術型高中</a:t>
              </a:r>
            </a:p>
          </p:txBody>
        </p:sp>
        <p:sp>
          <p:nvSpPr>
            <p:cNvPr id="9" name="圓角矩形圖說文字 8"/>
            <p:cNvSpPr/>
            <p:nvPr/>
          </p:nvSpPr>
          <p:spPr bwMode="auto">
            <a:xfrm>
              <a:off x="2569250" y="4358426"/>
              <a:ext cx="1511380" cy="1027367"/>
            </a:xfrm>
            <a:prstGeom prst="wedgeRoundRectCallout">
              <a:avLst>
                <a:gd name="adj1" fmla="val 29364"/>
                <a:gd name="adj2" fmla="val -79746"/>
                <a:gd name="adj3" fmla="val 16667"/>
              </a:avLst>
            </a:prstGeom>
            <a:ln w="28575"/>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群必修科目</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部定科適用之技能領域課程</a:t>
              </a:r>
            </a:p>
          </p:txBody>
        </p:sp>
        <p:sp>
          <p:nvSpPr>
            <p:cNvPr id="1036" name="圓角矩形圖說文字 10"/>
            <p:cNvSpPr>
              <a:spLocks noChangeArrowheads="1"/>
            </p:cNvSpPr>
            <p:nvPr/>
          </p:nvSpPr>
          <p:spPr bwMode="auto">
            <a:xfrm>
              <a:off x="1306392" y="4363642"/>
              <a:ext cx="1227260" cy="1035844"/>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defRPr/>
              </a:pPr>
              <a:r>
                <a:rPr lang="zh-TW" altLang="en-US" sz="2000" dirty="0">
                  <a:solidFill>
                    <a:prstClr val="black"/>
                  </a:solidFill>
                  <a:latin typeface="微軟正黑體" pitchFamily="34" charset="-120"/>
                  <a:ea typeface="微軟正黑體" pitchFamily="34" charset="-120"/>
                </a:rPr>
                <a:t>培養核心素養，鞏固基本學力，落實全人教育</a:t>
              </a:r>
            </a:p>
          </p:txBody>
        </p:sp>
        <p:cxnSp>
          <p:nvCxnSpPr>
            <p:cNvPr id="38" name="直線接點 37"/>
            <p:cNvCxnSpPr/>
            <p:nvPr/>
          </p:nvCxnSpPr>
          <p:spPr>
            <a:xfrm flipH="1">
              <a:off x="3448050" y="3352802"/>
              <a:ext cx="0" cy="1845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018485" y="3320655"/>
              <a:ext cx="2686050" cy="1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023247" y="3328987"/>
              <a:ext cx="0" cy="15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801916" y="3198021"/>
              <a:ext cx="0" cy="122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bwMode="auto">
            <a:xfrm>
              <a:off x="6561535" y="3450663"/>
              <a:ext cx="560784"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團體活動</a:t>
              </a:r>
            </a:p>
          </p:txBody>
        </p:sp>
        <p:sp>
          <p:nvSpPr>
            <p:cNvPr id="46" name="圓角矩形 45"/>
            <p:cNvSpPr/>
            <p:nvPr/>
          </p:nvSpPr>
          <p:spPr bwMode="auto">
            <a:xfrm>
              <a:off x="7162801" y="3450663"/>
              <a:ext cx="76319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彈性</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學習</a:t>
              </a:r>
              <a:endParaRPr lang="en-US" altLang="zh-TW" sz="2000" b="1" dirty="0">
                <a:solidFill>
                  <a:schemeClr val="bg1"/>
                </a:solidFill>
                <a:latin typeface="微軟正黑體" pitchFamily="34" charset="-120"/>
                <a:ea typeface="微軟正黑體" pitchFamily="34" charset="-120"/>
              </a:endParaRPr>
            </a:p>
          </p:txBody>
        </p:sp>
        <p:cxnSp>
          <p:nvCxnSpPr>
            <p:cNvPr id="51" name="直線接點 50"/>
            <p:cNvCxnSpPr/>
            <p:nvPr/>
          </p:nvCxnSpPr>
          <p:spPr>
            <a:xfrm>
              <a:off x="7704535"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8488"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083289"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411142" y="2337199"/>
              <a:ext cx="1631156" cy="234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037537" y="2345532"/>
              <a:ext cx="1568053" cy="246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a:off x="4271363" y="3335522"/>
              <a:ext cx="0" cy="1845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圓角矩形 42"/>
            <p:cNvSpPr/>
            <p:nvPr/>
          </p:nvSpPr>
          <p:spPr bwMode="auto">
            <a:xfrm>
              <a:off x="3120200" y="3455926"/>
              <a:ext cx="591740"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專業科目</a:t>
              </a:r>
            </a:p>
          </p:txBody>
        </p:sp>
        <p:sp>
          <p:nvSpPr>
            <p:cNvPr id="47" name="圓角矩形 46"/>
            <p:cNvSpPr/>
            <p:nvPr/>
          </p:nvSpPr>
          <p:spPr bwMode="auto">
            <a:xfrm>
              <a:off x="3842482" y="3459497"/>
              <a:ext cx="591740"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實習科目</a:t>
              </a:r>
            </a:p>
          </p:txBody>
        </p:sp>
        <p:cxnSp>
          <p:nvCxnSpPr>
            <p:cNvPr id="5" name="直線單箭頭接點 4"/>
            <p:cNvCxnSpPr/>
            <p:nvPr/>
          </p:nvCxnSpPr>
          <p:spPr>
            <a:xfrm flipV="1">
              <a:off x="4436083" y="5005071"/>
              <a:ext cx="774071" cy="679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五邊形 1"/>
            <p:cNvSpPr/>
            <p:nvPr/>
          </p:nvSpPr>
          <p:spPr>
            <a:xfrm flipH="1">
              <a:off x="5259686" y="4774789"/>
              <a:ext cx="823603" cy="230283"/>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2-6</a:t>
              </a:r>
              <a:r>
                <a:rPr lang="zh-TW" altLang="en-US" dirty="0">
                  <a:solidFill>
                    <a:srgbClr val="FF0000"/>
                  </a:solidFill>
                </a:rPr>
                <a:t>學分</a:t>
              </a:r>
            </a:p>
          </p:txBody>
        </p:sp>
      </p:grpSp>
      <p:sp>
        <p:nvSpPr>
          <p:cNvPr id="54" name="圓角矩形 53"/>
          <p:cNvSpPr/>
          <p:nvPr/>
        </p:nvSpPr>
        <p:spPr>
          <a:xfrm>
            <a:off x="4932040" y="3568810"/>
            <a:ext cx="2016224" cy="864096"/>
          </a:xfrm>
          <a:prstGeom prst="roundRect">
            <a:avLst/>
          </a:prstGeom>
          <a:noFill/>
          <a:ln w="4762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prstClr val="white"/>
              </a:solidFill>
            </a:endParaRPr>
          </a:p>
        </p:txBody>
      </p:sp>
      <p:cxnSp>
        <p:nvCxnSpPr>
          <p:cNvPr id="50" name="直線接點 49"/>
          <p:cNvCxnSpPr/>
          <p:nvPr/>
        </p:nvCxnSpPr>
        <p:spPr>
          <a:xfrm>
            <a:off x="1907704" y="3496802"/>
            <a:ext cx="22322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7084080" y="3568810"/>
            <a:ext cx="1915904" cy="864096"/>
          </a:xfrm>
          <a:prstGeom prst="roundRect">
            <a:avLst/>
          </a:prstGeom>
          <a:noFill/>
          <a:ln w="476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prstClr val="white"/>
              </a:solidFill>
            </a:endParaRPr>
          </a:p>
        </p:txBody>
      </p:sp>
      <p:sp>
        <p:nvSpPr>
          <p:cNvPr id="53" name="圓角矩形圖說文字 9"/>
          <p:cNvSpPr>
            <a:spLocks noChangeArrowheads="1"/>
          </p:cNvSpPr>
          <p:nvPr/>
        </p:nvSpPr>
        <p:spPr bwMode="auto">
          <a:xfrm>
            <a:off x="6732240" y="4792946"/>
            <a:ext cx="2339752" cy="1588382"/>
          </a:xfrm>
          <a:prstGeom prst="wedgeRoundRectCallout">
            <a:avLst>
              <a:gd name="adj1" fmla="val 5943"/>
              <a:gd name="adj2" fmla="val -71361"/>
              <a:gd name="adj3" fmla="val 16667"/>
            </a:avLst>
          </a:prstGeom>
          <a:solidFill>
            <a:schemeClr val="bg1"/>
          </a:solidFill>
          <a:ln w="28575">
            <a:solidFill>
              <a:srgbClr val="00B050"/>
            </a:solidFill>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學生自主學習</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選手培訓</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充實（增廣）</a:t>
            </a:r>
            <a:r>
              <a:rPr lang="en-US" altLang="zh-TW" sz="2000" dirty="0">
                <a:solidFill>
                  <a:prstClr val="black"/>
                </a:solidFill>
                <a:latin typeface="微軟正黑體" pitchFamily="34" charset="-120"/>
                <a:ea typeface="微軟正黑體" pitchFamily="34" charset="-120"/>
              </a:rPr>
              <a:t>/</a:t>
            </a:r>
            <a:r>
              <a:rPr lang="zh-TW" altLang="en-US" sz="2000" dirty="0">
                <a:solidFill>
                  <a:prstClr val="black"/>
                </a:solidFill>
                <a:latin typeface="微軟正黑體" pitchFamily="34" charset="-120"/>
                <a:ea typeface="微軟正黑體" pitchFamily="34" charset="-120"/>
              </a:rPr>
              <a:t>補強性教學</a:t>
            </a:r>
            <a:endParaRPr lang="en-US" altLang="zh-TW" sz="2000"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sz="2000" dirty="0">
                <a:solidFill>
                  <a:prstClr val="black"/>
                </a:solidFill>
                <a:latin typeface="微軟正黑體" pitchFamily="34" charset="-120"/>
                <a:ea typeface="微軟正黑體" pitchFamily="34" charset="-120"/>
              </a:rPr>
              <a:t>學校特色活動</a:t>
            </a:r>
          </a:p>
        </p:txBody>
      </p:sp>
    </p:spTree>
    <p:extLst>
      <p:ext uri="{BB962C8B-B14F-4D97-AF65-F5344CB8AC3E}">
        <p14:creationId xmlns:p14="http://schemas.microsoft.com/office/powerpoint/2010/main" val="4027279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
            <a:extLst>
              <a:ext uri="{FF2B5EF4-FFF2-40B4-BE49-F238E27FC236}">
                <a16:creationId xmlns:a16="http://schemas.microsoft.com/office/drawing/2014/main" id="{60CAEA2C-DB75-44EC-A4FF-BC8FFEC994FB}"/>
              </a:ext>
            </a:extLst>
          </p:cNvPr>
          <p:cNvGrpSpPr/>
          <p:nvPr/>
        </p:nvGrpSpPr>
        <p:grpSpPr>
          <a:xfrm>
            <a:off x="107504" y="548680"/>
            <a:ext cx="8928991" cy="6048672"/>
            <a:chOff x="1196578" y="975124"/>
            <a:chExt cx="6808451" cy="4835936"/>
          </a:xfrm>
        </p:grpSpPr>
        <p:cxnSp>
          <p:nvCxnSpPr>
            <p:cNvPr id="33" name="直線接點 32"/>
            <p:cNvCxnSpPr/>
            <p:nvPr/>
          </p:nvCxnSpPr>
          <p:spPr>
            <a:xfrm>
              <a:off x="3392853" y="3188495"/>
              <a:ext cx="0" cy="287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890" name="文字方塊 20"/>
            <p:cNvSpPr txBox="1">
              <a:spLocks noChangeArrowheads="1"/>
            </p:cNvSpPr>
            <p:nvPr/>
          </p:nvSpPr>
          <p:spPr bwMode="auto">
            <a:xfrm>
              <a:off x="1385889" y="975124"/>
              <a:ext cx="6344841" cy="42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defRPr/>
              </a:pPr>
              <a:r>
                <a:rPr lang="zh-TW" altLang="en-US" sz="3000" b="1" dirty="0">
                  <a:solidFill>
                    <a:srgbClr val="7030A0"/>
                  </a:solidFill>
                  <a:latin typeface="微軟正黑體" panose="020B0604030504040204" pitchFamily="34" charset="-120"/>
                  <a:ea typeface="微軟正黑體" panose="020B0604030504040204" pitchFamily="34" charset="-120"/>
                </a:rPr>
                <a:t>  </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綜合型高中課程類型架構與內涵</a:t>
              </a:r>
            </a:p>
          </p:txBody>
        </p:sp>
        <p:sp>
          <p:nvSpPr>
            <p:cNvPr id="25" name="圓角矩形 24"/>
            <p:cNvSpPr/>
            <p:nvPr/>
          </p:nvSpPr>
          <p:spPr bwMode="auto">
            <a:xfrm>
              <a:off x="1196578" y="3487342"/>
              <a:ext cx="6605588" cy="60602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1196581" y="2597945"/>
              <a:ext cx="6678215" cy="60602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1215628" y="1734743"/>
              <a:ext cx="6586538" cy="60721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2377176" y="4314223"/>
              <a:ext cx="1904043" cy="1496837"/>
            </a:xfrm>
            <a:prstGeom prst="wedgeRoundRectCallout">
              <a:avLst>
                <a:gd name="adj1" fmla="val 47150"/>
                <a:gd name="adj2" fmla="val -69227"/>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以開設一般科目為原則並安排於高一、高二修習為原則</a:t>
              </a:r>
              <a:endParaRPr lang="en-US" altLang="zh-TW" dirty="0">
                <a:solidFill>
                  <a:prstClr val="black"/>
                </a:solidFill>
                <a:latin typeface="微軟正黑體" pitchFamily="34" charset="-120"/>
                <a:ea typeface="微軟正黑體" pitchFamily="34" charset="-120"/>
              </a:endParaRPr>
            </a:p>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學校設立集中式特殊教育班者需包括特殊需求領域課程</a:t>
              </a:r>
              <a:endParaRPr lang="en-US" altLang="zh-TW" dirty="0">
                <a:solidFill>
                  <a:prstClr val="black"/>
                </a:solidFill>
                <a:latin typeface="微軟正黑體" pitchFamily="34" charset="-120"/>
                <a:ea typeface="微軟正黑體" pitchFamily="34" charset="-120"/>
              </a:endParaRPr>
            </a:p>
          </p:txBody>
        </p:sp>
        <p:sp>
          <p:nvSpPr>
            <p:cNvPr id="12" name="圓角矩形 11"/>
            <p:cNvSpPr/>
            <p:nvPr/>
          </p:nvSpPr>
          <p:spPr bwMode="auto">
            <a:xfrm>
              <a:off x="2358768" y="2606280"/>
              <a:ext cx="1473340" cy="597694"/>
            </a:xfrm>
            <a:prstGeom prst="round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部定</a:t>
              </a:r>
            </a:p>
          </p:txBody>
        </p:sp>
        <p:sp>
          <p:nvSpPr>
            <p:cNvPr id="13" name="圓角矩形 12"/>
            <p:cNvSpPr/>
            <p:nvPr/>
          </p:nvSpPr>
          <p:spPr bwMode="auto">
            <a:xfrm>
              <a:off x="3941922" y="3461377"/>
              <a:ext cx="679847" cy="525066"/>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必修</a:t>
              </a:r>
            </a:p>
          </p:txBody>
        </p:sp>
        <p:sp>
          <p:nvSpPr>
            <p:cNvPr id="15" name="圓角矩形 14"/>
            <p:cNvSpPr/>
            <p:nvPr/>
          </p:nvSpPr>
          <p:spPr bwMode="auto">
            <a:xfrm>
              <a:off x="4820431" y="3460284"/>
              <a:ext cx="158574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校訂選修</a:t>
              </a:r>
            </a:p>
          </p:txBody>
        </p:sp>
        <p:sp>
          <p:nvSpPr>
            <p:cNvPr id="16" name="圓角矩形 15"/>
            <p:cNvSpPr/>
            <p:nvPr/>
          </p:nvSpPr>
          <p:spPr bwMode="auto">
            <a:xfrm>
              <a:off x="3941922" y="2606280"/>
              <a:ext cx="3843481" cy="610790"/>
            </a:xfrm>
            <a:prstGeom prst="roundRect">
              <a:avLst/>
            </a:prstGeom>
            <a:solidFill>
              <a:schemeClr val="tx2">
                <a:lumMod val="75000"/>
                <a:lumOff val="25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校訂</a:t>
              </a:r>
            </a:p>
          </p:txBody>
        </p:sp>
        <p:sp>
          <p:nvSpPr>
            <p:cNvPr id="17" name="圓角矩形 16"/>
            <p:cNvSpPr/>
            <p:nvPr/>
          </p:nvSpPr>
          <p:spPr bwMode="auto">
            <a:xfrm>
              <a:off x="2356249" y="3450663"/>
              <a:ext cx="1475175"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領域學習課程</a:t>
              </a:r>
            </a:p>
          </p:txBody>
        </p:sp>
        <p:sp>
          <p:nvSpPr>
            <p:cNvPr id="18" name="圓角矩形 17"/>
            <p:cNvSpPr/>
            <p:nvPr/>
          </p:nvSpPr>
          <p:spPr bwMode="auto">
            <a:xfrm>
              <a:off x="2391967" y="1759743"/>
              <a:ext cx="5292328" cy="585788"/>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lIns="68580" tIns="34290" rIns="68580" bIns="34290" anchor="ctr"/>
            <a:lstStyle/>
            <a:p>
              <a:pPr algn="ctr">
                <a:defRPr/>
              </a:pPr>
              <a:r>
                <a:rPr lang="zh-TW" altLang="en-US" sz="3200" b="1" spc="450" dirty="0">
                  <a:solidFill>
                    <a:srgbClr val="FFFFFF"/>
                  </a:solidFill>
                  <a:latin typeface="微軟正黑體" pitchFamily="34" charset="-120"/>
                  <a:ea typeface="微軟正黑體" pitchFamily="34" charset="-120"/>
                </a:rPr>
                <a:t>綜合型高中</a:t>
              </a:r>
            </a:p>
          </p:txBody>
        </p:sp>
        <p:sp>
          <p:nvSpPr>
            <p:cNvPr id="9" name="圓角矩形圖說文字 8"/>
            <p:cNvSpPr/>
            <p:nvPr/>
          </p:nvSpPr>
          <p:spPr bwMode="auto">
            <a:xfrm>
              <a:off x="4381176" y="4314222"/>
              <a:ext cx="1976648" cy="1327490"/>
            </a:xfrm>
            <a:prstGeom prst="wedgeRoundRectCallout">
              <a:avLst>
                <a:gd name="adj1" fmla="val -327"/>
                <a:gd name="adj2" fmla="val -74343"/>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marL="214313" indent="-214313">
                <a:spcBef>
                  <a:spcPts val="600"/>
                </a:spcBef>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一般科目</a:t>
              </a:r>
              <a:endParaRPr lang="en-US" altLang="zh-TW" dirty="0">
                <a:solidFill>
                  <a:prstClr val="black"/>
                </a:solidFill>
                <a:latin typeface="微軟正黑體" pitchFamily="34" charset="-120"/>
                <a:ea typeface="微軟正黑體" pitchFamily="34" charset="-120"/>
              </a:endParaRPr>
            </a:p>
            <a:p>
              <a:pPr marL="214313" indent="-214313">
                <a:spcBef>
                  <a:spcPts val="600"/>
                </a:spcBef>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專精科目</a:t>
              </a:r>
              <a:endParaRPr lang="en-US" altLang="zh-TW" dirty="0">
                <a:solidFill>
                  <a:prstClr val="black"/>
                </a:solidFill>
                <a:latin typeface="微軟正黑體" pitchFamily="34" charset="-120"/>
                <a:ea typeface="微軟正黑體" pitchFamily="34" charset="-120"/>
              </a:endParaRPr>
            </a:p>
            <a:p>
              <a:pPr>
                <a:spcBef>
                  <a:spcPts val="600"/>
                </a:spcBef>
                <a:defRPr/>
              </a:pPr>
              <a:r>
                <a:rPr lang="en-US" altLang="zh-TW" dirty="0">
                  <a:solidFill>
                    <a:prstClr val="black"/>
                  </a:solidFill>
                  <a:latin typeface="微軟正黑體" pitchFamily="34" charset="-120"/>
                  <a:ea typeface="微軟正黑體" pitchFamily="34" charset="-120"/>
                </a:rPr>
                <a:t>    </a:t>
              </a:r>
              <a:r>
                <a:rPr lang="zh-TW" altLang="en-US" dirty="0">
                  <a:solidFill>
                    <a:prstClr val="black"/>
                  </a:solidFill>
                  <a:latin typeface="微軟正黑體" pitchFamily="34" charset="-120"/>
                  <a:ea typeface="微軟正黑體" pitchFamily="34" charset="-120"/>
                </a:rPr>
                <a:t>學術學程</a:t>
              </a:r>
              <a:r>
                <a:rPr lang="en-US" altLang="zh-TW" dirty="0">
                  <a:solidFill>
                    <a:prstClr val="black"/>
                  </a:solidFill>
                  <a:latin typeface="微軟正黑體" pitchFamily="34" charset="-120"/>
                  <a:ea typeface="微軟正黑體" pitchFamily="34" charset="-120"/>
                </a:rPr>
                <a:t>+2</a:t>
              </a:r>
              <a:r>
                <a:rPr lang="zh-TW" altLang="en-US" dirty="0">
                  <a:solidFill>
                    <a:prstClr val="black"/>
                  </a:solidFill>
                  <a:latin typeface="微軟正黑體" pitchFamily="34" charset="-120"/>
                  <a:ea typeface="微軟正黑體" pitchFamily="34" charset="-120"/>
                </a:rPr>
                <a:t>種以上</a:t>
              </a:r>
              <a:br>
                <a:rPr lang="en-US" altLang="zh-TW" dirty="0">
                  <a:solidFill>
                    <a:prstClr val="black"/>
                  </a:solidFill>
                  <a:latin typeface="微軟正黑體" pitchFamily="34" charset="-120"/>
                  <a:ea typeface="微軟正黑體" pitchFamily="34" charset="-120"/>
                </a:rPr>
              </a:br>
              <a:r>
                <a:rPr lang="en-US" altLang="zh-TW" dirty="0">
                  <a:solidFill>
                    <a:prstClr val="black"/>
                  </a:solidFill>
                  <a:latin typeface="微軟正黑體" pitchFamily="34" charset="-120"/>
                  <a:ea typeface="微軟正黑體" pitchFamily="34" charset="-120"/>
                </a:rPr>
                <a:t>    </a:t>
              </a:r>
              <a:r>
                <a:rPr lang="zh-TW" altLang="en-US" dirty="0">
                  <a:solidFill>
                    <a:prstClr val="black"/>
                  </a:solidFill>
                  <a:latin typeface="微軟正黑體" pitchFamily="34" charset="-120"/>
                  <a:ea typeface="微軟正黑體" pitchFamily="34" charset="-120"/>
                </a:rPr>
                <a:t>專門學程</a:t>
              </a:r>
              <a:endParaRPr lang="en-US" altLang="zh-TW" dirty="0">
                <a:solidFill>
                  <a:prstClr val="black"/>
                </a:solidFill>
                <a:latin typeface="微軟正黑體" pitchFamily="34" charset="-120"/>
                <a:ea typeface="微軟正黑體" pitchFamily="34" charset="-120"/>
              </a:endParaRPr>
            </a:p>
          </p:txBody>
        </p:sp>
        <p:sp>
          <p:nvSpPr>
            <p:cNvPr id="1036" name="圓角矩形圖說文字 10"/>
            <p:cNvSpPr>
              <a:spLocks noChangeArrowheads="1"/>
            </p:cNvSpPr>
            <p:nvPr/>
          </p:nvSpPr>
          <p:spPr bwMode="auto">
            <a:xfrm>
              <a:off x="1196579" y="4314223"/>
              <a:ext cx="1098137" cy="1035844"/>
            </a:xfrm>
            <a:prstGeom prst="wedgeRoundRectCallout">
              <a:avLst>
                <a:gd name="adj1" fmla="val 71784"/>
                <a:gd name="adj2" fmla="val -83683"/>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defRPr/>
              </a:pPr>
              <a:r>
                <a:rPr lang="zh-TW" altLang="en-US" dirty="0">
                  <a:solidFill>
                    <a:prstClr val="black"/>
                  </a:solidFill>
                  <a:latin typeface="微軟正黑體" pitchFamily="34" charset="-120"/>
                  <a:ea typeface="微軟正黑體" pitchFamily="34" charset="-120"/>
                </a:rPr>
                <a:t>培養核心素養，</a:t>
              </a:r>
              <a:r>
                <a:rPr lang="zh-TW" altLang="en-US" b="1" dirty="0">
                  <a:solidFill>
                    <a:srgbClr val="FF0000"/>
                  </a:solidFill>
                  <a:latin typeface="微軟正黑體" pitchFamily="34" charset="-120"/>
                  <a:ea typeface="微軟正黑體" pitchFamily="34" charset="-120"/>
                </a:rPr>
                <a:t>鞏固基本學力</a:t>
              </a:r>
              <a:r>
                <a:rPr lang="zh-TW" altLang="en-US" dirty="0">
                  <a:solidFill>
                    <a:prstClr val="black"/>
                  </a:solidFill>
                  <a:latin typeface="微軟正黑體" pitchFamily="34" charset="-120"/>
                  <a:ea typeface="微軟正黑體" pitchFamily="34" charset="-120"/>
                </a:rPr>
                <a:t>，落實全人教育</a:t>
              </a:r>
            </a:p>
          </p:txBody>
        </p:sp>
        <p:cxnSp>
          <p:nvCxnSpPr>
            <p:cNvPr id="40" name="直線接點 39"/>
            <p:cNvCxnSpPr/>
            <p:nvPr/>
          </p:nvCxnSpPr>
          <p:spPr>
            <a:xfrm flipV="1">
              <a:off x="4326269" y="3320655"/>
              <a:ext cx="3376397" cy="1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326270" y="3328987"/>
              <a:ext cx="0" cy="15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801916" y="3198021"/>
              <a:ext cx="0" cy="122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bwMode="auto">
            <a:xfrm>
              <a:off x="6561535" y="3450663"/>
              <a:ext cx="560784"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團體活動</a:t>
              </a:r>
            </a:p>
          </p:txBody>
        </p:sp>
        <p:sp>
          <p:nvSpPr>
            <p:cNvPr id="46" name="圓角矩形 45"/>
            <p:cNvSpPr/>
            <p:nvPr/>
          </p:nvSpPr>
          <p:spPr bwMode="auto">
            <a:xfrm>
              <a:off x="7162801" y="3450663"/>
              <a:ext cx="76319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彈性</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學習</a:t>
              </a:r>
              <a:endParaRPr lang="en-US" altLang="zh-TW" sz="2000" b="1" dirty="0">
                <a:solidFill>
                  <a:schemeClr val="bg1"/>
                </a:solidFill>
                <a:latin typeface="微軟正黑體" pitchFamily="34" charset="-120"/>
                <a:ea typeface="微軟正黑體" pitchFamily="34" charset="-120"/>
              </a:endParaRPr>
            </a:p>
          </p:txBody>
        </p:sp>
        <p:cxnSp>
          <p:nvCxnSpPr>
            <p:cNvPr id="51" name="直線接點 50"/>
            <p:cNvCxnSpPr/>
            <p:nvPr/>
          </p:nvCxnSpPr>
          <p:spPr>
            <a:xfrm>
              <a:off x="7704535"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8488"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5386311"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411142" y="2337199"/>
              <a:ext cx="1631156" cy="234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037537" y="2345532"/>
              <a:ext cx="1568053" cy="246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6516292" y="3393092"/>
              <a:ext cx="1460897" cy="690848"/>
            </a:xfrm>
            <a:prstGeom prst="roundRect">
              <a:avLst/>
            </a:prstGeom>
            <a:noFill/>
            <a:ln w="476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prstClr val="white"/>
                </a:solidFill>
              </a:endParaRPr>
            </a:p>
          </p:txBody>
        </p:sp>
        <p:sp>
          <p:nvSpPr>
            <p:cNvPr id="22" name="圓角矩形圖說文字 9"/>
            <p:cNvSpPr>
              <a:spLocks noChangeArrowheads="1"/>
            </p:cNvSpPr>
            <p:nvPr/>
          </p:nvSpPr>
          <p:spPr bwMode="auto">
            <a:xfrm>
              <a:off x="6457780" y="4371793"/>
              <a:ext cx="1547249" cy="1269918"/>
            </a:xfrm>
            <a:prstGeom prst="wedgeRoundRectCallout">
              <a:avLst>
                <a:gd name="adj1" fmla="val 5943"/>
                <a:gd name="adj2" fmla="val -71361"/>
                <a:gd name="adj3" fmla="val 16667"/>
              </a:avLst>
            </a:prstGeom>
            <a:solidFill>
              <a:schemeClr val="bg1"/>
            </a:solidFill>
            <a:ln w="28575">
              <a:solidFill>
                <a:srgbClr val="00B050"/>
              </a:solidFill>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學生自主學習</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選手培訓</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充實（增廣）</a:t>
              </a:r>
              <a:r>
                <a:rPr lang="en-US" altLang="zh-TW" dirty="0">
                  <a:solidFill>
                    <a:prstClr val="black"/>
                  </a:solidFill>
                  <a:latin typeface="微軟正黑體" pitchFamily="34" charset="-120"/>
                  <a:ea typeface="微軟正黑體" pitchFamily="34" charset="-120"/>
                </a:rPr>
                <a:t>/</a:t>
              </a:r>
              <a:r>
                <a:rPr lang="zh-TW" altLang="en-US" dirty="0">
                  <a:solidFill>
                    <a:prstClr val="black"/>
                  </a:solidFill>
                  <a:latin typeface="微軟正黑體" pitchFamily="34" charset="-120"/>
                  <a:ea typeface="微軟正黑體" pitchFamily="34" charset="-120"/>
                </a:rPr>
                <a:t>補強性教學</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學校特色活動</a:t>
              </a:r>
            </a:p>
          </p:txBody>
        </p:sp>
      </p:grpSp>
      <p:cxnSp>
        <p:nvCxnSpPr>
          <p:cNvPr id="29" name="直線單箭頭接點 28"/>
          <p:cNvCxnSpPr/>
          <p:nvPr/>
        </p:nvCxnSpPr>
        <p:spPr>
          <a:xfrm flipV="1">
            <a:off x="4650602" y="5581123"/>
            <a:ext cx="1015161" cy="8494"/>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五邊形 29"/>
          <p:cNvSpPr/>
          <p:nvPr/>
        </p:nvSpPr>
        <p:spPr>
          <a:xfrm flipH="1">
            <a:off x="5616248" y="5267367"/>
            <a:ext cx="1188000" cy="288032"/>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FF0000"/>
                </a:solidFill>
              </a:rPr>
              <a:t>高二分流</a:t>
            </a:r>
          </a:p>
        </p:txBody>
      </p:sp>
    </p:spTree>
    <p:extLst>
      <p:ext uri="{BB962C8B-B14F-4D97-AF65-F5344CB8AC3E}">
        <p14:creationId xmlns:p14="http://schemas.microsoft.com/office/powerpoint/2010/main" val="3634953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3">
            <a:extLst>
              <a:ext uri="{FF2B5EF4-FFF2-40B4-BE49-F238E27FC236}">
                <a16:creationId xmlns:a16="http://schemas.microsoft.com/office/drawing/2014/main" id="{60CAEA2C-DB75-44EC-A4FF-BC8FFEC994FB}"/>
              </a:ext>
            </a:extLst>
          </p:cNvPr>
          <p:cNvGrpSpPr/>
          <p:nvPr/>
        </p:nvGrpSpPr>
        <p:grpSpPr>
          <a:xfrm>
            <a:off x="107504" y="548680"/>
            <a:ext cx="8964488" cy="5976664"/>
            <a:chOff x="1196578" y="975124"/>
            <a:chExt cx="6835518" cy="4778366"/>
          </a:xfrm>
        </p:grpSpPr>
        <p:cxnSp>
          <p:nvCxnSpPr>
            <p:cNvPr id="33" name="直線接點 32"/>
            <p:cNvCxnSpPr/>
            <p:nvPr/>
          </p:nvCxnSpPr>
          <p:spPr>
            <a:xfrm>
              <a:off x="3392853" y="3188495"/>
              <a:ext cx="0" cy="2878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890" name="文字方塊 20"/>
            <p:cNvSpPr txBox="1">
              <a:spLocks noChangeArrowheads="1"/>
            </p:cNvSpPr>
            <p:nvPr/>
          </p:nvSpPr>
          <p:spPr bwMode="auto">
            <a:xfrm>
              <a:off x="1385889" y="975124"/>
              <a:ext cx="6344841" cy="42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defRPr/>
              </a:pPr>
              <a:r>
                <a:rPr lang="zh-TW" altLang="en-US" sz="3000" b="1" dirty="0">
                  <a:solidFill>
                    <a:srgbClr val="7030A0"/>
                  </a:solidFill>
                  <a:latin typeface="微軟正黑體" panose="020B0604030504040204" pitchFamily="34" charset="-120"/>
                  <a:ea typeface="微軟正黑體" panose="020B0604030504040204" pitchFamily="34" charset="-120"/>
                </a:rPr>
                <a:t>  </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單科型高中課程類型架構與內涵</a:t>
              </a:r>
            </a:p>
          </p:txBody>
        </p:sp>
        <p:sp>
          <p:nvSpPr>
            <p:cNvPr id="25" name="圓角矩形 24"/>
            <p:cNvSpPr/>
            <p:nvPr/>
          </p:nvSpPr>
          <p:spPr bwMode="auto">
            <a:xfrm>
              <a:off x="1196578" y="3487342"/>
              <a:ext cx="6605588" cy="60602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1196581" y="2597945"/>
              <a:ext cx="6678215" cy="60602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1215628" y="1734743"/>
              <a:ext cx="6586538" cy="607219"/>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r>
                <a:rPr kumimoji="1" lang="zh-TW" altLang="en-US"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2391967" y="4314223"/>
              <a:ext cx="1879396" cy="1439267"/>
            </a:xfrm>
            <a:prstGeom prst="wedgeRoundRectCallout">
              <a:avLst>
                <a:gd name="adj1" fmla="val 47150"/>
                <a:gd name="adj2" fmla="val -69227"/>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以開設一般科目為原則並安排於高一、高二修習為原則</a:t>
              </a:r>
              <a:endParaRPr lang="en-US" altLang="zh-TW" dirty="0">
                <a:solidFill>
                  <a:prstClr val="black"/>
                </a:solidFill>
                <a:latin typeface="微軟正黑體" pitchFamily="34" charset="-120"/>
                <a:ea typeface="微軟正黑體" pitchFamily="34" charset="-120"/>
              </a:endParaRPr>
            </a:p>
            <a:p>
              <a:pPr marL="179388" indent="-179388">
                <a:buFont typeface="Arial" pitchFamily="34" charset="0"/>
                <a:buChar char="•"/>
                <a:defRPr/>
              </a:pPr>
              <a:r>
                <a:rPr lang="zh-TW" altLang="en-US" dirty="0">
                  <a:solidFill>
                    <a:prstClr val="black"/>
                  </a:solidFill>
                  <a:latin typeface="微軟正黑體" pitchFamily="34" charset="-120"/>
                  <a:ea typeface="微軟正黑體" pitchFamily="34" charset="-120"/>
                </a:rPr>
                <a:t>學校設立集中式特殊教育班者需包括特殊需求領域課程</a:t>
              </a:r>
              <a:endParaRPr lang="en-US" altLang="zh-TW" dirty="0">
                <a:solidFill>
                  <a:prstClr val="black"/>
                </a:solidFill>
                <a:latin typeface="微軟正黑體" pitchFamily="34" charset="-120"/>
                <a:ea typeface="微軟正黑體" pitchFamily="34" charset="-120"/>
              </a:endParaRPr>
            </a:p>
          </p:txBody>
        </p:sp>
        <p:sp>
          <p:nvSpPr>
            <p:cNvPr id="12" name="圓角矩形 11"/>
            <p:cNvSpPr/>
            <p:nvPr/>
          </p:nvSpPr>
          <p:spPr bwMode="auto">
            <a:xfrm>
              <a:off x="2358768" y="2606280"/>
              <a:ext cx="1473340" cy="597694"/>
            </a:xfrm>
            <a:prstGeom prst="roundRect">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部定</a:t>
              </a:r>
            </a:p>
          </p:txBody>
        </p:sp>
        <p:sp>
          <p:nvSpPr>
            <p:cNvPr id="13" name="圓角矩形 12"/>
            <p:cNvSpPr/>
            <p:nvPr/>
          </p:nvSpPr>
          <p:spPr bwMode="auto">
            <a:xfrm>
              <a:off x="3941922" y="3461377"/>
              <a:ext cx="679847" cy="525066"/>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必修</a:t>
              </a:r>
            </a:p>
          </p:txBody>
        </p:sp>
        <p:sp>
          <p:nvSpPr>
            <p:cNvPr id="15" name="圓角矩形 14"/>
            <p:cNvSpPr/>
            <p:nvPr/>
          </p:nvSpPr>
          <p:spPr bwMode="auto">
            <a:xfrm>
              <a:off x="4820431" y="3460284"/>
              <a:ext cx="158574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校訂選修</a:t>
              </a:r>
            </a:p>
          </p:txBody>
        </p:sp>
        <p:sp>
          <p:nvSpPr>
            <p:cNvPr id="16" name="圓角矩形 15"/>
            <p:cNvSpPr/>
            <p:nvPr/>
          </p:nvSpPr>
          <p:spPr bwMode="auto">
            <a:xfrm>
              <a:off x="3941922" y="2606280"/>
              <a:ext cx="3843481" cy="610790"/>
            </a:xfrm>
            <a:prstGeom prst="roundRect">
              <a:avLst/>
            </a:prstGeom>
            <a:solidFill>
              <a:schemeClr val="tx2">
                <a:lumMod val="75000"/>
                <a:lumOff val="25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800" b="1" dirty="0">
                  <a:solidFill>
                    <a:schemeClr val="bg1"/>
                  </a:solidFill>
                  <a:latin typeface="微軟正黑體" pitchFamily="34" charset="-120"/>
                  <a:ea typeface="微軟正黑體" pitchFamily="34" charset="-120"/>
                </a:rPr>
                <a:t>校訂</a:t>
              </a:r>
            </a:p>
          </p:txBody>
        </p:sp>
        <p:sp>
          <p:nvSpPr>
            <p:cNvPr id="17" name="圓角矩形 16"/>
            <p:cNvSpPr/>
            <p:nvPr/>
          </p:nvSpPr>
          <p:spPr bwMode="auto">
            <a:xfrm>
              <a:off x="2356249" y="3450663"/>
              <a:ext cx="1475175" cy="52506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領域學習課程</a:t>
              </a:r>
            </a:p>
          </p:txBody>
        </p:sp>
        <p:sp>
          <p:nvSpPr>
            <p:cNvPr id="18" name="圓角矩形 17"/>
            <p:cNvSpPr/>
            <p:nvPr/>
          </p:nvSpPr>
          <p:spPr bwMode="auto">
            <a:xfrm>
              <a:off x="2391967" y="1759743"/>
              <a:ext cx="5292328" cy="585788"/>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lIns="68580" tIns="34290" rIns="68580" bIns="34290" anchor="ctr"/>
            <a:lstStyle/>
            <a:p>
              <a:pPr algn="ctr">
                <a:defRPr/>
              </a:pPr>
              <a:r>
                <a:rPr lang="zh-TW" altLang="en-US" sz="3200" b="1" spc="450" dirty="0">
                  <a:solidFill>
                    <a:srgbClr val="FFFFFF"/>
                  </a:solidFill>
                  <a:latin typeface="微軟正黑體" pitchFamily="34" charset="-120"/>
                  <a:ea typeface="微軟正黑體" pitchFamily="34" charset="-120"/>
                </a:rPr>
                <a:t>單科型高中</a:t>
              </a:r>
            </a:p>
          </p:txBody>
        </p:sp>
        <p:sp>
          <p:nvSpPr>
            <p:cNvPr id="9" name="圓角矩形圖說文字 8"/>
            <p:cNvSpPr/>
            <p:nvPr/>
          </p:nvSpPr>
          <p:spPr bwMode="auto">
            <a:xfrm>
              <a:off x="4436083" y="4341976"/>
              <a:ext cx="1592299" cy="1267565"/>
            </a:xfrm>
            <a:prstGeom prst="wedgeRoundRectCallout">
              <a:avLst>
                <a:gd name="adj1" fmla="val 49359"/>
                <a:gd name="adj2" fmla="val -79711"/>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defRPr/>
              </a:pPr>
              <a:r>
                <a:rPr lang="zh-TW" altLang="en-US" dirty="0">
                  <a:solidFill>
                    <a:prstClr val="black"/>
                  </a:solidFill>
                  <a:latin typeface="微軟正黑體" pitchFamily="34" charset="-120"/>
                  <a:ea typeface="微軟正黑體" pitchFamily="34" charset="-120"/>
                </a:rPr>
                <a:t>強調學生適性發展→適性課程：</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一般科目</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專業科目</a:t>
              </a:r>
              <a:endParaRPr lang="en-US" altLang="zh-TW" dirty="0">
                <a:solidFill>
                  <a:prstClr val="black"/>
                </a:solidFill>
                <a:latin typeface="微軟正黑體" pitchFamily="34" charset="-120"/>
                <a:ea typeface="微軟正黑體" pitchFamily="34" charset="-120"/>
              </a:endParaRPr>
            </a:p>
          </p:txBody>
        </p:sp>
        <p:sp>
          <p:nvSpPr>
            <p:cNvPr id="1036" name="圓角矩形圖說文字 10"/>
            <p:cNvSpPr>
              <a:spLocks noChangeArrowheads="1"/>
            </p:cNvSpPr>
            <p:nvPr/>
          </p:nvSpPr>
          <p:spPr bwMode="auto">
            <a:xfrm>
              <a:off x="1196579" y="4314223"/>
              <a:ext cx="1098137" cy="1035844"/>
            </a:xfrm>
            <a:prstGeom prst="wedgeRoundRectCallout">
              <a:avLst>
                <a:gd name="adj1" fmla="val 74411"/>
                <a:gd name="adj2" fmla="val -83196"/>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a:defRPr/>
              </a:pPr>
              <a:r>
                <a:rPr lang="zh-TW" altLang="en-US" dirty="0">
                  <a:solidFill>
                    <a:prstClr val="black"/>
                  </a:solidFill>
                  <a:latin typeface="微軟正黑體" pitchFamily="34" charset="-120"/>
                  <a:ea typeface="微軟正黑體" pitchFamily="34" charset="-120"/>
                </a:rPr>
                <a:t>培養核心素養，</a:t>
              </a:r>
              <a:r>
                <a:rPr lang="zh-TW" altLang="en-US" b="1" dirty="0">
                  <a:solidFill>
                    <a:srgbClr val="FF0000"/>
                  </a:solidFill>
                  <a:latin typeface="微軟正黑體" pitchFamily="34" charset="-120"/>
                  <a:ea typeface="微軟正黑體" pitchFamily="34" charset="-120"/>
                </a:rPr>
                <a:t>鞏固基本學力</a:t>
              </a:r>
              <a:r>
                <a:rPr lang="zh-TW" altLang="en-US" dirty="0">
                  <a:solidFill>
                    <a:prstClr val="black"/>
                  </a:solidFill>
                  <a:latin typeface="微軟正黑體" pitchFamily="34" charset="-120"/>
                  <a:ea typeface="微軟正黑體" pitchFamily="34" charset="-120"/>
                </a:rPr>
                <a:t>，落實全人教育</a:t>
              </a:r>
            </a:p>
          </p:txBody>
        </p:sp>
        <p:cxnSp>
          <p:nvCxnSpPr>
            <p:cNvPr id="40" name="直線接點 39"/>
            <p:cNvCxnSpPr/>
            <p:nvPr/>
          </p:nvCxnSpPr>
          <p:spPr>
            <a:xfrm flipV="1">
              <a:off x="4326269" y="3320655"/>
              <a:ext cx="3376397" cy="11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4326270" y="3328987"/>
              <a:ext cx="0" cy="1583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801916" y="3198021"/>
              <a:ext cx="0" cy="1226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bwMode="auto">
            <a:xfrm>
              <a:off x="6561535" y="3450663"/>
              <a:ext cx="560784"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團體活動</a:t>
              </a:r>
            </a:p>
          </p:txBody>
        </p:sp>
        <p:sp>
          <p:nvSpPr>
            <p:cNvPr id="46" name="圓角矩形 45"/>
            <p:cNvSpPr/>
            <p:nvPr/>
          </p:nvSpPr>
          <p:spPr bwMode="auto">
            <a:xfrm>
              <a:off x="7162801" y="3450663"/>
              <a:ext cx="763191" cy="525065"/>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lIns="68580" tIns="34290" rIns="68580" bIns="34290" anchor="ctr"/>
            <a:lstStyle/>
            <a:p>
              <a:pPr algn="ctr">
                <a:defRPr/>
              </a:pPr>
              <a:r>
                <a:rPr lang="zh-TW" altLang="en-US" sz="2000" b="1" dirty="0">
                  <a:solidFill>
                    <a:schemeClr val="bg1"/>
                  </a:solidFill>
                  <a:latin typeface="微軟正黑體" pitchFamily="34" charset="-120"/>
                  <a:ea typeface="微軟正黑體" pitchFamily="34" charset="-120"/>
                </a:rPr>
                <a:t>彈性</a:t>
              </a:r>
              <a:endParaRPr lang="en-US" altLang="zh-TW" sz="2000" b="1" dirty="0">
                <a:solidFill>
                  <a:schemeClr val="bg1"/>
                </a:solidFill>
                <a:latin typeface="微軟正黑體" pitchFamily="34" charset="-120"/>
                <a:ea typeface="微軟正黑體" pitchFamily="34" charset="-120"/>
              </a:endParaRPr>
            </a:p>
            <a:p>
              <a:pPr algn="ctr">
                <a:defRPr/>
              </a:pPr>
              <a:r>
                <a:rPr lang="zh-TW" altLang="en-US" sz="2000" b="1" dirty="0">
                  <a:solidFill>
                    <a:schemeClr val="bg1"/>
                  </a:solidFill>
                  <a:latin typeface="微軟正黑體" pitchFamily="34" charset="-120"/>
                  <a:ea typeface="微軟正黑體" pitchFamily="34" charset="-120"/>
                </a:rPr>
                <a:t>學習</a:t>
              </a:r>
              <a:endParaRPr lang="en-US" altLang="zh-TW" sz="2000" b="1" dirty="0">
                <a:solidFill>
                  <a:schemeClr val="bg1"/>
                </a:solidFill>
                <a:latin typeface="微軟正黑體" pitchFamily="34" charset="-120"/>
                <a:ea typeface="微軟正黑體" pitchFamily="34" charset="-120"/>
              </a:endParaRPr>
            </a:p>
          </p:txBody>
        </p:sp>
        <p:cxnSp>
          <p:nvCxnSpPr>
            <p:cNvPr id="51" name="直線接點 50"/>
            <p:cNvCxnSpPr/>
            <p:nvPr/>
          </p:nvCxnSpPr>
          <p:spPr>
            <a:xfrm>
              <a:off x="7704535"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8488"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5386311" y="3320656"/>
              <a:ext cx="0" cy="1690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411142" y="2337199"/>
              <a:ext cx="1631156" cy="2345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037537" y="2345532"/>
              <a:ext cx="1568053" cy="246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6516292" y="3393092"/>
              <a:ext cx="1460897" cy="690848"/>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kumimoji="1" lang="zh-TW" altLang="en-US">
                <a:solidFill>
                  <a:prstClr val="white"/>
                </a:solidFill>
              </a:endParaRPr>
            </a:p>
          </p:txBody>
        </p:sp>
        <p:sp>
          <p:nvSpPr>
            <p:cNvPr id="22" name="圓角矩形圖說文字 9"/>
            <p:cNvSpPr>
              <a:spLocks noChangeArrowheads="1"/>
            </p:cNvSpPr>
            <p:nvPr/>
          </p:nvSpPr>
          <p:spPr bwMode="auto">
            <a:xfrm>
              <a:off x="6248010" y="4371794"/>
              <a:ext cx="1784086" cy="1269918"/>
            </a:xfrm>
            <a:prstGeom prst="wedgeRoundRectCallout">
              <a:avLst>
                <a:gd name="adj1" fmla="val 5943"/>
                <a:gd name="adj2" fmla="val -71361"/>
                <a:gd name="adj3" fmla="val 16667"/>
              </a:avLst>
            </a:prstGeom>
            <a:solidFill>
              <a:schemeClr val="bg1"/>
            </a:solidFill>
            <a:ln w="28575">
              <a:solidFill>
                <a:srgbClr val="FF0000"/>
              </a:solidFill>
              <a:headEnd/>
              <a:tailEnd/>
            </a:ln>
          </p:spPr>
          <p:style>
            <a:lnRef idx="2">
              <a:schemeClr val="accent4"/>
            </a:lnRef>
            <a:fillRef idx="1">
              <a:schemeClr val="lt1"/>
            </a:fillRef>
            <a:effectRef idx="0">
              <a:schemeClr val="accent4"/>
            </a:effectRef>
            <a:fontRef idx="minor">
              <a:schemeClr val="dk1"/>
            </a:fontRef>
          </p:style>
          <p:txBody>
            <a:bodyPr lIns="68580" tIns="34290" rIns="68580" bIns="34290" anchor="ctr"/>
            <a:lstStyle/>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學生自主學習</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選手培訓</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充實（增廣）</a:t>
              </a:r>
              <a:r>
                <a:rPr lang="en-US" altLang="zh-TW" dirty="0">
                  <a:solidFill>
                    <a:prstClr val="black"/>
                  </a:solidFill>
                  <a:latin typeface="微軟正黑體" pitchFamily="34" charset="-120"/>
                  <a:ea typeface="微軟正黑體" pitchFamily="34" charset="-120"/>
                </a:rPr>
                <a:t>/</a:t>
              </a:r>
              <a:r>
                <a:rPr lang="zh-TW" altLang="en-US" dirty="0">
                  <a:solidFill>
                    <a:prstClr val="black"/>
                  </a:solidFill>
                  <a:latin typeface="微軟正黑體" pitchFamily="34" charset="-120"/>
                  <a:ea typeface="微軟正黑體" pitchFamily="34" charset="-120"/>
                </a:rPr>
                <a:t>補強性教學</a:t>
              </a:r>
              <a:endParaRPr lang="en-US" altLang="zh-TW" dirty="0">
                <a:solidFill>
                  <a:prstClr val="black"/>
                </a:solidFill>
                <a:latin typeface="微軟正黑體" pitchFamily="34" charset="-120"/>
                <a:ea typeface="微軟正黑體" pitchFamily="34" charset="-120"/>
              </a:endParaRPr>
            </a:p>
            <a:p>
              <a:pPr marL="214313" indent="-214313">
                <a:buFont typeface="Arial" panose="020B0604020202020204" pitchFamily="34" charset="0"/>
                <a:buChar char="•"/>
                <a:defRPr/>
              </a:pPr>
              <a:r>
                <a:rPr lang="zh-TW" altLang="en-US" dirty="0">
                  <a:solidFill>
                    <a:prstClr val="black"/>
                  </a:solidFill>
                  <a:latin typeface="微軟正黑體" pitchFamily="34" charset="-120"/>
                  <a:ea typeface="微軟正黑體" pitchFamily="34" charset="-120"/>
                </a:rPr>
                <a:t>學校特色活動</a:t>
              </a:r>
            </a:p>
          </p:txBody>
        </p:sp>
      </p:grpSp>
    </p:spTree>
    <p:extLst>
      <p:ext uri="{BB962C8B-B14F-4D97-AF65-F5344CB8AC3E}">
        <p14:creationId xmlns:p14="http://schemas.microsoft.com/office/powerpoint/2010/main" val="3900719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505A6B0-F4C4-4A81-B4EF-00916615DA3A}"/>
              </a:ext>
            </a:extLst>
          </p:cNvPr>
          <p:cNvSpPr/>
          <p:nvPr/>
        </p:nvSpPr>
        <p:spPr>
          <a:xfrm>
            <a:off x="395537" y="2091620"/>
            <a:ext cx="3888431" cy="4154984"/>
          </a:xfrm>
          <a:prstGeom prst="rect">
            <a:avLst/>
          </a:prstGeom>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學生在</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特定領域</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科目學習功能</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缺損之課程規劃調整：</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全民國防教育身心障礙學生得予以免修</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體育得以適應體育實施之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學習功能嚴重缺損領域</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科目得以領域（合科）或跨領域方式實施課程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實施部定各領域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科目得減修</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免修該領域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科目之學分數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矩形 29">
            <a:extLst>
              <a:ext uri="{FF2B5EF4-FFF2-40B4-BE49-F238E27FC236}">
                <a16:creationId xmlns:a16="http://schemas.microsoft.com/office/drawing/2014/main" id="{B3B001C3-AD1D-4959-9C6D-3D91C61B7B6F}"/>
              </a:ext>
            </a:extLst>
          </p:cNvPr>
          <p:cNvSpPr/>
          <p:nvPr/>
        </p:nvSpPr>
        <p:spPr>
          <a:xfrm>
            <a:off x="4997947" y="2091620"/>
            <a:ext cx="3888431" cy="4154984"/>
          </a:xfrm>
          <a:prstGeom prst="rect">
            <a:avLst/>
          </a:prstGeom>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學生在</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特定領域</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科目學習功能優異</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之課程規劃調整：</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其課程得參照表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6-2</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6-3</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6-4-1</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6-4-2</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6-4-3</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之該領域</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科目課程規範進行學分數規劃與安排</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以不超過部定之學習總節數（一週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節）的</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節為限</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得視學習需求在課後輔導等時段外加節數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文字方塊 20">
            <a:extLst>
              <a:ext uri="{FF2B5EF4-FFF2-40B4-BE49-F238E27FC236}">
                <a16:creationId xmlns:a16="http://schemas.microsoft.com/office/drawing/2014/main" id="{6A8DB6FE-412B-484D-A325-B51C3B48147F}"/>
              </a:ext>
            </a:extLst>
          </p:cNvPr>
          <p:cNvSpPr txBox="1">
            <a:spLocks noChangeArrowheads="1"/>
          </p:cNvSpPr>
          <p:nvPr/>
        </p:nvSpPr>
        <p:spPr bwMode="auto">
          <a:xfrm>
            <a:off x="355777" y="548680"/>
            <a:ext cx="8320986"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fontAlgn="base">
              <a:lnSpc>
                <a:spcPct val="100000"/>
              </a:lnSpc>
              <a:spcBef>
                <a:spcPct val="0"/>
              </a:spcBef>
              <a:spcAft>
                <a:spcPct val="0"/>
              </a:spcAft>
              <a:buFontTx/>
              <a:buNone/>
              <a:defRPr/>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高級中等學校課程規劃調整內涵</a:t>
            </a:r>
          </a:p>
        </p:txBody>
      </p:sp>
      <p:sp>
        <p:nvSpPr>
          <p:cNvPr id="34" name="矩形 33">
            <a:extLst>
              <a:ext uri="{FF2B5EF4-FFF2-40B4-BE49-F238E27FC236}">
                <a16:creationId xmlns:a16="http://schemas.microsoft.com/office/drawing/2014/main" id="{24AA46BF-5FA7-4254-96BA-B7C9AE764DDE}"/>
              </a:ext>
            </a:extLst>
          </p:cNvPr>
          <p:cNvSpPr/>
          <p:nvPr/>
        </p:nvSpPr>
        <p:spPr bwMode="auto">
          <a:xfrm>
            <a:off x="875718" y="1794841"/>
            <a:ext cx="3132000" cy="144000"/>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35" name="Content Placeholder 2">
            <a:extLst>
              <a:ext uri="{FF2B5EF4-FFF2-40B4-BE49-F238E27FC236}">
                <a16:creationId xmlns:a16="http://schemas.microsoft.com/office/drawing/2014/main" id="{9B06A681-0F59-4752-888D-3F102BAEAB9A}"/>
              </a:ext>
            </a:extLst>
          </p:cNvPr>
          <p:cNvSpPr txBox="1">
            <a:spLocks/>
          </p:cNvSpPr>
          <p:nvPr/>
        </p:nvSpPr>
        <p:spPr>
          <a:xfrm>
            <a:off x="1029523" y="1571814"/>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36" name="Elbow Connector 52">
            <a:extLst>
              <a:ext uri="{FF2B5EF4-FFF2-40B4-BE49-F238E27FC236}">
                <a16:creationId xmlns:a16="http://schemas.microsoft.com/office/drawing/2014/main" id="{971CA91F-BBC5-4763-A58F-848F4FFB724A}"/>
              </a:ext>
            </a:extLst>
          </p:cNvPr>
          <p:cNvCxnSpPr/>
          <p:nvPr/>
        </p:nvCxnSpPr>
        <p:spPr>
          <a:xfrm rot="16200000" flipH="1">
            <a:off x="271934" y="1392362"/>
            <a:ext cx="554038" cy="450850"/>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7" name="矩形 36">
            <a:extLst>
              <a:ext uri="{FF2B5EF4-FFF2-40B4-BE49-F238E27FC236}">
                <a16:creationId xmlns:a16="http://schemas.microsoft.com/office/drawing/2014/main" id="{AE4539CC-8316-4E78-A506-BB1CD551CDA4}"/>
              </a:ext>
            </a:extLst>
          </p:cNvPr>
          <p:cNvSpPr/>
          <p:nvPr/>
        </p:nvSpPr>
        <p:spPr bwMode="auto">
          <a:xfrm>
            <a:off x="5277995" y="1794841"/>
            <a:ext cx="3254445"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38" name="Content Placeholder 2">
            <a:extLst>
              <a:ext uri="{FF2B5EF4-FFF2-40B4-BE49-F238E27FC236}">
                <a16:creationId xmlns:a16="http://schemas.microsoft.com/office/drawing/2014/main" id="{5EA68C32-2CF4-4253-AC31-B0C71C7ADA52}"/>
              </a:ext>
            </a:extLst>
          </p:cNvPr>
          <p:cNvSpPr txBox="1">
            <a:spLocks/>
          </p:cNvSpPr>
          <p:nvPr/>
        </p:nvSpPr>
        <p:spPr>
          <a:xfrm>
            <a:off x="5263217" y="1506810"/>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39" name="Elbow Connector 52">
            <a:extLst>
              <a:ext uri="{FF2B5EF4-FFF2-40B4-BE49-F238E27FC236}">
                <a16:creationId xmlns:a16="http://schemas.microsoft.com/office/drawing/2014/main" id="{E1767189-2BC4-49B3-AEB1-15BFA329694B}"/>
              </a:ext>
            </a:extLst>
          </p:cNvPr>
          <p:cNvCxnSpPr/>
          <p:nvPr/>
        </p:nvCxnSpPr>
        <p:spPr>
          <a:xfrm rot="16200000" flipH="1">
            <a:off x="4664422" y="1392363"/>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04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750"/>
                                        <p:tgtEl>
                                          <p:spTgt spid="35"/>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750"/>
                                        <p:tgtEl>
                                          <p:spTgt spid="38"/>
                                        </p:tgtEl>
                                      </p:cBhvr>
                                    </p:animEffect>
                                  </p:childTnLst>
                                </p:cTn>
                              </p:par>
                              <p:par>
                                <p:cTn id="14" presetID="22" presetClass="entr" presetSubtype="1" fill="hold" nodeType="withEffect">
                                  <p:stCondLst>
                                    <p:cond delay="325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964488" cy="1080120"/>
          </a:xfrm>
        </p:spPr>
        <p:txBody>
          <a:bodyPr/>
          <a:lstStyle/>
          <a:p>
            <a:r>
              <a:rPr lang="zh-TW" altLang="en-US" sz="3200"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集中式特教班之課程規劃</a:t>
            </a:r>
            <a:br>
              <a:rPr lang="en-US" altLang="zh-TW" sz="3200" dirty="0"/>
            </a:br>
            <a:r>
              <a:rPr lang="zh-TW" altLang="en-US" sz="2800" dirty="0">
                <a:highlight>
                  <a:srgbClr val="FFFF00"/>
                </a:highlight>
              </a:rPr>
              <a:t>可參照群科、服務群成班</a:t>
            </a:r>
            <a:endParaRPr lang="zh-TW" altLang="en-US" sz="2200" dirty="0">
              <a:highlight>
                <a:srgbClr val="FFFF00"/>
              </a:highlight>
            </a:endParaRPr>
          </a:p>
        </p:txBody>
      </p:sp>
      <p:pic>
        <p:nvPicPr>
          <p:cNvPr id="1026" name="Picture 2"/>
          <p:cNvPicPr>
            <a:picLocks noChangeAspect="1" noChangeArrowheads="1"/>
          </p:cNvPicPr>
          <p:nvPr/>
        </p:nvPicPr>
        <p:blipFill>
          <a:blip r:embed="rId3" cstate="print"/>
          <a:srcRect l="9844" t="18200" r="66138" b="29301"/>
          <a:stretch>
            <a:fillRect/>
          </a:stretch>
        </p:blipFill>
        <p:spPr bwMode="auto">
          <a:xfrm>
            <a:off x="683568" y="1340768"/>
            <a:ext cx="4392488" cy="5400600"/>
          </a:xfrm>
          <a:prstGeom prst="rect">
            <a:avLst/>
          </a:prstGeom>
          <a:noFill/>
          <a:ln w="9525">
            <a:noFill/>
            <a:miter lim="800000"/>
            <a:headEnd/>
            <a:tailEnd/>
          </a:ln>
        </p:spPr>
      </p:pic>
      <p:sp>
        <p:nvSpPr>
          <p:cNvPr id="5" name="圓角矩形圖說文字 4"/>
          <p:cNvSpPr/>
          <p:nvPr/>
        </p:nvSpPr>
        <p:spPr bwMode="auto">
          <a:xfrm>
            <a:off x="6047656" y="1916832"/>
            <a:ext cx="2916832" cy="4608512"/>
          </a:xfrm>
          <a:prstGeom prst="wedgeRoundRectCallout">
            <a:avLst>
              <a:gd name="adj1" fmla="val -88931"/>
              <a:gd name="adj2" fmla="val 49184"/>
              <a:gd name="adj3" fmla="val 16667"/>
            </a:avLst>
          </a:prstGeom>
          <a:solidFill>
            <a:srgbClr val="FFE1E1"/>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dirty="0">
              <a:solidFill>
                <a:srgbClr val="FF0000"/>
              </a:solidFill>
            </a:endParaRPr>
          </a:p>
        </p:txBody>
      </p:sp>
      <p:grpSp>
        <p:nvGrpSpPr>
          <p:cNvPr id="7" name="群組 6">
            <a:extLst>
              <a:ext uri="{FF2B5EF4-FFF2-40B4-BE49-F238E27FC236}">
                <a16:creationId xmlns:a16="http://schemas.microsoft.com/office/drawing/2014/main" id="{44C86B09-1F1C-44A9-8D8B-0FA8C4B8E00D}"/>
              </a:ext>
            </a:extLst>
          </p:cNvPr>
          <p:cNvGrpSpPr/>
          <p:nvPr/>
        </p:nvGrpSpPr>
        <p:grpSpPr>
          <a:xfrm>
            <a:off x="6300192" y="2207825"/>
            <a:ext cx="1152000" cy="711086"/>
            <a:chOff x="87747" y="1480"/>
            <a:chExt cx="1185143" cy="711086"/>
          </a:xfrm>
        </p:grpSpPr>
        <p:sp>
          <p:nvSpPr>
            <p:cNvPr id="35" name="矩形 34">
              <a:extLst>
                <a:ext uri="{FF2B5EF4-FFF2-40B4-BE49-F238E27FC236}">
                  <a16:creationId xmlns:a16="http://schemas.microsoft.com/office/drawing/2014/main" id="{E75612BB-6875-4D35-980E-90BCC70EA5D6}"/>
                </a:ext>
              </a:extLst>
            </p:cNvPr>
            <p:cNvSpPr/>
            <p:nvPr/>
          </p:nvSpPr>
          <p:spPr>
            <a:xfrm>
              <a:off x="87747" y="1480"/>
              <a:ext cx="1185143" cy="711086"/>
            </a:xfrm>
            <a:prstGeom prst="rect">
              <a:avLst/>
            </a:prstGeom>
            <a:solidFill>
              <a:srgbClr val="00B0F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6" name="文字方塊 35">
              <a:extLst>
                <a:ext uri="{FF2B5EF4-FFF2-40B4-BE49-F238E27FC236}">
                  <a16:creationId xmlns:a16="http://schemas.microsoft.com/office/drawing/2014/main" id="{0E728B19-1E2F-406C-946E-21A5D06984F6}"/>
                </a:ext>
              </a:extLst>
            </p:cNvPr>
            <p:cNvSpPr txBox="1"/>
            <p:nvPr/>
          </p:nvSpPr>
          <p:spPr>
            <a:xfrm>
              <a:off x="87747" y="14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汽車美容服務科    </a:t>
              </a:r>
              <a:endParaRPr lang="zh-TW" altLang="en-US" sz="1800" kern="1200" dirty="0">
                <a:solidFill>
                  <a:schemeClr val="tx1"/>
                </a:solidFill>
              </a:endParaRPr>
            </a:p>
          </p:txBody>
        </p:sp>
      </p:grpSp>
      <p:grpSp>
        <p:nvGrpSpPr>
          <p:cNvPr id="8" name="群組 7">
            <a:extLst>
              <a:ext uri="{FF2B5EF4-FFF2-40B4-BE49-F238E27FC236}">
                <a16:creationId xmlns:a16="http://schemas.microsoft.com/office/drawing/2014/main" id="{37248289-B211-493E-819F-265A43C27AF9}"/>
              </a:ext>
            </a:extLst>
          </p:cNvPr>
          <p:cNvGrpSpPr/>
          <p:nvPr/>
        </p:nvGrpSpPr>
        <p:grpSpPr>
          <a:xfrm>
            <a:off x="7596336" y="2207825"/>
            <a:ext cx="1185143" cy="711086"/>
            <a:chOff x="1391405" y="1480"/>
            <a:chExt cx="1185143" cy="711086"/>
          </a:xfrm>
        </p:grpSpPr>
        <p:sp>
          <p:nvSpPr>
            <p:cNvPr id="33" name="矩形 32">
              <a:extLst>
                <a:ext uri="{FF2B5EF4-FFF2-40B4-BE49-F238E27FC236}">
                  <a16:creationId xmlns:a16="http://schemas.microsoft.com/office/drawing/2014/main" id="{C13FB2FD-A2C2-47F4-A412-6531239C78E4}"/>
                </a:ext>
              </a:extLst>
            </p:cNvPr>
            <p:cNvSpPr/>
            <p:nvPr/>
          </p:nvSpPr>
          <p:spPr>
            <a:xfrm>
              <a:off x="1391405" y="1480"/>
              <a:ext cx="1185143" cy="711086"/>
            </a:xfrm>
            <a:prstGeom prst="rect">
              <a:avLst/>
            </a:prstGeom>
            <a:solidFill>
              <a:srgbClr val="30B1B3"/>
            </a:solidFill>
          </p:spPr>
          <p:style>
            <a:lnRef idx="2">
              <a:schemeClr val="lt1">
                <a:hueOff val="0"/>
                <a:satOff val="0"/>
                <a:lumOff val="0"/>
                <a:alphaOff val="0"/>
              </a:schemeClr>
            </a:lnRef>
            <a:fillRef idx="1">
              <a:scrgbClr r="0" g="0" b="0"/>
            </a:fillRef>
            <a:effectRef idx="0">
              <a:schemeClr val="accent2">
                <a:hueOff val="-1600000"/>
                <a:satOff val="-5556"/>
                <a:lumOff val="6667"/>
                <a:alphaOff val="0"/>
              </a:schemeClr>
            </a:effectRef>
            <a:fontRef idx="minor">
              <a:schemeClr val="lt1"/>
            </a:fontRef>
          </p:style>
        </p:sp>
        <p:sp>
          <p:nvSpPr>
            <p:cNvPr id="34" name="文字方塊 33">
              <a:extLst>
                <a:ext uri="{FF2B5EF4-FFF2-40B4-BE49-F238E27FC236}">
                  <a16:creationId xmlns:a16="http://schemas.microsoft.com/office/drawing/2014/main" id="{EB7FAEF4-7FD5-4031-ACEE-C6B9DAA56B35}"/>
                </a:ext>
              </a:extLst>
            </p:cNvPr>
            <p:cNvSpPr txBox="1"/>
            <p:nvPr/>
          </p:nvSpPr>
          <p:spPr>
            <a:xfrm>
              <a:off x="1391405" y="14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門市</a:t>
              </a:r>
              <a:br>
                <a:rPr lang="en-US" altLang="zh-TW" sz="1800" kern="1200" dirty="0">
                  <a:solidFill>
                    <a:schemeClr val="tx1"/>
                  </a:solidFill>
                </a:rPr>
              </a:br>
              <a:r>
                <a:rPr lang="zh-TW" altLang="zh-TW" sz="1800" kern="1200" dirty="0">
                  <a:solidFill>
                    <a:schemeClr val="tx1"/>
                  </a:solidFill>
                </a:rPr>
                <a:t>服務科</a:t>
              </a:r>
            </a:p>
          </p:txBody>
        </p:sp>
      </p:grpSp>
      <p:grpSp>
        <p:nvGrpSpPr>
          <p:cNvPr id="9" name="群組 8">
            <a:extLst>
              <a:ext uri="{FF2B5EF4-FFF2-40B4-BE49-F238E27FC236}">
                <a16:creationId xmlns:a16="http://schemas.microsoft.com/office/drawing/2014/main" id="{4B25494D-05AD-42DC-A7D7-538C20BCEF09}"/>
              </a:ext>
            </a:extLst>
          </p:cNvPr>
          <p:cNvGrpSpPr/>
          <p:nvPr/>
        </p:nvGrpSpPr>
        <p:grpSpPr>
          <a:xfrm>
            <a:off x="6300192" y="3037425"/>
            <a:ext cx="1152000" cy="711086"/>
            <a:chOff x="87747" y="831080"/>
            <a:chExt cx="1185143" cy="711086"/>
          </a:xfrm>
        </p:grpSpPr>
        <p:sp>
          <p:nvSpPr>
            <p:cNvPr id="31" name="矩形 30">
              <a:extLst>
                <a:ext uri="{FF2B5EF4-FFF2-40B4-BE49-F238E27FC236}">
                  <a16:creationId xmlns:a16="http://schemas.microsoft.com/office/drawing/2014/main" id="{B5E6830B-6A14-41DC-AFD6-F7BA6633C9BB}"/>
                </a:ext>
              </a:extLst>
            </p:cNvPr>
            <p:cNvSpPr/>
            <p:nvPr/>
          </p:nvSpPr>
          <p:spPr>
            <a:xfrm>
              <a:off x="87747" y="831080"/>
              <a:ext cx="1185143" cy="711086"/>
            </a:xfrm>
            <a:prstGeom prst="rect">
              <a:avLst/>
            </a:prstGeom>
          </p:spPr>
          <p:style>
            <a:lnRef idx="2">
              <a:schemeClr val="lt1">
                <a:hueOff val="0"/>
                <a:satOff val="0"/>
                <a:lumOff val="0"/>
                <a:alphaOff val="0"/>
              </a:schemeClr>
            </a:lnRef>
            <a:fillRef idx="1">
              <a:schemeClr val="accent2">
                <a:hueOff val="-3200000"/>
                <a:satOff val="-11112"/>
                <a:lumOff val="13334"/>
                <a:alphaOff val="0"/>
              </a:schemeClr>
            </a:fillRef>
            <a:effectRef idx="0">
              <a:schemeClr val="accent2">
                <a:hueOff val="-3200000"/>
                <a:satOff val="-11112"/>
                <a:lumOff val="13334"/>
                <a:alphaOff val="0"/>
              </a:schemeClr>
            </a:effectRef>
            <a:fontRef idx="minor">
              <a:schemeClr val="lt1"/>
            </a:fontRef>
          </p:style>
        </p:sp>
        <p:sp>
          <p:nvSpPr>
            <p:cNvPr id="32" name="文字方塊 31">
              <a:extLst>
                <a:ext uri="{FF2B5EF4-FFF2-40B4-BE49-F238E27FC236}">
                  <a16:creationId xmlns:a16="http://schemas.microsoft.com/office/drawing/2014/main" id="{01F53D97-3FA0-42D3-859E-3F3481D7E8B2}"/>
                </a:ext>
              </a:extLst>
            </p:cNvPr>
            <p:cNvSpPr txBox="1"/>
            <p:nvPr/>
          </p:nvSpPr>
          <p:spPr>
            <a:xfrm>
              <a:off x="87747" y="8310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a:solidFill>
                    <a:schemeClr val="tx1"/>
                  </a:solidFill>
                </a:rPr>
                <a:t>農園藝整理服務科  </a:t>
              </a:r>
              <a:endParaRPr lang="zh-TW" altLang="zh-TW" sz="1800" kern="1200" dirty="0">
                <a:solidFill>
                  <a:schemeClr val="tx1"/>
                </a:solidFill>
              </a:endParaRPr>
            </a:p>
          </p:txBody>
        </p:sp>
      </p:grpSp>
      <p:grpSp>
        <p:nvGrpSpPr>
          <p:cNvPr id="10" name="群組 9">
            <a:extLst>
              <a:ext uri="{FF2B5EF4-FFF2-40B4-BE49-F238E27FC236}">
                <a16:creationId xmlns:a16="http://schemas.microsoft.com/office/drawing/2014/main" id="{ABF5270C-DA30-4C56-8391-D1BE8C71E0C6}"/>
              </a:ext>
            </a:extLst>
          </p:cNvPr>
          <p:cNvGrpSpPr/>
          <p:nvPr/>
        </p:nvGrpSpPr>
        <p:grpSpPr>
          <a:xfrm>
            <a:off x="7596336" y="3037425"/>
            <a:ext cx="1185143" cy="711086"/>
            <a:chOff x="1391405" y="831080"/>
            <a:chExt cx="1185143" cy="711086"/>
          </a:xfrm>
        </p:grpSpPr>
        <p:sp>
          <p:nvSpPr>
            <p:cNvPr id="29" name="矩形 28">
              <a:extLst>
                <a:ext uri="{FF2B5EF4-FFF2-40B4-BE49-F238E27FC236}">
                  <a16:creationId xmlns:a16="http://schemas.microsoft.com/office/drawing/2014/main" id="{8C6EB3A8-DB1B-4C4C-838B-6023ED70FC58}"/>
                </a:ext>
              </a:extLst>
            </p:cNvPr>
            <p:cNvSpPr/>
            <p:nvPr/>
          </p:nvSpPr>
          <p:spPr>
            <a:xfrm>
              <a:off x="1391405" y="831080"/>
              <a:ext cx="1185143" cy="711086"/>
            </a:xfrm>
            <a:prstGeom prst="rect">
              <a:avLst/>
            </a:prstGeom>
          </p:spPr>
          <p:style>
            <a:lnRef idx="2">
              <a:schemeClr val="lt1">
                <a:hueOff val="0"/>
                <a:satOff val="0"/>
                <a:lumOff val="0"/>
                <a:alphaOff val="0"/>
              </a:schemeClr>
            </a:lnRef>
            <a:fillRef idx="1">
              <a:schemeClr val="accent2">
                <a:hueOff val="-4800000"/>
                <a:satOff val="-16668"/>
                <a:lumOff val="20000"/>
                <a:alphaOff val="0"/>
              </a:schemeClr>
            </a:fillRef>
            <a:effectRef idx="0">
              <a:schemeClr val="accent2">
                <a:hueOff val="-4800000"/>
                <a:satOff val="-16668"/>
                <a:lumOff val="20000"/>
                <a:alphaOff val="0"/>
              </a:schemeClr>
            </a:effectRef>
            <a:fontRef idx="minor">
              <a:schemeClr val="lt1"/>
            </a:fontRef>
          </p:style>
        </p:sp>
        <p:sp>
          <p:nvSpPr>
            <p:cNvPr id="30" name="文字方塊 29">
              <a:extLst>
                <a:ext uri="{FF2B5EF4-FFF2-40B4-BE49-F238E27FC236}">
                  <a16:creationId xmlns:a16="http://schemas.microsoft.com/office/drawing/2014/main" id="{CDF19E48-4961-4650-9F99-466CE3183995}"/>
                </a:ext>
              </a:extLst>
            </p:cNvPr>
            <p:cNvSpPr txBox="1"/>
            <p:nvPr/>
          </p:nvSpPr>
          <p:spPr>
            <a:xfrm>
              <a:off x="1391405" y="8310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包裝</a:t>
              </a:r>
              <a:br>
                <a:rPr lang="en-US" altLang="zh-TW" sz="1800" kern="1200" dirty="0">
                  <a:solidFill>
                    <a:schemeClr val="tx1"/>
                  </a:solidFill>
                </a:rPr>
              </a:br>
              <a:r>
                <a:rPr lang="zh-TW" altLang="zh-TW" sz="1800" kern="1200" dirty="0">
                  <a:solidFill>
                    <a:schemeClr val="tx1"/>
                  </a:solidFill>
                </a:rPr>
                <a:t>服務科</a:t>
              </a:r>
            </a:p>
          </p:txBody>
        </p:sp>
      </p:grpSp>
      <p:grpSp>
        <p:nvGrpSpPr>
          <p:cNvPr id="11" name="群組 10">
            <a:extLst>
              <a:ext uri="{FF2B5EF4-FFF2-40B4-BE49-F238E27FC236}">
                <a16:creationId xmlns:a16="http://schemas.microsoft.com/office/drawing/2014/main" id="{460B60C4-102D-4EA2-A509-383340AD4DA8}"/>
              </a:ext>
            </a:extLst>
          </p:cNvPr>
          <p:cNvGrpSpPr/>
          <p:nvPr/>
        </p:nvGrpSpPr>
        <p:grpSpPr>
          <a:xfrm>
            <a:off x="6300192" y="3867025"/>
            <a:ext cx="1152000" cy="711086"/>
            <a:chOff x="87747" y="1660680"/>
            <a:chExt cx="1185143" cy="711086"/>
          </a:xfrm>
        </p:grpSpPr>
        <p:sp>
          <p:nvSpPr>
            <p:cNvPr id="27" name="矩形 26">
              <a:extLst>
                <a:ext uri="{FF2B5EF4-FFF2-40B4-BE49-F238E27FC236}">
                  <a16:creationId xmlns:a16="http://schemas.microsoft.com/office/drawing/2014/main" id="{58B380B1-C13F-4A18-B5F9-433C5F43E602}"/>
                </a:ext>
              </a:extLst>
            </p:cNvPr>
            <p:cNvSpPr/>
            <p:nvPr/>
          </p:nvSpPr>
          <p:spPr>
            <a:xfrm>
              <a:off x="87747" y="1660680"/>
              <a:ext cx="1185143" cy="711086"/>
            </a:xfrm>
            <a:prstGeom prst="rect">
              <a:avLst/>
            </a:prstGeom>
          </p:spPr>
          <p:style>
            <a:lnRef idx="2">
              <a:schemeClr val="lt1">
                <a:hueOff val="0"/>
                <a:satOff val="0"/>
                <a:lumOff val="0"/>
                <a:alphaOff val="0"/>
              </a:schemeClr>
            </a:lnRef>
            <a:fillRef idx="1">
              <a:schemeClr val="accent2">
                <a:hueOff val="-6400000"/>
                <a:satOff val="-22224"/>
                <a:lumOff val="26667"/>
                <a:alphaOff val="0"/>
              </a:schemeClr>
            </a:fillRef>
            <a:effectRef idx="0">
              <a:schemeClr val="accent2">
                <a:hueOff val="-6400000"/>
                <a:satOff val="-22224"/>
                <a:lumOff val="26667"/>
                <a:alphaOff val="0"/>
              </a:schemeClr>
            </a:effectRef>
            <a:fontRef idx="minor">
              <a:schemeClr val="lt1"/>
            </a:fontRef>
          </p:style>
        </p:sp>
        <p:sp>
          <p:nvSpPr>
            <p:cNvPr id="28" name="文字方塊 27">
              <a:extLst>
                <a:ext uri="{FF2B5EF4-FFF2-40B4-BE49-F238E27FC236}">
                  <a16:creationId xmlns:a16="http://schemas.microsoft.com/office/drawing/2014/main" id="{90F47FE3-4AAB-47AB-AEAD-9272E48C2312}"/>
                </a:ext>
              </a:extLst>
            </p:cNvPr>
            <p:cNvSpPr txBox="1"/>
            <p:nvPr/>
          </p:nvSpPr>
          <p:spPr>
            <a:xfrm>
              <a:off x="87747" y="16606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a:solidFill>
                    <a:schemeClr val="tx1"/>
                  </a:solidFill>
                </a:rPr>
                <a:t>居家生活服務科</a:t>
              </a:r>
              <a:r>
                <a:rPr lang="en-US" altLang="zh-TW" sz="1800" kern="1200">
                  <a:solidFill>
                    <a:schemeClr val="tx1"/>
                  </a:solidFill>
                </a:rPr>
                <a:t>    </a:t>
              </a:r>
              <a:endParaRPr lang="zh-TW" altLang="zh-TW" sz="1800" kern="1200" dirty="0">
                <a:solidFill>
                  <a:schemeClr val="tx1"/>
                </a:solidFill>
              </a:endParaRPr>
            </a:p>
          </p:txBody>
        </p:sp>
      </p:grpSp>
      <p:grpSp>
        <p:nvGrpSpPr>
          <p:cNvPr id="12" name="群組 11">
            <a:extLst>
              <a:ext uri="{FF2B5EF4-FFF2-40B4-BE49-F238E27FC236}">
                <a16:creationId xmlns:a16="http://schemas.microsoft.com/office/drawing/2014/main" id="{4EB5CFEE-81B9-42C5-B3D2-E17DD2D7768F}"/>
              </a:ext>
            </a:extLst>
          </p:cNvPr>
          <p:cNvGrpSpPr/>
          <p:nvPr/>
        </p:nvGrpSpPr>
        <p:grpSpPr>
          <a:xfrm>
            <a:off x="7596336" y="3867025"/>
            <a:ext cx="1185143" cy="711086"/>
            <a:chOff x="1391405" y="1660680"/>
            <a:chExt cx="1185143" cy="711086"/>
          </a:xfrm>
        </p:grpSpPr>
        <p:sp>
          <p:nvSpPr>
            <p:cNvPr id="25" name="矩形 24">
              <a:extLst>
                <a:ext uri="{FF2B5EF4-FFF2-40B4-BE49-F238E27FC236}">
                  <a16:creationId xmlns:a16="http://schemas.microsoft.com/office/drawing/2014/main" id="{0BA35423-F6E2-4AF1-8BA9-47EBCB22A78D}"/>
                </a:ext>
              </a:extLst>
            </p:cNvPr>
            <p:cNvSpPr/>
            <p:nvPr/>
          </p:nvSpPr>
          <p:spPr>
            <a:xfrm>
              <a:off x="1391405" y="1660680"/>
              <a:ext cx="1185143" cy="711086"/>
            </a:xfrm>
            <a:prstGeom prst="rect">
              <a:avLst/>
            </a:prstGeom>
          </p:spPr>
          <p:style>
            <a:lnRef idx="2">
              <a:schemeClr val="lt1">
                <a:hueOff val="0"/>
                <a:satOff val="0"/>
                <a:lumOff val="0"/>
                <a:alphaOff val="0"/>
              </a:schemeClr>
            </a:lnRef>
            <a:fillRef idx="1">
              <a:schemeClr val="accent2">
                <a:hueOff val="-8000001"/>
                <a:satOff val="-27779"/>
                <a:lumOff val="33334"/>
                <a:alphaOff val="0"/>
              </a:schemeClr>
            </a:fillRef>
            <a:effectRef idx="0">
              <a:schemeClr val="accent2">
                <a:hueOff val="-8000001"/>
                <a:satOff val="-27779"/>
                <a:lumOff val="33334"/>
                <a:alphaOff val="0"/>
              </a:schemeClr>
            </a:effectRef>
            <a:fontRef idx="minor">
              <a:schemeClr val="lt1"/>
            </a:fontRef>
          </p:style>
        </p:sp>
        <p:sp>
          <p:nvSpPr>
            <p:cNvPr id="26" name="文字方塊 25">
              <a:extLst>
                <a:ext uri="{FF2B5EF4-FFF2-40B4-BE49-F238E27FC236}">
                  <a16:creationId xmlns:a16="http://schemas.microsoft.com/office/drawing/2014/main" id="{05BA367E-A3D2-4704-8096-CAB6DB891555}"/>
                </a:ext>
              </a:extLst>
            </p:cNvPr>
            <p:cNvSpPr txBox="1"/>
            <p:nvPr/>
          </p:nvSpPr>
          <p:spPr>
            <a:xfrm>
              <a:off x="1391405" y="1660680"/>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餐飲</a:t>
              </a:r>
              <a:br>
                <a:rPr lang="en-US" altLang="zh-TW" sz="1800" kern="1200" dirty="0">
                  <a:solidFill>
                    <a:schemeClr val="tx1"/>
                  </a:solidFill>
                </a:rPr>
              </a:br>
              <a:r>
                <a:rPr lang="zh-TW" altLang="zh-TW" sz="1800" kern="1200" dirty="0">
                  <a:solidFill>
                    <a:schemeClr val="tx1"/>
                  </a:solidFill>
                </a:rPr>
                <a:t>服務科</a:t>
              </a:r>
            </a:p>
          </p:txBody>
        </p:sp>
      </p:grpSp>
      <p:grpSp>
        <p:nvGrpSpPr>
          <p:cNvPr id="13" name="群組 12">
            <a:extLst>
              <a:ext uri="{FF2B5EF4-FFF2-40B4-BE49-F238E27FC236}">
                <a16:creationId xmlns:a16="http://schemas.microsoft.com/office/drawing/2014/main" id="{25A719CD-3AA4-4C31-A782-FB3F24C12FDA}"/>
              </a:ext>
            </a:extLst>
          </p:cNvPr>
          <p:cNvGrpSpPr/>
          <p:nvPr/>
        </p:nvGrpSpPr>
        <p:grpSpPr>
          <a:xfrm>
            <a:off x="6300192" y="4696626"/>
            <a:ext cx="1152000" cy="711086"/>
            <a:chOff x="87747" y="2490281"/>
            <a:chExt cx="1185143" cy="711086"/>
          </a:xfrm>
        </p:grpSpPr>
        <p:sp>
          <p:nvSpPr>
            <p:cNvPr id="23" name="矩形 22">
              <a:extLst>
                <a:ext uri="{FF2B5EF4-FFF2-40B4-BE49-F238E27FC236}">
                  <a16:creationId xmlns:a16="http://schemas.microsoft.com/office/drawing/2014/main" id="{2A4FB18D-319A-410D-9D17-07CB5E94A9B7}"/>
                </a:ext>
              </a:extLst>
            </p:cNvPr>
            <p:cNvSpPr/>
            <p:nvPr/>
          </p:nvSpPr>
          <p:spPr>
            <a:xfrm>
              <a:off x="87747" y="2490281"/>
              <a:ext cx="1185143" cy="711086"/>
            </a:xfrm>
            <a:prstGeom prst="rect">
              <a:avLst/>
            </a:prstGeom>
            <a:solidFill>
              <a:srgbClr val="C9FFC9"/>
            </a:solidFill>
          </p:spPr>
          <p:style>
            <a:lnRef idx="2">
              <a:schemeClr val="lt1">
                <a:hueOff val="0"/>
                <a:satOff val="0"/>
                <a:lumOff val="0"/>
                <a:alphaOff val="0"/>
              </a:schemeClr>
            </a:lnRef>
            <a:fillRef idx="1">
              <a:scrgbClr r="0" g="0" b="0"/>
            </a:fillRef>
            <a:effectRef idx="0">
              <a:schemeClr val="accent2">
                <a:hueOff val="-9600000"/>
                <a:satOff val="-33335"/>
                <a:lumOff val="40001"/>
                <a:alphaOff val="0"/>
              </a:schemeClr>
            </a:effectRef>
            <a:fontRef idx="minor">
              <a:schemeClr val="lt1"/>
            </a:fontRef>
          </p:style>
        </p:sp>
        <p:sp>
          <p:nvSpPr>
            <p:cNvPr id="24" name="文字方塊 23">
              <a:extLst>
                <a:ext uri="{FF2B5EF4-FFF2-40B4-BE49-F238E27FC236}">
                  <a16:creationId xmlns:a16="http://schemas.microsoft.com/office/drawing/2014/main" id="{9844BA70-9397-47A7-B63B-F3158D0FCEC7}"/>
                </a:ext>
              </a:extLst>
            </p:cNvPr>
            <p:cNvSpPr txBox="1"/>
            <p:nvPr/>
          </p:nvSpPr>
          <p:spPr>
            <a:xfrm>
              <a:off x="87747" y="2490281"/>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旅館</a:t>
              </a:r>
              <a:br>
                <a:rPr lang="en-US" altLang="zh-TW" sz="1800" kern="1200" dirty="0">
                  <a:solidFill>
                    <a:schemeClr val="tx1"/>
                  </a:solidFill>
                </a:rPr>
              </a:br>
              <a:r>
                <a:rPr lang="zh-TW" altLang="zh-TW" sz="1800" kern="1200" dirty="0">
                  <a:solidFill>
                    <a:schemeClr val="tx1"/>
                  </a:solidFill>
                </a:rPr>
                <a:t>服務科</a:t>
              </a:r>
            </a:p>
          </p:txBody>
        </p:sp>
      </p:grpSp>
      <p:grpSp>
        <p:nvGrpSpPr>
          <p:cNvPr id="14" name="群組 13">
            <a:extLst>
              <a:ext uri="{FF2B5EF4-FFF2-40B4-BE49-F238E27FC236}">
                <a16:creationId xmlns:a16="http://schemas.microsoft.com/office/drawing/2014/main" id="{E311E2BD-A785-464D-9C3C-4A69040F96B4}"/>
              </a:ext>
            </a:extLst>
          </p:cNvPr>
          <p:cNvGrpSpPr/>
          <p:nvPr/>
        </p:nvGrpSpPr>
        <p:grpSpPr>
          <a:xfrm>
            <a:off x="7596336" y="4696626"/>
            <a:ext cx="1185143" cy="711086"/>
            <a:chOff x="1391405" y="2490281"/>
            <a:chExt cx="1185143" cy="711086"/>
          </a:xfrm>
        </p:grpSpPr>
        <p:sp>
          <p:nvSpPr>
            <p:cNvPr id="21" name="矩形 20">
              <a:extLst>
                <a:ext uri="{FF2B5EF4-FFF2-40B4-BE49-F238E27FC236}">
                  <a16:creationId xmlns:a16="http://schemas.microsoft.com/office/drawing/2014/main" id="{5725C3A8-B138-4189-A066-884C8AA8BF14}"/>
                </a:ext>
              </a:extLst>
            </p:cNvPr>
            <p:cNvSpPr/>
            <p:nvPr/>
          </p:nvSpPr>
          <p:spPr>
            <a:xfrm>
              <a:off x="1391405" y="2490281"/>
              <a:ext cx="1185143" cy="711086"/>
            </a:xfrm>
            <a:prstGeom prst="rect">
              <a:avLst/>
            </a:prstGeom>
            <a:solidFill>
              <a:srgbClr val="FFFF99"/>
            </a:solidFill>
          </p:spPr>
          <p:style>
            <a:lnRef idx="2">
              <a:schemeClr val="lt1">
                <a:hueOff val="0"/>
                <a:satOff val="0"/>
                <a:lumOff val="0"/>
                <a:alphaOff val="0"/>
              </a:schemeClr>
            </a:lnRef>
            <a:fillRef idx="1">
              <a:scrgbClr r="0" g="0" b="0"/>
            </a:fillRef>
            <a:effectRef idx="0">
              <a:schemeClr val="accent2">
                <a:hueOff val="-11200000"/>
                <a:satOff val="-38891"/>
                <a:lumOff val="46667"/>
                <a:alphaOff val="0"/>
              </a:schemeClr>
            </a:effectRef>
            <a:fontRef idx="minor">
              <a:schemeClr val="lt1"/>
            </a:fontRef>
          </p:style>
        </p:sp>
        <p:sp>
          <p:nvSpPr>
            <p:cNvPr id="22" name="文字方塊 21">
              <a:extLst>
                <a:ext uri="{FF2B5EF4-FFF2-40B4-BE49-F238E27FC236}">
                  <a16:creationId xmlns:a16="http://schemas.microsoft.com/office/drawing/2014/main" id="{CFCB1265-9769-4AF1-85E8-8BB564B3B649}"/>
                </a:ext>
              </a:extLst>
            </p:cNvPr>
            <p:cNvSpPr txBox="1"/>
            <p:nvPr/>
          </p:nvSpPr>
          <p:spPr>
            <a:xfrm>
              <a:off x="1391405" y="2490281"/>
              <a:ext cx="1185143"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保健按摩</a:t>
              </a:r>
              <a:br>
                <a:rPr lang="en-US" altLang="zh-TW" sz="1800" kern="1200" dirty="0">
                  <a:solidFill>
                    <a:schemeClr val="tx1"/>
                  </a:solidFill>
                </a:rPr>
              </a:br>
              <a:r>
                <a:rPr lang="zh-TW" altLang="zh-TW" sz="1800" kern="1200" dirty="0">
                  <a:solidFill>
                    <a:schemeClr val="tx1"/>
                  </a:solidFill>
                </a:rPr>
                <a:t>服務科  </a:t>
              </a:r>
              <a:r>
                <a:rPr lang="en-US" altLang="zh-TW" sz="1800" kern="1200" dirty="0">
                  <a:solidFill>
                    <a:schemeClr val="tx1"/>
                  </a:solidFill>
                </a:rPr>
                <a:t>  </a:t>
              </a:r>
              <a:endParaRPr lang="zh-TW" altLang="zh-TW" sz="1800" kern="1200" dirty="0">
                <a:solidFill>
                  <a:schemeClr val="tx1"/>
                </a:solidFill>
              </a:endParaRPr>
            </a:p>
          </p:txBody>
        </p:sp>
      </p:grpSp>
      <p:grpSp>
        <p:nvGrpSpPr>
          <p:cNvPr id="15" name="群組 14">
            <a:extLst>
              <a:ext uri="{FF2B5EF4-FFF2-40B4-BE49-F238E27FC236}">
                <a16:creationId xmlns:a16="http://schemas.microsoft.com/office/drawing/2014/main" id="{4917F898-0023-42E1-B7E6-1EAA3163901E}"/>
              </a:ext>
            </a:extLst>
          </p:cNvPr>
          <p:cNvGrpSpPr/>
          <p:nvPr/>
        </p:nvGrpSpPr>
        <p:grpSpPr>
          <a:xfrm>
            <a:off x="6300192" y="5526226"/>
            <a:ext cx="1152000" cy="711086"/>
            <a:chOff x="144018" y="3319881"/>
            <a:chExt cx="1080127" cy="711086"/>
          </a:xfrm>
        </p:grpSpPr>
        <p:sp>
          <p:nvSpPr>
            <p:cNvPr id="19" name="矩形 18">
              <a:extLst>
                <a:ext uri="{FF2B5EF4-FFF2-40B4-BE49-F238E27FC236}">
                  <a16:creationId xmlns:a16="http://schemas.microsoft.com/office/drawing/2014/main" id="{0A2AD6D8-8F70-40B6-A84A-392FBCBE8816}"/>
                </a:ext>
              </a:extLst>
            </p:cNvPr>
            <p:cNvSpPr/>
            <p:nvPr/>
          </p:nvSpPr>
          <p:spPr>
            <a:xfrm>
              <a:off x="144018" y="3319881"/>
              <a:ext cx="1080127" cy="711086"/>
            </a:xfrm>
            <a:prstGeom prst="rect">
              <a:avLst/>
            </a:prstGeom>
          </p:spPr>
          <p:style>
            <a:lnRef idx="2">
              <a:schemeClr val="lt1">
                <a:hueOff val="0"/>
                <a:satOff val="0"/>
                <a:lumOff val="0"/>
                <a:alphaOff val="0"/>
              </a:schemeClr>
            </a:lnRef>
            <a:fillRef idx="1">
              <a:schemeClr val="accent2">
                <a:hueOff val="-12800000"/>
                <a:satOff val="-44447"/>
                <a:lumOff val="53334"/>
                <a:alphaOff val="0"/>
              </a:schemeClr>
            </a:fillRef>
            <a:effectRef idx="0">
              <a:schemeClr val="accent2">
                <a:hueOff val="-12800000"/>
                <a:satOff val="-44447"/>
                <a:lumOff val="53334"/>
                <a:alphaOff val="0"/>
              </a:schemeClr>
            </a:effectRef>
            <a:fontRef idx="minor">
              <a:schemeClr val="lt1"/>
            </a:fontRef>
          </p:style>
        </p:sp>
        <p:sp>
          <p:nvSpPr>
            <p:cNvPr id="20" name="文字方塊 19">
              <a:extLst>
                <a:ext uri="{FF2B5EF4-FFF2-40B4-BE49-F238E27FC236}">
                  <a16:creationId xmlns:a16="http://schemas.microsoft.com/office/drawing/2014/main" id="{C79CEF84-1168-4079-A891-43E77B507120}"/>
                </a:ext>
              </a:extLst>
            </p:cNvPr>
            <p:cNvSpPr txBox="1"/>
            <p:nvPr/>
          </p:nvSpPr>
          <p:spPr>
            <a:xfrm>
              <a:off x="144018" y="3319881"/>
              <a:ext cx="1080127"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zh-TW" sz="1800" kern="1200" dirty="0">
                  <a:solidFill>
                    <a:schemeClr val="tx1"/>
                  </a:solidFill>
                </a:rPr>
                <a:t>綜合</a:t>
              </a:r>
              <a:br>
                <a:rPr lang="en-US" altLang="zh-TW" sz="1800" kern="1200" dirty="0">
                  <a:solidFill>
                    <a:schemeClr val="tx1"/>
                  </a:solidFill>
                </a:rPr>
              </a:br>
              <a:r>
                <a:rPr lang="zh-TW" altLang="zh-TW" sz="1800" kern="1200" dirty="0">
                  <a:solidFill>
                    <a:schemeClr val="tx1"/>
                  </a:solidFill>
                </a:rPr>
                <a:t>職能科</a:t>
              </a:r>
            </a:p>
          </p:txBody>
        </p:sp>
      </p:grpSp>
      <p:grpSp>
        <p:nvGrpSpPr>
          <p:cNvPr id="16" name="群組 15">
            <a:extLst>
              <a:ext uri="{FF2B5EF4-FFF2-40B4-BE49-F238E27FC236}">
                <a16:creationId xmlns:a16="http://schemas.microsoft.com/office/drawing/2014/main" id="{8D3E418B-AE5E-4F8D-AB24-40956464DECA}"/>
              </a:ext>
            </a:extLst>
          </p:cNvPr>
          <p:cNvGrpSpPr/>
          <p:nvPr/>
        </p:nvGrpSpPr>
        <p:grpSpPr>
          <a:xfrm>
            <a:off x="7596336" y="5526226"/>
            <a:ext cx="1152000" cy="711086"/>
            <a:chOff x="1393645" y="3319881"/>
            <a:chExt cx="1126632" cy="711086"/>
          </a:xfrm>
        </p:grpSpPr>
        <p:sp>
          <p:nvSpPr>
            <p:cNvPr id="17" name="矩形 16">
              <a:extLst>
                <a:ext uri="{FF2B5EF4-FFF2-40B4-BE49-F238E27FC236}">
                  <a16:creationId xmlns:a16="http://schemas.microsoft.com/office/drawing/2014/main" id="{98AE6A8A-2ECF-4886-A749-6193BD5D827A}"/>
                </a:ext>
              </a:extLst>
            </p:cNvPr>
            <p:cNvSpPr/>
            <p:nvPr/>
          </p:nvSpPr>
          <p:spPr>
            <a:xfrm>
              <a:off x="1393645" y="3319881"/>
              <a:ext cx="1126632" cy="711086"/>
            </a:xfrm>
            <a:prstGeom prst="rect">
              <a:avLst/>
            </a:prstGeom>
          </p:spPr>
          <p:style>
            <a:lnRef idx="2">
              <a:schemeClr val="lt1">
                <a:hueOff val="0"/>
                <a:satOff val="0"/>
                <a:lumOff val="0"/>
                <a:alphaOff val="0"/>
              </a:schemeClr>
            </a:lnRef>
            <a:fillRef idx="1">
              <a:schemeClr val="accent2">
                <a:hueOff val="-14400000"/>
                <a:satOff val="-50003"/>
                <a:lumOff val="60001"/>
                <a:alphaOff val="0"/>
              </a:schemeClr>
            </a:fillRef>
            <a:effectRef idx="0">
              <a:schemeClr val="accent2">
                <a:hueOff val="-14400000"/>
                <a:satOff val="-50003"/>
                <a:lumOff val="60001"/>
                <a:alphaOff val="0"/>
              </a:schemeClr>
            </a:effectRef>
            <a:fontRef idx="minor">
              <a:schemeClr val="lt1"/>
            </a:fontRef>
          </p:style>
        </p:sp>
        <p:sp>
          <p:nvSpPr>
            <p:cNvPr id="18" name="文字方塊 17">
              <a:extLst>
                <a:ext uri="{FF2B5EF4-FFF2-40B4-BE49-F238E27FC236}">
                  <a16:creationId xmlns:a16="http://schemas.microsoft.com/office/drawing/2014/main" id="{E97B039C-D42F-4225-8F80-0DEF21A278E1}"/>
                </a:ext>
              </a:extLst>
            </p:cNvPr>
            <p:cNvSpPr txBox="1"/>
            <p:nvPr/>
          </p:nvSpPr>
          <p:spPr>
            <a:xfrm>
              <a:off x="1393645" y="3319881"/>
              <a:ext cx="1126632" cy="711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altLang="en-US" sz="1800" kern="1200" dirty="0">
                  <a:solidFill>
                    <a:schemeClr val="tx1"/>
                  </a:solidFill>
                </a:rPr>
                <a:t>其他</a:t>
              </a:r>
              <a:br>
                <a:rPr lang="en-US" altLang="zh-TW" sz="1800" kern="1200" dirty="0">
                  <a:solidFill>
                    <a:schemeClr val="tx1"/>
                  </a:solidFill>
                </a:rPr>
              </a:br>
              <a:r>
                <a:rPr lang="zh-TW" altLang="en-US" sz="1800" kern="1200" dirty="0">
                  <a:solidFill>
                    <a:schemeClr val="tx1"/>
                  </a:solidFill>
                </a:rPr>
                <a:t>新設科別</a:t>
              </a:r>
              <a:endParaRPr lang="zh-TW" altLang="zh-TW" sz="1800" kern="1200" dirty="0">
                <a:solidFill>
                  <a:schemeClr val="tx1"/>
                </a:solidFill>
              </a:endParaRPr>
            </a:p>
          </p:txBody>
        </p:sp>
      </p:grpSp>
    </p:spTree>
    <p:extLst>
      <p:ext uri="{BB962C8B-B14F-4D97-AF65-F5344CB8AC3E}">
        <p14:creationId xmlns:p14="http://schemas.microsoft.com/office/powerpoint/2010/main" val="26133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260648"/>
            <a:ext cx="8964488" cy="1080120"/>
          </a:xfrm>
        </p:spPr>
        <p:txBody>
          <a:bodyPr/>
          <a:lstStyle/>
          <a:p>
            <a:r>
              <a:rPr lang="zh-TW" altLang="en-US" sz="3200" kern="1200"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高級中等教育階段學校集中式特教班之課程規劃</a:t>
            </a:r>
            <a:endParaRPr lang="zh-TW" altLang="en-US" sz="2200" dirty="0">
              <a:highlight>
                <a:srgbClr val="FFFF00"/>
              </a:highlight>
            </a:endParaRPr>
          </a:p>
        </p:txBody>
      </p:sp>
      <p:sp>
        <p:nvSpPr>
          <p:cNvPr id="3" name="矩形 2">
            <a:extLst>
              <a:ext uri="{FF2B5EF4-FFF2-40B4-BE49-F238E27FC236}">
                <a16:creationId xmlns:a16="http://schemas.microsoft.com/office/drawing/2014/main" id="{3D703DD3-7947-4206-B00C-693F632650A7}"/>
              </a:ext>
            </a:extLst>
          </p:cNvPr>
          <p:cNvSpPr/>
          <p:nvPr/>
        </p:nvSpPr>
        <p:spPr>
          <a:xfrm>
            <a:off x="395536" y="1628800"/>
            <a:ext cx="8496944" cy="3269613"/>
          </a:xfrm>
          <a:prstGeom prst="rect">
            <a:avLst/>
          </a:prstGeom>
        </p:spPr>
        <p:txBody>
          <a:bodyPr wrap="square">
            <a:spAutoFit/>
          </a:bodyPr>
          <a:lstStyle/>
          <a:p>
            <a:pPr marL="285750" indent="-285750">
              <a:lnSpc>
                <a:spcPct val="150000"/>
              </a:lnSpc>
              <a:buFont typeface="Wingdings" panose="05000000000000000000" pitchFamily="2" charset="2"/>
              <a:buChar char="u"/>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需參照「高級中等教育階段學校集中式特殊教育班服務群科課程綱要」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「技術型高級中等學校群科課程綱要」設立所需之科別</a:t>
            </a:r>
            <a:endParaRPr lang="zh-TW" altLang="en-US" sz="2000" dirty="0"/>
          </a:p>
          <a:p>
            <a:pPr marL="285750" indent="-285750">
              <a:lnSpc>
                <a:spcPct val="150000"/>
              </a:lnSpc>
              <a:buFont typeface="Wingdings" panose="05000000000000000000" pitchFamily="2" charset="2"/>
              <a:buChar char="u"/>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Wingdings" panose="05000000000000000000" pitchFamily="2" charset="2"/>
              <a:buChar char="u"/>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普通型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綜合型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單科型高級中等學校設置集中式特殊教育班招收智能障礙或智能障礙伴隨其他障礙之多重障礙學生者，需以生活與就業為導向規劃課程，</a:t>
            </a:r>
            <a:r>
              <a:rPr lang="zh-TW" altLang="zh-TW" sz="2000" b="1" u="sng" dirty="0">
                <a:latin typeface="Times New Roman" panose="02020603050405020304" pitchFamily="18" charset="0"/>
                <a:ea typeface="標楷體" panose="03000509000000000000" pitchFamily="65" charset="-120"/>
                <a:cs typeface="Times New Roman" panose="02020603050405020304" pitchFamily="18" charset="0"/>
              </a:rPr>
              <a:t>不宜直接</a:t>
            </a:r>
            <a:r>
              <a:rPr lang="zh-TW" altLang="en-US" sz="2000" b="1" u="sng" dirty="0">
                <a:latin typeface="Times New Roman" panose="02020603050405020304" pitchFamily="18" charset="0"/>
                <a:ea typeface="標楷體" panose="03000509000000000000" pitchFamily="65" charset="-120"/>
                <a:cs typeface="Times New Roman" panose="02020603050405020304" pitchFamily="18" charset="0"/>
              </a:rPr>
              <a:t>依照各校之學校類型</a:t>
            </a:r>
            <a:r>
              <a:rPr lang="zh-TW" altLang="zh-TW" sz="2000" b="1" u="sng" dirty="0">
                <a:latin typeface="Times New Roman" panose="02020603050405020304" pitchFamily="18" charset="0"/>
                <a:ea typeface="標楷體" panose="03000509000000000000" pitchFamily="65" charset="-120"/>
                <a:cs typeface="Times New Roman" panose="02020603050405020304" pitchFamily="18" charset="0"/>
              </a:rPr>
              <a:t>採用</a:t>
            </a:r>
            <a:r>
              <a:rPr lang="zh-TW" altLang="en-US" sz="2000" b="1" u="sng" dirty="0">
                <a:latin typeface="Times New Roman" panose="02020603050405020304" pitchFamily="18" charset="0"/>
                <a:ea typeface="標楷體" panose="03000509000000000000" pitchFamily="65" charset="-120"/>
                <a:cs typeface="Times New Roman" panose="02020603050405020304" pitchFamily="18" charset="0"/>
              </a:rPr>
              <a:t>普通型</a:t>
            </a:r>
            <a:r>
              <a:rPr lang="en-US" altLang="zh-TW" sz="2000" b="1"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u="sng" dirty="0">
                <a:latin typeface="Times New Roman" panose="02020603050405020304" pitchFamily="18" charset="0"/>
                <a:ea typeface="標楷體" panose="03000509000000000000" pitchFamily="65" charset="-120"/>
                <a:cs typeface="Times New Roman" panose="02020603050405020304" pitchFamily="18" charset="0"/>
              </a:rPr>
              <a:t>綜合型</a:t>
            </a:r>
            <a:r>
              <a:rPr lang="en-US" altLang="zh-TW" sz="2000" b="1" u="sng"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u="sng" dirty="0">
                <a:latin typeface="Times New Roman" panose="02020603050405020304" pitchFamily="18" charset="0"/>
                <a:ea typeface="標楷體" panose="03000509000000000000" pitchFamily="65" charset="-120"/>
                <a:cs typeface="Times New Roman" panose="02020603050405020304" pitchFamily="18" charset="0"/>
              </a:rPr>
              <a:t>單科型高級中等學校課程規劃學分表</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64574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395536"/>
            <a:ext cx="8229600" cy="635000"/>
          </a:xfrm>
        </p:spPr>
        <p:txBody>
          <a:bodyPr/>
          <a:lstStyle/>
          <a:p>
            <a:r>
              <a:rPr lang="zh-TW" altLang="en-US" dirty="0">
                <a:solidFill>
                  <a:srgbClr val="FF0000"/>
                </a:solidFill>
              </a:rPr>
              <a:t>特殊需求領域課程安排</a:t>
            </a:r>
          </a:p>
        </p:txBody>
      </p:sp>
      <p:sp>
        <p:nvSpPr>
          <p:cNvPr id="19" name="矩形 18"/>
          <p:cNvSpPr/>
          <p:nvPr/>
        </p:nvSpPr>
        <p:spPr>
          <a:xfrm>
            <a:off x="107504" y="2535287"/>
            <a:ext cx="9000999" cy="461665"/>
          </a:xfrm>
          <a:prstGeom prst="rect">
            <a:avLst/>
          </a:prstGeom>
        </p:spPr>
        <p:txBody>
          <a:bodyPr wrap="square">
            <a:spAutoFit/>
          </a:bodyPr>
          <a:lstStyle/>
          <a:p>
            <a:pPr marL="269875" indent="-269875">
              <a:spcBef>
                <a:spcPts val="1800"/>
              </a:spcBef>
              <a:buFont typeface="Wingdings" pitchFamily="2" charset="2"/>
              <a:buChar char="u"/>
            </a:pPr>
            <a:r>
              <a:rPr lang="zh-TW" altLang="zh-TW" sz="2400" dirty="0">
                <a:latin typeface="+mj-ea"/>
                <a:ea typeface="+mj-ea"/>
              </a:rPr>
              <a:t>依</a:t>
            </a:r>
            <a:r>
              <a:rPr lang="zh-TW" altLang="en-US" sz="2400" dirty="0">
                <a:latin typeface="+mj-ea"/>
                <a:ea typeface="+mj-ea"/>
              </a:rPr>
              <a:t>學生</a:t>
            </a:r>
            <a:r>
              <a:rPr lang="zh-TW" altLang="zh-TW" sz="2400" dirty="0">
                <a:latin typeface="+mj-ea"/>
                <a:ea typeface="+mj-ea"/>
              </a:rPr>
              <a:t>優先需求，集中安排所需之特殊需求領域課程之節數</a:t>
            </a:r>
            <a:endParaRPr lang="en-US" altLang="zh-TW" sz="2400" dirty="0">
              <a:latin typeface="+mj-ea"/>
              <a:ea typeface="+mj-ea"/>
            </a:endParaRPr>
          </a:p>
        </p:txBody>
      </p:sp>
      <p:sp>
        <p:nvSpPr>
          <p:cNvPr id="25" name="手繪多邊形 24"/>
          <p:cNvSpPr/>
          <p:nvPr/>
        </p:nvSpPr>
        <p:spPr>
          <a:xfrm>
            <a:off x="107504" y="3501521"/>
            <a:ext cx="2376264" cy="3311855"/>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a:solidFill>
            <a:srgbClr val="FF535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Aft>
                <a:spcPct val="35000"/>
              </a:spcAft>
            </a:pPr>
            <a:endParaRPr lang="en-US" altLang="zh-TW" sz="2000" dirty="0"/>
          </a:p>
          <a:p>
            <a:pPr lvl="0" defTabSz="666750">
              <a:lnSpc>
                <a:spcPct val="90000"/>
              </a:lnSpc>
              <a:spcAft>
                <a:spcPct val="35000"/>
              </a:spcAft>
            </a:pPr>
            <a:r>
              <a:rPr lang="zh-TW" altLang="en-US" sz="2000" dirty="0"/>
              <a:t>於彈性學習課程規劃中可</a:t>
            </a:r>
            <a:r>
              <a:rPr lang="zh-TW" altLang="zh-TW" sz="2000" dirty="0"/>
              <a:t>依照身心障礙及資賦優異學生的學習需求所安排之</a:t>
            </a:r>
            <a:r>
              <a:rPr lang="zh-TW" altLang="en-US" sz="2000" dirty="0"/>
              <a:t>特殊需求</a:t>
            </a:r>
            <a:r>
              <a:rPr lang="zh-TW" altLang="zh-TW" sz="2000" dirty="0"/>
              <a:t>課程</a:t>
            </a:r>
            <a:endParaRPr lang="en-US" altLang="zh-TW" sz="2000" dirty="0"/>
          </a:p>
          <a:p>
            <a:pPr lvl="0" defTabSz="666750">
              <a:lnSpc>
                <a:spcPct val="90000"/>
              </a:lnSpc>
              <a:spcAft>
                <a:spcPct val="35000"/>
              </a:spcAft>
            </a:pPr>
            <a:endParaRPr lang="en-US" altLang="zh-TW" sz="2000" kern="1200" dirty="0"/>
          </a:p>
          <a:p>
            <a:pPr lvl="0" defTabSz="666750">
              <a:lnSpc>
                <a:spcPct val="90000"/>
              </a:lnSpc>
              <a:spcAft>
                <a:spcPct val="35000"/>
              </a:spcAft>
            </a:pPr>
            <a:endParaRPr lang="en-US" altLang="zh-TW" sz="2000" dirty="0"/>
          </a:p>
          <a:p>
            <a:pPr lvl="0" defTabSz="666750">
              <a:lnSpc>
                <a:spcPct val="90000"/>
              </a:lnSpc>
              <a:spcAft>
                <a:spcPct val="35000"/>
              </a:spcAft>
            </a:pPr>
            <a:endParaRPr lang="zh-TW" altLang="en-US" kern="1200" dirty="0"/>
          </a:p>
        </p:txBody>
      </p:sp>
      <p:sp>
        <p:nvSpPr>
          <p:cNvPr id="26" name="手繪多邊形 25"/>
          <p:cNvSpPr/>
          <p:nvPr/>
        </p:nvSpPr>
        <p:spPr>
          <a:xfrm>
            <a:off x="2555776" y="3501521"/>
            <a:ext cx="3312368" cy="3311855"/>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p:spPr>
        <p:style>
          <a:lnRef idx="2">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endParaRPr lang="en-US" altLang="zh-TW" sz="2000" b="1" kern="1200" dirty="0">
              <a:solidFill>
                <a:srgbClr val="FFFF00"/>
              </a:solidFill>
              <a:latin typeface="+mj-ea"/>
              <a:ea typeface="+mj-ea"/>
            </a:endParaRPr>
          </a:p>
          <a:p>
            <a:pPr lvl="0" defTabSz="666750">
              <a:lnSpc>
                <a:spcPct val="90000"/>
              </a:lnSpc>
              <a:spcBef>
                <a:spcPct val="0"/>
              </a:spcBef>
              <a:spcAft>
                <a:spcPct val="35000"/>
              </a:spcAft>
            </a:pPr>
            <a:r>
              <a:rPr lang="zh-TW" altLang="zh-TW" sz="2000" b="1" kern="1200" dirty="0">
                <a:solidFill>
                  <a:srgbClr val="FFFF00"/>
                </a:solidFill>
                <a:latin typeface="+mj-ea"/>
                <a:ea typeface="+mj-ea"/>
              </a:rPr>
              <a:t>分散式資源班</a:t>
            </a:r>
            <a:r>
              <a:rPr lang="zh-TW" altLang="en-US" sz="2000" b="1" kern="1200" dirty="0">
                <a:solidFill>
                  <a:srgbClr val="FFFF00"/>
                </a:solidFill>
                <a:latin typeface="+mj-ea"/>
                <a:ea typeface="+mj-ea"/>
              </a:rPr>
              <a:t>：</a:t>
            </a:r>
            <a:br>
              <a:rPr lang="en-US" altLang="zh-TW" sz="2000" kern="1200" dirty="0">
                <a:latin typeface="+mj-ea"/>
                <a:ea typeface="+mj-ea"/>
              </a:rPr>
            </a:br>
            <a:r>
              <a:rPr lang="zh-TW" altLang="en-US" sz="1900" kern="1200" dirty="0">
                <a:latin typeface="+mj-ea"/>
                <a:ea typeface="+mj-ea"/>
              </a:rPr>
              <a:t>在</a:t>
            </a:r>
            <a:r>
              <a:rPr lang="zh-TW" altLang="zh-TW" sz="1900" kern="1200" dirty="0">
                <a:latin typeface="+mj-ea"/>
                <a:ea typeface="+mj-ea"/>
              </a:rPr>
              <a:t>部定課程特定</a:t>
            </a:r>
            <a:r>
              <a:rPr lang="zh-TW" altLang="en-US" sz="1900" kern="1200" dirty="0">
                <a:latin typeface="+mj-ea"/>
                <a:ea typeface="+mj-ea"/>
              </a:rPr>
              <a:t>領域</a:t>
            </a:r>
            <a:r>
              <a:rPr lang="en-US" altLang="zh-TW" sz="1900" kern="1200" dirty="0">
                <a:latin typeface="+mj-ea"/>
                <a:ea typeface="+mj-ea"/>
              </a:rPr>
              <a:t>/</a:t>
            </a:r>
            <a:r>
              <a:rPr lang="zh-TW" altLang="zh-TW" sz="1900" kern="1200" dirty="0">
                <a:latin typeface="+mj-ea"/>
                <a:ea typeface="+mj-ea"/>
              </a:rPr>
              <a:t>科目採全部抽離方式進行</a:t>
            </a:r>
            <a:r>
              <a:rPr lang="zh-TW" altLang="en-US" sz="1900" kern="1200" dirty="0">
                <a:latin typeface="+mj-ea"/>
                <a:ea typeface="+mj-ea"/>
              </a:rPr>
              <a:t>教</a:t>
            </a:r>
            <a:r>
              <a:rPr lang="zh-TW" altLang="zh-TW" sz="1900" kern="1200" dirty="0">
                <a:latin typeface="+mj-ea"/>
                <a:ea typeface="+mj-ea"/>
              </a:rPr>
              <a:t>學者，宜在該領域</a:t>
            </a:r>
            <a:r>
              <a:rPr lang="en-US" altLang="zh-TW" sz="1900" kern="1200" dirty="0">
                <a:latin typeface="+mj-ea"/>
                <a:ea typeface="+mj-ea"/>
              </a:rPr>
              <a:t>/</a:t>
            </a:r>
            <a:r>
              <a:rPr lang="zh-TW" altLang="zh-TW" sz="1900" kern="1200" dirty="0">
                <a:latin typeface="+mj-ea"/>
                <a:ea typeface="+mj-ea"/>
              </a:rPr>
              <a:t>科目之節數內調整</a:t>
            </a:r>
            <a:endParaRPr lang="en-US" altLang="zh-TW" sz="1900" kern="1200" dirty="0">
              <a:latin typeface="+mj-ea"/>
              <a:ea typeface="+mj-ea"/>
            </a:endParaRPr>
          </a:p>
          <a:p>
            <a:pPr lvl="0" defTabSz="666750">
              <a:lnSpc>
                <a:spcPct val="90000"/>
              </a:lnSpc>
              <a:spcBef>
                <a:spcPct val="0"/>
              </a:spcBef>
              <a:spcAft>
                <a:spcPct val="35000"/>
              </a:spcAft>
            </a:pPr>
            <a:r>
              <a:rPr lang="zh-TW" altLang="zh-TW" sz="2000" b="1" dirty="0">
                <a:solidFill>
                  <a:srgbClr val="FFFF00"/>
                </a:solidFill>
                <a:latin typeface="+mj-ea"/>
                <a:ea typeface="+mj-ea"/>
              </a:rPr>
              <a:t>集中式特教班</a:t>
            </a:r>
            <a:r>
              <a:rPr lang="zh-TW" altLang="en-US" sz="2000" b="1" dirty="0">
                <a:solidFill>
                  <a:srgbClr val="FFFF00"/>
                </a:solidFill>
                <a:latin typeface="+mj-ea"/>
                <a:ea typeface="+mj-ea"/>
              </a:rPr>
              <a:t>：</a:t>
            </a:r>
            <a:endParaRPr lang="en-US" altLang="zh-TW" sz="2000" b="1" dirty="0">
              <a:solidFill>
                <a:srgbClr val="FFFF00"/>
              </a:solidFill>
              <a:latin typeface="+mj-ea"/>
              <a:ea typeface="+mj-ea"/>
            </a:endParaRPr>
          </a:p>
          <a:p>
            <a:pPr lvl="0" defTabSz="666750">
              <a:lnSpc>
                <a:spcPct val="90000"/>
              </a:lnSpc>
              <a:spcAft>
                <a:spcPct val="35000"/>
              </a:spcAft>
            </a:pPr>
            <a:r>
              <a:rPr lang="zh-TW" altLang="zh-TW" sz="1900" kern="1200" dirty="0">
                <a:latin typeface="+mj-ea"/>
                <a:ea typeface="+mj-ea"/>
              </a:rPr>
              <a:t>應依學生之能力與需求彈性調整領域節數，惟各年級之學習總節數不得減少</a:t>
            </a:r>
            <a:endParaRPr lang="en-US" altLang="zh-TW" sz="1900" kern="1200" dirty="0">
              <a:latin typeface="+mj-ea"/>
              <a:ea typeface="+mj-ea"/>
            </a:endParaRPr>
          </a:p>
          <a:p>
            <a:pPr defTabSz="666750">
              <a:lnSpc>
                <a:spcPct val="90000"/>
              </a:lnSpc>
              <a:spcAft>
                <a:spcPct val="35000"/>
              </a:spcAft>
            </a:pPr>
            <a:r>
              <a:rPr lang="zh-TW" altLang="en-US" sz="2000" b="1" dirty="0">
                <a:solidFill>
                  <a:srgbClr val="FFFF00"/>
                </a:solidFill>
                <a:latin typeface="+mj-ea"/>
                <a:ea typeface="+mj-ea"/>
              </a:rPr>
              <a:t>→調降之節數可安排特殊需求領域課程</a:t>
            </a:r>
            <a:endParaRPr lang="en-US" altLang="zh-TW" sz="2000" b="1" dirty="0">
              <a:solidFill>
                <a:srgbClr val="FFFF00"/>
              </a:solidFill>
              <a:latin typeface="+mj-ea"/>
              <a:ea typeface="+mj-ea"/>
            </a:endParaRPr>
          </a:p>
          <a:p>
            <a:pPr lvl="0" defTabSz="666750">
              <a:lnSpc>
                <a:spcPct val="90000"/>
              </a:lnSpc>
              <a:spcAft>
                <a:spcPct val="35000"/>
              </a:spcAft>
            </a:pPr>
            <a:endParaRPr lang="en-US" altLang="zh-TW" sz="2000" kern="1200" dirty="0">
              <a:latin typeface="+mj-ea"/>
              <a:ea typeface="+mj-ea"/>
            </a:endParaRPr>
          </a:p>
        </p:txBody>
      </p:sp>
      <p:sp>
        <p:nvSpPr>
          <p:cNvPr id="28" name="手繪多邊形 27"/>
          <p:cNvSpPr/>
          <p:nvPr/>
        </p:nvSpPr>
        <p:spPr>
          <a:xfrm>
            <a:off x="107504" y="2996952"/>
            <a:ext cx="2376264" cy="432561"/>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a:solidFill>
            <a:srgbClr val="FF535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800" spc="-100" dirty="0"/>
              <a:t>彈性學習課程</a:t>
            </a:r>
            <a:r>
              <a:rPr lang="en-US" altLang="zh-TW" sz="2200" kern="800" spc="-100" dirty="0"/>
              <a:t>/</a:t>
            </a:r>
            <a:r>
              <a:rPr lang="zh-TW" altLang="en-US" sz="2200" kern="800" spc="-100" dirty="0"/>
              <a:t>時間</a:t>
            </a:r>
          </a:p>
        </p:txBody>
      </p:sp>
      <p:sp>
        <p:nvSpPr>
          <p:cNvPr id="29" name="手繪多邊形 28"/>
          <p:cNvSpPr/>
          <p:nvPr/>
        </p:nvSpPr>
        <p:spPr>
          <a:xfrm>
            <a:off x="2555109" y="2996952"/>
            <a:ext cx="3313016" cy="432561"/>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p:spPr>
        <p:style>
          <a:lnRef idx="2">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400" kern="1200" dirty="0">
                <a:latin typeface="+mj-ea"/>
                <a:ea typeface="+mj-ea"/>
              </a:rPr>
              <a:t>領域學習時間</a:t>
            </a:r>
            <a:endParaRPr lang="zh-TW" altLang="en-US" sz="2400" kern="1200" dirty="0"/>
          </a:p>
        </p:txBody>
      </p:sp>
      <p:sp>
        <p:nvSpPr>
          <p:cNvPr id="31" name="手繪多邊形 30"/>
          <p:cNvSpPr/>
          <p:nvPr/>
        </p:nvSpPr>
        <p:spPr>
          <a:xfrm>
            <a:off x="5940152" y="3501521"/>
            <a:ext cx="3168352" cy="3311855"/>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r>
              <a:rPr lang="zh-TW" altLang="zh-TW" sz="2000" b="1" kern="1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分散式資源班或巡迴輔導班</a:t>
            </a:r>
            <a:endParaRPr lang="en-US" altLang="zh-TW" sz="2000" b="1" kern="1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各校得視身心障礙、資賦優異及身心障礙資賦優異學生之身心需求，依據</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IGP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，採用外加式課程方式，開設符合學生能力與需要之補救、充實及特殊需求領域課程。</a:t>
            </a:r>
            <a:endPar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000" dirty="0"/>
          </a:p>
        </p:txBody>
      </p:sp>
      <p:sp>
        <p:nvSpPr>
          <p:cNvPr id="32" name="手繪多邊形 31"/>
          <p:cNvSpPr/>
          <p:nvPr/>
        </p:nvSpPr>
        <p:spPr>
          <a:xfrm>
            <a:off x="5940152" y="2996952"/>
            <a:ext cx="3168352" cy="432561"/>
          </a:xfrm>
          <a:custGeom>
            <a:avLst/>
            <a:gdLst>
              <a:gd name="connsiteX0" fmla="*/ 0 w 3047255"/>
              <a:gd name="connsiteY0" fmla="*/ 0 h 2987688"/>
              <a:gd name="connsiteX1" fmla="*/ 3047255 w 3047255"/>
              <a:gd name="connsiteY1" fmla="*/ 0 h 2987688"/>
              <a:gd name="connsiteX2" fmla="*/ 3047255 w 3047255"/>
              <a:gd name="connsiteY2" fmla="*/ 2987688 h 2987688"/>
              <a:gd name="connsiteX3" fmla="*/ 0 w 3047255"/>
              <a:gd name="connsiteY3" fmla="*/ 2987688 h 2987688"/>
              <a:gd name="connsiteX4" fmla="*/ 0 w 3047255"/>
              <a:gd name="connsiteY4" fmla="*/ 0 h 298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55" h="2987688">
                <a:moveTo>
                  <a:pt x="0" y="0"/>
                </a:moveTo>
                <a:lnTo>
                  <a:pt x="3047255" y="0"/>
                </a:lnTo>
                <a:lnTo>
                  <a:pt x="3047255" y="2987688"/>
                </a:lnTo>
                <a:lnTo>
                  <a:pt x="0" y="2987688"/>
                </a:lnTo>
                <a:lnTo>
                  <a:pt x="0" y="0"/>
                </a:lnTo>
                <a:close/>
              </a:path>
            </a:pathLst>
          </a:cu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400" dirty="0"/>
              <a:t>外加時段</a:t>
            </a:r>
            <a:endParaRPr lang="zh-TW" altLang="en-US" sz="2400" kern="1200" dirty="0"/>
          </a:p>
        </p:txBody>
      </p:sp>
      <p:sp>
        <p:nvSpPr>
          <p:cNvPr id="10" name="標題 1">
            <a:extLst>
              <a:ext uri="{FF2B5EF4-FFF2-40B4-BE49-F238E27FC236}">
                <a16:creationId xmlns:a16="http://schemas.microsoft.com/office/drawing/2014/main" id="{8FC4072A-F3FF-4EB3-BFF8-9D79CBAE472C}"/>
              </a:ext>
            </a:extLst>
          </p:cNvPr>
          <p:cNvSpPr txBox="1">
            <a:spLocks/>
          </p:cNvSpPr>
          <p:nvPr/>
        </p:nvSpPr>
        <p:spPr bwMode="auto">
          <a:xfrm>
            <a:off x="107504" y="1268760"/>
            <a:ext cx="6210300" cy="70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pPr algn="l">
              <a:defRPr/>
            </a:pP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二</a:t>
            </a:r>
            <a:r>
              <a:rPr lang="en-US" altLang="zh-TW" sz="2700" kern="0" dirty="0">
                <a:effectLst>
                  <a:outerShdw blurRad="38100" dist="38100" dir="2700000" algn="tl">
                    <a:srgbClr val="C0C0C0"/>
                  </a:outerShdw>
                </a:effectLst>
              </a:rPr>
              <a:t>)</a:t>
            </a:r>
            <a:r>
              <a:rPr lang="zh-TW" altLang="en-US" sz="2700" kern="0" dirty="0">
                <a:effectLst>
                  <a:outerShdw blurRad="38100" dist="38100" dir="2700000" algn="tl">
                    <a:srgbClr val="C0C0C0"/>
                  </a:outerShdw>
                </a:effectLst>
              </a:rPr>
              <a:t>課程規劃及說明</a:t>
            </a:r>
            <a:endParaRPr lang="zh-TW" altLang="en-US" sz="2400" kern="0" dirty="0">
              <a:latin typeface="Times New Roman" pitchFamily="18" charset="0"/>
              <a:cs typeface="Times New Roman" pitchFamily="18" charset="0"/>
            </a:endParaRPr>
          </a:p>
        </p:txBody>
      </p:sp>
      <p:sp>
        <p:nvSpPr>
          <p:cNvPr id="11" name="矩形 10">
            <a:extLst>
              <a:ext uri="{FF2B5EF4-FFF2-40B4-BE49-F238E27FC236}">
                <a16:creationId xmlns:a16="http://schemas.microsoft.com/office/drawing/2014/main" id="{7129E35E-2326-4822-A0B0-AAB3DA493E13}"/>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CDBC9C42-1129-4731-B4CD-B80B1B5180FC}"/>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3" name="矩形 12">
            <a:extLst>
              <a:ext uri="{FF2B5EF4-FFF2-40B4-BE49-F238E27FC236}">
                <a16:creationId xmlns:a16="http://schemas.microsoft.com/office/drawing/2014/main" id="{C5E0B8CD-BEDD-401D-8C53-BB3A2D50B088}"/>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4" name="矩形 13">
            <a:extLst>
              <a:ext uri="{FF2B5EF4-FFF2-40B4-BE49-F238E27FC236}">
                <a16:creationId xmlns:a16="http://schemas.microsoft.com/office/drawing/2014/main" id="{14E8F43F-FF53-4A33-84D4-C8F9669B8AB4}"/>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陸、課程架構</a:t>
            </a:r>
            <a:endParaRPr lang="zh-CN" altLang="en-US" sz="1138" dirty="0">
              <a:solidFill>
                <a:schemeClr val="bg1"/>
              </a:solidFill>
              <a:latin typeface="+mj-ea"/>
              <a:ea typeface="+mj-ea"/>
            </a:endParaRPr>
          </a:p>
        </p:txBody>
      </p:sp>
      <p:sp>
        <p:nvSpPr>
          <p:cNvPr id="15" name="AutoShape 3">
            <a:extLst>
              <a:ext uri="{FF2B5EF4-FFF2-40B4-BE49-F238E27FC236}">
                <a16:creationId xmlns:a16="http://schemas.microsoft.com/office/drawing/2014/main" id="{BC677F6B-AAAC-4DC7-824E-7B83F4519D33}"/>
              </a:ext>
            </a:extLst>
          </p:cNvPr>
          <p:cNvSpPr>
            <a:spLocks noChangeArrowheads="1"/>
          </p:cNvSpPr>
          <p:nvPr/>
        </p:nvSpPr>
        <p:spPr bwMode="auto">
          <a:xfrm>
            <a:off x="145312" y="1988602"/>
            <a:ext cx="6281738" cy="54416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lIns="68580" tIns="34290" rIns="68580" bIns="3429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fontAlgn="base">
              <a:lnSpc>
                <a:spcPct val="100000"/>
              </a:lnSpc>
              <a:spcBef>
                <a:spcPct val="0"/>
              </a:spcBef>
              <a:spcAft>
                <a:spcPct val="0"/>
              </a:spcAft>
              <a:buFontTx/>
              <a:buNone/>
              <a:defRPr/>
            </a:pPr>
            <a:r>
              <a:rPr lang="en-US" altLang="zh-TW"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7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特殊需求領域課程安排</a:t>
            </a:r>
          </a:p>
        </p:txBody>
      </p:sp>
    </p:spTree>
    <p:extLst>
      <p:ext uri="{BB962C8B-B14F-4D97-AF65-F5344CB8AC3E}">
        <p14:creationId xmlns:p14="http://schemas.microsoft.com/office/powerpoint/2010/main" val="3365159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圖片 2051">
            <a:extLst>
              <a:ext uri="{FF2B5EF4-FFF2-40B4-BE49-F238E27FC236}">
                <a16:creationId xmlns:a16="http://schemas.microsoft.com/office/drawing/2014/main" id="{0F59F806-A033-4AB6-8591-3D54A26C429B}"/>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658"/>
          <a:stretch/>
        </p:blipFill>
        <p:spPr>
          <a:xfrm>
            <a:off x="4629525" y="2459325"/>
            <a:ext cx="1597960" cy="1368728"/>
          </a:xfrm>
          <a:prstGeom prst="rect">
            <a:avLst/>
          </a:prstGeom>
        </p:spPr>
      </p:pic>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 name="矩形 1">
            <a:extLst>
              <a:ext uri="{FF2B5EF4-FFF2-40B4-BE49-F238E27FC236}">
                <a16:creationId xmlns:a16="http://schemas.microsoft.com/office/drawing/2014/main" id="{EA8228E9-3D5A-4978-88EE-F1E9EC4E11AB}"/>
              </a:ext>
            </a:extLst>
          </p:cNvPr>
          <p:cNvSpPr/>
          <p:nvPr/>
        </p:nvSpPr>
        <p:spPr>
          <a:xfrm>
            <a:off x="864097" y="4019131"/>
            <a:ext cx="8175089" cy="1538883"/>
          </a:xfrm>
          <a:prstGeom prst="rect">
            <a:avLst/>
          </a:prstGeom>
        </p:spPr>
        <p:txBody>
          <a:bodyPr wrap="square">
            <a:spAutoFit/>
          </a:bodyPr>
          <a:lstStyle/>
          <a:p>
            <a:pPr marL="342900" indent="-342900" defTabSz="889000">
              <a:lnSpc>
                <a:spcPct val="90000"/>
              </a:lnSpc>
              <a:spcAft>
                <a:spcPct val="35000"/>
              </a:spcAft>
              <a:buFont typeface="Wingdings" panose="05000000000000000000" pitchFamily="2" charset="2"/>
              <a:buChar char="u"/>
            </a:pPr>
            <a:endParaRPr lang="en-US" altLang="zh-TW" sz="2800" dirty="0">
              <a:latin typeface="+mj-ea"/>
              <a:ea typeface="+mj-ea"/>
            </a:endParaRPr>
          </a:p>
          <a:p>
            <a:pPr marL="342900" indent="-342900" defTabSz="889000">
              <a:lnSpc>
                <a:spcPct val="90000"/>
              </a:lnSpc>
              <a:spcAft>
                <a:spcPct val="35000"/>
              </a:spcAft>
              <a:buFont typeface="Wingdings" panose="05000000000000000000" pitchFamily="2" charset="2"/>
              <a:buChar char="u"/>
            </a:pPr>
            <a:endParaRPr lang="zh-TW" altLang="en-US" sz="2800" dirty="0">
              <a:latin typeface="+mj-ea"/>
              <a:ea typeface="+mj-ea"/>
            </a:endParaRPr>
          </a:p>
          <a:p>
            <a:endParaRPr lang="zh-TW" altLang="en-US" sz="2400" dirty="0">
              <a:solidFill>
                <a:srgbClr val="FF0000"/>
              </a:solidFill>
            </a:endParaRPr>
          </a:p>
        </p:txBody>
      </p:sp>
      <p:sp>
        <p:nvSpPr>
          <p:cNvPr id="12" name="矩形 11">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25" name="梯形 24"/>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6" name="Shape 33220">
            <a:extLst>
              <a:ext uri="{FF2B5EF4-FFF2-40B4-BE49-F238E27FC236}">
                <a16:creationId xmlns:a16="http://schemas.microsoft.com/office/drawing/2014/main" id="{651902CF-60CD-4135-A6A9-84A27620F8C9}"/>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chemeClr val="tx1"/>
                </a:solidFill>
                <a:effectLst/>
                <a:uLnTx/>
                <a:uFillTx/>
                <a:latin typeface="Arial"/>
                <a:ea typeface="微软雅黑"/>
                <a:cs typeface="+mn-ea"/>
                <a:sym typeface="+mn-lt"/>
              </a:rPr>
              <a:t>課程發展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sp>
        <p:nvSpPr>
          <p:cNvPr id="22" name="等腰三角形 21"/>
          <p:cNvSpPr/>
          <p:nvPr/>
        </p:nvSpPr>
        <p:spPr bwMode="auto">
          <a:xfrm rot="20182394">
            <a:off x="617185" y="1163676"/>
            <a:ext cx="648072" cy="451568"/>
          </a:xfrm>
          <a:prstGeom prst="triangl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pic>
        <p:nvPicPr>
          <p:cNvPr id="205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pic>
        <p:nvPicPr>
          <p:cNvPr id="14" name="Picture 7" descr="C:\Users\USER\AppData\Local\Microsoft\Windows\INetCache\IE\6DCTCTKS\Problem_solving[1].png">
            <a:extLst>
              <a:ext uri="{FF2B5EF4-FFF2-40B4-BE49-F238E27FC236}">
                <a16:creationId xmlns:a16="http://schemas.microsoft.com/office/drawing/2014/main" id="{B91C1BFE-3280-4B0A-AD5A-D08C76B5543B}"/>
              </a:ext>
            </a:extLst>
          </p:cNvPr>
          <p:cNvPicPr>
            <a:picLocks noChangeAspect="1" noChangeArrowheads="1"/>
          </p:cNvPicPr>
          <p:nvPr/>
        </p:nvPicPr>
        <p:blipFill rotWithShape="1">
          <a:blip r:embed="rId6" cstate="print"/>
          <a:srcRect l="9250" t="46327" r="6917" b="24870"/>
          <a:stretch/>
        </p:blipFill>
        <p:spPr bwMode="auto">
          <a:xfrm>
            <a:off x="681311" y="3828053"/>
            <a:ext cx="7776864" cy="1794387"/>
          </a:xfrm>
          <a:prstGeom prst="rect">
            <a:avLst/>
          </a:prstGeom>
          <a:noFill/>
        </p:spPr>
      </p:pic>
      <p:sp>
        <p:nvSpPr>
          <p:cNvPr id="3" name="矩形 2">
            <a:extLst>
              <a:ext uri="{FF2B5EF4-FFF2-40B4-BE49-F238E27FC236}">
                <a16:creationId xmlns:a16="http://schemas.microsoft.com/office/drawing/2014/main" id="{128F74B4-E0D0-4DB2-A699-9310EB564688}"/>
              </a:ext>
            </a:extLst>
          </p:cNvPr>
          <p:cNvSpPr/>
          <p:nvPr/>
        </p:nvSpPr>
        <p:spPr>
          <a:xfrm>
            <a:off x="466849" y="5527745"/>
            <a:ext cx="1980029" cy="954107"/>
          </a:xfrm>
          <a:prstGeom prst="rect">
            <a:avLst/>
          </a:prstGeom>
        </p:spPr>
        <p:txBody>
          <a:bodyPr wrap="none">
            <a:spAutoFit/>
          </a:bodyPr>
          <a:lstStyle/>
          <a:p>
            <a:pPr algn="ctr"/>
            <a:r>
              <a:rPr lang="zh-TW" altLang="en-US" sz="2800" dirty="0">
                <a:latin typeface="+mj-ea"/>
                <a:ea typeface="+mj-ea"/>
              </a:rPr>
              <a:t>課發會</a:t>
            </a:r>
            <a:br>
              <a:rPr lang="en-US" altLang="zh-TW" sz="2800" dirty="0">
                <a:latin typeface="+mj-ea"/>
                <a:ea typeface="+mj-ea"/>
              </a:rPr>
            </a:br>
            <a:r>
              <a:rPr lang="zh-TW" altLang="en-US" sz="2800" dirty="0">
                <a:latin typeface="+mj-ea"/>
                <a:ea typeface="+mj-ea"/>
              </a:rPr>
              <a:t>組織與運作</a:t>
            </a:r>
          </a:p>
        </p:txBody>
      </p:sp>
      <p:sp>
        <p:nvSpPr>
          <p:cNvPr id="16" name="矩形 15">
            <a:extLst>
              <a:ext uri="{FF2B5EF4-FFF2-40B4-BE49-F238E27FC236}">
                <a16:creationId xmlns:a16="http://schemas.microsoft.com/office/drawing/2014/main" id="{522F7636-7621-44C6-8542-18EE2DEC21DA}"/>
              </a:ext>
            </a:extLst>
          </p:cNvPr>
          <p:cNvSpPr/>
          <p:nvPr/>
        </p:nvSpPr>
        <p:spPr>
          <a:xfrm>
            <a:off x="2714909" y="5527745"/>
            <a:ext cx="1620957" cy="954107"/>
          </a:xfrm>
          <a:prstGeom prst="rect">
            <a:avLst/>
          </a:prstGeom>
        </p:spPr>
        <p:txBody>
          <a:bodyPr wrap="none">
            <a:spAutoFit/>
          </a:bodyPr>
          <a:lstStyle/>
          <a:p>
            <a:pPr algn="ctr"/>
            <a:r>
              <a:rPr lang="zh-TW" altLang="en-US" sz="2800" dirty="0">
                <a:latin typeface="+mj-ea"/>
                <a:ea typeface="+mj-ea"/>
              </a:rPr>
              <a:t>課程設計</a:t>
            </a:r>
            <a:br>
              <a:rPr lang="en-US" altLang="zh-TW" sz="2800" dirty="0">
                <a:latin typeface="+mj-ea"/>
                <a:ea typeface="+mj-ea"/>
              </a:rPr>
            </a:br>
            <a:r>
              <a:rPr lang="zh-TW" altLang="en-US" sz="2800" dirty="0">
                <a:latin typeface="+mj-ea"/>
                <a:ea typeface="+mj-ea"/>
              </a:rPr>
              <a:t>與發展</a:t>
            </a:r>
          </a:p>
        </p:txBody>
      </p:sp>
      <p:sp>
        <p:nvSpPr>
          <p:cNvPr id="17" name="矩形 16">
            <a:extLst>
              <a:ext uri="{FF2B5EF4-FFF2-40B4-BE49-F238E27FC236}">
                <a16:creationId xmlns:a16="http://schemas.microsoft.com/office/drawing/2014/main" id="{91CD0169-9B5B-4300-B8E2-25521E752BBA}"/>
              </a:ext>
            </a:extLst>
          </p:cNvPr>
          <p:cNvSpPr/>
          <p:nvPr/>
        </p:nvSpPr>
        <p:spPr>
          <a:xfrm>
            <a:off x="5042804" y="5575093"/>
            <a:ext cx="902811" cy="954107"/>
          </a:xfrm>
          <a:prstGeom prst="rect">
            <a:avLst/>
          </a:prstGeom>
        </p:spPr>
        <p:txBody>
          <a:bodyPr wrap="none">
            <a:spAutoFit/>
          </a:bodyPr>
          <a:lstStyle/>
          <a:p>
            <a:pPr algn="ctr"/>
            <a:r>
              <a:rPr lang="zh-TW" altLang="en-US" sz="2800" dirty="0">
                <a:latin typeface="+mj-ea"/>
                <a:ea typeface="+mj-ea"/>
              </a:rPr>
              <a:t>課程</a:t>
            </a:r>
            <a:br>
              <a:rPr lang="en-US" altLang="zh-TW" sz="2800" dirty="0">
                <a:latin typeface="+mj-ea"/>
                <a:ea typeface="+mj-ea"/>
              </a:rPr>
            </a:br>
            <a:r>
              <a:rPr lang="zh-TW" altLang="en-US" sz="2800" dirty="0">
                <a:latin typeface="+mj-ea"/>
                <a:ea typeface="+mj-ea"/>
              </a:rPr>
              <a:t>評鑑</a:t>
            </a:r>
          </a:p>
        </p:txBody>
      </p:sp>
      <p:sp>
        <p:nvSpPr>
          <p:cNvPr id="18" name="矩形 17">
            <a:extLst>
              <a:ext uri="{FF2B5EF4-FFF2-40B4-BE49-F238E27FC236}">
                <a16:creationId xmlns:a16="http://schemas.microsoft.com/office/drawing/2014/main" id="{55E26201-F2FF-4DFD-AFFB-58246D40B61A}"/>
              </a:ext>
            </a:extLst>
          </p:cNvPr>
          <p:cNvSpPr/>
          <p:nvPr/>
        </p:nvSpPr>
        <p:spPr>
          <a:xfrm>
            <a:off x="6704869" y="5581577"/>
            <a:ext cx="1620957" cy="954107"/>
          </a:xfrm>
          <a:prstGeom prst="rect">
            <a:avLst/>
          </a:prstGeom>
        </p:spPr>
        <p:txBody>
          <a:bodyPr wrap="none">
            <a:spAutoFit/>
          </a:bodyPr>
          <a:lstStyle/>
          <a:p>
            <a:pPr algn="ctr"/>
            <a:r>
              <a:rPr lang="zh-TW" altLang="en-US" sz="2800" dirty="0">
                <a:latin typeface="+mj-ea"/>
                <a:ea typeface="+mj-ea"/>
              </a:rPr>
              <a:t>課程實驗</a:t>
            </a:r>
            <a:br>
              <a:rPr lang="en-US" altLang="zh-TW" sz="2800" dirty="0">
                <a:latin typeface="+mj-ea"/>
                <a:ea typeface="+mj-ea"/>
              </a:rPr>
            </a:br>
            <a:r>
              <a:rPr lang="zh-TW" altLang="en-US" sz="2800" dirty="0">
                <a:latin typeface="+mj-ea"/>
                <a:ea typeface="+mj-ea"/>
              </a:rPr>
              <a:t>與創新</a:t>
            </a:r>
          </a:p>
        </p:txBody>
      </p:sp>
      <p:pic>
        <p:nvPicPr>
          <p:cNvPr id="11" name="圖片 10" descr="一張含有 向量圖形 的圖片&#10;&#10;自動產生的描述">
            <a:extLst>
              <a:ext uri="{FF2B5EF4-FFF2-40B4-BE49-F238E27FC236}">
                <a16:creationId xmlns:a16="http://schemas.microsoft.com/office/drawing/2014/main" id="{32355003-2727-4BBD-8ED2-CDF32B23332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43986" y="2516973"/>
            <a:ext cx="1726006" cy="1352038"/>
          </a:xfrm>
          <a:prstGeom prst="rect">
            <a:avLst/>
          </a:prstGeom>
        </p:spPr>
      </p:pic>
      <p:pic>
        <p:nvPicPr>
          <p:cNvPr id="2050" name="圖片 2049">
            <a:extLst>
              <a:ext uri="{FF2B5EF4-FFF2-40B4-BE49-F238E27FC236}">
                <a16:creationId xmlns:a16="http://schemas.microsoft.com/office/drawing/2014/main" id="{1D88BBA6-DB17-48FE-92D6-802ED5892E18}"/>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872594" y="2581495"/>
            <a:ext cx="1222995" cy="1222995"/>
          </a:xfrm>
          <a:prstGeom prst="rect">
            <a:avLst/>
          </a:prstGeom>
        </p:spPr>
      </p:pic>
      <p:pic>
        <p:nvPicPr>
          <p:cNvPr id="2060" name="圖片 2059" descr="一張含有 標誌 的圖片&#10;&#10;自動產生的描述">
            <a:extLst>
              <a:ext uri="{FF2B5EF4-FFF2-40B4-BE49-F238E27FC236}">
                <a16:creationId xmlns:a16="http://schemas.microsoft.com/office/drawing/2014/main" id="{8AEA369D-075E-41A9-B6CA-9AA53498C14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750938" y="2365557"/>
            <a:ext cx="1538884" cy="153888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44"/>
          <p:cNvSpPr>
            <a:spLocks noEditPoints="1"/>
          </p:cNvSpPr>
          <p:nvPr/>
        </p:nvSpPr>
        <p:spPr bwMode="auto">
          <a:xfrm>
            <a:off x="322292" y="-456333"/>
            <a:ext cx="479592" cy="54223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nvGrpSpPr>
          <p:cNvPr id="54" name="Group 53"/>
          <p:cNvGrpSpPr/>
          <p:nvPr/>
        </p:nvGrpSpPr>
        <p:grpSpPr>
          <a:xfrm>
            <a:off x="2313857" y="2924943"/>
            <a:ext cx="6938664" cy="1553701"/>
            <a:chOff x="8614471" y="2697999"/>
            <a:chExt cx="3234236" cy="1588168"/>
          </a:xfrm>
        </p:grpSpPr>
        <p:sp>
          <p:nvSpPr>
            <p:cNvPr id="55" name="TextBox 54"/>
            <p:cNvSpPr txBox="1"/>
            <p:nvPr/>
          </p:nvSpPr>
          <p:spPr>
            <a:xfrm>
              <a:off x="8619303" y="2697999"/>
              <a:ext cx="3226847" cy="597749"/>
            </a:xfrm>
            <a:prstGeom prst="rect">
              <a:avLst/>
            </a:prstGeom>
            <a:noFill/>
          </p:spPr>
          <p:txBody>
            <a:bodyPr wrap="square" rtlCol="0">
              <a:spAutoFit/>
            </a:bodyPr>
            <a:lstStyle/>
            <a:p>
              <a:pPr>
                <a:spcBef>
                  <a:spcPts val="0"/>
                </a:spcBef>
                <a:spcAft>
                  <a:spcPts val="0"/>
                </a:spcAft>
              </a:pPr>
              <a:r>
                <a:rPr lang="zh-TW" altLang="en-US" sz="3200" b="1" dirty="0">
                  <a:solidFill>
                    <a:schemeClr val="accent2"/>
                  </a:solidFill>
                  <a:latin typeface="+mn-ea"/>
                  <a:ea typeface="+mn-ea"/>
                  <a:cs typeface="+mn-ea"/>
                  <a:sym typeface="Arial" panose="020B0604020202020204" pitchFamily="34" charset="0"/>
                </a:rPr>
                <a:t>課程規劃分組</a:t>
              </a:r>
              <a:endParaRPr lang="en-GB" sz="3200" b="1" dirty="0">
                <a:solidFill>
                  <a:schemeClr val="accent2"/>
                </a:solidFill>
                <a:latin typeface="+mn-ea"/>
                <a:ea typeface="+mn-ea"/>
                <a:cs typeface="+mn-ea"/>
                <a:sym typeface="Arial" panose="020B0604020202020204" pitchFamily="34" charset="0"/>
              </a:endParaRPr>
            </a:p>
          </p:txBody>
        </p:sp>
        <p:sp>
          <p:nvSpPr>
            <p:cNvPr id="56" name="Rectangle 55"/>
            <p:cNvSpPr/>
            <p:nvPr/>
          </p:nvSpPr>
          <p:spPr>
            <a:xfrm>
              <a:off x="8614471" y="3126326"/>
              <a:ext cx="3234236" cy="1159841"/>
            </a:xfrm>
            <a:prstGeom prst="rect">
              <a:avLst/>
            </a:prstGeom>
          </p:spPr>
          <p:txBody>
            <a:bodyPr wrap="square">
              <a:spAutoFit/>
            </a:bodyPr>
            <a:lstStyle/>
            <a:p>
              <a:pPr>
                <a:lnSpc>
                  <a:spcPct val="150000"/>
                </a:lnSpc>
                <a:spcBef>
                  <a:spcPts val="0"/>
                </a:spcBef>
                <a:spcAft>
                  <a:spcPts val="0"/>
                </a:spcAft>
              </a:pPr>
              <a:r>
                <a:rPr lang="zh-TW" altLang="en-US" sz="2400" dirty="0">
                  <a:cs typeface="+mn-ea"/>
                </a:rPr>
                <a:t>國小組、國中組、高中組、高職組與特殊類型組</a:t>
              </a:r>
              <a:endParaRPr lang="en-GB" sz="2400" dirty="0">
                <a:ea typeface="造字工房悦黑演示版常规体" pitchFamily="50" charset="-122"/>
                <a:cs typeface="+mn-ea"/>
                <a:sym typeface="Arial" panose="020B0604020202020204" pitchFamily="34" charset="0"/>
              </a:endParaRPr>
            </a:p>
          </p:txBody>
        </p:sp>
      </p:grpSp>
      <p:grpSp>
        <p:nvGrpSpPr>
          <p:cNvPr id="60" name="Group 59"/>
          <p:cNvGrpSpPr/>
          <p:nvPr/>
        </p:nvGrpSpPr>
        <p:grpSpPr>
          <a:xfrm>
            <a:off x="2299744" y="4073216"/>
            <a:ext cx="7168799" cy="1001516"/>
            <a:chOff x="8637829" y="2693897"/>
            <a:chExt cx="3265048" cy="1023732"/>
          </a:xfrm>
        </p:grpSpPr>
        <p:sp>
          <p:nvSpPr>
            <p:cNvPr id="61" name="TextBox 60"/>
            <p:cNvSpPr txBox="1"/>
            <p:nvPr/>
          </p:nvSpPr>
          <p:spPr>
            <a:xfrm>
              <a:off x="8643575" y="2693897"/>
              <a:ext cx="3259302" cy="597747"/>
            </a:xfrm>
            <a:prstGeom prst="rect">
              <a:avLst/>
            </a:prstGeom>
            <a:noFill/>
          </p:spPr>
          <p:txBody>
            <a:bodyPr wrap="square" rtlCol="0">
              <a:spAutoFit/>
            </a:bodyPr>
            <a:lstStyle/>
            <a:p>
              <a:pPr>
                <a:spcBef>
                  <a:spcPts val="0"/>
                </a:spcBef>
                <a:spcAft>
                  <a:spcPts val="0"/>
                </a:spcAft>
              </a:pPr>
              <a:r>
                <a:rPr lang="zh-TW" altLang="en-US" sz="3200" b="1" dirty="0">
                  <a:solidFill>
                    <a:schemeClr val="accent6">
                      <a:lumMod val="75000"/>
                    </a:schemeClr>
                  </a:solidFill>
                  <a:latin typeface="+mn-ea"/>
                  <a:ea typeface="+mn-ea"/>
                  <a:cs typeface="+mn-ea"/>
                  <a:sym typeface="Arial" panose="020B0604020202020204" pitchFamily="34" charset="0"/>
                </a:rPr>
                <a:t>實施期程</a:t>
              </a:r>
              <a:endParaRPr lang="en-GB" sz="3200" b="1" dirty="0">
                <a:solidFill>
                  <a:schemeClr val="accent6">
                    <a:lumMod val="75000"/>
                  </a:schemeClr>
                </a:solidFill>
                <a:latin typeface="+mn-ea"/>
                <a:ea typeface="+mn-ea"/>
                <a:cs typeface="+mn-ea"/>
                <a:sym typeface="Arial" panose="020B0604020202020204" pitchFamily="34" charset="0"/>
              </a:endParaRPr>
            </a:p>
          </p:txBody>
        </p:sp>
        <p:sp>
          <p:nvSpPr>
            <p:cNvPr id="62" name="Rectangle 61"/>
            <p:cNvSpPr/>
            <p:nvPr/>
          </p:nvSpPr>
          <p:spPr>
            <a:xfrm>
              <a:off x="8637829" y="3245723"/>
              <a:ext cx="3199456" cy="471906"/>
            </a:xfrm>
            <a:prstGeom prst="rect">
              <a:avLst/>
            </a:prstGeom>
          </p:spPr>
          <p:txBody>
            <a:bodyPr wrap="square">
              <a:spAutoFit/>
            </a:bodyPr>
            <a:lstStyle/>
            <a:p>
              <a:pPr eaLnBrk="1" hangingPunct="1">
                <a:spcBef>
                  <a:spcPts val="1200"/>
                </a:spcBef>
                <a:defRPr/>
              </a:pPr>
              <a:r>
                <a:rPr lang="zh-TW" altLang="en-US" sz="2400" dirty="0">
                  <a:cs typeface="+mn-ea"/>
                </a:rPr>
                <a:t>自</a:t>
              </a:r>
              <a:r>
                <a:rPr lang="en-US" altLang="zh-TW" sz="2400" dirty="0">
                  <a:cs typeface="+mn-ea"/>
                </a:rPr>
                <a:t>108</a:t>
              </a:r>
              <a:r>
                <a:rPr lang="zh-TW" altLang="en-US" sz="2400" dirty="0">
                  <a:cs typeface="+mn-ea"/>
                </a:rPr>
                <a:t>學年度各教育階段一年級起，</a:t>
              </a:r>
              <a:r>
                <a:rPr lang="zh-TW" altLang="en-US" sz="2400" b="1" dirty="0">
                  <a:solidFill>
                    <a:srgbClr val="FF3300"/>
                  </a:solidFill>
                  <a:latin typeface="標楷體" panose="03000509000000000000" pitchFamily="65" charset="-120"/>
                </a:rPr>
                <a:t>逐年實施</a:t>
              </a:r>
              <a:r>
                <a:rPr lang="zh-TW" altLang="en-US" sz="2400" dirty="0">
                  <a:cs typeface="+mn-ea"/>
                </a:rPr>
                <a:t>。</a:t>
              </a:r>
            </a:p>
          </p:txBody>
        </p:sp>
      </p:grpSp>
      <p:grpSp>
        <p:nvGrpSpPr>
          <p:cNvPr id="63" name="Group 62"/>
          <p:cNvGrpSpPr/>
          <p:nvPr/>
        </p:nvGrpSpPr>
        <p:grpSpPr>
          <a:xfrm>
            <a:off x="2322451" y="5194273"/>
            <a:ext cx="6714045" cy="1576780"/>
            <a:chOff x="8614471" y="2666803"/>
            <a:chExt cx="3234238" cy="1611763"/>
          </a:xfrm>
        </p:grpSpPr>
        <p:sp>
          <p:nvSpPr>
            <p:cNvPr id="64" name="TextBox 63"/>
            <p:cNvSpPr txBox="1"/>
            <p:nvPr/>
          </p:nvSpPr>
          <p:spPr>
            <a:xfrm>
              <a:off x="8614472" y="2666803"/>
              <a:ext cx="3234237" cy="597748"/>
            </a:xfrm>
            <a:prstGeom prst="rect">
              <a:avLst/>
            </a:prstGeom>
            <a:noFill/>
          </p:spPr>
          <p:txBody>
            <a:bodyPr wrap="square" rtlCol="0">
              <a:spAutoFit/>
            </a:bodyPr>
            <a:lstStyle/>
            <a:p>
              <a:pPr>
                <a:spcBef>
                  <a:spcPts val="0"/>
                </a:spcBef>
                <a:spcAft>
                  <a:spcPts val="0"/>
                </a:spcAft>
              </a:pPr>
              <a:r>
                <a:rPr lang="zh-TW" altLang="en-US" sz="3200" b="1" dirty="0">
                  <a:solidFill>
                    <a:schemeClr val="accent6">
                      <a:lumMod val="60000"/>
                      <a:lumOff val="40000"/>
                    </a:schemeClr>
                  </a:solidFill>
                  <a:latin typeface="+mj-ea"/>
                  <a:ea typeface="+mj-ea"/>
                  <a:cs typeface="+mn-ea"/>
                  <a:sym typeface="Arial" panose="020B0604020202020204" pitchFamily="34" charset="0"/>
                </a:rPr>
                <a:t>預期效益</a:t>
              </a:r>
              <a:endParaRPr lang="en-GB" sz="3200" b="1" dirty="0">
                <a:solidFill>
                  <a:schemeClr val="accent6">
                    <a:lumMod val="60000"/>
                    <a:lumOff val="40000"/>
                  </a:schemeClr>
                </a:solidFill>
                <a:latin typeface="+mj-ea"/>
                <a:ea typeface="+mj-ea"/>
                <a:cs typeface="+mn-ea"/>
                <a:sym typeface="Arial" panose="020B0604020202020204" pitchFamily="34" charset="0"/>
              </a:endParaRPr>
            </a:p>
          </p:txBody>
        </p:sp>
        <p:sp>
          <p:nvSpPr>
            <p:cNvPr id="65" name="Rectangle 64"/>
            <p:cNvSpPr/>
            <p:nvPr/>
          </p:nvSpPr>
          <p:spPr>
            <a:xfrm>
              <a:off x="8614471" y="3118722"/>
              <a:ext cx="3234235" cy="1159844"/>
            </a:xfrm>
            <a:prstGeom prst="rect">
              <a:avLst/>
            </a:prstGeom>
          </p:spPr>
          <p:txBody>
            <a:bodyPr wrap="square">
              <a:spAutoFit/>
            </a:bodyPr>
            <a:lstStyle/>
            <a:p>
              <a:pPr>
                <a:lnSpc>
                  <a:spcPct val="150000"/>
                </a:lnSpc>
                <a:spcBef>
                  <a:spcPts val="0"/>
                </a:spcBef>
                <a:spcAft>
                  <a:spcPts val="0"/>
                </a:spcAft>
              </a:pPr>
              <a:r>
                <a:rPr lang="zh-TW" altLang="en-US" sz="2400" dirty="0">
                  <a:latin typeface="標楷體" panose="03000509000000000000" pitchFamily="65" charset="-120"/>
                </a:rPr>
                <a:t>強化課程之</a:t>
              </a:r>
              <a:r>
                <a:rPr lang="zh-TW" altLang="en-US" sz="2400" b="1" dirty="0">
                  <a:solidFill>
                    <a:srgbClr val="FF3300"/>
                  </a:solidFill>
                  <a:latin typeface="標楷體" panose="03000509000000000000" pitchFamily="65" charset="-120"/>
                </a:rPr>
                <a:t>連貫</a:t>
              </a:r>
              <a:r>
                <a:rPr lang="zh-TW" altLang="en-US" sz="2400" dirty="0">
                  <a:latin typeface="標楷體" panose="03000509000000000000" pitchFamily="65" charset="-120"/>
                </a:rPr>
                <a:t>與</a:t>
              </a:r>
              <a:r>
                <a:rPr lang="zh-TW" altLang="en-US" sz="2400" b="1" dirty="0">
                  <a:solidFill>
                    <a:srgbClr val="FF3300"/>
                  </a:solidFill>
                  <a:latin typeface="標楷體" panose="03000509000000000000" pitchFamily="65" charset="-120"/>
                </a:rPr>
                <a:t>統整</a:t>
              </a:r>
              <a:r>
                <a:rPr lang="zh-TW" altLang="en-US" sz="2400" dirty="0">
                  <a:latin typeface="標楷體" panose="03000509000000000000" pitchFamily="65" charset="-120"/>
                </a:rPr>
                <a:t>，實踐</a:t>
              </a:r>
              <a:r>
                <a:rPr lang="zh-TW" altLang="en-US" sz="2400" b="1" dirty="0">
                  <a:solidFill>
                    <a:srgbClr val="FF3300"/>
                  </a:solidFill>
                  <a:latin typeface="標楷體" panose="03000509000000000000" pitchFamily="65" charset="-120"/>
                </a:rPr>
                <a:t>素養導向</a:t>
              </a:r>
              <a:r>
                <a:rPr lang="zh-TW" altLang="en-US" sz="2400" dirty="0">
                  <a:latin typeface="標楷體" panose="03000509000000000000" pitchFamily="65" charset="-120"/>
                </a:rPr>
                <a:t>之課程與教學，以期落實</a:t>
              </a:r>
              <a:r>
                <a:rPr lang="zh-TW" altLang="en-US" sz="2400" b="1" dirty="0">
                  <a:solidFill>
                    <a:srgbClr val="FF3300"/>
                  </a:solidFill>
                  <a:latin typeface="標楷體" panose="03000509000000000000" pitchFamily="65" charset="-120"/>
                </a:rPr>
                <a:t>適性揚才</a:t>
              </a:r>
              <a:r>
                <a:rPr lang="zh-TW" altLang="en-US" sz="2400" dirty="0">
                  <a:latin typeface="標楷體" panose="03000509000000000000" pitchFamily="65" charset="-120"/>
                </a:rPr>
                <a:t>之教育</a:t>
              </a:r>
              <a:endParaRPr lang="en-GB" sz="2400" dirty="0">
                <a:solidFill>
                  <a:schemeClr val="bg1">
                    <a:lumMod val="65000"/>
                  </a:schemeClr>
                </a:solidFill>
                <a:ea typeface="造字工房悦黑演示版常规体" pitchFamily="50" charset="-122"/>
                <a:cs typeface="+mn-ea"/>
                <a:sym typeface="Arial" panose="020B0604020202020204" pitchFamily="34" charset="0"/>
              </a:endParaRPr>
            </a:p>
          </p:txBody>
        </p:sp>
      </p:grpSp>
      <p:grpSp>
        <p:nvGrpSpPr>
          <p:cNvPr id="66" name="Group 65"/>
          <p:cNvGrpSpPr/>
          <p:nvPr/>
        </p:nvGrpSpPr>
        <p:grpSpPr>
          <a:xfrm>
            <a:off x="2339752" y="1747119"/>
            <a:ext cx="5752084" cy="1017473"/>
            <a:chOff x="8614471" y="2691584"/>
            <a:chExt cx="3234235" cy="1040041"/>
          </a:xfrm>
        </p:grpSpPr>
        <p:sp>
          <p:nvSpPr>
            <p:cNvPr id="67" name="TextBox 66"/>
            <p:cNvSpPr txBox="1"/>
            <p:nvPr/>
          </p:nvSpPr>
          <p:spPr>
            <a:xfrm>
              <a:off x="8620145" y="2691584"/>
              <a:ext cx="3216884" cy="597746"/>
            </a:xfrm>
            <a:prstGeom prst="rect">
              <a:avLst/>
            </a:prstGeom>
            <a:noFill/>
          </p:spPr>
          <p:txBody>
            <a:bodyPr wrap="square" rtlCol="0">
              <a:spAutoFit/>
            </a:bodyPr>
            <a:lstStyle/>
            <a:p>
              <a:pPr>
                <a:spcBef>
                  <a:spcPts val="0"/>
                </a:spcBef>
                <a:spcAft>
                  <a:spcPts val="0"/>
                </a:spcAft>
              </a:pPr>
              <a:r>
                <a:rPr lang="zh-TW" altLang="en-US" sz="3200" b="1" dirty="0">
                  <a:solidFill>
                    <a:srgbClr val="00B0F0"/>
                  </a:solidFill>
                  <a:latin typeface="+mj-ea"/>
                  <a:ea typeface="+mj-ea"/>
                  <a:cs typeface="+mn-ea"/>
                  <a:sym typeface="Arial" panose="020B0604020202020204" pitchFamily="34" charset="0"/>
                </a:rPr>
                <a:t>發布日期</a:t>
              </a:r>
              <a:endParaRPr lang="en-GB" sz="3200" b="1" dirty="0">
                <a:solidFill>
                  <a:srgbClr val="00B0F0"/>
                </a:solidFill>
                <a:latin typeface="+mj-ea"/>
                <a:ea typeface="+mj-ea"/>
                <a:cs typeface="+mn-ea"/>
                <a:sym typeface="Arial" panose="020B0604020202020204" pitchFamily="34" charset="0"/>
              </a:endParaRPr>
            </a:p>
          </p:txBody>
        </p:sp>
        <p:sp>
          <p:nvSpPr>
            <p:cNvPr id="68" name="Rectangle 67"/>
            <p:cNvSpPr/>
            <p:nvPr/>
          </p:nvSpPr>
          <p:spPr>
            <a:xfrm>
              <a:off x="8614471" y="3138074"/>
              <a:ext cx="3234235" cy="593551"/>
            </a:xfrm>
            <a:prstGeom prst="rect">
              <a:avLst/>
            </a:prstGeom>
          </p:spPr>
          <p:txBody>
            <a:bodyPr wrap="square">
              <a:spAutoFit/>
            </a:bodyPr>
            <a:lstStyle/>
            <a:p>
              <a:pPr>
                <a:lnSpc>
                  <a:spcPct val="150000"/>
                </a:lnSpc>
                <a:spcBef>
                  <a:spcPts val="0"/>
                </a:spcBef>
                <a:spcAft>
                  <a:spcPts val="0"/>
                </a:spcAft>
              </a:pPr>
              <a:r>
                <a:rPr lang="en-US" altLang="zh-TW" sz="2400" dirty="0">
                  <a:ea typeface="造字工房悦黑演示版常规体" pitchFamily="50" charset="-122"/>
                  <a:cs typeface="+mn-ea"/>
                </a:rPr>
                <a:t>103</a:t>
              </a:r>
              <a:r>
                <a:rPr lang="zh-TW" altLang="en-US" sz="2400" dirty="0">
                  <a:cs typeface="+mn-ea"/>
                </a:rPr>
                <a:t>年</a:t>
              </a:r>
              <a:r>
                <a:rPr lang="en-US" altLang="zh-TW" sz="2400" dirty="0">
                  <a:ea typeface="造字工房悦黑演示版常规体" pitchFamily="50" charset="-122"/>
                  <a:cs typeface="+mn-ea"/>
                </a:rPr>
                <a:t>11</a:t>
              </a:r>
              <a:r>
                <a:rPr lang="zh-TW" altLang="en-US" sz="2400" dirty="0">
                  <a:cs typeface="+mn-ea"/>
                </a:rPr>
                <a:t>月</a:t>
              </a:r>
              <a:r>
                <a:rPr lang="en-US" altLang="zh-TW" sz="2400" dirty="0">
                  <a:ea typeface="造字工房悦黑演示版常规体" pitchFamily="50" charset="-122"/>
                  <a:cs typeface="+mn-ea"/>
                </a:rPr>
                <a:t>28</a:t>
              </a:r>
              <a:r>
                <a:rPr lang="zh-TW" altLang="en-US" sz="2400" dirty="0">
                  <a:cs typeface="+mn-ea"/>
                </a:rPr>
                <a:t>日</a:t>
              </a:r>
              <a:endParaRPr lang="en-GB" sz="2400" dirty="0">
                <a:ea typeface="造字工房悦黑演示版常规体" pitchFamily="50" charset="-122"/>
                <a:cs typeface="+mn-ea"/>
                <a:sym typeface="Arial" panose="020B0604020202020204" pitchFamily="34" charset="0"/>
              </a:endParaRPr>
            </a:p>
          </p:txBody>
        </p:sp>
      </p:grpSp>
      <p:sp>
        <p:nvSpPr>
          <p:cNvPr id="43" name="矩形 42"/>
          <p:cNvSpPr/>
          <p:nvPr/>
        </p:nvSpPr>
        <p:spPr>
          <a:xfrm>
            <a:off x="2745043" y="1175950"/>
            <a:ext cx="6398957" cy="7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978214" y="980728"/>
            <a:ext cx="1759288" cy="360000"/>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共同規範</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十二年國教總綱的重要規範</a:t>
            </a:r>
          </a:p>
        </p:txBody>
      </p:sp>
      <p:grpSp>
        <p:nvGrpSpPr>
          <p:cNvPr id="22" name="群組 21">
            <a:extLst>
              <a:ext uri="{FF2B5EF4-FFF2-40B4-BE49-F238E27FC236}">
                <a16:creationId xmlns:a16="http://schemas.microsoft.com/office/drawing/2014/main" id="{1086CA83-7990-4C8F-A559-24708CB6017B}"/>
              </a:ext>
            </a:extLst>
          </p:cNvPr>
          <p:cNvGrpSpPr/>
          <p:nvPr/>
        </p:nvGrpSpPr>
        <p:grpSpPr>
          <a:xfrm>
            <a:off x="611560" y="5229200"/>
            <a:ext cx="1520594" cy="1444618"/>
            <a:chOff x="243093" y="5184878"/>
            <a:chExt cx="1993168" cy="1484482"/>
          </a:xfrm>
        </p:grpSpPr>
        <p:sp>
          <p:nvSpPr>
            <p:cNvPr id="4" name="Freeform 6"/>
            <p:cNvSpPr>
              <a:spLocks/>
            </p:cNvSpPr>
            <p:nvPr/>
          </p:nvSpPr>
          <p:spPr bwMode="auto">
            <a:xfrm>
              <a:off x="1239676" y="5616001"/>
              <a:ext cx="996585" cy="1053359"/>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00B05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5" name="Freeform 7"/>
            <p:cNvSpPr>
              <a:spLocks/>
            </p:cNvSpPr>
            <p:nvPr/>
          </p:nvSpPr>
          <p:spPr bwMode="auto">
            <a:xfrm>
              <a:off x="243093" y="5616001"/>
              <a:ext cx="996585" cy="1053359"/>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00B05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6" name="Freeform 8"/>
            <p:cNvSpPr>
              <a:spLocks/>
            </p:cNvSpPr>
            <p:nvPr/>
          </p:nvSpPr>
          <p:spPr bwMode="auto">
            <a:xfrm>
              <a:off x="243093" y="5616001"/>
              <a:ext cx="996585" cy="1053359"/>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7" name="Freeform 9"/>
            <p:cNvSpPr>
              <a:spLocks/>
            </p:cNvSpPr>
            <p:nvPr/>
          </p:nvSpPr>
          <p:spPr bwMode="auto">
            <a:xfrm>
              <a:off x="243093" y="5184878"/>
              <a:ext cx="1993168" cy="868909"/>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9" name="Freeform 42">
              <a:extLst>
                <a:ext uri="{FF2B5EF4-FFF2-40B4-BE49-F238E27FC236}">
                  <a16:creationId xmlns:a16="http://schemas.microsoft.com/office/drawing/2014/main" id="{C2438A27-D284-4CD2-AB17-3064C6D97614}"/>
                </a:ext>
              </a:extLst>
            </p:cNvPr>
            <p:cNvSpPr>
              <a:spLocks noEditPoints="1"/>
            </p:cNvSpPr>
            <p:nvPr/>
          </p:nvSpPr>
          <p:spPr bwMode="auto">
            <a:xfrm>
              <a:off x="585226" y="5837766"/>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grpSp>
        <p:nvGrpSpPr>
          <p:cNvPr id="21" name="群組 20">
            <a:extLst>
              <a:ext uri="{FF2B5EF4-FFF2-40B4-BE49-F238E27FC236}">
                <a16:creationId xmlns:a16="http://schemas.microsoft.com/office/drawing/2014/main" id="{F6DDCA0D-5F9B-4C0B-B5EF-0DB3A443B6E4}"/>
              </a:ext>
            </a:extLst>
          </p:cNvPr>
          <p:cNvGrpSpPr/>
          <p:nvPr/>
        </p:nvGrpSpPr>
        <p:grpSpPr>
          <a:xfrm>
            <a:off x="611560" y="4005064"/>
            <a:ext cx="1520594" cy="1442454"/>
            <a:chOff x="243093" y="3964850"/>
            <a:chExt cx="1993168" cy="1482258"/>
          </a:xfrm>
        </p:grpSpPr>
        <p:sp>
          <p:nvSpPr>
            <p:cNvPr id="8" name="Freeform 10"/>
            <p:cNvSpPr>
              <a:spLocks/>
            </p:cNvSpPr>
            <p:nvPr/>
          </p:nvSpPr>
          <p:spPr bwMode="auto">
            <a:xfrm>
              <a:off x="1239676" y="4395971"/>
              <a:ext cx="996585" cy="1051137"/>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92D05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9" name="Freeform 11"/>
            <p:cNvSpPr>
              <a:spLocks/>
            </p:cNvSpPr>
            <p:nvPr/>
          </p:nvSpPr>
          <p:spPr bwMode="auto">
            <a:xfrm>
              <a:off x="243093" y="4395971"/>
              <a:ext cx="996585" cy="1051137"/>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rgbClr val="92D05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0" name="Freeform 12"/>
            <p:cNvSpPr>
              <a:spLocks/>
            </p:cNvSpPr>
            <p:nvPr/>
          </p:nvSpPr>
          <p:spPr bwMode="auto">
            <a:xfrm>
              <a:off x="243093" y="3964850"/>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8" name="Freeform 42">
              <a:extLst>
                <a:ext uri="{FF2B5EF4-FFF2-40B4-BE49-F238E27FC236}">
                  <a16:creationId xmlns:a16="http://schemas.microsoft.com/office/drawing/2014/main" id="{639F7C03-D9F4-48F9-ADD9-BECD1BF9B926}"/>
                </a:ext>
              </a:extLst>
            </p:cNvPr>
            <p:cNvSpPr>
              <a:spLocks noEditPoints="1"/>
            </p:cNvSpPr>
            <p:nvPr/>
          </p:nvSpPr>
          <p:spPr bwMode="auto">
            <a:xfrm>
              <a:off x="592721" y="461630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grpSp>
        <p:nvGrpSpPr>
          <p:cNvPr id="20" name="群組 19">
            <a:extLst>
              <a:ext uri="{FF2B5EF4-FFF2-40B4-BE49-F238E27FC236}">
                <a16:creationId xmlns:a16="http://schemas.microsoft.com/office/drawing/2014/main" id="{18B97F06-9A95-4793-ABF1-BBEDBB1AD87A}"/>
              </a:ext>
            </a:extLst>
          </p:cNvPr>
          <p:cNvGrpSpPr/>
          <p:nvPr/>
        </p:nvGrpSpPr>
        <p:grpSpPr>
          <a:xfrm>
            <a:off x="611560" y="2852936"/>
            <a:ext cx="1520594" cy="1444616"/>
            <a:chOff x="243093" y="2742598"/>
            <a:chExt cx="1993168" cy="1484480"/>
          </a:xfrm>
        </p:grpSpPr>
        <p:sp>
          <p:nvSpPr>
            <p:cNvPr id="11" name="Freeform 13"/>
            <p:cNvSpPr>
              <a:spLocks/>
            </p:cNvSpPr>
            <p:nvPr/>
          </p:nvSpPr>
          <p:spPr bwMode="auto">
            <a:xfrm>
              <a:off x="1239676" y="3173719"/>
              <a:ext cx="996585" cy="1053359"/>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2" name="Freeform 14"/>
            <p:cNvSpPr>
              <a:spLocks/>
            </p:cNvSpPr>
            <p:nvPr/>
          </p:nvSpPr>
          <p:spPr bwMode="auto">
            <a:xfrm>
              <a:off x="243093" y="317371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3" name="Freeform 15"/>
            <p:cNvSpPr>
              <a:spLocks/>
            </p:cNvSpPr>
            <p:nvPr/>
          </p:nvSpPr>
          <p:spPr bwMode="auto">
            <a:xfrm>
              <a:off x="243093" y="317371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4" name="Freeform 16"/>
            <p:cNvSpPr>
              <a:spLocks/>
            </p:cNvSpPr>
            <p:nvPr/>
          </p:nvSpPr>
          <p:spPr bwMode="auto">
            <a:xfrm>
              <a:off x="243093" y="2742598"/>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0" name="Freeform 42"/>
            <p:cNvSpPr>
              <a:spLocks noEditPoints="1"/>
            </p:cNvSpPr>
            <p:nvPr/>
          </p:nvSpPr>
          <p:spPr bwMode="auto">
            <a:xfrm>
              <a:off x="588488" y="3384836"/>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grpSp>
        <p:nvGrpSpPr>
          <p:cNvPr id="3" name="群組 2">
            <a:extLst>
              <a:ext uri="{FF2B5EF4-FFF2-40B4-BE49-F238E27FC236}">
                <a16:creationId xmlns:a16="http://schemas.microsoft.com/office/drawing/2014/main" id="{FC1355F0-25BE-4773-A00A-585F882D5720}"/>
              </a:ext>
            </a:extLst>
          </p:cNvPr>
          <p:cNvGrpSpPr/>
          <p:nvPr/>
        </p:nvGrpSpPr>
        <p:grpSpPr>
          <a:xfrm>
            <a:off x="611560" y="1628800"/>
            <a:ext cx="1520594" cy="1444616"/>
            <a:chOff x="243093" y="1522568"/>
            <a:chExt cx="1993168" cy="1484480"/>
          </a:xfrm>
        </p:grpSpPr>
        <p:sp>
          <p:nvSpPr>
            <p:cNvPr id="15" name="Freeform 17"/>
            <p:cNvSpPr>
              <a:spLocks/>
            </p:cNvSpPr>
            <p:nvPr/>
          </p:nvSpPr>
          <p:spPr bwMode="auto">
            <a:xfrm>
              <a:off x="1239676" y="1953689"/>
              <a:ext cx="996585" cy="1053359"/>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00B0F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en-US" altLang="zh-CN" sz="640" dirty="0">
                <a:ea typeface="造字工房悦黑演示版常规体" pitchFamily="50" charset="-122"/>
                <a:cs typeface="+mn-ea"/>
                <a:sym typeface="Arial" panose="020B0604020202020204" pitchFamily="34" charset="0"/>
              </a:endParaRPr>
            </a:p>
          </p:txBody>
        </p:sp>
        <p:sp>
          <p:nvSpPr>
            <p:cNvPr id="16" name="Freeform 18"/>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00B0F0"/>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7" name="Freeform 19"/>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8" name="Freeform 20"/>
            <p:cNvSpPr>
              <a:spLocks/>
            </p:cNvSpPr>
            <p:nvPr/>
          </p:nvSpPr>
          <p:spPr bwMode="auto">
            <a:xfrm>
              <a:off x="243093" y="1522568"/>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7" name="Freeform 42">
              <a:extLst>
                <a:ext uri="{FF2B5EF4-FFF2-40B4-BE49-F238E27FC236}">
                  <a16:creationId xmlns:a16="http://schemas.microsoft.com/office/drawing/2014/main" id="{CB3C39EE-2B93-4BEF-8B1D-39D066F22AE1}"/>
                </a:ext>
              </a:extLst>
            </p:cNvPr>
            <p:cNvSpPr>
              <a:spLocks noEditPoints="1"/>
            </p:cNvSpPr>
            <p:nvPr/>
          </p:nvSpPr>
          <p:spPr bwMode="auto">
            <a:xfrm>
              <a:off x="546687" y="214281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spTree>
    <p:extLst>
      <p:ext uri="{BB962C8B-B14F-4D97-AF65-F5344CB8AC3E}">
        <p14:creationId xmlns:p14="http://schemas.microsoft.com/office/powerpoint/2010/main" val="3009046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2" name="矩形 11">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11" name="梯形 10">
            <a:extLst>
              <a:ext uri="{FF2B5EF4-FFF2-40B4-BE49-F238E27FC236}">
                <a16:creationId xmlns:a16="http://schemas.microsoft.com/office/drawing/2014/main" id="{D923FA12-7653-48C7-8C2F-3DAE75891E4B}"/>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3" name="Shape 33220">
            <a:extLst>
              <a:ext uri="{FF2B5EF4-FFF2-40B4-BE49-F238E27FC236}">
                <a16:creationId xmlns:a16="http://schemas.microsoft.com/office/drawing/2014/main" id="{2FD2EE42-2F70-4092-A8CD-B254A563D140}"/>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chemeClr val="tx1"/>
                </a:solidFill>
                <a:effectLst/>
                <a:uLnTx/>
                <a:uFillTx/>
                <a:latin typeface="Arial"/>
                <a:ea typeface="微软雅黑"/>
                <a:cs typeface="+mn-ea"/>
                <a:sym typeface="+mn-lt"/>
              </a:rPr>
              <a:t>課程發展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 name="Picture 11">
            <a:extLst>
              <a:ext uri="{FF2B5EF4-FFF2-40B4-BE49-F238E27FC236}">
                <a16:creationId xmlns:a16="http://schemas.microsoft.com/office/drawing/2014/main" id="{4DA93B4E-2372-43F2-BC65-31BC34533BA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9" name="矩形 18">
            <a:extLst>
              <a:ext uri="{FF2B5EF4-FFF2-40B4-BE49-F238E27FC236}">
                <a16:creationId xmlns:a16="http://schemas.microsoft.com/office/drawing/2014/main" id="{140A5EA2-E429-4C28-84EC-393FAAD4F9E3}"/>
              </a:ext>
            </a:extLst>
          </p:cNvPr>
          <p:cNvSpPr/>
          <p:nvPr/>
        </p:nvSpPr>
        <p:spPr bwMode="auto">
          <a:xfrm>
            <a:off x="731702" y="2514921"/>
            <a:ext cx="3132000" cy="144000"/>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0" name="Content Placeholder 2">
            <a:extLst>
              <a:ext uri="{FF2B5EF4-FFF2-40B4-BE49-F238E27FC236}">
                <a16:creationId xmlns:a16="http://schemas.microsoft.com/office/drawing/2014/main" id="{ACB204D3-AC4C-48D9-B68F-7BC8E909775C}"/>
              </a:ext>
            </a:extLst>
          </p:cNvPr>
          <p:cNvSpPr txBox="1">
            <a:spLocks/>
          </p:cNvSpPr>
          <p:nvPr/>
        </p:nvSpPr>
        <p:spPr>
          <a:xfrm>
            <a:off x="885507" y="2291894"/>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1" name="Elbow Connector 52">
            <a:extLst>
              <a:ext uri="{FF2B5EF4-FFF2-40B4-BE49-F238E27FC236}">
                <a16:creationId xmlns:a16="http://schemas.microsoft.com/office/drawing/2014/main" id="{ECAD7CF0-19C5-456E-8654-E4BA54615EDB}"/>
              </a:ext>
            </a:extLst>
          </p:cNvPr>
          <p:cNvCxnSpPr/>
          <p:nvPr/>
        </p:nvCxnSpPr>
        <p:spPr>
          <a:xfrm rot="16200000" flipH="1">
            <a:off x="127918" y="2112442"/>
            <a:ext cx="554038" cy="450850"/>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9289DA8D-B195-44D2-9DA7-0FB0C34A7E7E}"/>
              </a:ext>
            </a:extLst>
          </p:cNvPr>
          <p:cNvSpPr/>
          <p:nvPr/>
        </p:nvSpPr>
        <p:spPr>
          <a:xfrm>
            <a:off x="539552" y="2852350"/>
            <a:ext cx="4248472" cy="3939540"/>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依</a:t>
            </a:r>
            <a:r>
              <a:rPr lang="en-US" altLang="zh-TW" sz="2200" kern="100" dirty="0">
                <a:latin typeface="Times New Roman" panose="02020603050405020304" pitchFamily="18" charset="0"/>
                <a:ea typeface="標楷體" panose="03000509000000000000" pitchFamily="65" charset="-120"/>
              </a:rPr>
              <a:t>IEP</a:t>
            </a:r>
            <a:r>
              <a:rPr lang="zh-TW" altLang="zh-TW" sz="2200" kern="100" dirty="0">
                <a:latin typeface="Times New Roman" panose="02020603050405020304" pitchFamily="18" charset="0"/>
                <a:ea typeface="標楷體" panose="03000509000000000000" pitchFamily="65" charset="-120"/>
              </a:rPr>
              <a:t>適性設計</a:t>
            </a:r>
            <a:r>
              <a:rPr lang="zh-TW" altLang="en-US" sz="2200" kern="100" dirty="0">
                <a:latin typeface="Times New Roman" panose="02020603050405020304" pitchFamily="18" charset="0"/>
                <a:ea typeface="標楷體" panose="03000509000000000000" pitchFamily="65" charset="-120"/>
              </a:rPr>
              <a:t>課程</a:t>
            </a:r>
            <a:r>
              <a:rPr lang="zh-TW" altLang="zh-TW" sz="2200" kern="100" dirty="0">
                <a:latin typeface="Times New Roman" panose="02020603050405020304" pitchFamily="18" charset="0"/>
                <a:ea typeface="標楷體" panose="03000509000000000000" pitchFamily="65" charset="-120"/>
              </a:rPr>
              <a:t>，必要時得調整部定必修課程</a:t>
            </a:r>
            <a:r>
              <a:rPr lang="zh-TW" altLang="en-US" sz="2200" kern="100" dirty="0">
                <a:latin typeface="Times New Roman" panose="02020603050405020304" pitchFamily="18" charset="0"/>
                <a:ea typeface="標楷體" panose="03000509000000000000" pitchFamily="65" charset="-120"/>
              </a:rPr>
              <a:t>，並</a:t>
            </a:r>
            <a:r>
              <a:rPr lang="zh-TW" altLang="zh-TW" sz="2200" kern="100" dirty="0">
                <a:latin typeface="Times New Roman" panose="02020603050405020304" pitchFamily="18" charset="0"/>
                <a:ea typeface="標楷體" panose="03000509000000000000" pitchFamily="65" charset="-120"/>
              </a:rPr>
              <a:t>依</a:t>
            </a:r>
            <a:r>
              <a:rPr lang="en-US" altLang="zh-TW" sz="2200" kern="100" dirty="0">
                <a:latin typeface="Times New Roman" panose="02020603050405020304" pitchFamily="18" charset="0"/>
                <a:ea typeface="標楷體" panose="03000509000000000000" pitchFamily="65" charset="-120"/>
              </a:rPr>
              <a:t>IEP</a:t>
            </a:r>
            <a:r>
              <a:rPr lang="zh-TW" altLang="zh-TW" sz="2200" kern="100" dirty="0">
                <a:latin typeface="Times New Roman" panose="02020603050405020304" pitchFamily="18" charset="0"/>
                <a:ea typeface="標楷體" panose="03000509000000000000" pitchFamily="65" charset="-120"/>
              </a:rPr>
              <a:t>開設特殊需求領域課程</a:t>
            </a:r>
            <a:endParaRPr lang="zh-TW" altLang="zh-TW" sz="2200" kern="100" dirty="0">
              <a:latin typeface="Times New Roman" panose="02020603050405020304" pitchFamily="18" charset="0"/>
            </a:endParaRPr>
          </a:p>
          <a:p>
            <a:pPr marL="342900" lvl="0" indent="-342900" algn="just">
              <a:spcBef>
                <a:spcPts val="1200"/>
              </a:spcBef>
              <a:spcAft>
                <a:spcPts val="0"/>
              </a:spcAft>
              <a:buFont typeface="Arial" panose="020B0604020202020204" pitchFamily="34" charset="0"/>
              <a:buChar char="•"/>
            </a:pPr>
            <a:r>
              <a:rPr lang="zh-TW" altLang="en-US" sz="2200" kern="100" dirty="0">
                <a:latin typeface="Times New Roman" panose="02020603050405020304" pitchFamily="18" charset="0"/>
                <a:ea typeface="標楷體" panose="03000509000000000000" pitchFamily="65" charset="-120"/>
              </a:rPr>
              <a:t>依</a:t>
            </a:r>
            <a:r>
              <a:rPr lang="zh-TW" altLang="zh-TW" sz="2200" kern="100" dirty="0">
                <a:latin typeface="Times New Roman" panose="02020603050405020304" pitchFamily="18" charset="0"/>
                <a:ea typeface="標楷體" panose="03000509000000000000" pitchFamily="65" charset="-120"/>
              </a:rPr>
              <a:t>特推會之決議適性增減學習節數</a:t>
            </a:r>
            <a:r>
              <a:rPr lang="en-US" altLang="zh-TW" sz="2200" kern="100" dirty="0">
                <a:latin typeface="Times New Roman" panose="02020603050405020304" pitchFamily="18" charset="0"/>
                <a:ea typeface="標楷體" panose="03000509000000000000" pitchFamily="65" charset="-120"/>
              </a:rPr>
              <a:t>/</a:t>
            </a:r>
            <a:r>
              <a:rPr lang="zh-TW" altLang="zh-TW" sz="2200" kern="100" dirty="0">
                <a:latin typeface="Times New Roman" panose="02020603050405020304" pitchFamily="18" charset="0"/>
                <a:ea typeface="標楷體" panose="03000509000000000000" pitchFamily="65" charset="-120"/>
              </a:rPr>
              <a:t>學分數</a:t>
            </a:r>
            <a:r>
              <a:rPr lang="zh-TW" altLang="en-US" sz="2200" kern="100" dirty="0">
                <a:latin typeface="Times New Roman" panose="02020603050405020304" pitchFamily="18" charset="0"/>
                <a:ea typeface="標楷體" panose="03000509000000000000" pitchFamily="65" charset="-120"/>
              </a:rPr>
              <a:t>及學習內容</a:t>
            </a:r>
            <a:endParaRPr lang="zh-TW" altLang="zh-TW" sz="2200" kern="100" dirty="0">
              <a:latin typeface="Times New Roman" panose="02020603050405020304" pitchFamily="18" charset="0"/>
              <a:ea typeface="標楷體" panose="03000509000000000000" pitchFamily="65" charset="-120"/>
            </a:endParaRPr>
          </a:p>
          <a:p>
            <a:pPr marL="342900" lvl="0" indent="-342900" algn="just">
              <a:spcBef>
                <a:spcPts val="1200"/>
              </a:spcBef>
              <a:spcAft>
                <a:spcPts val="0"/>
              </a:spcAft>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集中式特殊教育班（含特殊教育學校）</a:t>
            </a:r>
            <a:r>
              <a:rPr lang="zh-TW" altLang="en-US" sz="2200" kern="100" dirty="0">
                <a:latin typeface="Times New Roman" panose="02020603050405020304" pitchFamily="18" charset="0"/>
                <a:ea typeface="標楷體" panose="03000509000000000000" pitchFamily="65" charset="-120"/>
              </a:rPr>
              <a:t>之</a:t>
            </a:r>
            <a:r>
              <a:rPr lang="zh-TW" altLang="zh-TW" sz="2200" kern="100" dirty="0">
                <a:latin typeface="Times New Roman" panose="02020603050405020304" pitchFamily="18" charset="0"/>
                <a:ea typeface="標楷體" panose="03000509000000000000" pitchFamily="65" charset="-120"/>
              </a:rPr>
              <a:t>課程內容及教材應以實用性及功能性為主</a:t>
            </a:r>
            <a:endParaRPr lang="en-US" altLang="zh-TW" sz="2200" kern="100" dirty="0">
              <a:latin typeface="Times New Roman" panose="02020603050405020304" pitchFamily="18" charset="0"/>
              <a:ea typeface="標楷體" panose="03000509000000000000" pitchFamily="65" charset="-120"/>
            </a:endParaRPr>
          </a:p>
          <a:p>
            <a:pPr marL="342900" lvl="0" indent="-342900" algn="just">
              <a:spcBef>
                <a:spcPts val="1200"/>
              </a:spcBef>
              <a:spcAft>
                <a:spcPts val="0"/>
              </a:spcAft>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服務群科課程規劃應</a:t>
            </a:r>
            <a:r>
              <a:rPr lang="zh-TW" altLang="en-US" sz="2200" kern="100" dirty="0">
                <a:latin typeface="Times New Roman" panose="02020603050405020304" pitchFamily="18" charset="0"/>
                <a:ea typeface="標楷體" panose="03000509000000000000" pitchFamily="65" charset="-120"/>
              </a:rPr>
              <a:t>以職業與生活為核心進行</a:t>
            </a:r>
            <a:r>
              <a:rPr lang="zh-TW" altLang="en-US" sz="2200" kern="100">
                <a:latin typeface="Times New Roman" panose="02020603050405020304" pitchFamily="18" charset="0"/>
                <a:ea typeface="標楷體" panose="03000509000000000000" pitchFamily="65" charset="-120"/>
              </a:rPr>
              <a:t>課程設計</a:t>
            </a:r>
            <a:endParaRPr lang="zh-TW" altLang="zh-TW" sz="2200" kern="100" dirty="0">
              <a:latin typeface="Times New Roman" panose="02020603050405020304" pitchFamily="18" charset="0"/>
              <a:ea typeface="標楷體" panose="03000509000000000000" pitchFamily="65" charset="-120"/>
            </a:endParaRPr>
          </a:p>
        </p:txBody>
      </p:sp>
      <p:sp>
        <p:nvSpPr>
          <p:cNvPr id="22" name="矩形 21">
            <a:extLst>
              <a:ext uri="{FF2B5EF4-FFF2-40B4-BE49-F238E27FC236}">
                <a16:creationId xmlns:a16="http://schemas.microsoft.com/office/drawing/2014/main" id="{0F3A508C-874B-45C4-BF0E-E84CA826213F}"/>
              </a:ext>
            </a:extLst>
          </p:cNvPr>
          <p:cNvSpPr/>
          <p:nvPr/>
        </p:nvSpPr>
        <p:spPr bwMode="auto">
          <a:xfrm>
            <a:off x="5422011" y="2514921"/>
            <a:ext cx="3254445"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3" name="Content Placeholder 2">
            <a:extLst>
              <a:ext uri="{FF2B5EF4-FFF2-40B4-BE49-F238E27FC236}">
                <a16:creationId xmlns:a16="http://schemas.microsoft.com/office/drawing/2014/main" id="{445B7AAC-895A-427E-8483-D0EB09EE6EA2}"/>
              </a:ext>
            </a:extLst>
          </p:cNvPr>
          <p:cNvSpPr txBox="1">
            <a:spLocks/>
          </p:cNvSpPr>
          <p:nvPr/>
        </p:nvSpPr>
        <p:spPr>
          <a:xfrm>
            <a:off x="5407233" y="2226890"/>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24" name="Elbow Connector 52">
            <a:extLst>
              <a:ext uri="{FF2B5EF4-FFF2-40B4-BE49-F238E27FC236}">
                <a16:creationId xmlns:a16="http://schemas.microsoft.com/office/drawing/2014/main" id="{42FC3D45-F6B6-4285-A67A-450C7BC1D9E9}"/>
              </a:ext>
            </a:extLst>
          </p:cNvPr>
          <p:cNvCxnSpPr/>
          <p:nvPr/>
        </p:nvCxnSpPr>
        <p:spPr>
          <a:xfrm rot="16200000" flipH="1">
            <a:off x="4808438" y="2112443"/>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EEEE3A8B-B0C4-4929-B78A-7DE0042199AA}"/>
              </a:ext>
            </a:extLst>
          </p:cNvPr>
          <p:cNvSpPr/>
          <p:nvPr/>
        </p:nvSpPr>
        <p:spPr>
          <a:xfrm>
            <a:off x="5220072" y="2861106"/>
            <a:ext cx="3672408" cy="3293209"/>
          </a:xfrm>
          <a:prstGeom prst="rect">
            <a:avLst/>
          </a:prstGeom>
        </p:spPr>
        <p:txBody>
          <a:bodyPr wrap="square">
            <a:spAutoFit/>
          </a:bodyPr>
          <a:lstStyle/>
          <a:p>
            <a:pPr marL="342900" lvl="0" indent="-342900" algn="just">
              <a:spcBef>
                <a:spcPts val="1200"/>
              </a:spcBef>
              <a:spcAft>
                <a:spcPts val="0"/>
              </a:spcAft>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依</a:t>
            </a:r>
            <a:r>
              <a:rPr lang="en-US" altLang="zh-TW" sz="2200" kern="100" dirty="0">
                <a:latin typeface="Times New Roman" panose="02020603050405020304" pitchFamily="18" charset="0"/>
                <a:ea typeface="標楷體" panose="03000509000000000000" pitchFamily="65" charset="-120"/>
              </a:rPr>
              <a:t>IGP</a:t>
            </a:r>
            <a:r>
              <a:rPr lang="zh-TW" altLang="en-US" sz="2200" kern="100" dirty="0">
                <a:latin typeface="Times New Roman" panose="02020603050405020304" pitchFamily="18" charset="0"/>
                <a:ea typeface="標楷體" panose="03000509000000000000" pitchFamily="65" charset="-120"/>
              </a:rPr>
              <a:t>進行</a:t>
            </a:r>
            <a:r>
              <a:rPr lang="zh-TW" altLang="zh-TW" sz="2200" kern="100" dirty="0">
                <a:latin typeface="Times New Roman" panose="02020603050405020304" pitchFamily="18" charset="0"/>
                <a:ea typeface="標楷體" panose="03000509000000000000" pitchFamily="65" charset="-120"/>
              </a:rPr>
              <a:t>適性設計，必要時得調整部定必修課程</a:t>
            </a:r>
            <a:r>
              <a:rPr lang="zh-TW" altLang="en-US" sz="2200" kern="100" dirty="0">
                <a:latin typeface="Times New Roman" panose="02020603050405020304" pitchFamily="18" charset="0"/>
                <a:ea typeface="標楷體" panose="03000509000000000000" pitchFamily="65" charset="-120"/>
              </a:rPr>
              <a:t>，並</a:t>
            </a:r>
            <a:r>
              <a:rPr lang="zh-TW" altLang="zh-TW" sz="2200" kern="100" dirty="0">
                <a:latin typeface="Times New Roman" panose="02020603050405020304" pitchFamily="18" charset="0"/>
                <a:ea typeface="標楷體" panose="03000509000000000000" pitchFamily="65" charset="-120"/>
              </a:rPr>
              <a:t>依</a:t>
            </a:r>
            <a:r>
              <a:rPr lang="en-US" altLang="zh-TW" sz="2200" kern="100" dirty="0">
                <a:latin typeface="Times New Roman" panose="02020603050405020304" pitchFamily="18" charset="0"/>
                <a:ea typeface="標楷體" panose="03000509000000000000" pitchFamily="65" charset="-120"/>
              </a:rPr>
              <a:t>IGP</a:t>
            </a:r>
            <a:r>
              <a:rPr lang="zh-TW" altLang="zh-TW" sz="2200" kern="100" dirty="0">
                <a:latin typeface="Times New Roman" panose="02020603050405020304" pitchFamily="18" charset="0"/>
                <a:ea typeface="標楷體" panose="03000509000000000000" pitchFamily="65" charset="-120"/>
              </a:rPr>
              <a:t>開設特殊需求領域課程</a:t>
            </a:r>
          </a:p>
          <a:p>
            <a:pPr marL="342900" indent="-342900" algn="just">
              <a:spcBef>
                <a:spcPts val="1200"/>
              </a:spcBef>
              <a:spcAft>
                <a:spcPts val="0"/>
              </a:spcAft>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依〈特殊教育法〉設置之特殊教育班</a:t>
            </a:r>
            <a:r>
              <a:rPr lang="en-US" altLang="zh-TW" sz="2200" kern="100" dirty="0">
                <a:latin typeface="Times New Roman" panose="02020603050405020304" pitchFamily="18" charset="0"/>
                <a:ea typeface="標楷體" panose="03000509000000000000" pitchFamily="65" charset="-120"/>
              </a:rPr>
              <a:t>/</a:t>
            </a:r>
            <a:r>
              <a:rPr lang="zh-TW" altLang="zh-TW" sz="2200" kern="100" dirty="0">
                <a:latin typeface="Times New Roman" panose="02020603050405020304" pitchFamily="18" charset="0"/>
                <a:ea typeface="標楷體" panose="03000509000000000000" pitchFamily="65" charset="-120"/>
              </a:rPr>
              <a:t>方案學生應依</a:t>
            </a:r>
            <a:r>
              <a:rPr lang="zh-TW" altLang="en-US" sz="2200" kern="100" dirty="0">
                <a:latin typeface="Times New Roman" panose="02020603050405020304" pitchFamily="18" charset="0"/>
                <a:ea typeface="標楷體" panose="03000509000000000000" pitchFamily="65" charset="-120"/>
              </a:rPr>
              <a:t>特推</a:t>
            </a:r>
            <a:r>
              <a:rPr lang="zh-TW" altLang="zh-TW" sz="2200" kern="100" dirty="0">
                <a:latin typeface="Times New Roman" panose="02020603050405020304" pitchFamily="18" charset="0"/>
                <a:ea typeface="標楷體" panose="03000509000000000000" pitchFamily="65" charset="-120"/>
              </a:rPr>
              <a:t>會之決議適性增減學習節數</a:t>
            </a:r>
            <a:r>
              <a:rPr lang="en-US" altLang="zh-TW" sz="2200" kern="100" dirty="0">
                <a:latin typeface="Times New Roman" panose="02020603050405020304" pitchFamily="18" charset="0"/>
                <a:ea typeface="標楷體" panose="03000509000000000000" pitchFamily="65" charset="-120"/>
              </a:rPr>
              <a:t>/</a:t>
            </a:r>
            <a:r>
              <a:rPr lang="zh-TW" altLang="zh-TW" sz="2200" kern="100" dirty="0">
                <a:latin typeface="Times New Roman" panose="02020603050405020304" pitchFamily="18" charset="0"/>
                <a:ea typeface="標楷體" panose="03000509000000000000" pitchFamily="65" charset="-120"/>
              </a:rPr>
              <a:t>學分數</a:t>
            </a:r>
            <a:r>
              <a:rPr lang="zh-TW" altLang="en-US" sz="2200" kern="100" dirty="0">
                <a:latin typeface="Times New Roman" panose="02020603050405020304" pitchFamily="18" charset="0"/>
                <a:ea typeface="標楷體" panose="03000509000000000000" pitchFamily="65" charset="-120"/>
              </a:rPr>
              <a:t>及學習內容</a:t>
            </a:r>
          </a:p>
        </p:txBody>
      </p:sp>
    </p:spTree>
    <p:extLst>
      <p:ext uri="{BB962C8B-B14F-4D97-AF65-F5344CB8AC3E}">
        <p14:creationId xmlns:p14="http://schemas.microsoft.com/office/powerpoint/2010/main" val="37699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750"/>
                                        <p:tgtEl>
                                          <p:spTgt spid="20"/>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750"/>
                                        <p:tgtEl>
                                          <p:spTgt spid="23"/>
                                        </p:tgtEl>
                                      </p:cBhvr>
                                    </p:animEffect>
                                  </p:childTnLst>
                                </p:cTn>
                              </p:par>
                              <p:par>
                                <p:cTn id="14" presetID="22" presetClass="entr" presetSubtype="1" fill="hold" nodeType="withEffect">
                                  <p:stCondLst>
                                    <p:cond delay="325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991E6E72-5894-4AF6-A5A1-940A8B911AD5}"/>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3" name="矩形 1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14" name="梯形 13">
            <a:extLst>
              <a:ext uri="{FF2B5EF4-FFF2-40B4-BE49-F238E27FC236}">
                <a16:creationId xmlns:a16="http://schemas.microsoft.com/office/drawing/2014/main" id="{232B617D-2E9E-4075-BE5C-903FCAC5324E}"/>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5" name="Shape 33220">
            <a:extLst>
              <a:ext uri="{FF2B5EF4-FFF2-40B4-BE49-F238E27FC236}">
                <a16:creationId xmlns:a16="http://schemas.microsoft.com/office/drawing/2014/main" id="{479C416E-23DA-49C2-876E-8C87AE086A4B}"/>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6" name="Picture 11">
            <a:extLst>
              <a:ext uri="{FF2B5EF4-FFF2-40B4-BE49-F238E27FC236}">
                <a16:creationId xmlns:a16="http://schemas.microsoft.com/office/drawing/2014/main" id="{61ECB156-3672-4039-BC82-3135218BAC9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grpSp>
        <p:nvGrpSpPr>
          <p:cNvPr id="17" name="群組 16">
            <a:extLst>
              <a:ext uri="{FF2B5EF4-FFF2-40B4-BE49-F238E27FC236}">
                <a16:creationId xmlns:a16="http://schemas.microsoft.com/office/drawing/2014/main" id="{CFCFA2B5-2428-4D11-A331-2F0A3F9EA8BD}"/>
              </a:ext>
            </a:extLst>
          </p:cNvPr>
          <p:cNvGrpSpPr/>
          <p:nvPr/>
        </p:nvGrpSpPr>
        <p:grpSpPr>
          <a:xfrm>
            <a:off x="707323" y="2704841"/>
            <a:ext cx="8170359" cy="669650"/>
            <a:chOff x="430362" y="215983"/>
            <a:chExt cx="8170359" cy="708007"/>
          </a:xfrm>
          <a:solidFill>
            <a:schemeClr val="bg1"/>
          </a:solidFill>
        </p:grpSpPr>
        <p:sp>
          <p:nvSpPr>
            <p:cNvPr id="33" name="矩形 32">
              <a:extLst>
                <a:ext uri="{FF2B5EF4-FFF2-40B4-BE49-F238E27FC236}">
                  <a16:creationId xmlns:a16="http://schemas.microsoft.com/office/drawing/2014/main" id="{52D849F2-9E35-4AC4-8F7F-7445044F740D}"/>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4" name="文字方塊 33">
              <a:extLst>
                <a:ext uri="{FF2B5EF4-FFF2-40B4-BE49-F238E27FC236}">
                  <a16:creationId xmlns:a16="http://schemas.microsoft.com/office/drawing/2014/main" id="{3BE770B1-C502-49AC-BB89-152935FF3689}"/>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Font typeface="+mj-lt"/>
                <a:buNone/>
              </a:pPr>
              <a:r>
                <a:rPr lang="zh-TW" altLang="zh-TW" sz="2000" kern="1200" dirty="0">
                  <a:solidFill>
                    <a:schemeClr val="tx1"/>
                  </a:solidFill>
                  <a:latin typeface="Times New Roman" panose="02020603050405020304" pitchFamily="18" charset="0"/>
                  <a:ea typeface="標楷體" panose="03000509000000000000" pitchFamily="65" charset="-120"/>
                </a:rPr>
                <a:t>開學前做好教學規劃</a:t>
              </a:r>
              <a:r>
                <a:rPr lang="zh-TW" altLang="en-US" sz="2000" kern="1200" dirty="0">
                  <a:solidFill>
                    <a:schemeClr val="tx1"/>
                  </a:solidFill>
                  <a:latin typeface="Times New Roman" panose="02020603050405020304" pitchFamily="18" charset="0"/>
                  <a:ea typeface="標楷體" panose="03000509000000000000" pitchFamily="65" charset="-120"/>
                </a:rPr>
                <a:t>、準備教學資源及相關事項</a:t>
              </a:r>
              <a:r>
                <a:rPr lang="en-US" altLang="zh-TW" sz="2000" kern="1200" dirty="0">
                  <a:solidFill>
                    <a:schemeClr val="tx1"/>
                  </a:solidFill>
                  <a:latin typeface="Times New Roman" panose="02020603050405020304" pitchFamily="18" charset="0"/>
                  <a:ea typeface="標楷體" panose="03000509000000000000" pitchFamily="65" charset="-120"/>
                </a:rPr>
                <a:t> </a:t>
              </a:r>
              <a:endParaRPr lang="zh-TW" altLang="en-US" sz="2000" kern="1200" dirty="0">
                <a:solidFill>
                  <a:schemeClr val="tx1"/>
                </a:solidFill>
              </a:endParaRPr>
            </a:p>
          </p:txBody>
        </p:sp>
      </p:grpSp>
      <p:grpSp>
        <p:nvGrpSpPr>
          <p:cNvPr id="18" name="群組 17">
            <a:extLst>
              <a:ext uri="{FF2B5EF4-FFF2-40B4-BE49-F238E27FC236}">
                <a16:creationId xmlns:a16="http://schemas.microsoft.com/office/drawing/2014/main" id="{415C34AC-03A8-421D-8776-F34B365233FE}"/>
              </a:ext>
            </a:extLst>
          </p:cNvPr>
          <p:cNvGrpSpPr/>
          <p:nvPr/>
        </p:nvGrpSpPr>
        <p:grpSpPr>
          <a:xfrm>
            <a:off x="707322" y="3559821"/>
            <a:ext cx="8170359" cy="669650"/>
            <a:chOff x="838928" y="1070963"/>
            <a:chExt cx="7761792" cy="708007"/>
          </a:xfrm>
          <a:solidFill>
            <a:schemeClr val="bg1"/>
          </a:solidFill>
        </p:grpSpPr>
        <p:sp>
          <p:nvSpPr>
            <p:cNvPr id="30" name="矩形 29">
              <a:extLst>
                <a:ext uri="{FF2B5EF4-FFF2-40B4-BE49-F238E27FC236}">
                  <a16:creationId xmlns:a16="http://schemas.microsoft.com/office/drawing/2014/main" id="{A2E3BB3E-AE08-4DA3-A86F-ACDBEF66AC92}"/>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32" name="文字方塊 31">
              <a:extLst>
                <a:ext uri="{FF2B5EF4-FFF2-40B4-BE49-F238E27FC236}">
                  <a16:creationId xmlns:a16="http://schemas.microsoft.com/office/drawing/2014/main" id="{73CCC0CC-9758-4776-933C-9140913A5FF9}"/>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zh-TW" sz="2000" kern="1200" dirty="0">
                  <a:solidFill>
                    <a:schemeClr val="tx1"/>
                  </a:solidFill>
                  <a:latin typeface="Times New Roman" panose="02020603050405020304" pitchFamily="18" charset="0"/>
                  <a:ea typeface="標楷體" panose="03000509000000000000" pitchFamily="65" charset="-120"/>
                </a:rPr>
                <a:t>應準備符合學生需求的學習內容，並規劃多元適性之教學活動</a:t>
              </a:r>
              <a:endParaRPr lang="zh-TW" altLang="zh-TW" sz="2000" kern="1200" dirty="0">
                <a:solidFill>
                  <a:schemeClr val="tx1"/>
                </a:solidFill>
                <a:latin typeface="Times New Roman" panose="02020603050405020304" pitchFamily="18" charset="0"/>
              </a:endParaRPr>
            </a:p>
          </p:txBody>
        </p:sp>
      </p:grpSp>
      <p:grpSp>
        <p:nvGrpSpPr>
          <p:cNvPr id="19" name="群組 18">
            <a:extLst>
              <a:ext uri="{FF2B5EF4-FFF2-40B4-BE49-F238E27FC236}">
                <a16:creationId xmlns:a16="http://schemas.microsoft.com/office/drawing/2014/main" id="{7CA59E80-4005-4895-8A43-8D31D6B3F77B}"/>
              </a:ext>
            </a:extLst>
          </p:cNvPr>
          <p:cNvGrpSpPr/>
          <p:nvPr/>
        </p:nvGrpSpPr>
        <p:grpSpPr>
          <a:xfrm>
            <a:off x="707322" y="4414802"/>
            <a:ext cx="8170359" cy="669650"/>
            <a:chOff x="838928" y="1925944"/>
            <a:chExt cx="7761792" cy="708007"/>
          </a:xfrm>
          <a:solidFill>
            <a:schemeClr val="bg1"/>
          </a:solidFill>
        </p:grpSpPr>
        <p:sp>
          <p:nvSpPr>
            <p:cNvPr id="28" name="矩形 27">
              <a:extLst>
                <a:ext uri="{FF2B5EF4-FFF2-40B4-BE49-F238E27FC236}">
                  <a16:creationId xmlns:a16="http://schemas.microsoft.com/office/drawing/2014/main" id="{B41E3755-1367-4C05-990C-5A5539B2D3D4}"/>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9" name="文字方塊 28">
              <a:extLst>
                <a:ext uri="{FF2B5EF4-FFF2-40B4-BE49-F238E27FC236}">
                  <a16:creationId xmlns:a16="http://schemas.microsoft.com/office/drawing/2014/main" id="{752536A0-112E-4C63-8042-96536C14876B}"/>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zh-TW" sz="2000" kern="1200" dirty="0">
                  <a:solidFill>
                    <a:schemeClr val="tx1"/>
                  </a:solidFill>
                  <a:latin typeface="Times New Roman" panose="02020603050405020304" pitchFamily="18" charset="0"/>
                  <a:ea typeface="標楷體" panose="03000509000000000000" pitchFamily="65" charset="-120"/>
                </a:rPr>
                <a:t>宜配合平日教學，進行創新教學實驗或行動研究</a:t>
              </a:r>
            </a:p>
          </p:txBody>
        </p:sp>
      </p:grpSp>
      <p:grpSp>
        <p:nvGrpSpPr>
          <p:cNvPr id="20" name="群組 19">
            <a:extLst>
              <a:ext uri="{FF2B5EF4-FFF2-40B4-BE49-F238E27FC236}">
                <a16:creationId xmlns:a16="http://schemas.microsoft.com/office/drawing/2014/main" id="{98B590B9-DC6F-41F4-91C4-373B9DDC4688}"/>
              </a:ext>
            </a:extLst>
          </p:cNvPr>
          <p:cNvGrpSpPr/>
          <p:nvPr/>
        </p:nvGrpSpPr>
        <p:grpSpPr>
          <a:xfrm>
            <a:off x="707322" y="5269782"/>
            <a:ext cx="8170359" cy="669650"/>
            <a:chOff x="838928" y="2780924"/>
            <a:chExt cx="7761792" cy="708007"/>
          </a:xfrm>
          <a:solidFill>
            <a:schemeClr val="bg1"/>
          </a:solidFill>
        </p:grpSpPr>
        <p:sp>
          <p:nvSpPr>
            <p:cNvPr id="25" name="矩形 24">
              <a:extLst>
                <a:ext uri="{FF2B5EF4-FFF2-40B4-BE49-F238E27FC236}">
                  <a16:creationId xmlns:a16="http://schemas.microsoft.com/office/drawing/2014/main" id="{9AA38969-6A95-48C2-8DE2-A443928F0FC6}"/>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7" name="文字方塊 26">
              <a:extLst>
                <a:ext uri="{FF2B5EF4-FFF2-40B4-BE49-F238E27FC236}">
                  <a16:creationId xmlns:a16="http://schemas.microsoft.com/office/drawing/2014/main" id="{90BD91BD-085C-41BB-93C3-AD4DBD532171}"/>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zh-TW" sz="2000" kern="1200" dirty="0">
                  <a:solidFill>
                    <a:schemeClr val="tx1"/>
                  </a:solidFill>
                  <a:latin typeface="Times New Roman" panose="02020603050405020304" pitchFamily="18" charset="0"/>
                  <a:ea typeface="標楷體" panose="03000509000000000000" pitchFamily="65" charset="-120"/>
                </a:rPr>
                <a:t>需熟悉校內外有助於教學之各項人力、物力資源及行政支援網絡</a:t>
              </a:r>
            </a:p>
          </p:txBody>
        </p:sp>
      </p:grpSp>
      <p:grpSp>
        <p:nvGrpSpPr>
          <p:cNvPr id="21" name="群組 20">
            <a:extLst>
              <a:ext uri="{FF2B5EF4-FFF2-40B4-BE49-F238E27FC236}">
                <a16:creationId xmlns:a16="http://schemas.microsoft.com/office/drawing/2014/main" id="{B9B87704-BCA6-4994-BC9B-832F37D7C306}"/>
              </a:ext>
            </a:extLst>
          </p:cNvPr>
          <p:cNvGrpSpPr/>
          <p:nvPr/>
        </p:nvGrpSpPr>
        <p:grpSpPr>
          <a:xfrm>
            <a:off x="707323" y="6124763"/>
            <a:ext cx="8170359" cy="669650"/>
            <a:chOff x="430362" y="3635905"/>
            <a:chExt cx="8170359" cy="708007"/>
          </a:xfrm>
          <a:solidFill>
            <a:schemeClr val="bg1"/>
          </a:solidFill>
        </p:grpSpPr>
        <p:sp>
          <p:nvSpPr>
            <p:cNvPr id="22" name="矩形 21">
              <a:extLst>
                <a:ext uri="{FF2B5EF4-FFF2-40B4-BE49-F238E27FC236}">
                  <a16:creationId xmlns:a16="http://schemas.microsoft.com/office/drawing/2014/main" id="{72E8A909-E07F-4F25-9BE0-0896C4FFD32C}"/>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24" name="文字方塊 23">
              <a:extLst>
                <a:ext uri="{FF2B5EF4-FFF2-40B4-BE49-F238E27FC236}">
                  <a16:creationId xmlns:a16="http://schemas.microsoft.com/office/drawing/2014/main" id="{9C8074CD-9CEF-4AFE-B50D-8FCFA96D7BEB}"/>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「領域課程調整應用手冊」、「專業群科課程調整應用手冊」僅供教師課程規劃與教學之參考，而非調整的依據</a:t>
              </a:r>
            </a:p>
          </p:txBody>
        </p:sp>
      </p:grpSp>
      <p:grpSp>
        <p:nvGrpSpPr>
          <p:cNvPr id="7" name="群組 6">
            <a:extLst>
              <a:ext uri="{FF2B5EF4-FFF2-40B4-BE49-F238E27FC236}">
                <a16:creationId xmlns:a16="http://schemas.microsoft.com/office/drawing/2014/main" id="{A5F86235-3738-4C7A-B182-87037C4B1255}"/>
              </a:ext>
            </a:extLst>
          </p:cNvPr>
          <p:cNvGrpSpPr/>
          <p:nvPr/>
        </p:nvGrpSpPr>
        <p:grpSpPr>
          <a:xfrm>
            <a:off x="323528" y="2693496"/>
            <a:ext cx="720000" cy="680993"/>
            <a:chOff x="-3708920" y="3429000"/>
            <a:chExt cx="720000" cy="720000"/>
          </a:xfrm>
        </p:grpSpPr>
        <p:sp>
          <p:nvSpPr>
            <p:cNvPr id="6" name="橢圓 5">
              <a:extLst>
                <a:ext uri="{FF2B5EF4-FFF2-40B4-BE49-F238E27FC236}">
                  <a16:creationId xmlns:a16="http://schemas.microsoft.com/office/drawing/2014/main" id="{2650E1B2-7358-48AF-86F0-2AA10302D6B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Freeform 45">
              <a:extLst>
                <a:ext uri="{FF2B5EF4-FFF2-40B4-BE49-F238E27FC236}">
                  <a16:creationId xmlns:a16="http://schemas.microsoft.com/office/drawing/2014/main" id="{9F66C262-94ED-4680-BE38-ACD314AA7B6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6" name="群組 35">
            <a:extLst>
              <a:ext uri="{FF2B5EF4-FFF2-40B4-BE49-F238E27FC236}">
                <a16:creationId xmlns:a16="http://schemas.microsoft.com/office/drawing/2014/main" id="{B1BBAFFB-7E15-4668-A1DA-63A11F06F364}"/>
              </a:ext>
            </a:extLst>
          </p:cNvPr>
          <p:cNvGrpSpPr/>
          <p:nvPr/>
        </p:nvGrpSpPr>
        <p:grpSpPr>
          <a:xfrm>
            <a:off x="323528" y="3540094"/>
            <a:ext cx="720000" cy="680993"/>
            <a:chOff x="-3708920" y="3429000"/>
            <a:chExt cx="720000" cy="720000"/>
          </a:xfrm>
        </p:grpSpPr>
        <p:sp>
          <p:nvSpPr>
            <p:cNvPr id="37" name="橢圓 36">
              <a:extLst>
                <a:ext uri="{FF2B5EF4-FFF2-40B4-BE49-F238E27FC236}">
                  <a16:creationId xmlns:a16="http://schemas.microsoft.com/office/drawing/2014/main" id="{8BA45A44-D7CB-410E-9521-B3241FFCE6B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Freeform 45">
              <a:extLst>
                <a:ext uri="{FF2B5EF4-FFF2-40B4-BE49-F238E27FC236}">
                  <a16:creationId xmlns:a16="http://schemas.microsoft.com/office/drawing/2014/main" id="{39C3A63E-97C4-48CF-8340-84CD5BB996E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9" name="群組 38">
            <a:extLst>
              <a:ext uri="{FF2B5EF4-FFF2-40B4-BE49-F238E27FC236}">
                <a16:creationId xmlns:a16="http://schemas.microsoft.com/office/drawing/2014/main" id="{9BDDA66E-E034-4C09-9136-9D84CE3D9E7A}"/>
              </a:ext>
            </a:extLst>
          </p:cNvPr>
          <p:cNvGrpSpPr/>
          <p:nvPr/>
        </p:nvGrpSpPr>
        <p:grpSpPr>
          <a:xfrm>
            <a:off x="323528" y="4404190"/>
            <a:ext cx="720000" cy="680993"/>
            <a:chOff x="-3708920" y="3429000"/>
            <a:chExt cx="720000" cy="720000"/>
          </a:xfrm>
        </p:grpSpPr>
        <p:sp>
          <p:nvSpPr>
            <p:cNvPr id="40" name="橢圓 39">
              <a:extLst>
                <a:ext uri="{FF2B5EF4-FFF2-40B4-BE49-F238E27FC236}">
                  <a16:creationId xmlns:a16="http://schemas.microsoft.com/office/drawing/2014/main" id="{E7BE1885-C4CB-4E92-A204-8446CA1E31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1" name="Freeform 45">
              <a:extLst>
                <a:ext uri="{FF2B5EF4-FFF2-40B4-BE49-F238E27FC236}">
                  <a16:creationId xmlns:a16="http://schemas.microsoft.com/office/drawing/2014/main" id="{41E355DF-C607-4D53-B163-E0F60998213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2" name="群組 41">
            <a:extLst>
              <a:ext uri="{FF2B5EF4-FFF2-40B4-BE49-F238E27FC236}">
                <a16:creationId xmlns:a16="http://schemas.microsoft.com/office/drawing/2014/main" id="{5FA3287E-D4DA-400A-B024-52F6DEA49872}"/>
              </a:ext>
            </a:extLst>
          </p:cNvPr>
          <p:cNvGrpSpPr/>
          <p:nvPr/>
        </p:nvGrpSpPr>
        <p:grpSpPr>
          <a:xfrm>
            <a:off x="323528" y="5268286"/>
            <a:ext cx="720000" cy="680993"/>
            <a:chOff x="-3708920" y="3429000"/>
            <a:chExt cx="720000" cy="720000"/>
          </a:xfrm>
        </p:grpSpPr>
        <p:sp>
          <p:nvSpPr>
            <p:cNvPr id="43" name="橢圓 42">
              <a:extLst>
                <a:ext uri="{FF2B5EF4-FFF2-40B4-BE49-F238E27FC236}">
                  <a16:creationId xmlns:a16="http://schemas.microsoft.com/office/drawing/2014/main" id="{4C1F2E89-939A-4F56-BCF6-E965161F44C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4" name="Freeform 45">
              <a:extLst>
                <a:ext uri="{FF2B5EF4-FFF2-40B4-BE49-F238E27FC236}">
                  <a16:creationId xmlns:a16="http://schemas.microsoft.com/office/drawing/2014/main" id="{EA2C510D-54B1-43F8-BDDD-D56A6F8EA44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5" name="群組 44">
            <a:extLst>
              <a:ext uri="{FF2B5EF4-FFF2-40B4-BE49-F238E27FC236}">
                <a16:creationId xmlns:a16="http://schemas.microsoft.com/office/drawing/2014/main" id="{A459C496-1311-4552-8BDF-BF32B89747DD}"/>
              </a:ext>
            </a:extLst>
          </p:cNvPr>
          <p:cNvGrpSpPr/>
          <p:nvPr/>
        </p:nvGrpSpPr>
        <p:grpSpPr>
          <a:xfrm>
            <a:off x="323528" y="6132382"/>
            <a:ext cx="720000" cy="680993"/>
            <a:chOff x="-3708920" y="3429000"/>
            <a:chExt cx="720000" cy="720000"/>
          </a:xfrm>
        </p:grpSpPr>
        <p:sp>
          <p:nvSpPr>
            <p:cNvPr id="46" name="橢圓 45">
              <a:extLst>
                <a:ext uri="{FF2B5EF4-FFF2-40B4-BE49-F238E27FC236}">
                  <a16:creationId xmlns:a16="http://schemas.microsoft.com/office/drawing/2014/main" id="{692E4213-BD03-4E87-899D-585231BC996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7" name="Freeform 45">
              <a:extLst>
                <a:ext uri="{FF2B5EF4-FFF2-40B4-BE49-F238E27FC236}">
                  <a16:creationId xmlns:a16="http://schemas.microsoft.com/office/drawing/2014/main" id="{E3A0AC9E-59E8-4B59-914B-94622488CFD1}"/>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8" name="標題 1">
            <a:extLst>
              <a:ext uri="{FF2B5EF4-FFF2-40B4-BE49-F238E27FC236}">
                <a16:creationId xmlns:a16="http://schemas.microsoft.com/office/drawing/2014/main" id="{A66C2ED2-46B0-4762-888A-7D01C905FDE2}"/>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dirty="0"/>
              <a:t>(</a:t>
            </a:r>
            <a:r>
              <a:rPr lang="zh-TW" altLang="en-US" sz="3000" kern="0" dirty="0"/>
              <a:t>一</a:t>
            </a:r>
            <a:r>
              <a:rPr lang="en-US" altLang="zh-TW" sz="3000" kern="0" dirty="0"/>
              <a:t>)</a:t>
            </a:r>
            <a:r>
              <a:rPr lang="zh-TW" altLang="en-US" sz="3000" kern="0" dirty="0"/>
              <a:t>教學準備與支援</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pSp>
        <p:nvGrpSpPr>
          <p:cNvPr id="14" name="群組 13"/>
          <p:cNvGrpSpPr/>
          <p:nvPr/>
        </p:nvGrpSpPr>
        <p:grpSpPr>
          <a:xfrm>
            <a:off x="471279" y="2276872"/>
            <a:ext cx="2084497" cy="4581128"/>
            <a:chOff x="3734" y="1358555"/>
            <a:chExt cx="1632591" cy="1346888"/>
          </a:xfrm>
          <a:solidFill>
            <a:schemeClr val="bg1"/>
          </a:solidFill>
        </p:grpSpPr>
        <p:sp>
          <p:nvSpPr>
            <p:cNvPr id="36" name="圓角矩形 35"/>
            <p:cNvSpPr/>
            <p:nvPr/>
          </p:nvSpPr>
          <p:spPr>
            <a:xfrm>
              <a:off x="3734" y="1358555"/>
              <a:ext cx="1632591" cy="1346888"/>
            </a:xfrm>
            <a:prstGeom prst="roundRect">
              <a:avLst>
                <a:gd name="adj" fmla="val 10000"/>
              </a:avLst>
            </a:prstGeom>
            <a:grpFill/>
            <a:ln>
              <a:solidFill>
                <a:srgbClr val="FFC00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7" name="圓角矩形 4"/>
            <p:cNvSpPr/>
            <p:nvPr/>
          </p:nvSpPr>
          <p:spPr>
            <a:xfrm>
              <a:off x="43183" y="1398004"/>
              <a:ext cx="1553693" cy="1267990"/>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tx1"/>
                  </a:solidFill>
                  <a:latin typeface="Times New Roman" panose="02020603050405020304" pitchFamily="18" charset="0"/>
                  <a:ea typeface="標楷體" panose="03000509000000000000" pitchFamily="65" charset="-120"/>
                </a:rPr>
                <a:t>評量學生的學習功能及需要</a:t>
              </a: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zh-TW" altLang="en-US" sz="2400" kern="1200" dirty="0">
                <a:solidFill>
                  <a:schemeClr val="tx1"/>
                </a:solidFill>
              </a:endParaRPr>
            </a:p>
          </p:txBody>
        </p:sp>
      </p:grpSp>
      <p:grpSp>
        <p:nvGrpSpPr>
          <p:cNvPr id="15" name="群組 14"/>
          <p:cNvGrpSpPr/>
          <p:nvPr/>
        </p:nvGrpSpPr>
        <p:grpSpPr>
          <a:xfrm>
            <a:off x="2771800" y="4884537"/>
            <a:ext cx="346109" cy="404882"/>
            <a:chOff x="1799584" y="1829558"/>
            <a:chExt cx="346109" cy="404882"/>
          </a:xfrm>
        </p:grpSpPr>
        <p:sp>
          <p:nvSpPr>
            <p:cNvPr id="34" name="向右箭號 33"/>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5"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16" name="群組 15"/>
          <p:cNvGrpSpPr/>
          <p:nvPr/>
        </p:nvGrpSpPr>
        <p:grpSpPr>
          <a:xfrm>
            <a:off x="3261579" y="2276872"/>
            <a:ext cx="734357" cy="4248472"/>
            <a:chOff x="2289362" y="1358555"/>
            <a:chExt cx="1632591" cy="1346888"/>
          </a:xfrm>
        </p:grpSpPr>
        <p:sp>
          <p:nvSpPr>
            <p:cNvPr id="32" name="圓角矩形 31"/>
            <p:cNvSpPr/>
            <p:nvPr/>
          </p:nvSpPr>
          <p:spPr>
            <a:xfrm>
              <a:off x="2289362" y="1358555"/>
              <a:ext cx="1632591" cy="1346888"/>
            </a:xfrm>
            <a:prstGeom prst="roundRect">
              <a:avLst>
                <a:gd name="adj" fmla="val 10000"/>
              </a:avLst>
            </a:prstGeom>
          </p:spPr>
          <p:style>
            <a:lnRef idx="2">
              <a:schemeClr val="lt1">
                <a:hueOff val="0"/>
                <a:satOff val="0"/>
                <a:lumOff val="0"/>
                <a:alphaOff val="0"/>
              </a:schemeClr>
            </a:lnRef>
            <a:fillRef idx="1">
              <a:schemeClr val="accent2">
                <a:hueOff val="-4800000"/>
                <a:satOff val="-16668"/>
                <a:lumOff val="20000"/>
                <a:alphaOff val="0"/>
              </a:schemeClr>
            </a:fillRef>
            <a:effectRef idx="0">
              <a:schemeClr val="accent2">
                <a:hueOff val="-4800000"/>
                <a:satOff val="-16668"/>
                <a:lumOff val="20000"/>
                <a:alphaOff val="0"/>
              </a:schemeClr>
            </a:effectRef>
            <a:fontRef idx="minor">
              <a:schemeClr val="lt1"/>
            </a:fontRef>
          </p:style>
        </p:sp>
        <p:sp>
          <p:nvSpPr>
            <p:cNvPr id="33" name="圓角矩形 8"/>
            <p:cNvSpPr/>
            <p:nvPr/>
          </p:nvSpPr>
          <p:spPr>
            <a:xfrm>
              <a:off x="2328811"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tx1"/>
                  </a:solidFill>
                  <a:latin typeface="Times New Roman" panose="02020603050405020304" pitchFamily="18" charset="0"/>
                  <a:ea typeface="標楷體" panose="03000509000000000000" pitchFamily="65" charset="-120"/>
                </a:rPr>
                <a:t>參照實施規範</a:t>
              </a:r>
              <a:endParaRPr lang="zh-TW" altLang="en-US" sz="2400" kern="1200" dirty="0">
                <a:solidFill>
                  <a:schemeClr val="tx1"/>
                </a:solidFill>
              </a:endParaRPr>
            </a:p>
          </p:txBody>
        </p:sp>
      </p:grpSp>
      <p:grpSp>
        <p:nvGrpSpPr>
          <p:cNvPr id="18" name="群組 17"/>
          <p:cNvGrpSpPr/>
          <p:nvPr/>
        </p:nvGrpSpPr>
        <p:grpSpPr>
          <a:xfrm>
            <a:off x="4686229" y="2276872"/>
            <a:ext cx="2622075" cy="4581128"/>
            <a:chOff x="4574990" y="1358555"/>
            <a:chExt cx="1632591" cy="1346888"/>
          </a:xfrm>
        </p:grpSpPr>
        <p:sp>
          <p:nvSpPr>
            <p:cNvPr id="27" name="圓角矩形 26"/>
            <p:cNvSpPr/>
            <p:nvPr/>
          </p:nvSpPr>
          <p:spPr>
            <a:xfrm>
              <a:off x="4574990" y="1358555"/>
              <a:ext cx="1632591" cy="1346888"/>
            </a:xfrm>
            <a:prstGeom prst="roundRect">
              <a:avLst>
                <a:gd name="adj" fmla="val 10000"/>
              </a:avLst>
            </a:prstGeom>
          </p:spPr>
          <p:style>
            <a:lnRef idx="2">
              <a:schemeClr val="lt1">
                <a:hueOff val="0"/>
                <a:satOff val="0"/>
                <a:lumOff val="0"/>
                <a:alphaOff val="0"/>
              </a:schemeClr>
            </a:lnRef>
            <a:fillRef idx="1">
              <a:schemeClr val="accent2">
                <a:hueOff val="-9600000"/>
                <a:satOff val="-33335"/>
                <a:lumOff val="40001"/>
                <a:alphaOff val="0"/>
              </a:schemeClr>
            </a:fillRef>
            <a:effectRef idx="0">
              <a:schemeClr val="accent2">
                <a:hueOff val="-9600000"/>
                <a:satOff val="-33335"/>
                <a:lumOff val="40001"/>
                <a:alphaOff val="0"/>
              </a:schemeClr>
            </a:effectRef>
            <a:fontRef idx="minor">
              <a:schemeClr val="lt1"/>
            </a:fontRef>
          </p:style>
        </p:sp>
        <p:sp>
          <p:nvSpPr>
            <p:cNvPr id="28" name="圓角矩形 12"/>
            <p:cNvSpPr/>
            <p:nvPr/>
          </p:nvSpPr>
          <p:spPr>
            <a:xfrm>
              <a:off x="4614439"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zh-TW" sz="2400" kern="1200" dirty="0">
                  <a:solidFill>
                    <a:schemeClr val="tx1"/>
                  </a:solidFill>
                  <a:latin typeface="Times New Roman" panose="02020603050405020304" pitchFamily="18" charset="0"/>
                  <a:ea typeface="標楷體" panose="03000509000000000000" pitchFamily="65" charset="-120"/>
                </a:rPr>
                <a:t>擬定</a:t>
              </a:r>
              <a:r>
                <a:rPr lang="zh-TW" altLang="en-US" sz="2400" kern="1200" dirty="0">
                  <a:solidFill>
                    <a:schemeClr val="tx1"/>
                  </a:solidFill>
                  <a:latin typeface="Times New Roman" panose="02020603050405020304" pitchFamily="18" charset="0"/>
                  <a:ea typeface="標楷體" panose="03000509000000000000" pitchFamily="65" charset="-120"/>
                </a:rPr>
                <a:t>適性的</a:t>
              </a:r>
              <a:br>
                <a:rPr lang="en-US" altLang="zh-TW" sz="2400" kern="1200" dirty="0">
                  <a:solidFill>
                    <a:schemeClr val="tx1"/>
                  </a:solidFill>
                  <a:latin typeface="Times New Roman" panose="02020603050405020304" pitchFamily="18" charset="0"/>
                  <a:ea typeface="標楷體" panose="03000509000000000000" pitchFamily="65" charset="-120"/>
                </a:rPr>
              </a:br>
              <a:r>
                <a:rPr lang="zh-TW" altLang="en-US" sz="2400" kern="1200" dirty="0">
                  <a:solidFill>
                    <a:schemeClr val="tx1"/>
                  </a:solidFill>
                  <a:latin typeface="Times New Roman" panose="02020603050405020304" pitchFamily="18" charset="0"/>
                  <a:ea typeface="標楷體" panose="03000509000000000000" pitchFamily="65" charset="-120"/>
                </a:rPr>
                <a:t>教育方案</a:t>
              </a: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zh-TW" altLang="en-US" sz="2400" kern="1200" dirty="0">
                <a:solidFill>
                  <a:schemeClr val="tx1"/>
                </a:solidFill>
              </a:endParaRPr>
            </a:p>
          </p:txBody>
        </p:sp>
      </p:grpSp>
      <p:grpSp>
        <p:nvGrpSpPr>
          <p:cNvPr id="20" name="群組 19"/>
          <p:cNvGrpSpPr/>
          <p:nvPr/>
        </p:nvGrpSpPr>
        <p:grpSpPr>
          <a:xfrm>
            <a:off x="7907961" y="2277344"/>
            <a:ext cx="768495" cy="4580656"/>
            <a:chOff x="6860618" y="1358555"/>
            <a:chExt cx="1632591" cy="1346888"/>
          </a:xfrm>
        </p:grpSpPr>
        <p:sp>
          <p:nvSpPr>
            <p:cNvPr id="21" name="圓角矩形 20"/>
            <p:cNvSpPr/>
            <p:nvPr/>
          </p:nvSpPr>
          <p:spPr>
            <a:xfrm>
              <a:off x="6860618" y="1358555"/>
              <a:ext cx="1632591" cy="1346888"/>
            </a:xfrm>
            <a:prstGeom prst="roundRect">
              <a:avLst>
                <a:gd name="adj" fmla="val 10000"/>
              </a:avLst>
            </a:prstGeom>
            <a:solidFill>
              <a:srgbClr val="FFCCCC"/>
            </a:solidFill>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22" name="圓角矩形 16"/>
            <p:cNvSpPr/>
            <p:nvPr/>
          </p:nvSpPr>
          <p:spPr>
            <a:xfrm>
              <a:off x="6900067"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tx1"/>
                  </a:solidFill>
                  <a:latin typeface="Times New Roman" panose="02020603050405020304" pitchFamily="18" charset="0"/>
                  <a:ea typeface="標楷體" panose="03000509000000000000" pitchFamily="65" charset="-120"/>
                </a:rPr>
                <a:t>實施教學</a:t>
              </a:r>
              <a:endParaRPr lang="zh-TW" altLang="en-US" sz="2400" kern="1200" dirty="0">
                <a:solidFill>
                  <a:schemeClr val="tx1"/>
                </a:solidFill>
              </a:endParaRPr>
            </a:p>
          </p:txBody>
        </p:sp>
      </p:grpSp>
      <p:sp>
        <p:nvSpPr>
          <p:cNvPr id="38" name="圓角矩形 37"/>
          <p:cNvSpPr/>
          <p:nvPr/>
        </p:nvSpPr>
        <p:spPr bwMode="auto">
          <a:xfrm>
            <a:off x="683568" y="4725144"/>
            <a:ext cx="1656184" cy="792088"/>
          </a:xfrm>
          <a:prstGeom prst="roundRect">
            <a:avLst/>
          </a:prstGeom>
          <a:solidFill>
            <a:srgbClr val="0070C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a:t>資賦優異學生</a:t>
            </a:r>
          </a:p>
        </p:txBody>
      </p:sp>
      <p:sp>
        <p:nvSpPr>
          <p:cNvPr id="39" name="圓角矩形 38"/>
          <p:cNvSpPr/>
          <p:nvPr/>
        </p:nvSpPr>
        <p:spPr bwMode="auto">
          <a:xfrm>
            <a:off x="683568" y="3573016"/>
            <a:ext cx="1656184" cy="1080120"/>
          </a:xfrm>
          <a:prstGeom prst="roundRect">
            <a:avLst/>
          </a:prstGeom>
          <a:solidFill>
            <a:srgbClr val="FF802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a:t>身心障礙學生</a:t>
            </a:r>
          </a:p>
        </p:txBody>
      </p:sp>
      <p:grpSp>
        <p:nvGrpSpPr>
          <p:cNvPr id="40" name="群組 39"/>
          <p:cNvGrpSpPr/>
          <p:nvPr/>
        </p:nvGrpSpPr>
        <p:grpSpPr>
          <a:xfrm>
            <a:off x="2771800" y="3933056"/>
            <a:ext cx="346109" cy="404882"/>
            <a:chOff x="1799584" y="1829558"/>
            <a:chExt cx="346109" cy="404882"/>
          </a:xfrm>
          <a:solidFill>
            <a:srgbClr val="CC3300"/>
          </a:solidFill>
        </p:grpSpPr>
        <p:sp>
          <p:nvSpPr>
            <p:cNvPr id="41" name="向右箭號 40"/>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43" name="群組 42"/>
          <p:cNvGrpSpPr/>
          <p:nvPr/>
        </p:nvGrpSpPr>
        <p:grpSpPr>
          <a:xfrm>
            <a:off x="4153883" y="4896326"/>
            <a:ext cx="346109" cy="404882"/>
            <a:chOff x="1799584" y="1829558"/>
            <a:chExt cx="346109" cy="404882"/>
          </a:xfrm>
        </p:grpSpPr>
        <p:sp>
          <p:nvSpPr>
            <p:cNvPr id="44" name="向右箭號 43"/>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5"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46" name="群組 45"/>
          <p:cNvGrpSpPr/>
          <p:nvPr/>
        </p:nvGrpSpPr>
        <p:grpSpPr>
          <a:xfrm>
            <a:off x="4153883" y="3944845"/>
            <a:ext cx="346109" cy="404882"/>
            <a:chOff x="1799584" y="1829558"/>
            <a:chExt cx="346109" cy="404882"/>
          </a:xfrm>
          <a:solidFill>
            <a:srgbClr val="CC3300"/>
          </a:solidFill>
        </p:grpSpPr>
        <p:sp>
          <p:nvSpPr>
            <p:cNvPr id="47" name="向右箭號 46"/>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8"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49" name="圓角矩形 48"/>
          <p:cNvSpPr/>
          <p:nvPr/>
        </p:nvSpPr>
        <p:spPr bwMode="auto">
          <a:xfrm>
            <a:off x="4932040" y="4725144"/>
            <a:ext cx="2160240" cy="792088"/>
          </a:xfrm>
          <a:prstGeom prst="roundRect">
            <a:avLst/>
          </a:prstGeom>
          <a:solidFill>
            <a:srgbClr val="0070C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a:t>IGP</a:t>
            </a:r>
            <a:endParaRPr lang="zh-TW" altLang="en-US" sz="2400" dirty="0"/>
          </a:p>
        </p:txBody>
      </p:sp>
      <p:sp>
        <p:nvSpPr>
          <p:cNvPr id="50" name="圓角矩形 49"/>
          <p:cNvSpPr/>
          <p:nvPr/>
        </p:nvSpPr>
        <p:spPr bwMode="auto">
          <a:xfrm>
            <a:off x="4932040" y="3573016"/>
            <a:ext cx="2160240" cy="1080120"/>
          </a:xfrm>
          <a:prstGeom prst="roundRect">
            <a:avLst/>
          </a:prstGeom>
          <a:solidFill>
            <a:srgbClr val="FF802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a:t>IEP</a:t>
            </a:r>
          </a:p>
          <a:p>
            <a:pPr algn="ctr"/>
            <a:r>
              <a:rPr lang="en-US" altLang="zh-TW" dirty="0"/>
              <a:t>(</a:t>
            </a:r>
            <a:r>
              <a:rPr lang="zh-TW" altLang="en-US" dirty="0"/>
              <a:t>融入</a:t>
            </a:r>
            <a:r>
              <a:rPr lang="zh-TW" altLang="zh-TW" dirty="0"/>
              <a:t>家長及相關專業人員</a:t>
            </a:r>
            <a:r>
              <a:rPr lang="zh-TW" altLang="en-US" dirty="0"/>
              <a:t>的建議</a:t>
            </a:r>
            <a:r>
              <a:rPr lang="en-US" altLang="zh-TW" dirty="0"/>
              <a:t>)</a:t>
            </a:r>
            <a:endParaRPr lang="zh-TW" altLang="en-US" dirty="0"/>
          </a:p>
        </p:txBody>
      </p:sp>
      <p:grpSp>
        <p:nvGrpSpPr>
          <p:cNvPr id="51" name="群組 50"/>
          <p:cNvGrpSpPr/>
          <p:nvPr/>
        </p:nvGrpSpPr>
        <p:grpSpPr>
          <a:xfrm>
            <a:off x="7466251" y="4896326"/>
            <a:ext cx="346109" cy="404882"/>
            <a:chOff x="1799584" y="1829558"/>
            <a:chExt cx="346109" cy="404882"/>
          </a:xfrm>
        </p:grpSpPr>
        <p:sp>
          <p:nvSpPr>
            <p:cNvPr id="52" name="向右箭號 51"/>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3"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54" name="群組 53"/>
          <p:cNvGrpSpPr/>
          <p:nvPr/>
        </p:nvGrpSpPr>
        <p:grpSpPr>
          <a:xfrm>
            <a:off x="7466251" y="3944845"/>
            <a:ext cx="346109" cy="404882"/>
            <a:chOff x="1799584" y="1829558"/>
            <a:chExt cx="346109" cy="404882"/>
          </a:xfrm>
          <a:solidFill>
            <a:srgbClr val="CC3300"/>
          </a:solidFill>
        </p:grpSpPr>
        <p:sp>
          <p:nvSpPr>
            <p:cNvPr id="55" name="向右箭號 54"/>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6"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57" name="矩形 56">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58" name="圓角矩形 57"/>
          <p:cNvSpPr/>
          <p:nvPr/>
        </p:nvSpPr>
        <p:spPr bwMode="auto">
          <a:xfrm>
            <a:off x="683568" y="5589240"/>
            <a:ext cx="1656184" cy="1080120"/>
          </a:xfrm>
          <a:prstGeom prst="roundRect">
            <a:avLst/>
          </a:prstGeom>
          <a:solidFill>
            <a:srgbClr val="00660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a:t>身心障礙資賦優異學生</a:t>
            </a:r>
          </a:p>
        </p:txBody>
      </p:sp>
      <p:grpSp>
        <p:nvGrpSpPr>
          <p:cNvPr id="59" name="群組 58"/>
          <p:cNvGrpSpPr/>
          <p:nvPr/>
        </p:nvGrpSpPr>
        <p:grpSpPr>
          <a:xfrm>
            <a:off x="2771800" y="5892649"/>
            <a:ext cx="346109" cy="404882"/>
            <a:chOff x="1799584" y="1829558"/>
            <a:chExt cx="346109" cy="404882"/>
          </a:xfrm>
          <a:solidFill>
            <a:srgbClr val="006600"/>
          </a:solidFill>
        </p:grpSpPr>
        <p:sp>
          <p:nvSpPr>
            <p:cNvPr id="60" name="向右箭號 59"/>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1"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62" name="群組 61"/>
          <p:cNvGrpSpPr/>
          <p:nvPr/>
        </p:nvGrpSpPr>
        <p:grpSpPr>
          <a:xfrm>
            <a:off x="4153883" y="5904438"/>
            <a:ext cx="346109" cy="404882"/>
            <a:chOff x="1799584" y="1829558"/>
            <a:chExt cx="346109" cy="404882"/>
          </a:xfrm>
          <a:solidFill>
            <a:srgbClr val="006600"/>
          </a:solidFill>
        </p:grpSpPr>
        <p:sp>
          <p:nvSpPr>
            <p:cNvPr id="63" name="向右箭號 62"/>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6"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67" name="圓角矩形 66"/>
          <p:cNvSpPr/>
          <p:nvPr/>
        </p:nvSpPr>
        <p:spPr bwMode="auto">
          <a:xfrm>
            <a:off x="4932040" y="5589240"/>
            <a:ext cx="2160240" cy="1080120"/>
          </a:xfrm>
          <a:prstGeom prst="roundRect">
            <a:avLst/>
          </a:prstGeom>
          <a:solidFill>
            <a:srgbClr val="00660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a:t>IEP</a:t>
            </a:r>
            <a:r>
              <a:rPr lang="zh-TW" altLang="en-US" sz="2400" dirty="0"/>
              <a:t>結合</a:t>
            </a:r>
            <a:r>
              <a:rPr lang="en-US" altLang="zh-TW" sz="2400" dirty="0"/>
              <a:t>IGP</a:t>
            </a:r>
            <a:endParaRPr lang="en-US" altLang="zh-TW" sz="2800" dirty="0"/>
          </a:p>
        </p:txBody>
      </p:sp>
      <p:grpSp>
        <p:nvGrpSpPr>
          <p:cNvPr id="68" name="群組 67"/>
          <p:cNvGrpSpPr/>
          <p:nvPr/>
        </p:nvGrpSpPr>
        <p:grpSpPr>
          <a:xfrm>
            <a:off x="7466251" y="5904438"/>
            <a:ext cx="346109" cy="404882"/>
            <a:chOff x="1799584" y="1829558"/>
            <a:chExt cx="346109" cy="404882"/>
          </a:xfrm>
          <a:solidFill>
            <a:srgbClr val="006600"/>
          </a:solidFill>
        </p:grpSpPr>
        <p:sp>
          <p:nvSpPr>
            <p:cNvPr id="69" name="向右箭號 68"/>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0"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72" name="梯形 71">
            <a:extLst>
              <a:ext uri="{FF2B5EF4-FFF2-40B4-BE49-F238E27FC236}">
                <a16:creationId xmlns:a16="http://schemas.microsoft.com/office/drawing/2014/main" id="{DCAF9F4C-B01D-4B5D-B1E9-01D2EBA303C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73" name="Shape 33220">
            <a:extLst>
              <a:ext uri="{FF2B5EF4-FFF2-40B4-BE49-F238E27FC236}">
                <a16:creationId xmlns:a16="http://schemas.microsoft.com/office/drawing/2014/main" id="{781C8FCE-ABD5-49E6-B973-94EA29977BAF}"/>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74" name="Picture 11">
            <a:extLst>
              <a:ext uri="{FF2B5EF4-FFF2-40B4-BE49-F238E27FC236}">
                <a16:creationId xmlns:a16="http://schemas.microsoft.com/office/drawing/2014/main" id="{B9AB3AC0-4F66-4760-B7DF-459B1D151EF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56" name="Shape 33220">
            <a:extLst>
              <a:ext uri="{FF2B5EF4-FFF2-40B4-BE49-F238E27FC236}">
                <a16:creationId xmlns:a16="http://schemas.microsoft.com/office/drawing/2014/main" id="{C092AC67-7700-4079-8896-E1AF2BDA8CC5}"/>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13" name="矩形 1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15" name="梯形 14">
            <a:extLst>
              <a:ext uri="{FF2B5EF4-FFF2-40B4-BE49-F238E27FC236}">
                <a16:creationId xmlns:a16="http://schemas.microsoft.com/office/drawing/2014/main" id="{FAE64FDA-A782-45A3-9F2B-F746BC985900}"/>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6" name="Shape 33220">
            <a:extLst>
              <a:ext uri="{FF2B5EF4-FFF2-40B4-BE49-F238E27FC236}">
                <a16:creationId xmlns:a16="http://schemas.microsoft.com/office/drawing/2014/main" id="{F4BBC25F-5DBA-4AA0-B82F-F189AF7E580A}"/>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7" name="Picture 11">
            <a:extLst>
              <a:ext uri="{FF2B5EF4-FFF2-40B4-BE49-F238E27FC236}">
                <a16:creationId xmlns:a16="http://schemas.microsoft.com/office/drawing/2014/main" id="{C96D56F2-121F-4EF9-B01C-055058DEB02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grpSp>
        <p:nvGrpSpPr>
          <p:cNvPr id="18" name="群組 17">
            <a:extLst>
              <a:ext uri="{FF2B5EF4-FFF2-40B4-BE49-F238E27FC236}">
                <a16:creationId xmlns:a16="http://schemas.microsoft.com/office/drawing/2014/main" id="{8ABC304C-B9BD-413C-9AEC-BDDC3280447E}"/>
              </a:ext>
            </a:extLst>
          </p:cNvPr>
          <p:cNvGrpSpPr/>
          <p:nvPr/>
        </p:nvGrpSpPr>
        <p:grpSpPr>
          <a:xfrm>
            <a:off x="707324" y="2844370"/>
            <a:ext cx="3504638" cy="510946"/>
            <a:chOff x="430362" y="215983"/>
            <a:chExt cx="8170359" cy="708007"/>
          </a:xfrm>
          <a:solidFill>
            <a:schemeClr val="bg1"/>
          </a:solidFill>
        </p:grpSpPr>
        <p:sp>
          <p:nvSpPr>
            <p:cNvPr id="19" name="矩形 18">
              <a:extLst>
                <a:ext uri="{FF2B5EF4-FFF2-40B4-BE49-F238E27FC236}">
                  <a16:creationId xmlns:a16="http://schemas.microsoft.com/office/drawing/2014/main" id="{45F107B0-4F60-4B36-A5E7-64A2B635F864}"/>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文字方塊 19">
              <a:extLst>
                <a:ext uri="{FF2B5EF4-FFF2-40B4-BE49-F238E27FC236}">
                  <a16:creationId xmlns:a16="http://schemas.microsoft.com/office/drawing/2014/main" id="{CBDA1B09-AE7A-43E2-A59A-8E3144C3786F}"/>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defTabSz="889000">
                <a:lnSpc>
                  <a:spcPct val="90000"/>
                </a:lnSpc>
                <a:spcAft>
                  <a:spcPct val="35000"/>
                </a:spcAft>
              </a:pPr>
              <a:r>
                <a:rPr lang="zh-TW" altLang="zh-TW" sz="2000" dirty="0">
                  <a:solidFill>
                    <a:schemeClr val="tx1"/>
                  </a:solidFill>
                  <a:latin typeface="Times New Roman" panose="02020603050405020304" pitchFamily="18" charset="0"/>
                  <a:ea typeface="標楷體" panose="03000509000000000000" pitchFamily="65" charset="-120"/>
                </a:rPr>
                <a:t>有效的教學方法或策略</a:t>
              </a:r>
              <a:endParaRPr lang="zh-TW" altLang="en-US" sz="2000" dirty="0">
                <a:solidFill>
                  <a:schemeClr val="tx1"/>
                </a:solidFill>
                <a:latin typeface="Times New Roman" panose="02020603050405020304" pitchFamily="18" charset="0"/>
                <a:ea typeface="標楷體" panose="03000509000000000000" pitchFamily="65" charset="-120"/>
              </a:endParaRPr>
            </a:p>
          </p:txBody>
        </p:sp>
      </p:grpSp>
      <p:grpSp>
        <p:nvGrpSpPr>
          <p:cNvPr id="21" name="群組 20">
            <a:extLst>
              <a:ext uri="{FF2B5EF4-FFF2-40B4-BE49-F238E27FC236}">
                <a16:creationId xmlns:a16="http://schemas.microsoft.com/office/drawing/2014/main" id="{55001EFC-599A-4E62-B856-6F0DE9CB7BB0}"/>
              </a:ext>
            </a:extLst>
          </p:cNvPr>
          <p:cNvGrpSpPr/>
          <p:nvPr/>
        </p:nvGrpSpPr>
        <p:grpSpPr>
          <a:xfrm>
            <a:off x="707323" y="3642887"/>
            <a:ext cx="3504638" cy="510946"/>
            <a:chOff x="838928" y="1070963"/>
            <a:chExt cx="7761792" cy="708007"/>
          </a:xfrm>
          <a:solidFill>
            <a:schemeClr val="bg1"/>
          </a:solidFill>
        </p:grpSpPr>
        <p:sp>
          <p:nvSpPr>
            <p:cNvPr id="22" name="矩形 21">
              <a:extLst>
                <a:ext uri="{FF2B5EF4-FFF2-40B4-BE49-F238E27FC236}">
                  <a16:creationId xmlns:a16="http://schemas.microsoft.com/office/drawing/2014/main" id="{B83ADCC2-7FEA-4920-9412-CF22F37260D1}"/>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3" name="文字方塊 22">
              <a:extLst>
                <a:ext uri="{FF2B5EF4-FFF2-40B4-BE49-F238E27FC236}">
                  <a16:creationId xmlns:a16="http://schemas.microsoft.com/office/drawing/2014/main" id="{867960FB-89A9-4E75-B0BA-F07A7D4447E4}"/>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適性分組</a:t>
              </a:r>
              <a:endParaRPr lang="zh-TW" altLang="zh-TW" sz="2000" kern="1200" dirty="0">
                <a:solidFill>
                  <a:schemeClr val="tx1"/>
                </a:solidFill>
                <a:latin typeface="Times New Roman" panose="02020603050405020304" pitchFamily="18" charset="0"/>
              </a:endParaRPr>
            </a:p>
          </p:txBody>
        </p:sp>
      </p:grpSp>
      <p:grpSp>
        <p:nvGrpSpPr>
          <p:cNvPr id="24" name="群組 23">
            <a:extLst>
              <a:ext uri="{FF2B5EF4-FFF2-40B4-BE49-F238E27FC236}">
                <a16:creationId xmlns:a16="http://schemas.microsoft.com/office/drawing/2014/main" id="{C18EEF96-DD0E-4C6A-8192-3617A65553B2}"/>
              </a:ext>
            </a:extLst>
          </p:cNvPr>
          <p:cNvGrpSpPr/>
          <p:nvPr/>
        </p:nvGrpSpPr>
        <p:grpSpPr>
          <a:xfrm>
            <a:off x="707323" y="4425860"/>
            <a:ext cx="3504638" cy="510946"/>
            <a:chOff x="838928" y="1925944"/>
            <a:chExt cx="7761792" cy="708007"/>
          </a:xfrm>
          <a:solidFill>
            <a:schemeClr val="bg1"/>
          </a:solidFill>
        </p:grpSpPr>
        <p:sp>
          <p:nvSpPr>
            <p:cNvPr id="25" name="矩形 24">
              <a:extLst>
                <a:ext uri="{FF2B5EF4-FFF2-40B4-BE49-F238E27FC236}">
                  <a16:creationId xmlns:a16="http://schemas.microsoft.com/office/drawing/2014/main" id="{D4654582-0750-4EAE-84B1-262CFF5C75B0}"/>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7" name="文字方塊 26">
              <a:extLst>
                <a:ext uri="{FF2B5EF4-FFF2-40B4-BE49-F238E27FC236}">
                  <a16:creationId xmlns:a16="http://schemas.microsoft.com/office/drawing/2014/main" id="{24038064-00A2-4680-B22B-15804D7AF8C4}"/>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作業多元、適性且適量</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28" name="群組 27">
            <a:extLst>
              <a:ext uri="{FF2B5EF4-FFF2-40B4-BE49-F238E27FC236}">
                <a16:creationId xmlns:a16="http://schemas.microsoft.com/office/drawing/2014/main" id="{81B6789D-6DC0-4F88-9C3B-B9D58D7DBB7F}"/>
              </a:ext>
            </a:extLst>
          </p:cNvPr>
          <p:cNvGrpSpPr/>
          <p:nvPr/>
        </p:nvGrpSpPr>
        <p:grpSpPr>
          <a:xfrm>
            <a:off x="707323" y="5208832"/>
            <a:ext cx="3504638" cy="510946"/>
            <a:chOff x="838928" y="2780924"/>
            <a:chExt cx="7761792" cy="708007"/>
          </a:xfrm>
          <a:solidFill>
            <a:schemeClr val="bg1"/>
          </a:solidFill>
        </p:grpSpPr>
        <p:sp>
          <p:nvSpPr>
            <p:cNvPr id="29" name="矩形 28">
              <a:extLst>
                <a:ext uri="{FF2B5EF4-FFF2-40B4-BE49-F238E27FC236}">
                  <a16:creationId xmlns:a16="http://schemas.microsoft.com/office/drawing/2014/main" id="{AF802B89-8A8F-4794-B99F-AC88C307C8F5}"/>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30" name="文字方塊 29">
              <a:extLst>
                <a:ext uri="{FF2B5EF4-FFF2-40B4-BE49-F238E27FC236}">
                  <a16:creationId xmlns:a16="http://schemas.microsoft.com/office/drawing/2014/main" id="{E9370A30-6482-469E-9015-F9E66D6DF834}"/>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正向學習氛圍與班級文化</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31" name="群組 30">
            <a:extLst>
              <a:ext uri="{FF2B5EF4-FFF2-40B4-BE49-F238E27FC236}">
                <a16:creationId xmlns:a16="http://schemas.microsoft.com/office/drawing/2014/main" id="{EC7AC71F-35AF-473F-973D-1B983FF6553E}"/>
              </a:ext>
            </a:extLst>
          </p:cNvPr>
          <p:cNvGrpSpPr/>
          <p:nvPr/>
        </p:nvGrpSpPr>
        <p:grpSpPr>
          <a:xfrm>
            <a:off x="707324" y="5998774"/>
            <a:ext cx="3504638" cy="510946"/>
            <a:chOff x="430362" y="3635905"/>
            <a:chExt cx="8170359" cy="708007"/>
          </a:xfrm>
          <a:solidFill>
            <a:schemeClr val="bg1"/>
          </a:solidFill>
        </p:grpSpPr>
        <p:sp>
          <p:nvSpPr>
            <p:cNvPr id="32" name="矩形 31">
              <a:extLst>
                <a:ext uri="{FF2B5EF4-FFF2-40B4-BE49-F238E27FC236}">
                  <a16:creationId xmlns:a16="http://schemas.microsoft.com/office/drawing/2014/main" id="{827FE73E-88EE-450C-A0A4-7D2F8CA6B49B}"/>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33" name="文字方塊 32">
              <a:extLst>
                <a:ext uri="{FF2B5EF4-FFF2-40B4-BE49-F238E27FC236}">
                  <a16:creationId xmlns:a16="http://schemas.microsoft.com/office/drawing/2014/main" id="{55FED664-77F0-4AD7-9D62-20B3AF4C52D1}"/>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實地情境學習</a:t>
              </a:r>
            </a:p>
          </p:txBody>
        </p:sp>
      </p:grpSp>
      <p:grpSp>
        <p:nvGrpSpPr>
          <p:cNvPr id="34" name="群組 33">
            <a:extLst>
              <a:ext uri="{FF2B5EF4-FFF2-40B4-BE49-F238E27FC236}">
                <a16:creationId xmlns:a16="http://schemas.microsoft.com/office/drawing/2014/main" id="{943C6498-C017-4284-948B-525BAC9848E9}"/>
              </a:ext>
            </a:extLst>
          </p:cNvPr>
          <p:cNvGrpSpPr/>
          <p:nvPr/>
        </p:nvGrpSpPr>
        <p:grpSpPr>
          <a:xfrm>
            <a:off x="467544" y="2832375"/>
            <a:ext cx="575984" cy="519601"/>
            <a:chOff x="-3708920" y="3429000"/>
            <a:chExt cx="720000" cy="720000"/>
          </a:xfrm>
        </p:grpSpPr>
        <p:sp>
          <p:nvSpPr>
            <p:cNvPr id="35" name="橢圓 34">
              <a:extLst>
                <a:ext uri="{FF2B5EF4-FFF2-40B4-BE49-F238E27FC236}">
                  <a16:creationId xmlns:a16="http://schemas.microsoft.com/office/drawing/2014/main" id="{19A58B32-B329-421D-8039-4C5AA906C8A4}"/>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Freeform 45">
              <a:extLst>
                <a:ext uri="{FF2B5EF4-FFF2-40B4-BE49-F238E27FC236}">
                  <a16:creationId xmlns:a16="http://schemas.microsoft.com/office/drawing/2014/main" id="{9AD60A47-9A51-4FC1-93BB-2BD6AC0EEFEF}"/>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群組 36">
            <a:extLst>
              <a:ext uri="{FF2B5EF4-FFF2-40B4-BE49-F238E27FC236}">
                <a16:creationId xmlns:a16="http://schemas.microsoft.com/office/drawing/2014/main" id="{D3C90D3E-21B3-4220-8DAE-2A6DACD53432}"/>
              </a:ext>
            </a:extLst>
          </p:cNvPr>
          <p:cNvGrpSpPr/>
          <p:nvPr/>
        </p:nvGrpSpPr>
        <p:grpSpPr>
          <a:xfrm>
            <a:off x="467544" y="3622510"/>
            <a:ext cx="575984" cy="519601"/>
            <a:chOff x="-3708920" y="3429000"/>
            <a:chExt cx="720000" cy="720000"/>
          </a:xfrm>
        </p:grpSpPr>
        <p:sp>
          <p:nvSpPr>
            <p:cNvPr id="38" name="橢圓 37">
              <a:extLst>
                <a:ext uri="{FF2B5EF4-FFF2-40B4-BE49-F238E27FC236}">
                  <a16:creationId xmlns:a16="http://schemas.microsoft.com/office/drawing/2014/main" id="{A74F3E9A-2C50-428D-B494-D60FFFC16B6A}"/>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Freeform 45">
              <a:extLst>
                <a:ext uri="{FF2B5EF4-FFF2-40B4-BE49-F238E27FC236}">
                  <a16:creationId xmlns:a16="http://schemas.microsoft.com/office/drawing/2014/main" id="{6BB811C0-BBF6-4BDC-86E3-64A1B4D6FD57}"/>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0" name="群組 39">
            <a:extLst>
              <a:ext uri="{FF2B5EF4-FFF2-40B4-BE49-F238E27FC236}">
                <a16:creationId xmlns:a16="http://schemas.microsoft.com/office/drawing/2014/main" id="{0613F2D7-7F56-454B-8C8B-A5191C1A4BAE}"/>
              </a:ext>
            </a:extLst>
          </p:cNvPr>
          <p:cNvGrpSpPr/>
          <p:nvPr/>
        </p:nvGrpSpPr>
        <p:grpSpPr>
          <a:xfrm>
            <a:off x="467544" y="4414598"/>
            <a:ext cx="575984" cy="519601"/>
            <a:chOff x="-3708920" y="3429000"/>
            <a:chExt cx="720000" cy="720000"/>
          </a:xfrm>
        </p:grpSpPr>
        <p:sp>
          <p:nvSpPr>
            <p:cNvPr id="41" name="橢圓 40">
              <a:extLst>
                <a:ext uri="{FF2B5EF4-FFF2-40B4-BE49-F238E27FC236}">
                  <a16:creationId xmlns:a16="http://schemas.microsoft.com/office/drawing/2014/main" id="{A167CADA-2A6E-4DE5-A140-1CB6766EB56D}"/>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2" name="Freeform 45">
              <a:extLst>
                <a:ext uri="{FF2B5EF4-FFF2-40B4-BE49-F238E27FC236}">
                  <a16:creationId xmlns:a16="http://schemas.microsoft.com/office/drawing/2014/main" id="{A0FF5B1A-D400-4ED4-9D34-8AB6ACCB7BA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3" name="群組 42">
            <a:extLst>
              <a:ext uri="{FF2B5EF4-FFF2-40B4-BE49-F238E27FC236}">
                <a16:creationId xmlns:a16="http://schemas.microsoft.com/office/drawing/2014/main" id="{A69AB170-56E9-4E65-8353-8B2F710E85D4}"/>
              </a:ext>
            </a:extLst>
          </p:cNvPr>
          <p:cNvGrpSpPr/>
          <p:nvPr/>
        </p:nvGrpSpPr>
        <p:grpSpPr>
          <a:xfrm>
            <a:off x="467544" y="5206686"/>
            <a:ext cx="575984" cy="519601"/>
            <a:chOff x="-3708920" y="3429000"/>
            <a:chExt cx="720000" cy="720000"/>
          </a:xfrm>
        </p:grpSpPr>
        <p:sp>
          <p:nvSpPr>
            <p:cNvPr id="44" name="橢圓 43">
              <a:extLst>
                <a:ext uri="{FF2B5EF4-FFF2-40B4-BE49-F238E27FC236}">
                  <a16:creationId xmlns:a16="http://schemas.microsoft.com/office/drawing/2014/main" id="{5E4E7AB8-3E7E-4568-91EC-E3919D11C808}"/>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5" name="Freeform 45">
              <a:extLst>
                <a:ext uri="{FF2B5EF4-FFF2-40B4-BE49-F238E27FC236}">
                  <a16:creationId xmlns:a16="http://schemas.microsoft.com/office/drawing/2014/main" id="{90F94484-8CCE-400F-8361-8B6A87EEAF9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6" name="群組 45">
            <a:extLst>
              <a:ext uri="{FF2B5EF4-FFF2-40B4-BE49-F238E27FC236}">
                <a16:creationId xmlns:a16="http://schemas.microsoft.com/office/drawing/2014/main" id="{C2BC55FE-D433-40A1-A28C-02094AFD251F}"/>
              </a:ext>
            </a:extLst>
          </p:cNvPr>
          <p:cNvGrpSpPr/>
          <p:nvPr/>
        </p:nvGrpSpPr>
        <p:grpSpPr>
          <a:xfrm>
            <a:off x="467544" y="6005743"/>
            <a:ext cx="575984" cy="519601"/>
            <a:chOff x="-3708920" y="3429000"/>
            <a:chExt cx="720000" cy="720000"/>
          </a:xfrm>
        </p:grpSpPr>
        <p:sp>
          <p:nvSpPr>
            <p:cNvPr id="47" name="橢圓 46">
              <a:extLst>
                <a:ext uri="{FF2B5EF4-FFF2-40B4-BE49-F238E27FC236}">
                  <a16:creationId xmlns:a16="http://schemas.microsoft.com/office/drawing/2014/main" id="{B95C1E77-9D3D-49BC-939C-2E1468F0F843}"/>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8" name="Freeform 45">
              <a:extLst>
                <a:ext uri="{FF2B5EF4-FFF2-40B4-BE49-F238E27FC236}">
                  <a16:creationId xmlns:a16="http://schemas.microsoft.com/office/drawing/2014/main" id="{4CDAA1F6-4717-455D-9BEF-8C9E84A3D79A}"/>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群組 48">
            <a:extLst>
              <a:ext uri="{FF2B5EF4-FFF2-40B4-BE49-F238E27FC236}">
                <a16:creationId xmlns:a16="http://schemas.microsoft.com/office/drawing/2014/main" id="{697CEE78-BB6D-49D3-B94C-0647BDA343F6}"/>
              </a:ext>
            </a:extLst>
          </p:cNvPr>
          <p:cNvGrpSpPr/>
          <p:nvPr/>
        </p:nvGrpSpPr>
        <p:grpSpPr>
          <a:xfrm>
            <a:off x="4739770" y="2844370"/>
            <a:ext cx="3936687" cy="510946"/>
            <a:chOff x="430362" y="215983"/>
            <a:chExt cx="8170359" cy="708007"/>
          </a:xfrm>
          <a:solidFill>
            <a:schemeClr val="bg1"/>
          </a:solidFill>
        </p:grpSpPr>
        <p:sp>
          <p:nvSpPr>
            <p:cNvPr id="50" name="矩形 49">
              <a:extLst>
                <a:ext uri="{FF2B5EF4-FFF2-40B4-BE49-F238E27FC236}">
                  <a16:creationId xmlns:a16="http://schemas.microsoft.com/office/drawing/2014/main" id="{58BAE167-152C-4321-8091-932214AA3DB7}"/>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1" name="文字方塊 50">
              <a:extLst>
                <a:ext uri="{FF2B5EF4-FFF2-40B4-BE49-F238E27FC236}">
                  <a16:creationId xmlns:a16="http://schemas.microsoft.com/office/drawing/2014/main" id="{0D2D14BA-6B2D-4E33-B110-D5F891B4000D}"/>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defTabSz="889000">
                <a:lnSpc>
                  <a:spcPct val="90000"/>
                </a:lnSpc>
                <a:spcAft>
                  <a:spcPct val="35000"/>
                </a:spcAft>
              </a:pPr>
              <a:r>
                <a:rPr lang="zh-TW" altLang="en-US" sz="2000" dirty="0">
                  <a:solidFill>
                    <a:schemeClr val="tx1"/>
                  </a:solidFill>
                  <a:latin typeface="Times New Roman" panose="02020603050405020304" pitchFamily="18" charset="0"/>
                  <a:ea typeface="標楷體" panose="03000509000000000000" pitchFamily="65" charset="-120"/>
                </a:rPr>
                <a:t>引導學生具備自主學習能力</a:t>
              </a:r>
            </a:p>
          </p:txBody>
        </p:sp>
      </p:grpSp>
      <p:grpSp>
        <p:nvGrpSpPr>
          <p:cNvPr id="52" name="群組 51">
            <a:extLst>
              <a:ext uri="{FF2B5EF4-FFF2-40B4-BE49-F238E27FC236}">
                <a16:creationId xmlns:a16="http://schemas.microsoft.com/office/drawing/2014/main" id="{8C8A5A73-3BEF-48F8-8B04-FCA23AA19B6F}"/>
              </a:ext>
            </a:extLst>
          </p:cNvPr>
          <p:cNvGrpSpPr/>
          <p:nvPr/>
        </p:nvGrpSpPr>
        <p:grpSpPr>
          <a:xfrm>
            <a:off x="4739769" y="3642887"/>
            <a:ext cx="3936687" cy="510946"/>
            <a:chOff x="838928" y="1070963"/>
            <a:chExt cx="7761792" cy="708007"/>
          </a:xfrm>
          <a:solidFill>
            <a:schemeClr val="bg1"/>
          </a:solidFill>
        </p:grpSpPr>
        <p:sp>
          <p:nvSpPr>
            <p:cNvPr id="54" name="矩形 53">
              <a:extLst>
                <a:ext uri="{FF2B5EF4-FFF2-40B4-BE49-F238E27FC236}">
                  <a16:creationId xmlns:a16="http://schemas.microsoft.com/office/drawing/2014/main" id="{778790D7-27CC-4C59-8EB8-37C773ACBF4E}"/>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55" name="文字方塊 54">
              <a:extLst>
                <a:ext uri="{FF2B5EF4-FFF2-40B4-BE49-F238E27FC236}">
                  <a16:creationId xmlns:a16="http://schemas.microsoft.com/office/drawing/2014/main" id="{E93CDEE3-37D3-4CB5-B59B-73FAE8E7D4E5}"/>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系統化步驟進行教學</a:t>
              </a:r>
              <a:endParaRPr lang="zh-TW" altLang="zh-TW" sz="2000" kern="1200" dirty="0">
                <a:solidFill>
                  <a:schemeClr val="tx1"/>
                </a:solidFill>
                <a:latin typeface="Times New Roman" panose="02020603050405020304" pitchFamily="18" charset="0"/>
              </a:endParaRPr>
            </a:p>
          </p:txBody>
        </p:sp>
      </p:grpSp>
      <p:grpSp>
        <p:nvGrpSpPr>
          <p:cNvPr id="59" name="群組 58">
            <a:extLst>
              <a:ext uri="{FF2B5EF4-FFF2-40B4-BE49-F238E27FC236}">
                <a16:creationId xmlns:a16="http://schemas.microsoft.com/office/drawing/2014/main" id="{50DE67EA-FA62-43B1-910B-83FCBBC52788}"/>
              </a:ext>
            </a:extLst>
          </p:cNvPr>
          <p:cNvGrpSpPr/>
          <p:nvPr/>
        </p:nvGrpSpPr>
        <p:grpSpPr>
          <a:xfrm>
            <a:off x="4739769" y="4425860"/>
            <a:ext cx="3936687" cy="510946"/>
            <a:chOff x="838928" y="1925944"/>
            <a:chExt cx="7761792" cy="708007"/>
          </a:xfrm>
          <a:solidFill>
            <a:schemeClr val="bg1"/>
          </a:solidFill>
        </p:grpSpPr>
        <p:sp>
          <p:nvSpPr>
            <p:cNvPr id="60" name="矩形 59">
              <a:extLst>
                <a:ext uri="{FF2B5EF4-FFF2-40B4-BE49-F238E27FC236}">
                  <a16:creationId xmlns:a16="http://schemas.microsoft.com/office/drawing/2014/main" id="{5BC605F2-6B80-4A2D-91B1-899BA2ECED49}"/>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61" name="文字方塊 60">
              <a:extLst>
                <a:ext uri="{FF2B5EF4-FFF2-40B4-BE49-F238E27FC236}">
                  <a16:creationId xmlns:a16="http://schemas.microsoft.com/office/drawing/2014/main" id="{AFC072C2-F3C3-47E7-9ABD-CD6A57E62F8C}"/>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確保環境安全及應變意外狀況</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62" name="群組 61">
            <a:extLst>
              <a:ext uri="{FF2B5EF4-FFF2-40B4-BE49-F238E27FC236}">
                <a16:creationId xmlns:a16="http://schemas.microsoft.com/office/drawing/2014/main" id="{64BF0F57-CB87-4167-A104-BCFB8CC033A7}"/>
              </a:ext>
            </a:extLst>
          </p:cNvPr>
          <p:cNvGrpSpPr/>
          <p:nvPr/>
        </p:nvGrpSpPr>
        <p:grpSpPr>
          <a:xfrm>
            <a:off x="4739769" y="5208832"/>
            <a:ext cx="3936687" cy="510946"/>
            <a:chOff x="838928" y="2780924"/>
            <a:chExt cx="7761792" cy="708007"/>
          </a:xfrm>
          <a:solidFill>
            <a:schemeClr val="bg1"/>
          </a:solidFill>
        </p:grpSpPr>
        <p:sp>
          <p:nvSpPr>
            <p:cNvPr id="63" name="矩形 62">
              <a:extLst>
                <a:ext uri="{FF2B5EF4-FFF2-40B4-BE49-F238E27FC236}">
                  <a16:creationId xmlns:a16="http://schemas.microsoft.com/office/drawing/2014/main" id="{082BB25F-56BB-4D3A-A1C7-74FAB4CD1C7B}"/>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64" name="文字方塊 63">
              <a:extLst>
                <a:ext uri="{FF2B5EF4-FFF2-40B4-BE49-F238E27FC236}">
                  <a16:creationId xmlns:a16="http://schemas.microsoft.com/office/drawing/2014/main" id="{A00754E4-C29A-4DF7-9A40-6EA10728CDA9}"/>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兼顧創意與適性</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65" name="群組 64">
            <a:extLst>
              <a:ext uri="{FF2B5EF4-FFF2-40B4-BE49-F238E27FC236}">
                <a16:creationId xmlns:a16="http://schemas.microsoft.com/office/drawing/2014/main" id="{F271F533-ED71-48A1-92B3-1F6AFA51EDD1}"/>
              </a:ext>
            </a:extLst>
          </p:cNvPr>
          <p:cNvGrpSpPr/>
          <p:nvPr/>
        </p:nvGrpSpPr>
        <p:grpSpPr>
          <a:xfrm>
            <a:off x="4739770" y="5998774"/>
            <a:ext cx="3936687" cy="510946"/>
            <a:chOff x="430362" y="3635905"/>
            <a:chExt cx="8170359" cy="708007"/>
          </a:xfrm>
          <a:solidFill>
            <a:schemeClr val="bg1"/>
          </a:solidFill>
        </p:grpSpPr>
        <p:sp>
          <p:nvSpPr>
            <p:cNvPr id="66" name="矩形 65">
              <a:extLst>
                <a:ext uri="{FF2B5EF4-FFF2-40B4-BE49-F238E27FC236}">
                  <a16:creationId xmlns:a16="http://schemas.microsoft.com/office/drawing/2014/main" id="{6E9CBA85-419F-4FF0-8D4E-A9A869A3B857}"/>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67" name="文字方塊 66">
              <a:extLst>
                <a:ext uri="{FF2B5EF4-FFF2-40B4-BE49-F238E27FC236}">
                  <a16:creationId xmlns:a16="http://schemas.microsoft.com/office/drawing/2014/main" id="{759021BF-53AD-4A1D-B8C0-98D4DAE41DB7}"/>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兼顧知識內容與求知過程</a:t>
              </a:r>
            </a:p>
          </p:txBody>
        </p:sp>
      </p:grpSp>
      <p:grpSp>
        <p:nvGrpSpPr>
          <p:cNvPr id="68" name="群組 67">
            <a:extLst>
              <a:ext uri="{FF2B5EF4-FFF2-40B4-BE49-F238E27FC236}">
                <a16:creationId xmlns:a16="http://schemas.microsoft.com/office/drawing/2014/main" id="{80AD6251-B343-47B7-AB63-03996E7718D7}"/>
              </a:ext>
            </a:extLst>
          </p:cNvPr>
          <p:cNvGrpSpPr/>
          <p:nvPr/>
        </p:nvGrpSpPr>
        <p:grpSpPr>
          <a:xfrm>
            <a:off x="4499990" y="2832375"/>
            <a:ext cx="575984" cy="519601"/>
            <a:chOff x="-3708920" y="3429000"/>
            <a:chExt cx="720000" cy="720000"/>
          </a:xfrm>
        </p:grpSpPr>
        <p:sp>
          <p:nvSpPr>
            <p:cNvPr id="69" name="橢圓 68">
              <a:extLst>
                <a:ext uri="{FF2B5EF4-FFF2-40B4-BE49-F238E27FC236}">
                  <a16:creationId xmlns:a16="http://schemas.microsoft.com/office/drawing/2014/main" id="{886A2DA4-A045-46CF-9499-167E58BCDB0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Freeform 45">
              <a:extLst>
                <a:ext uri="{FF2B5EF4-FFF2-40B4-BE49-F238E27FC236}">
                  <a16:creationId xmlns:a16="http://schemas.microsoft.com/office/drawing/2014/main" id="{C6167336-DDEB-49A4-B217-1F6EA4BC308F}"/>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1" name="群組 70">
            <a:extLst>
              <a:ext uri="{FF2B5EF4-FFF2-40B4-BE49-F238E27FC236}">
                <a16:creationId xmlns:a16="http://schemas.microsoft.com/office/drawing/2014/main" id="{A08CBAA1-373C-4985-AD84-A4E447DD3625}"/>
              </a:ext>
            </a:extLst>
          </p:cNvPr>
          <p:cNvGrpSpPr/>
          <p:nvPr/>
        </p:nvGrpSpPr>
        <p:grpSpPr>
          <a:xfrm>
            <a:off x="4499990" y="3622510"/>
            <a:ext cx="575984" cy="519601"/>
            <a:chOff x="-3708920" y="3429000"/>
            <a:chExt cx="720000" cy="720000"/>
          </a:xfrm>
        </p:grpSpPr>
        <p:sp>
          <p:nvSpPr>
            <p:cNvPr id="72" name="橢圓 71">
              <a:extLst>
                <a:ext uri="{FF2B5EF4-FFF2-40B4-BE49-F238E27FC236}">
                  <a16:creationId xmlns:a16="http://schemas.microsoft.com/office/drawing/2014/main" id="{7992C6E0-2645-4A11-A3E5-254A78FD2440}"/>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Freeform 45">
              <a:extLst>
                <a:ext uri="{FF2B5EF4-FFF2-40B4-BE49-F238E27FC236}">
                  <a16:creationId xmlns:a16="http://schemas.microsoft.com/office/drawing/2014/main" id="{755FA5C4-CAEC-4B5B-941E-D487FD24DCA4}"/>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4" name="群組 73">
            <a:extLst>
              <a:ext uri="{FF2B5EF4-FFF2-40B4-BE49-F238E27FC236}">
                <a16:creationId xmlns:a16="http://schemas.microsoft.com/office/drawing/2014/main" id="{16BAB289-DB37-4C9F-9DA2-EC90C9DDA091}"/>
              </a:ext>
            </a:extLst>
          </p:cNvPr>
          <p:cNvGrpSpPr/>
          <p:nvPr/>
        </p:nvGrpSpPr>
        <p:grpSpPr>
          <a:xfrm>
            <a:off x="4499990" y="4414598"/>
            <a:ext cx="575984" cy="519601"/>
            <a:chOff x="-3708920" y="3429000"/>
            <a:chExt cx="720000" cy="720000"/>
          </a:xfrm>
        </p:grpSpPr>
        <p:sp>
          <p:nvSpPr>
            <p:cNvPr id="75" name="橢圓 74">
              <a:extLst>
                <a:ext uri="{FF2B5EF4-FFF2-40B4-BE49-F238E27FC236}">
                  <a16:creationId xmlns:a16="http://schemas.microsoft.com/office/drawing/2014/main" id="{0208EF64-7F4C-440C-B4BB-92009B16306D}"/>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Freeform 45">
              <a:extLst>
                <a:ext uri="{FF2B5EF4-FFF2-40B4-BE49-F238E27FC236}">
                  <a16:creationId xmlns:a16="http://schemas.microsoft.com/office/drawing/2014/main" id="{E5B72D97-B59B-4FBE-A39C-23533C972F0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群組 76">
            <a:extLst>
              <a:ext uri="{FF2B5EF4-FFF2-40B4-BE49-F238E27FC236}">
                <a16:creationId xmlns:a16="http://schemas.microsoft.com/office/drawing/2014/main" id="{5AA24B4D-319C-44B5-995E-9923BEBB30DB}"/>
              </a:ext>
            </a:extLst>
          </p:cNvPr>
          <p:cNvGrpSpPr/>
          <p:nvPr/>
        </p:nvGrpSpPr>
        <p:grpSpPr>
          <a:xfrm>
            <a:off x="4499990" y="5206686"/>
            <a:ext cx="575984" cy="519601"/>
            <a:chOff x="-3708920" y="3429000"/>
            <a:chExt cx="720000" cy="720000"/>
          </a:xfrm>
        </p:grpSpPr>
        <p:sp>
          <p:nvSpPr>
            <p:cNvPr id="78" name="橢圓 77">
              <a:extLst>
                <a:ext uri="{FF2B5EF4-FFF2-40B4-BE49-F238E27FC236}">
                  <a16:creationId xmlns:a16="http://schemas.microsoft.com/office/drawing/2014/main" id="{AC9D2DBC-F801-434C-A068-31836137365C}"/>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9" name="Freeform 45">
              <a:extLst>
                <a:ext uri="{FF2B5EF4-FFF2-40B4-BE49-F238E27FC236}">
                  <a16:creationId xmlns:a16="http://schemas.microsoft.com/office/drawing/2014/main" id="{D38FAB4D-3C92-4B0D-80B3-2D90DEA1BFC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0" name="群組 79">
            <a:extLst>
              <a:ext uri="{FF2B5EF4-FFF2-40B4-BE49-F238E27FC236}">
                <a16:creationId xmlns:a16="http://schemas.microsoft.com/office/drawing/2014/main" id="{889945FA-B4DB-4C3A-B075-28163013B658}"/>
              </a:ext>
            </a:extLst>
          </p:cNvPr>
          <p:cNvGrpSpPr/>
          <p:nvPr/>
        </p:nvGrpSpPr>
        <p:grpSpPr>
          <a:xfrm>
            <a:off x="4499990" y="6005743"/>
            <a:ext cx="575984" cy="519601"/>
            <a:chOff x="-3708920" y="3429000"/>
            <a:chExt cx="720000" cy="720000"/>
          </a:xfrm>
        </p:grpSpPr>
        <p:sp>
          <p:nvSpPr>
            <p:cNvPr id="81" name="橢圓 80">
              <a:extLst>
                <a:ext uri="{FF2B5EF4-FFF2-40B4-BE49-F238E27FC236}">
                  <a16:creationId xmlns:a16="http://schemas.microsoft.com/office/drawing/2014/main" id="{FCF99D39-EDEB-4CF4-B527-28EFC0583115}"/>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82" name="Freeform 45">
              <a:extLst>
                <a:ext uri="{FF2B5EF4-FFF2-40B4-BE49-F238E27FC236}">
                  <a16:creationId xmlns:a16="http://schemas.microsoft.com/office/drawing/2014/main" id="{8315F85D-A084-4C1E-9FA7-4E0B7595A12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84" name="標題 1">
            <a:extLst>
              <a:ext uri="{FF2B5EF4-FFF2-40B4-BE49-F238E27FC236}">
                <a16:creationId xmlns:a16="http://schemas.microsoft.com/office/drawing/2014/main" id="{BB132720-996D-4789-946D-1AA42C05CA9D}"/>
              </a:ext>
            </a:extLst>
          </p:cNvPr>
          <p:cNvSpPr>
            <a:spLocks noGrp="1"/>
          </p:cNvSpPr>
          <p:nvPr>
            <p:ph type="title"/>
          </p:nvPr>
        </p:nvSpPr>
        <p:spPr>
          <a:xfrm>
            <a:off x="0" y="2063753"/>
            <a:ext cx="9180512" cy="476250"/>
          </a:xfrm>
          <a:solidFill>
            <a:srgbClr val="FFC000"/>
          </a:solidFill>
        </p:spPr>
        <p:txBody>
          <a:bodyPr>
            <a:normAutofit fontScale="90000"/>
          </a:bodyPr>
          <a:lstStyle/>
          <a:p>
            <a:r>
              <a:rPr lang="en-US" altLang="zh-TW" sz="3000" dirty="0"/>
              <a:t>(</a:t>
            </a:r>
            <a:r>
              <a:rPr lang="zh-TW" altLang="en-US" sz="3000" dirty="0"/>
              <a:t>二</a:t>
            </a:r>
            <a:r>
              <a:rPr lang="en-US" altLang="zh-TW" sz="3000" dirty="0"/>
              <a:t>)</a:t>
            </a:r>
            <a:r>
              <a:rPr lang="zh-TW" altLang="en-US" sz="3000" dirty="0"/>
              <a:t>教學模式與策略</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矩形 53"/>
          <p:cNvSpPr/>
          <p:nvPr/>
        </p:nvSpPr>
        <p:spPr bwMode="auto">
          <a:xfrm>
            <a:off x="443669" y="2848647"/>
            <a:ext cx="4128331" cy="144000"/>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9" name="Content Placeholder 2"/>
          <p:cNvSpPr txBox="1">
            <a:spLocks/>
          </p:cNvSpPr>
          <p:nvPr/>
        </p:nvSpPr>
        <p:spPr>
          <a:xfrm>
            <a:off x="597475" y="2625620"/>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51" name="Elbow Connector 52"/>
          <p:cNvCxnSpPr/>
          <p:nvPr/>
        </p:nvCxnSpPr>
        <p:spPr>
          <a:xfrm>
            <a:off x="-180528" y="2674367"/>
            <a:ext cx="522858" cy="216024"/>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92B977C3-3D25-470C-94E9-7CF692F441E6}"/>
              </a:ext>
            </a:extLst>
          </p:cNvPr>
          <p:cNvSpPr/>
          <p:nvPr/>
        </p:nvSpPr>
        <p:spPr>
          <a:xfrm>
            <a:off x="35496" y="3117443"/>
            <a:ext cx="4608512" cy="3939540"/>
          </a:xfrm>
          <a:prstGeom prst="rect">
            <a:avLst/>
          </a:prstGeom>
        </p:spPr>
        <p:txBody>
          <a:bodyPr wrap="square">
            <a:spAutoFit/>
          </a:bodyPr>
          <a:lstStyle/>
          <a:p>
            <a:pPr marL="266700" lvl="0" indent="-266700" algn="just">
              <a:spcBef>
                <a:spcPts val="600"/>
              </a:spcBef>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視個別學生狀</a:t>
            </a:r>
            <a:r>
              <a:rPr lang="zh-TW" altLang="en-US" sz="2000" kern="100" dirty="0">
                <a:latin typeface="Times New Roman" panose="02020603050405020304" pitchFamily="18" charset="0"/>
                <a:ea typeface="標楷體" panose="03000509000000000000" pitchFamily="65" charset="-120"/>
              </a:rPr>
              <a:t>況與</a:t>
            </a:r>
            <a:r>
              <a:rPr lang="zh-TW" altLang="zh-TW" sz="2000" kern="100" dirty="0">
                <a:latin typeface="Times New Roman" panose="02020603050405020304" pitchFamily="18" charset="0"/>
                <a:ea typeface="標楷體" panose="03000509000000000000" pitchFamily="65" charset="-120"/>
              </a:rPr>
              <a:t>學習需求設計活動內容，必要時進行協同教學</a:t>
            </a:r>
            <a:endParaRPr lang="zh-TW" altLang="zh-TW" sz="2000" kern="100" dirty="0">
              <a:latin typeface="Times New Roman" panose="02020603050405020304" pitchFamily="18" charset="0"/>
            </a:endParaRPr>
          </a:p>
          <a:p>
            <a:pPr marL="266700" lvl="0" indent="-266700" algn="just">
              <a:spcBef>
                <a:spcPts val="600"/>
              </a:spcBef>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宜盡量在自然與真實情境中進行</a:t>
            </a:r>
          </a:p>
          <a:p>
            <a:pPr marL="266700" indent="-266700" algn="just">
              <a:spcBef>
                <a:spcPts val="600"/>
              </a:spcBef>
              <a:spcAft>
                <a:spcPts val="600"/>
              </a:spcAft>
              <a:buFont typeface="Arial" panose="020B0604020202020204" pitchFamily="34" charset="0"/>
              <a:buChar char="•"/>
            </a:pPr>
            <a:r>
              <a:rPr lang="zh-TW" altLang="en-US" sz="2000" kern="100" dirty="0">
                <a:latin typeface="Times New Roman" panose="02020603050405020304" pitchFamily="18" charset="0"/>
                <a:ea typeface="標楷體" panose="03000509000000000000" pitchFamily="65" charset="-120"/>
              </a:rPr>
              <a:t>依學生障礙</a:t>
            </a:r>
            <a:r>
              <a:rPr lang="zh-TW" altLang="zh-TW" sz="2000" kern="100" dirty="0">
                <a:latin typeface="Times New Roman" panose="02020603050405020304" pitchFamily="18" charset="0"/>
                <a:ea typeface="標楷體" panose="03000509000000000000" pitchFamily="65" charset="-120"/>
              </a:rPr>
              <a:t>以優勢或替代的管道學習</a:t>
            </a:r>
            <a:endParaRPr lang="en-US" altLang="zh-TW" sz="2000" kern="100" dirty="0">
              <a:latin typeface="Times New Roman" panose="02020603050405020304" pitchFamily="18" charset="0"/>
              <a:ea typeface="標楷體" panose="03000509000000000000" pitchFamily="65" charset="-120"/>
            </a:endParaRPr>
          </a:p>
          <a:p>
            <a:pPr marL="266700" indent="-266700" algn="just">
              <a:spcBef>
                <a:spcPts val="600"/>
              </a:spcBef>
              <a:spcAft>
                <a:spcPts val="600"/>
              </a:spcAft>
              <a:buFont typeface="Arial" panose="020B0604020202020204" pitchFamily="34" charset="0"/>
              <a:buChar char="•"/>
            </a:pPr>
            <a:r>
              <a:rPr lang="zh-TW" altLang="en-US" sz="2000" kern="100" dirty="0">
                <a:latin typeface="Times New Roman" panose="02020603050405020304" pitchFamily="18" charset="0"/>
                <a:ea typeface="標楷體" panose="03000509000000000000" pitchFamily="65" charset="-120"/>
              </a:rPr>
              <a:t>重視實習場所安全、學生之就業能力及未來轉銜需求，</a:t>
            </a:r>
            <a:r>
              <a:rPr lang="zh-TW" altLang="zh-TW" sz="2000" kern="100" dirty="0">
                <a:latin typeface="Times New Roman" panose="02020603050405020304" pitchFamily="18" charset="0"/>
                <a:ea typeface="標楷體" panose="03000509000000000000" pitchFamily="65" charset="-120"/>
              </a:rPr>
              <a:t>充分利用社會資源</a:t>
            </a:r>
            <a:r>
              <a:rPr lang="en-US" altLang="zh-TW" sz="2000" kern="100" dirty="0">
                <a:latin typeface="Times New Roman" panose="02020603050405020304" pitchFamily="18" charset="0"/>
                <a:ea typeface="標楷體" panose="03000509000000000000" pitchFamily="65" charset="-120"/>
              </a:rPr>
              <a:t>(</a:t>
            </a:r>
            <a:r>
              <a:rPr lang="zh-TW" altLang="zh-TW" sz="2000" kern="100" dirty="0">
                <a:latin typeface="Times New Roman" panose="02020603050405020304" pitchFamily="18" charset="0"/>
                <a:ea typeface="標楷體" panose="03000509000000000000" pitchFamily="65" charset="-120"/>
              </a:rPr>
              <a:t>參觀、見習和建教合作</a:t>
            </a:r>
            <a:r>
              <a:rPr lang="en-US" altLang="zh-TW" sz="2000" kern="100" dirty="0">
                <a:latin typeface="Times New Roman" panose="02020603050405020304" pitchFamily="18" charset="0"/>
                <a:ea typeface="標楷體" panose="03000509000000000000" pitchFamily="65" charset="-120"/>
              </a:rPr>
              <a:t>)</a:t>
            </a:r>
          </a:p>
          <a:p>
            <a:pPr marL="342900" lvl="0" indent="-342900" algn="just">
              <a:spcAft>
                <a:spcPts val="600"/>
              </a:spcAft>
              <a:buFont typeface="Arial" panose="020B0604020202020204" pitchFamily="34" charset="0"/>
              <a:buChar char="•"/>
            </a:pPr>
            <a:endParaRPr lang="en-US" altLang="zh-TW" sz="2000" kern="100" dirty="0">
              <a:latin typeface="Times New Roman" panose="02020603050405020304" pitchFamily="18" charset="0"/>
              <a:ea typeface="標楷體" panose="03000509000000000000" pitchFamily="65" charset="-120"/>
            </a:endParaRPr>
          </a:p>
          <a:p>
            <a:pPr marL="342900" lvl="0" indent="-342900" algn="just">
              <a:spcAft>
                <a:spcPts val="600"/>
              </a:spcAft>
              <a:buFont typeface="Arial" panose="020B0604020202020204" pitchFamily="34" charset="0"/>
              <a:buChar char="•"/>
            </a:pPr>
            <a:endParaRPr lang="zh-TW" altLang="zh-TW" sz="2000" kern="100" dirty="0">
              <a:latin typeface="Times New Roman" panose="02020603050405020304" pitchFamily="18" charset="0"/>
            </a:endParaRPr>
          </a:p>
          <a:p>
            <a:pPr marL="342900" lvl="0" indent="-342900" algn="just">
              <a:spcBef>
                <a:spcPts val="600"/>
              </a:spcBef>
              <a:spcAft>
                <a:spcPts val="1200"/>
              </a:spcAft>
              <a:buFont typeface="+mj-lt"/>
              <a:buAutoNum type="arabicPeriod"/>
            </a:pPr>
            <a:endParaRPr lang="zh-TW" altLang="zh-TW" sz="2000" kern="100" dirty="0">
              <a:latin typeface="Times New Roman" panose="02020603050405020304" pitchFamily="18" charset="0"/>
              <a:ea typeface="標楷體" panose="03000509000000000000" pitchFamily="65" charset="-120"/>
            </a:endParaRPr>
          </a:p>
        </p:txBody>
      </p:sp>
      <p:sp>
        <p:nvSpPr>
          <p:cNvPr id="36" name="矩形 35">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捌、實施要點</a:t>
            </a:r>
            <a:endParaRPr lang="zh-CN" altLang="en-US" sz="1138" dirty="0">
              <a:solidFill>
                <a:schemeClr val="bg1"/>
              </a:solidFill>
              <a:latin typeface="+mj-ea"/>
              <a:ea typeface="+mj-ea"/>
            </a:endParaRPr>
          </a:p>
        </p:txBody>
      </p:sp>
      <p:sp>
        <p:nvSpPr>
          <p:cNvPr id="28" name="Shape 33220">
            <a:extLst>
              <a:ext uri="{FF2B5EF4-FFF2-40B4-BE49-F238E27FC236}">
                <a16:creationId xmlns:a16="http://schemas.microsoft.com/office/drawing/2014/main" id="{2A0F3A96-C60B-48D6-9688-9091E744F03E}"/>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9" name="梯形 28">
            <a:extLst>
              <a:ext uri="{FF2B5EF4-FFF2-40B4-BE49-F238E27FC236}">
                <a16:creationId xmlns:a16="http://schemas.microsoft.com/office/drawing/2014/main" id="{B38E83F9-D9BF-4C4B-851D-084F4539400A}"/>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34" name="Shape 33220">
            <a:extLst>
              <a:ext uri="{FF2B5EF4-FFF2-40B4-BE49-F238E27FC236}">
                <a16:creationId xmlns:a16="http://schemas.microsoft.com/office/drawing/2014/main" id="{B4DACC5A-42CC-4BE6-BB0A-C81636274BA3}"/>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35" name="Picture 11">
            <a:extLst>
              <a:ext uri="{FF2B5EF4-FFF2-40B4-BE49-F238E27FC236}">
                <a16:creationId xmlns:a16="http://schemas.microsoft.com/office/drawing/2014/main" id="{13758D86-B473-4C94-A084-33A0613F589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37" name="標題 1">
            <a:extLst>
              <a:ext uri="{FF2B5EF4-FFF2-40B4-BE49-F238E27FC236}">
                <a16:creationId xmlns:a16="http://schemas.microsoft.com/office/drawing/2014/main" id="{30939136-C462-4886-B4EA-B0399AEA3E35}"/>
              </a:ext>
            </a:extLst>
          </p:cNvPr>
          <p:cNvSpPr>
            <a:spLocks noGrp="1"/>
          </p:cNvSpPr>
          <p:nvPr>
            <p:ph type="title"/>
          </p:nvPr>
        </p:nvSpPr>
        <p:spPr>
          <a:xfrm>
            <a:off x="0" y="2063753"/>
            <a:ext cx="9180512" cy="476250"/>
          </a:xfrm>
          <a:solidFill>
            <a:srgbClr val="FFC000"/>
          </a:solidFill>
        </p:spPr>
        <p:txBody>
          <a:bodyPr>
            <a:normAutofit fontScale="90000"/>
          </a:bodyPr>
          <a:lstStyle/>
          <a:p>
            <a:r>
              <a:rPr lang="en-US" altLang="zh-TW" sz="3000" dirty="0"/>
              <a:t>(</a:t>
            </a:r>
            <a:r>
              <a:rPr lang="zh-TW" altLang="en-US" sz="3000" dirty="0"/>
              <a:t>二</a:t>
            </a:r>
            <a:r>
              <a:rPr lang="en-US" altLang="zh-TW" sz="3000" dirty="0"/>
              <a:t>)</a:t>
            </a:r>
            <a:r>
              <a:rPr lang="zh-TW" altLang="en-US" sz="3000" dirty="0"/>
              <a:t>教學模式與策略</a:t>
            </a:r>
          </a:p>
        </p:txBody>
      </p:sp>
      <p:sp>
        <p:nvSpPr>
          <p:cNvPr id="20" name="矩形 19">
            <a:extLst>
              <a:ext uri="{FF2B5EF4-FFF2-40B4-BE49-F238E27FC236}">
                <a16:creationId xmlns:a16="http://schemas.microsoft.com/office/drawing/2014/main" id="{B69768A0-DFA9-41F5-BAFB-FE11FD92FC17}"/>
              </a:ext>
            </a:extLst>
          </p:cNvPr>
          <p:cNvSpPr/>
          <p:nvPr/>
        </p:nvSpPr>
        <p:spPr bwMode="auto">
          <a:xfrm>
            <a:off x="5688172" y="2848647"/>
            <a:ext cx="3348323"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1" name="Content Placeholder 2">
            <a:extLst>
              <a:ext uri="{FF2B5EF4-FFF2-40B4-BE49-F238E27FC236}">
                <a16:creationId xmlns:a16="http://schemas.microsoft.com/office/drawing/2014/main" id="{CBEF0494-2CD1-49E5-820E-9E4345F0FD9F}"/>
              </a:ext>
            </a:extLst>
          </p:cNvPr>
          <p:cNvSpPr txBox="1">
            <a:spLocks/>
          </p:cNvSpPr>
          <p:nvPr/>
        </p:nvSpPr>
        <p:spPr>
          <a:xfrm>
            <a:off x="5457373" y="2560616"/>
            <a:ext cx="257101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22" name="Elbow Connector 55">
            <a:extLst>
              <a:ext uri="{FF2B5EF4-FFF2-40B4-BE49-F238E27FC236}">
                <a16:creationId xmlns:a16="http://schemas.microsoft.com/office/drawing/2014/main" id="{0199E6FE-D715-45CA-8BE0-867F03472833}"/>
              </a:ext>
            </a:extLst>
          </p:cNvPr>
          <p:cNvCxnSpPr/>
          <p:nvPr/>
        </p:nvCxnSpPr>
        <p:spPr>
          <a:xfrm>
            <a:off x="5076056" y="2674369"/>
            <a:ext cx="475098" cy="216021"/>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11D8406-0282-409F-938B-7983F386DA80}"/>
              </a:ext>
            </a:extLst>
          </p:cNvPr>
          <p:cNvSpPr/>
          <p:nvPr/>
        </p:nvSpPr>
        <p:spPr>
          <a:xfrm>
            <a:off x="5436096" y="3106703"/>
            <a:ext cx="3549669" cy="2554545"/>
          </a:xfrm>
          <a:prstGeom prst="rect">
            <a:avLst/>
          </a:prstGeom>
        </p:spPr>
        <p:txBody>
          <a:bodyPr wrap="square">
            <a:spAutoFit/>
          </a:bodyPr>
          <a:lstStyle/>
          <a:p>
            <a:pPr marL="266700" indent="-266700">
              <a:spcBef>
                <a:spcPts val="1200"/>
              </a:spcBef>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把握最少提示之教學原則，引發學生主動及適當反應</a:t>
            </a:r>
            <a:endPar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spcBef>
                <a:spcPts val="1200"/>
              </a:spcBef>
              <a:buFont typeface="Arial" panose="020B0604020202020204" pitchFamily="34" charset="0"/>
              <a:buChar char="•"/>
            </a:pPr>
            <a:r>
              <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rPr>
              <a:t>引導學習高層次思考方式，</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並運用多元方式分享與回饋</a:t>
            </a:r>
            <a:endPar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spcBef>
                <a:spcPts val="1200"/>
              </a:spcBef>
              <a:buFont typeface="Arial" panose="020B0604020202020204" pitchFamily="34" charset="0"/>
              <a:buChar char="•"/>
            </a:pPr>
            <a:r>
              <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rPr>
              <a:t>提供多元感官的探索活動</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，重視情意及技能的涵養及體驗</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0088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750"/>
                                        <p:tgtEl>
                                          <p:spTgt spid="49"/>
                                        </p:tgtEl>
                                      </p:cBhvr>
                                    </p:animEffect>
                                  </p:childTnLst>
                                </p:cTn>
                              </p:par>
                              <p:par>
                                <p:cTn id="11" presetID="22" presetClass="entr" presetSubtype="1" fill="hold" nodeType="withEffect">
                                  <p:stCondLst>
                                    <p:cond delay="325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DDDC96-6BD5-439A-A6B4-071929963946}"/>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3B3A2DD3-C68D-40F0-A50E-0F22E29BE13B}"/>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76D4176B-4EF3-4D5C-817F-694A54DCB021}"/>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 name="矩形 6">
            <a:extLst>
              <a:ext uri="{FF2B5EF4-FFF2-40B4-BE49-F238E27FC236}">
                <a16:creationId xmlns:a16="http://schemas.microsoft.com/office/drawing/2014/main" id="{5856BEC0-B3C7-41E2-994B-25798506ED23}"/>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8" name="梯形 7">
            <a:extLst>
              <a:ext uri="{FF2B5EF4-FFF2-40B4-BE49-F238E27FC236}">
                <a16:creationId xmlns:a16="http://schemas.microsoft.com/office/drawing/2014/main" id="{E5A94D66-1A3F-4017-8F06-910AC6549269}"/>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pic>
        <p:nvPicPr>
          <p:cNvPr id="9" name="Picture 11">
            <a:extLst>
              <a:ext uri="{FF2B5EF4-FFF2-40B4-BE49-F238E27FC236}">
                <a16:creationId xmlns:a16="http://schemas.microsoft.com/office/drawing/2014/main" id="{6B1F477E-5513-47D8-9C3E-26DF126B30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0" name="標題 1">
            <a:extLst>
              <a:ext uri="{FF2B5EF4-FFF2-40B4-BE49-F238E27FC236}">
                <a16:creationId xmlns:a16="http://schemas.microsoft.com/office/drawing/2014/main" id="{BFEAAB78-2A38-461D-8C58-84EE1F309AC0}"/>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a:t>(</a:t>
            </a:r>
            <a:r>
              <a:rPr lang="zh-TW" altLang="en-US" sz="3000" kern="0"/>
              <a:t>一</a:t>
            </a:r>
            <a:r>
              <a:rPr lang="en-US" altLang="zh-TW" sz="3000" kern="0"/>
              <a:t>)</a:t>
            </a:r>
            <a:r>
              <a:rPr lang="zh-TW" altLang="en-US" sz="3000" kern="0"/>
              <a:t>學習評量實施</a:t>
            </a:r>
            <a:endParaRPr lang="zh-TW" altLang="en-US" sz="3000" kern="0" dirty="0"/>
          </a:p>
        </p:txBody>
      </p:sp>
      <p:grpSp>
        <p:nvGrpSpPr>
          <p:cNvPr id="11" name="群組 10">
            <a:extLst>
              <a:ext uri="{FF2B5EF4-FFF2-40B4-BE49-F238E27FC236}">
                <a16:creationId xmlns:a16="http://schemas.microsoft.com/office/drawing/2014/main" id="{D6C6E332-70F3-4898-A649-90E2903109FD}"/>
              </a:ext>
            </a:extLst>
          </p:cNvPr>
          <p:cNvGrpSpPr/>
          <p:nvPr/>
        </p:nvGrpSpPr>
        <p:grpSpPr>
          <a:xfrm>
            <a:off x="707323" y="2844370"/>
            <a:ext cx="8170359" cy="510946"/>
            <a:chOff x="430362" y="215983"/>
            <a:chExt cx="8170359" cy="708007"/>
          </a:xfrm>
          <a:solidFill>
            <a:schemeClr val="bg1"/>
          </a:solidFill>
        </p:grpSpPr>
        <p:sp>
          <p:nvSpPr>
            <p:cNvPr id="12" name="矩形 11">
              <a:extLst>
                <a:ext uri="{FF2B5EF4-FFF2-40B4-BE49-F238E27FC236}">
                  <a16:creationId xmlns:a16="http://schemas.microsoft.com/office/drawing/2014/main" id="{1B2CA226-9F8C-4F42-8622-88FBEA27B183}"/>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文字方塊 12">
              <a:extLst>
                <a:ext uri="{FF2B5EF4-FFF2-40B4-BE49-F238E27FC236}">
                  <a16:creationId xmlns:a16="http://schemas.microsoft.com/office/drawing/2014/main" id="{EC4F49B5-1821-48AE-A027-354DD74D89F5}"/>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en-US" sz="2000" dirty="0">
                  <a:solidFill>
                    <a:schemeClr val="tx1"/>
                  </a:solidFill>
                  <a:latin typeface="+mj-ea"/>
                </a:rPr>
                <a:t>評量內容</a:t>
              </a:r>
              <a:r>
                <a:rPr lang="zh-TW" altLang="zh-TW" sz="2000" dirty="0">
                  <a:solidFill>
                    <a:schemeClr val="tx1"/>
                  </a:solidFill>
                  <a:latin typeface="+mj-ea"/>
                </a:rPr>
                <a:t>考量</a:t>
              </a:r>
              <a:r>
                <a:rPr lang="zh-TW" altLang="en-US" sz="2000" dirty="0">
                  <a:solidFill>
                    <a:schemeClr val="tx1"/>
                  </a:solidFill>
                  <a:latin typeface="+mj-ea"/>
                </a:rPr>
                <a:t>學生</a:t>
              </a:r>
              <a:r>
                <a:rPr lang="zh-TW" altLang="zh-TW" sz="2000" dirty="0">
                  <a:solidFill>
                    <a:schemeClr val="tx1"/>
                  </a:solidFill>
                  <a:latin typeface="+mj-ea"/>
                </a:rPr>
                <a:t>身心發展、</a:t>
              </a:r>
              <a:r>
                <a:rPr lang="zh-TW" altLang="en-US" sz="2000" dirty="0">
                  <a:solidFill>
                    <a:schemeClr val="tx1"/>
                  </a:solidFill>
                  <a:latin typeface="+mj-ea"/>
                </a:rPr>
                <a:t>個別差異、</a:t>
              </a:r>
              <a:r>
                <a:rPr lang="zh-TW" altLang="zh-TW" sz="2000" dirty="0">
                  <a:solidFill>
                    <a:schemeClr val="tx1"/>
                  </a:solidFill>
                  <a:latin typeface="+mj-ea"/>
                </a:rPr>
                <a:t>文化差異及核心素養</a:t>
              </a:r>
              <a:r>
                <a:rPr lang="zh-TW" altLang="en-US" sz="2000" dirty="0">
                  <a:solidFill>
                    <a:schemeClr val="tx1"/>
                  </a:solidFill>
                  <a:latin typeface="+mj-ea"/>
                </a:rPr>
                <a:t>內涵</a:t>
              </a:r>
              <a:endParaRPr lang="zh-TW" altLang="en-US" sz="2000" dirty="0">
                <a:solidFill>
                  <a:schemeClr val="tx1"/>
                </a:solidFill>
              </a:endParaRPr>
            </a:p>
          </p:txBody>
        </p:sp>
      </p:grpSp>
      <p:grpSp>
        <p:nvGrpSpPr>
          <p:cNvPr id="14" name="群組 13">
            <a:extLst>
              <a:ext uri="{FF2B5EF4-FFF2-40B4-BE49-F238E27FC236}">
                <a16:creationId xmlns:a16="http://schemas.microsoft.com/office/drawing/2014/main" id="{030CA469-89E8-445F-9E64-0ECF5AD24281}"/>
              </a:ext>
            </a:extLst>
          </p:cNvPr>
          <p:cNvGrpSpPr/>
          <p:nvPr/>
        </p:nvGrpSpPr>
        <p:grpSpPr>
          <a:xfrm>
            <a:off x="707322" y="3642887"/>
            <a:ext cx="8170359" cy="510946"/>
            <a:chOff x="838928" y="1070963"/>
            <a:chExt cx="7761792" cy="708007"/>
          </a:xfrm>
          <a:solidFill>
            <a:schemeClr val="bg1"/>
          </a:solidFill>
        </p:grpSpPr>
        <p:sp>
          <p:nvSpPr>
            <p:cNvPr id="15" name="矩形 14">
              <a:extLst>
                <a:ext uri="{FF2B5EF4-FFF2-40B4-BE49-F238E27FC236}">
                  <a16:creationId xmlns:a16="http://schemas.microsoft.com/office/drawing/2014/main" id="{D68B3798-D784-4C0E-9FF9-0536D69BC56B}"/>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16" name="文字方塊 15">
              <a:extLst>
                <a:ext uri="{FF2B5EF4-FFF2-40B4-BE49-F238E27FC236}">
                  <a16:creationId xmlns:a16="http://schemas.microsoft.com/office/drawing/2014/main" id="{B92D46DB-498E-4AEF-85CA-A5CBFCFDC425}"/>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en-US" sz="2000" dirty="0">
                  <a:solidFill>
                    <a:schemeClr val="tx1"/>
                  </a:solidFill>
                  <a:latin typeface="+mj-ea"/>
                </a:rPr>
                <a:t>評量內容須兼顧認知、情意、技能等不同層面的學習表現</a:t>
              </a:r>
            </a:p>
          </p:txBody>
        </p:sp>
      </p:grpSp>
      <p:grpSp>
        <p:nvGrpSpPr>
          <p:cNvPr id="17" name="群組 16">
            <a:extLst>
              <a:ext uri="{FF2B5EF4-FFF2-40B4-BE49-F238E27FC236}">
                <a16:creationId xmlns:a16="http://schemas.microsoft.com/office/drawing/2014/main" id="{17BA03C5-0134-4EDC-823A-9F50DCD89B72}"/>
              </a:ext>
            </a:extLst>
          </p:cNvPr>
          <p:cNvGrpSpPr/>
          <p:nvPr/>
        </p:nvGrpSpPr>
        <p:grpSpPr>
          <a:xfrm>
            <a:off x="707322" y="4425860"/>
            <a:ext cx="8170359" cy="510946"/>
            <a:chOff x="838928" y="1925944"/>
            <a:chExt cx="7761792" cy="708007"/>
          </a:xfrm>
          <a:solidFill>
            <a:schemeClr val="bg1"/>
          </a:solidFill>
        </p:grpSpPr>
        <p:sp>
          <p:nvSpPr>
            <p:cNvPr id="18" name="矩形 17">
              <a:extLst>
                <a:ext uri="{FF2B5EF4-FFF2-40B4-BE49-F238E27FC236}">
                  <a16:creationId xmlns:a16="http://schemas.microsoft.com/office/drawing/2014/main" id="{46904DA1-77FA-45C2-BEFA-B8046388B737}"/>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9" name="文字方塊 18">
              <a:extLst>
                <a:ext uri="{FF2B5EF4-FFF2-40B4-BE49-F238E27FC236}">
                  <a16:creationId xmlns:a16="http://schemas.microsoft.com/office/drawing/2014/main" id="{4F912A17-B8E1-4246-8034-C7ED819CD036}"/>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zh-TW" sz="2000" dirty="0">
                  <a:solidFill>
                    <a:schemeClr val="tx1"/>
                  </a:solidFill>
                  <a:latin typeface="+mj-ea"/>
                </a:rPr>
                <a:t>兼顧不同層面的學習表現</a:t>
              </a:r>
              <a:endParaRPr lang="zh-TW" altLang="en-US" sz="2000" dirty="0">
                <a:solidFill>
                  <a:schemeClr val="tx1"/>
                </a:solidFill>
                <a:latin typeface="+mj-ea"/>
              </a:endParaRPr>
            </a:p>
          </p:txBody>
        </p:sp>
      </p:grpSp>
      <p:grpSp>
        <p:nvGrpSpPr>
          <p:cNvPr id="20" name="群組 19">
            <a:extLst>
              <a:ext uri="{FF2B5EF4-FFF2-40B4-BE49-F238E27FC236}">
                <a16:creationId xmlns:a16="http://schemas.microsoft.com/office/drawing/2014/main" id="{C198AA1F-EC2D-4F7D-8D8F-7F8DB683D839}"/>
              </a:ext>
            </a:extLst>
          </p:cNvPr>
          <p:cNvGrpSpPr/>
          <p:nvPr/>
        </p:nvGrpSpPr>
        <p:grpSpPr>
          <a:xfrm>
            <a:off x="707322" y="5208832"/>
            <a:ext cx="8170359" cy="510946"/>
            <a:chOff x="838928" y="2780924"/>
            <a:chExt cx="7761792" cy="708007"/>
          </a:xfrm>
          <a:solidFill>
            <a:schemeClr val="bg1"/>
          </a:solidFill>
        </p:grpSpPr>
        <p:sp>
          <p:nvSpPr>
            <p:cNvPr id="21" name="矩形 20">
              <a:extLst>
                <a:ext uri="{FF2B5EF4-FFF2-40B4-BE49-F238E27FC236}">
                  <a16:creationId xmlns:a16="http://schemas.microsoft.com/office/drawing/2014/main" id="{365D39AB-3167-4AE7-922C-3B3D4E69FC7F}"/>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2" name="文字方塊 21">
              <a:extLst>
                <a:ext uri="{FF2B5EF4-FFF2-40B4-BE49-F238E27FC236}">
                  <a16:creationId xmlns:a16="http://schemas.microsoft.com/office/drawing/2014/main" id="{12B201F8-DA90-4392-975F-ECCECF112CAE}"/>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Aft>
                  <a:spcPct val="35000"/>
                </a:spcAft>
              </a:pPr>
              <a:r>
                <a:rPr lang="zh-TW" altLang="en-US" sz="2000" dirty="0">
                  <a:solidFill>
                    <a:schemeClr val="tx1"/>
                  </a:solidFill>
                  <a:latin typeface="+mj-ea"/>
                </a:rPr>
                <a:t>多元評量形式</a:t>
              </a:r>
              <a:r>
                <a:rPr lang="en-US" altLang="zh-TW" sz="2000" dirty="0">
                  <a:solidFill>
                    <a:schemeClr val="tx1"/>
                  </a:solidFill>
                  <a:latin typeface="+mj-ea"/>
                </a:rPr>
                <a:t> </a:t>
              </a:r>
              <a:endParaRPr lang="zh-TW" altLang="en-US" sz="2000" dirty="0">
                <a:solidFill>
                  <a:schemeClr val="tx1"/>
                </a:solidFill>
                <a:latin typeface="+mj-ea"/>
              </a:endParaRPr>
            </a:p>
          </p:txBody>
        </p:sp>
      </p:grpSp>
      <p:grpSp>
        <p:nvGrpSpPr>
          <p:cNvPr id="23" name="群組 22">
            <a:extLst>
              <a:ext uri="{FF2B5EF4-FFF2-40B4-BE49-F238E27FC236}">
                <a16:creationId xmlns:a16="http://schemas.microsoft.com/office/drawing/2014/main" id="{33BF9D68-41A6-4F8E-9045-08AD11FF9D40}"/>
              </a:ext>
            </a:extLst>
          </p:cNvPr>
          <p:cNvGrpSpPr/>
          <p:nvPr/>
        </p:nvGrpSpPr>
        <p:grpSpPr>
          <a:xfrm>
            <a:off x="707323" y="5998774"/>
            <a:ext cx="8170359" cy="510946"/>
            <a:chOff x="430362" y="3635905"/>
            <a:chExt cx="8170359" cy="708007"/>
          </a:xfrm>
          <a:solidFill>
            <a:schemeClr val="bg1"/>
          </a:solidFill>
        </p:grpSpPr>
        <p:sp>
          <p:nvSpPr>
            <p:cNvPr id="24" name="矩形 23">
              <a:extLst>
                <a:ext uri="{FF2B5EF4-FFF2-40B4-BE49-F238E27FC236}">
                  <a16:creationId xmlns:a16="http://schemas.microsoft.com/office/drawing/2014/main" id="{A1BB5217-2AEB-4772-8C34-750937C168DF}"/>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25" name="文字方塊 24">
              <a:extLst>
                <a:ext uri="{FF2B5EF4-FFF2-40B4-BE49-F238E27FC236}">
                  <a16:creationId xmlns:a16="http://schemas.microsoft.com/office/drawing/2014/main" id="{8DAC0064-662E-4390-BD1A-9466AFDBF4B0}"/>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latin typeface="+mj-ea"/>
                </a:rPr>
                <a:t>提供適當的</a:t>
              </a:r>
              <a:r>
                <a:rPr lang="zh-TW" altLang="zh-TW" sz="2000" dirty="0">
                  <a:solidFill>
                    <a:schemeClr val="tx1"/>
                  </a:solidFill>
                  <a:latin typeface="+mj-ea"/>
                </a:rPr>
                <a:t>評量調整</a:t>
              </a:r>
              <a:r>
                <a:rPr lang="zh-TW" altLang="en-US" sz="2000" dirty="0">
                  <a:solidFill>
                    <a:schemeClr val="tx1"/>
                  </a:solidFill>
                  <a:latin typeface="+mj-ea"/>
                </a:rPr>
                <a:t>與考試</a:t>
              </a:r>
              <a:r>
                <a:rPr lang="zh-TW" altLang="zh-TW" sz="2000" dirty="0">
                  <a:solidFill>
                    <a:schemeClr val="tx1"/>
                  </a:solidFill>
                  <a:latin typeface="+mj-ea"/>
                </a:rPr>
                <a:t>服務</a:t>
              </a:r>
              <a:endParaRPr lang="zh-TW" altLang="en-US" sz="2000" dirty="0">
                <a:solidFill>
                  <a:schemeClr val="tx1"/>
                </a:solidFill>
                <a:latin typeface="Times New Roman" panose="02020603050405020304" pitchFamily="18" charset="0"/>
                <a:ea typeface="標楷體" panose="03000509000000000000" pitchFamily="65" charset="-120"/>
              </a:endParaRPr>
            </a:p>
          </p:txBody>
        </p:sp>
      </p:grpSp>
      <p:grpSp>
        <p:nvGrpSpPr>
          <p:cNvPr id="26" name="群組 25">
            <a:extLst>
              <a:ext uri="{FF2B5EF4-FFF2-40B4-BE49-F238E27FC236}">
                <a16:creationId xmlns:a16="http://schemas.microsoft.com/office/drawing/2014/main" id="{5A5C5361-0E9D-4AF3-9AE1-B2511D9CB892}"/>
              </a:ext>
            </a:extLst>
          </p:cNvPr>
          <p:cNvGrpSpPr/>
          <p:nvPr/>
        </p:nvGrpSpPr>
        <p:grpSpPr>
          <a:xfrm>
            <a:off x="467544" y="2832375"/>
            <a:ext cx="575984" cy="519601"/>
            <a:chOff x="-3708920" y="3429000"/>
            <a:chExt cx="720000" cy="720000"/>
          </a:xfrm>
        </p:grpSpPr>
        <p:sp>
          <p:nvSpPr>
            <p:cNvPr id="27" name="橢圓 26">
              <a:extLst>
                <a:ext uri="{FF2B5EF4-FFF2-40B4-BE49-F238E27FC236}">
                  <a16:creationId xmlns:a16="http://schemas.microsoft.com/office/drawing/2014/main" id="{DD89376E-5753-4D0C-955D-5507CD7230C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8" name="Freeform 45">
              <a:extLst>
                <a:ext uri="{FF2B5EF4-FFF2-40B4-BE49-F238E27FC236}">
                  <a16:creationId xmlns:a16="http://schemas.microsoft.com/office/drawing/2014/main" id="{36E6D47B-F07A-4CE8-BF6A-0FA3E2F3C97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9" name="群組 28">
            <a:extLst>
              <a:ext uri="{FF2B5EF4-FFF2-40B4-BE49-F238E27FC236}">
                <a16:creationId xmlns:a16="http://schemas.microsoft.com/office/drawing/2014/main" id="{F03EA87B-AD19-493A-B0CF-7B9AFBBE1DF6}"/>
              </a:ext>
            </a:extLst>
          </p:cNvPr>
          <p:cNvGrpSpPr/>
          <p:nvPr/>
        </p:nvGrpSpPr>
        <p:grpSpPr>
          <a:xfrm>
            <a:off x="467544" y="3622510"/>
            <a:ext cx="575984" cy="519601"/>
            <a:chOff x="-3708920" y="3429000"/>
            <a:chExt cx="720000" cy="720000"/>
          </a:xfrm>
        </p:grpSpPr>
        <p:sp>
          <p:nvSpPr>
            <p:cNvPr id="30" name="橢圓 29">
              <a:extLst>
                <a:ext uri="{FF2B5EF4-FFF2-40B4-BE49-F238E27FC236}">
                  <a16:creationId xmlns:a16="http://schemas.microsoft.com/office/drawing/2014/main" id="{726A02DC-4BFC-4F8D-8D90-1EB46284681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1" name="Freeform 45">
              <a:extLst>
                <a:ext uri="{FF2B5EF4-FFF2-40B4-BE49-F238E27FC236}">
                  <a16:creationId xmlns:a16="http://schemas.microsoft.com/office/drawing/2014/main" id="{7D7A7E82-C06D-4E22-BD32-F0860E561554}"/>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2" name="群組 31">
            <a:extLst>
              <a:ext uri="{FF2B5EF4-FFF2-40B4-BE49-F238E27FC236}">
                <a16:creationId xmlns:a16="http://schemas.microsoft.com/office/drawing/2014/main" id="{645B0701-5BE5-4638-89AF-CD0DD78BF663}"/>
              </a:ext>
            </a:extLst>
          </p:cNvPr>
          <p:cNvGrpSpPr/>
          <p:nvPr/>
        </p:nvGrpSpPr>
        <p:grpSpPr>
          <a:xfrm>
            <a:off x="467544" y="4414598"/>
            <a:ext cx="575984" cy="519601"/>
            <a:chOff x="-3708920" y="3429000"/>
            <a:chExt cx="720000" cy="720000"/>
          </a:xfrm>
        </p:grpSpPr>
        <p:sp>
          <p:nvSpPr>
            <p:cNvPr id="33" name="橢圓 32">
              <a:extLst>
                <a:ext uri="{FF2B5EF4-FFF2-40B4-BE49-F238E27FC236}">
                  <a16:creationId xmlns:a16="http://schemas.microsoft.com/office/drawing/2014/main" id="{FE17B5BC-7249-45F2-ACDF-F9C56CED738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4" name="Freeform 45">
              <a:extLst>
                <a:ext uri="{FF2B5EF4-FFF2-40B4-BE49-F238E27FC236}">
                  <a16:creationId xmlns:a16="http://schemas.microsoft.com/office/drawing/2014/main" id="{18452611-A40F-4D44-945D-1369C8D868A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5" name="群組 34">
            <a:extLst>
              <a:ext uri="{FF2B5EF4-FFF2-40B4-BE49-F238E27FC236}">
                <a16:creationId xmlns:a16="http://schemas.microsoft.com/office/drawing/2014/main" id="{AD4422F1-2982-41FF-9C88-D1FDFFFA4F22}"/>
              </a:ext>
            </a:extLst>
          </p:cNvPr>
          <p:cNvGrpSpPr/>
          <p:nvPr/>
        </p:nvGrpSpPr>
        <p:grpSpPr>
          <a:xfrm>
            <a:off x="467544" y="5206686"/>
            <a:ext cx="575984" cy="519601"/>
            <a:chOff x="-3708920" y="3429000"/>
            <a:chExt cx="720000" cy="720000"/>
          </a:xfrm>
        </p:grpSpPr>
        <p:sp>
          <p:nvSpPr>
            <p:cNvPr id="36" name="橢圓 35">
              <a:extLst>
                <a:ext uri="{FF2B5EF4-FFF2-40B4-BE49-F238E27FC236}">
                  <a16:creationId xmlns:a16="http://schemas.microsoft.com/office/drawing/2014/main" id="{0E410F56-1C10-478E-A8E6-B6A429DF817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Freeform 45">
              <a:extLst>
                <a:ext uri="{FF2B5EF4-FFF2-40B4-BE49-F238E27FC236}">
                  <a16:creationId xmlns:a16="http://schemas.microsoft.com/office/drawing/2014/main" id="{80752A7B-EE74-4F94-9102-2CFE3950E03D}"/>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8" name="群組 37">
            <a:extLst>
              <a:ext uri="{FF2B5EF4-FFF2-40B4-BE49-F238E27FC236}">
                <a16:creationId xmlns:a16="http://schemas.microsoft.com/office/drawing/2014/main" id="{13E5E67F-3F69-43A8-B505-7E848098D841}"/>
              </a:ext>
            </a:extLst>
          </p:cNvPr>
          <p:cNvGrpSpPr/>
          <p:nvPr/>
        </p:nvGrpSpPr>
        <p:grpSpPr>
          <a:xfrm>
            <a:off x="467544" y="6005743"/>
            <a:ext cx="575984" cy="519601"/>
            <a:chOff x="-3708920" y="3429000"/>
            <a:chExt cx="720000" cy="720000"/>
          </a:xfrm>
        </p:grpSpPr>
        <p:sp>
          <p:nvSpPr>
            <p:cNvPr id="39" name="橢圓 38">
              <a:extLst>
                <a:ext uri="{FF2B5EF4-FFF2-40B4-BE49-F238E27FC236}">
                  <a16:creationId xmlns:a16="http://schemas.microsoft.com/office/drawing/2014/main" id="{C7DA6CA4-7136-4CA9-8975-A123E77BD6E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Freeform 45">
              <a:extLst>
                <a:ext uri="{FF2B5EF4-FFF2-40B4-BE49-F238E27FC236}">
                  <a16:creationId xmlns:a16="http://schemas.microsoft.com/office/drawing/2014/main" id="{59123134-ABDA-423B-AE0E-8D94E1016FA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1" name="Shape 33220">
            <a:extLst>
              <a:ext uri="{FF2B5EF4-FFF2-40B4-BE49-F238E27FC236}">
                <a16:creationId xmlns:a16="http://schemas.microsoft.com/office/drawing/2014/main" id="{DB7AA9F5-9648-4AF9-86A5-7D3A92913B40}"/>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spTree>
    <p:extLst>
      <p:ext uri="{BB962C8B-B14F-4D97-AF65-F5344CB8AC3E}">
        <p14:creationId xmlns:p14="http://schemas.microsoft.com/office/powerpoint/2010/main" val="2333178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3" name="矩形 2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24" name="矩形 23">
            <a:extLst>
              <a:ext uri="{FF2B5EF4-FFF2-40B4-BE49-F238E27FC236}">
                <a16:creationId xmlns:a16="http://schemas.microsoft.com/office/drawing/2014/main" id="{823F16A6-453E-4042-9E38-DEB0FA9CFDB7}"/>
              </a:ext>
            </a:extLst>
          </p:cNvPr>
          <p:cNvSpPr/>
          <p:nvPr/>
        </p:nvSpPr>
        <p:spPr bwMode="auto">
          <a:xfrm>
            <a:off x="744054" y="2947270"/>
            <a:ext cx="3899953" cy="151938"/>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5" name="Content Placeholder 2">
            <a:extLst>
              <a:ext uri="{FF2B5EF4-FFF2-40B4-BE49-F238E27FC236}">
                <a16:creationId xmlns:a16="http://schemas.microsoft.com/office/drawing/2014/main" id="{F49DE903-17DD-4FA3-A59D-BABFE8C44EB6}"/>
              </a:ext>
            </a:extLst>
          </p:cNvPr>
          <p:cNvSpPr txBox="1">
            <a:spLocks/>
          </p:cNvSpPr>
          <p:nvPr/>
        </p:nvSpPr>
        <p:spPr>
          <a:xfrm>
            <a:off x="897860" y="2724243"/>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7" name="Elbow Connector 52">
            <a:extLst>
              <a:ext uri="{FF2B5EF4-FFF2-40B4-BE49-F238E27FC236}">
                <a16:creationId xmlns:a16="http://schemas.microsoft.com/office/drawing/2014/main" id="{FB358DCA-9A8C-474F-B07C-551AA172FC77}"/>
              </a:ext>
            </a:extLst>
          </p:cNvPr>
          <p:cNvCxnSpPr/>
          <p:nvPr/>
        </p:nvCxnSpPr>
        <p:spPr>
          <a:xfrm rot="5400000" flipV="1">
            <a:off x="140271" y="2328466"/>
            <a:ext cx="554038" cy="450850"/>
          </a:xfrm>
          <a:prstGeom prst="bentConnector3">
            <a:avLst>
              <a:gd name="adj1" fmla="val 170412"/>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6091FFE5-DA07-4283-A309-B7919C5BC3CF}"/>
              </a:ext>
            </a:extLst>
          </p:cNvPr>
          <p:cNvSpPr/>
          <p:nvPr/>
        </p:nvSpPr>
        <p:spPr>
          <a:xfrm>
            <a:off x="364842" y="3307544"/>
            <a:ext cx="4464496" cy="3400931"/>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應符合個別化評量原則</a:t>
            </a:r>
            <a:endParaRPr lang="zh-TW" altLang="zh-TW" sz="2000" kern="100" dirty="0">
              <a:latin typeface="Times New Roman" panose="02020603050405020304" pitchFamily="18" charset="0"/>
            </a:endParaRPr>
          </a:p>
          <a:p>
            <a:pPr marL="342900" lvl="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部分領域</a:t>
            </a:r>
            <a:r>
              <a:rPr lang="en-US" altLang="zh-TW" sz="2000" kern="100" dirty="0">
                <a:latin typeface="Times New Roman" panose="02020603050405020304" pitchFamily="18" charset="0"/>
                <a:ea typeface="標楷體" panose="03000509000000000000" pitchFamily="65" charset="-120"/>
              </a:rPr>
              <a:t>/</a:t>
            </a:r>
            <a:r>
              <a:rPr lang="zh-TW" altLang="zh-TW" sz="2000" kern="100" dirty="0">
                <a:latin typeface="Times New Roman" panose="02020603050405020304" pitchFamily="18" charset="0"/>
                <a:ea typeface="標楷體" panose="03000509000000000000" pitchFamily="65" charset="-120"/>
              </a:rPr>
              <a:t>科目採全部抽離學習者，其評量之難度需符合學生所學之學習內容，得採</a:t>
            </a:r>
            <a:r>
              <a:rPr lang="zh-TW" altLang="zh-TW" sz="2000" b="1" u="sng" kern="100" dirty="0">
                <a:latin typeface="Times New Roman" panose="02020603050405020304" pitchFamily="18" charset="0"/>
                <a:ea typeface="標楷體" panose="03000509000000000000" pitchFamily="65" charset="-120"/>
              </a:rPr>
              <a:t>增刪</a:t>
            </a:r>
            <a:r>
              <a:rPr lang="zh-TW" altLang="zh-TW" sz="2000" kern="100" dirty="0">
                <a:latin typeface="Times New Roman" panose="02020603050405020304" pitchFamily="18" charset="0"/>
                <a:ea typeface="標楷體" panose="03000509000000000000" pitchFamily="65" charset="-120"/>
              </a:rPr>
              <a:t>普通班級之評量題項等內容之調整</a:t>
            </a:r>
            <a:endParaRPr lang="en-US" altLang="zh-TW" sz="2000" kern="100" dirty="0">
              <a:latin typeface="Times New Roman" panose="02020603050405020304" pitchFamily="18" charset="0"/>
              <a:ea typeface="標楷體" panose="03000509000000000000" pitchFamily="65" charset="-120"/>
            </a:endParaRPr>
          </a:p>
          <a:p>
            <a:pPr marL="342900" lvl="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若評量內容未調整則不宜僅採計普通班之評量成績</a:t>
            </a:r>
            <a:endParaRPr lang="zh-TW" altLang="zh-TW" sz="2000" kern="100" dirty="0">
              <a:latin typeface="Times New Roman" panose="02020603050405020304" pitchFamily="18" charset="0"/>
            </a:endParaRPr>
          </a:p>
          <a:p>
            <a:pPr marL="342900" lvl="0" indent="-342900" algn="just">
              <a:spcAft>
                <a:spcPts val="600"/>
              </a:spcAft>
              <a:buFont typeface="Arial" panose="020B0604020202020204" pitchFamily="34" charset="0"/>
              <a:buChar char="•"/>
            </a:pPr>
            <a:r>
              <a:rPr lang="zh-TW" altLang="en-US" sz="2000" kern="100" dirty="0">
                <a:latin typeface="Times New Roman" panose="02020603050405020304" pitchFamily="18" charset="0"/>
                <a:ea typeface="標楷體" panose="03000509000000000000" pitchFamily="65" charset="-120"/>
              </a:rPr>
              <a:t>於</a:t>
            </a:r>
            <a:r>
              <a:rPr lang="zh-TW" altLang="zh-TW" sz="2000" kern="100" dirty="0">
                <a:latin typeface="Times New Roman" panose="02020603050405020304" pitchFamily="18" charset="0"/>
                <a:ea typeface="標楷體" panose="03000509000000000000" pitchFamily="65" charset="-120"/>
              </a:rPr>
              <a:t>校內學習評量，學校宜衡酌考試科目特性、學習優勢管道及個別需求，提供適當之相關考試服務</a:t>
            </a:r>
            <a:endParaRPr lang="zh-TW" altLang="zh-TW" sz="2000" kern="100" dirty="0">
              <a:latin typeface="Times New Roman" panose="02020603050405020304" pitchFamily="18" charset="0"/>
            </a:endParaRPr>
          </a:p>
        </p:txBody>
      </p:sp>
      <p:sp>
        <p:nvSpPr>
          <p:cNvPr id="19" name="梯形 18">
            <a:extLst>
              <a:ext uri="{FF2B5EF4-FFF2-40B4-BE49-F238E27FC236}">
                <a16:creationId xmlns:a16="http://schemas.microsoft.com/office/drawing/2014/main" id="{A6229F26-AE09-4265-B8C7-227E0D59D3F9}"/>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1" name="Shape 33220">
            <a:extLst>
              <a:ext uri="{FF2B5EF4-FFF2-40B4-BE49-F238E27FC236}">
                <a16:creationId xmlns:a16="http://schemas.microsoft.com/office/drawing/2014/main" id="{6529E12D-7145-483D-9A23-390FBCEAB7B6}"/>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9" name="Picture 11">
            <a:extLst>
              <a:ext uri="{FF2B5EF4-FFF2-40B4-BE49-F238E27FC236}">
                <a16:creationId xmlns:a16="http://schemas.microsoft.com/office/drawing/2014/main" id="{7A6EACD3-5A9C-4D2F-AD1D-11B3A82F225F}"/>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55" name="標題 1">
            <a:extLst>
              <a:ext uri="{FF2B5EF4-FFF2-40B4-BE49-F238E27FC236}">
                <a16:creationId xmlns:a16="http://schemas.microsoft.com/office/drawing/2014/main" id="{3A8A04B3-87A0-47C7-9E2D-39FB26E63A5F}"/>
              </a:ext>
            </a:extLst>
          </p:cNvPr>
          <p:cNvSpPr>
            <a:spLocks noGrp="1"/>
          </p:cNvSpPr>
          <p:nvPr>
            <p:ph type="title"/>
          </p:nvPr>
        </p:nvSpPr>
        <p:spPr>
          <a:xfrm>
            <a:off x="0" y="2063753"/>
            <a:ext cx="9180512" cy="476250"/>
          </a:xfrm>
          <a:solidFill>
            <a:srgbClr val="FFC000"/>
          </a:solidFill>
        </p:spPr>
        <p:txBody>
          <a:bodyPr>
            <a:normAutofit fontScale="90000"/>
          </a:bodyPr>
          <a:lstStyle/>
          <a:p>
            <a:r>
              <a:rPr lang="en-US" altLang="zh-TW" sz="3000" dirty="0"/>
              <a:t>(</a:t>
            </a:r>
            <a:r>
              <a:rPr lang="zh-TW" altLang="en-US" sz="3000" dirty="0"/>
              <a:t>一</a:t>
            </a:r>
            <a:r>
              <a:rPr lang="en-US" altLang="zh-TW" sz="3000" dirty="0"/>
              <a:t>)</a:t>
            </a:r>
            <a:r>
              <a:rPr lang="zh-TW" altLang="en-US" sz="3000" dirty="0"/>
              <a:t>學習評量實施</a:t>
            </a:r>
          </a:p>
        </p:txBody>
      </p:sp>
      <p:sp>
        <p:nvSpPr>
          <p:cNvPr id="30" name="矩形 29">
            <a:extLst>
              <a:ext uri="{FF2B5EF4-FFF2-40B4-BE49-F238E27FC236}">
                <a16:creationId xmlns:a16="http://schemas.microsoft.com/office/drawing/2014/main" id="{47C747EF-4537-472C-8D0C-3D814BC4205E}"/>
              </a:ext>
            </a:extLst>
          </p:cNvPr>
          <p:cNvSpPr/>
          <p:nvPr/>
        </p:nvSpPr>
        <p:spPr bwMode="auto">
          <a:xfrm>
            <a:off x="5638035" y="2955208"/>
            <a:ext cx="3254445"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31" name="Content Placeholder 2">
            <a:extLst>
              <a:ext uri="{FF2B5EF4-FFF2-40B4-BE49-F238E27FC236}">
                <a16:creationId xmlns:a16="http://schemas.microsoft.com/office/drawing/2014/main" id="{17967AFF-2D03-4336-8E89-AB78FD1DFF92}"/>
              </a:ext>
            </a:extLst>
          </p:cNvPr>
          <p:cNvSpPr txBox="1">
            <a:spLocks/>
          </p:cNvSpPr>
          <p:nvPr/>
        </p:nvSpPr>
        <p:spPr>
          <a:xfrm>
            <a:off x="5623257" y="2667177"/>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32" name="Elbow Connector 55">
            <a:extLst>
              <a:ext uri="{FF2B5EF4-FFF2-40B4-BE49-F238E27FC236}">
                <a16:creationId xmlns:a16="http://schemas.microsoft.com/office/drawing/2014/main" id="{F7375DA9-4D4C-473D-93A2-E884B9ED46E3}"/>
              </a:ext>
            </a:extLst>
          </p:cNvPr>
          <p:cNvCxnSpPr/>
          <p:nvPr/>
        </p:nvCxnSpPr>
        <p:spPr>
          <a:xfrm rot="5400000" flipV="1">
            <a:off x="4998572" y="2350492"/>
            <a:ext cx="554037" cy="450850"/>
          </a:xfrm>
          <a:prstGeom prst="bentConnector3">
            <a:avLst>
              <a:gd name="adj1" fmla="val 170412"/>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B731A2E1-0681-48E6-A028-1FDB84ED93BE}"/>
              </a:ext>
            </a:extLst>
          </p:cNvPr>
          <p:cNvSpPr/>
          <p:nvPr/>
        </p:nvSpPr>
        <p:spPr>
          <a:xfrm>
            <a:off x="5538385" y="3357814"/>
            <a:ext cx="3358485" cy="2708434"/>
          </a:xfrm>
          <a:prstGeom prst="rect">
            <a:avLst/>
          </a:prstGeom>
        </p:spPr>
        <p:txBody>
          <a:bodyPr wrap="square">
            <a:spAutoFit/>
          </a:bodyPr>
          <a:lstStyle/>
          <a:p>
            <a:pPr marL="34290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應符合個別化評量原則</a:t>
            </a:r>
          </a:p>
          <a:p>
            <a:pPr marL="34290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應提高目標層次，並引導學生自我設定目標，進行自我評鑑</a:t>
            </a:r>
            <a:endParaRPr lang="en-US" altLang="zh-TW" sz="2000" kern="100" dirty="0">
              <a:latin typeface="Times New Roman" panose="02020603050405020304" pitchFamily="18" charset="0"/>
              <a:ea typeface="標楷體" panose="03000509000000000000" pitchFamily="65" charset="-120"/>
            </a:endParaRPr>
          </a:p>
          <a:p>
            <a:pPr marL="342900" indent="-342900" algn="just">
              <a:spcAft>
                <a:spcPts val="6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教師應保持彈性，提供學生選擇適合其學習風格與優勢管道之評量方式，以充分展現其學習成果</a:t>
            </a:r>
          </a:p>
        </p:txBody>
      </p:sp>
    </p:spTree>
    <p:extLst>
      <p:ext uri="{BB962C8B-B14F-4D97-AF65-F5344CB8AC3E}">
        <p14:creationId xmlns:p14="http://schemas.microsoft.com/office/powerpoint/2010/main" val="19329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750"/>
                                        <p:tgtEl>
                                          <p:spTgt spid="25"/>
                                        </p:tgtEl>
                                      </p:cBhvr>
                                    </p:animEffect>
                                  </p:childTnLst>
                                </p:cTn>
                              </p:par>
                              <p:par>
                                <p:cTn id="11" presetID="22" presetClass="entr" presetSubtype="1" fill="hold" nodeType="withEffect">
                                  <p:stCondLst>
                                    <p:cond delay="325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4" name="直線接點 113">
            <a:extLst>
              <a:ext uri="{FF2B5EF4-FFF2-40B4-BE49-F238E27FC236}">
                <a16:creationId xmlns:a16="http://schemas.microsoft.com/office/drawing/2014/main" id="{CD5A85BE-254E-4E84-9FB7-4674CE933C38}"/>
              </a:ext>
            </a:extLst>
          </p:cNvPr>
          <p:cNvCxnSpPr/>
          <p:nvPr/>
        </p:nvCxnSpPr>
        <p:spPr>
          <a:xfrm>
            <a:off x="3848013" y="4221088"/>
            <a:ext cx="0" cy="420313"/>
          </a:xfrm>
          <a:prstGeom prst="line">
            <a:avLst/>
          </a:prstGeom>
          <a:ln w="28575"/>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55" name="標題 1">
            <a:extLst>
              <a:ext uri="{FF2B5EF4-FFF2-40B4-BE49-F238E27FC236}">
                <a16:creationId xmlns:a16="http://schemas.microsoft.com/office/drawing/2014/main" id="{3A8A04B3-87A0-47C7-9E2D-39FB26E63A5F}"/>
              </a:ext>
            </a:extLst>
          </p:cNvPr>
          <p:cNvSpPr>
            <a:spLocks noGrp="1"/>
          </p:cNvSpPr>
          <p:nvPr>
            <p:ph type="title"/>
          </p:nvPr>
        </p:nvSpPr>
        <p:spPr>
          <a:xfrm>
            <a:off x="4139952" y="3456806"/>
            <a:ext cx="962226" cy="476250"/>
          </a:xfrm>
        </p:spPr>
        <p:txBody>
          <a:bodyPr>
            <a:normAutofit fontScale="90000"/>
          </a:bodyPr>
          <a:lstStyle/>
          <a:p>
            <a:pPr algn="l"/>
            <a:r>
              <a:rPr lang="zh-TW" altLang="en-US" sz="3000" dirty="0"/>
              <a:t>評量</a:t>
            </a:r>
            <a:br>
              <a:rPr lang="en-US" altLang="zh-TW" sz="3000" dirty="0"/>
            </a:br>
            <a:r>
              <a:rPr lang="zh-TW" altLang="en-US" sz="3000" dirty="0"/>
              <a:t>結果</a:t>
            </a:r>
          </a:p>
        </p:txBody>
      </p:sp>
      <p:sp>
        <p:nvSpPr>
          <p:cNvPr id="30" name="矩形 2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grpSp>
        <p:nvGrpSpPr>
          <p:cNvPr id="81" name="Group 11">
            <a:extLst>
              <a:ext uri="{FF2B5EF4-FFF2-40B4-BE49-F238E27FC236}">
                <a16:creationId xmlns:a16="http://schemas.microsoft.com/office/drawing/2014/main" id="{C1AFF1B9-F17B-4E79-ABBF-C21261128068}"/>
              </a:ext>
            </a:extLst>
          </p:cNvPr>
          <p:cNvGrpSpPr>
            <a:grpSpLocks noChangeAspect="1"/>
          </p:cNvGrpSpPr>
          <p:nvPr/>
        </p:nvGrpSpPr>
        <p:grpSpPr bwMode="auto">
          <a:xfrm>
            <a:off x="7558562" y="5085184"/>
            <a:ext cx="586316" cy="806451"/>
            <a:chOff x="1787" y="2114"/>
            <a:chExt cx="277" cy="381"/>
          </a:xfrm>
          <a:solidFill>
            <a:schemeClr val="accent4"/>
          </a:solidFill>
        </p:grpSpPr>
        <p:sp>
          <p:nvSpPr>
            <p:cNvPr id="82" name="Freeform 12">
              <a:extLst>
                <a:ext uri="{FF2B5EF4-FFF2-40B4-BE49-F238E27FC236}">
                  <a16:creationId xmlns:a16="http://schemas.microsoft.com/office/drawing/2014/main" id="{45F66471-5A8A-4404-B39A-332520F7C296}"/>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3">
              <a:extLst>
                <a:ext uri="{FF2B5EF4-FFF2-40B4-BE49-F238E27FC236}">
                  <a16:creationId xmlns:a16="http://schemas.microsoft.com/office/drawing/2014/main" id="{6DA39FA6-2660-46F6-9DAF-9ED47DDF423A}"/>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4">
              <a:extLst>
                <a:ext uri="{FF2B5EF4-FFF2-40B4-BE49-F238E27FC236}">
                  <a16:creationId xmlns:a16="http://schemas.microsoft.com/office/drawing/2014/main" id="{164B1A97-47F2-400B-BBC0-68DE7B65418A}"/>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66">
            <a:extLst>
              <a:ext uri="{FF2B5EF4-FFF2-40B4-BE49-F238E27FC236}">
                <a16:creationId xmlns:a16="http://schemas.microsoft.com/office/drawing/2014/main" id="{8DB76B57-5521-4EDD-81A2-BA1DADDB238D}"/>
              </a:ext>
            </a:extLst>
          </p:cNvPr>
          <p:cNvGrpSpPr/>
          <p:nvPr/>
        </p:nvGrpSpPr>
        <p:grpSpPr>
          <a:xfrm>
            <a:off x="3087140" y="2232149"/>
            <a:ext cx="2998002" cy="2216698"/>
            <a:chOff x="1981200" y="1838326"/>
            <a:chExt cx="393700" cy="309563"/>
          </a:xfrm>
        </p:grpSpPr>
        <p:sp>
          <p:nvSpPr>
            <p:cNvPr id="93" name="Freeform 5">
              <a:extLst>
                <a:ext uri="{FF2B5EF4-FFF2-40B4-BE49-F238E27FC236}">
                  <a16:creationId xmlns:a16="http://schemas.microsoft.com/office/drawing/2014/main" id="{B4A1E434-B5C0-4D13-BFF8-445342384F1C}"/>
                </a:ext>
              </a:extLst>
            </p:cNvPr>
            <p:cNvSpPr>
              <a:spLocks noEditPoints="1"/>
            </p:cNvSpPr>
            <p:nvPr/>
          </p:nvSpPr>
          <p:spPr bwMode="auto">
            <a:xfrm>
              <a:off x="1981200" y="1838326"/>
              <a:ext cx="393700" cy="96838"/>
            </a:xfrm>
            <a:custGeom>
              <a:avLst/>
              <a:gdLst/>
              <a:ahLst/>
              <a:cxnLst>
                <a:cxn ang="0">
                  <a:pos x="96" y="14"/>
                </a:cxn>
                <a:cxn ang="0">
                  <a:pos x="72" y="14"/>
                </a:cxn>
                <a:cxn ang="0">
                  <a:pos x="72" y="3"/>
                </a:cxn>
                <a:cxn ang="0">
                  <a:pos x="68" y="0"/>
                </a:cxn>
                <a:cxn ang="0">
                  <a:pos x="35" y="0"/>
                </a:cxn>
                <a:cxn ang="0">
                  <a:pos x="32" y="3"/>
                </a:cxn>
                <a:cxn ang="0">
                  <a:pos x="32" y="14"/>
                </a:cxn>
                <a:cxn ang="0">
                  <a:pos x="7" y="14"/>
                </a:cxn>
                <a:cxn ang="0">
                  <a:pos x="0" y="19"/>
                </a:cxn>
                <a:cxn ang="0">
                  <a:pos x="0" y="25"/>
                </a:cxn>
                <a:cxn ang="0">
                  <a:pos x="102" y="25"/>
                </a:cxn>
                <a:cxn ang="0">
                  <a:pos x="102" y="20"/>
                </a:cxn>
                <a:cxn ang="0">
                  <a:pos x="96" y="14"/>
                </a:cxn>
                <a:cxn ang="0">
                  <a:pos x="65" y="14"/>
                </a:cxn>
                <a:cxn ang="0">
                  <a:pos x="39" y="14"/>
                </a:cxn>
                <a:cxn ang="0">
                  <a:pos x="39" y="7"/>
                </a:cxn>
                <a:cxn ang="0">
                  <a:pos x="65" y="7"/>
                </a:cxn>
                <a:cxn ang="0">
                  <a:pos x="65" y="14"/>
                </a:cxn>
                <a:cxn ang="0">
                  <a:pos x="65" y="14"/>
                </a:cxn>
                <a:cxn ang="0">
                  <a:pos x="65" y="14"/>
                </a:cxn>
              </a:cxnLst>
              <a:rect l="0" t="0" r="r" b="b"/>
              <a:pathLst>
                <a:path w="102" h="25">
                  <a:moveTo>
                    <a:pt x="96" y="14"/>
                  </a:moveTo>
                  <a:cubicBezTo>
                    <a:pt x="72" y="14"/>
                    <a:pt x="72" y="14"/>
                    <a:pt x="72" y="14"/>
                  </a:cubicBezTo>
                  <a:cubicBezTo>
                    <a:pt x="72" y="3"/>
                    <a:pt x="72" y="3"/>
                    <a:pt x="72" y="3"/>
                  </a:cubicBezTo>
                  <a:cubicBezTo>
                    <a:pt x="72" y="2"/>
                    <a:pt x="70" y="0"/>
                    <a:pt x="68" y="0"/>
                  </a:cubicBezTo>
                  <a:cubicBezTo>
                    <a:pt x="35" y="0"/>
                    <a:pt x="35" y="0"/>
                    <a:pt x="35" y="0"/>
                  </a:cubicBezTo>
                  <a:cubicBezTo>
                    <a:pt x="34" y="0"/>
                    <a:pt x="32" y="2"/>
                    <a:pt x="32" y="3"/>
                  </a:cubicBezTo>
                  <a:cubicBezTo>
                    <a:pt x="32" y="14"/>
                    <a:pt x="32" y="14"/>
                    <a:pt x="32" y="14"/>
                  </a:cubicBezTo>
                  <a:cubicBezTo>
                    <a:pt x="7" y="14"/>
                    <a:pt x="7" y="14"/>
                    <a:pt x="7" y="14"/>
                  </a:cubicBezTo>
                  <a:cubicBezTo>
                    <a:pt x="3" y="14"/>
                    <a:pt x="0" y="16"/>
                    <a:pt x="0" y="19"/>
                  </a:cubicBezTo>
                  <a:cubicBezTo>
                    <a:pt x="0" y="25"/>
                    <a:pt x="0" y="25"/>
                    <a:pt x="0" y="25"/>
                  </a:cubicBezTo>
                  <a:cubicBezTo>
                    <a:pt x="102" y="25"/>
                    <a:pt x="102" y="25"/>
                    <a:pt x="102" y="25"/>
                  </a:cubicBezTo>
                  <a:cubicBezTo>
                    <a:pt x="102" y="20"/>
                    <a:pt x="102" y="20"/>
                    <a:pt x="102" y="20"/>
                  </a:cubicBezTo>
                  <a:cubicBezTo>
                    <a:pt x="102" y="17"/>
                    <a:pt x="100" y="14"/>
                    <a:pt x="96" y="14"/>
                  </a:cubicBezTo>
                  <a:close/>
                  <a:moveTo>
                    <a:pt x="65" y="14"/>
                  </a:moveTo>
                  <a:cubicBezTo>
                    <a:pt x="39" y="14"/>
                    <a:pt x="39" y="14"/>
                    <a:pt x="39" y="14"/>
                  </a:cubicBezTo>
                  <a:cubicBezTo>
                    <a:pt x="39" y="7"/>
                    <a:pt x="39" y="7"/>
                    <a:pt x="39" y="7"/>
                  </a:cubicBezTo>
                  <a:cubicBezTo>
                    <a:pt x="65" y="7"/>
                    <a:pt x="65" y="7"/>
                    <a:pt x="65" y="7"/>
                  </a:cubicBezTo>
                  <a:lnTo>
                    <a:pt x="65" y="14"/>
                  </a:lnTo>
                  <a:close/>
                  <a:moveTo>
                    <a:pt x="65" y="14"/>
                  </a:moveTo>
                  <a:cubicBezTo>
                    <a:pt x="65" y="14"/>
                    <a:pt x="65" y="14"/>
                    <a:pt x="65" y="14"/>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1AC63AA0-67D1-48B0-AD6B-5DFAFFD0CFA1}"/>
                </a:ext>
              </a:extLst>
            </p:cNvPr>
            <p:cNvSpPr>
              <a:spLocks noEditPoints="1"/>
            </p:cNvSpPr>
            <p:nvPr/>
          </p:nvSpPr>
          <p:spPr bwMode="auto">
            <a:xfrm>
              <a:off x="1981200" y="1949451"/>
              <a:ext cx="393700" cy="198438"/>
            </a:xfrm>
            <a:custGeom>
              <a:avLst/>
              <a:gdLst/>
              <a:ahLst/>
              <a:cxnLst>
                <a:cxn ang="0">
                  <a:pos x="0" y="46"/>
                </a:cxn>
                <a:cxn ang="0">
                  <a:pos x="5" y="51"/>
                </a:cxn>
                <a:cxn ang="0">
                  <a:pos x="97" y="51"/>
                </a:cxn>
                <a:cxn ang="0">
                  <a:pos x="102" y="46"/>
                </a:cxn>
                <a:cxn ang="0">
                  <a:pos x="102" y="0"/>
                </a:cxn>
                <a:cxn ang="0">
                  <a:pos x="0" y="0"/>
                </a:cxn>
                <a:cxn ang="0">
                  <a:pos x="0" y="46"/>
                </a:cxn>
                <a:cxn ang="0">
                  <a:pos x="51" y="7"/>
                </a:cxn>
                <a:cxn ang="0">
                  <a:pos x="69" y="25"/>
                </a:cxn>
                <a:cxn ang="0">
                  <a:pos x="51" y="43"/>
                </a:cxn>
                <a:cxn ang="0">
                  <a:pos x="33" y="25"/>
                </a:cxn>
                <a:cxn ang="0">
                  <a:pos x="51" y="7"/>
                </a:cxn>
                <a:cxn ang="0">
                  <a:pos x="51" y="7"/>
                </a:cxn>
                <a:cxn ang="0">
                  <a:pos x="51" y="7"/>
                </a:cxn>
              </a:cxnLst>
              <a:rect l="0" t="0" r="r" b="b"/>
              <a:pathLst>
                <a:path w="102" h="51">
                  <a:moveTo>
                    <a:pt x="0" y="46"/>
                  </a:moveTo>
                  <a:cubicBezTo>
                    <a:pt x="0" y="49"/>
                    <a:pt x="2" y="51"/>
                    <a:pt x="5" y="51"/>
                  </a:cubicBezTo>
                  <a:cubicBezTo>
                    <a:pt x="97" y="51"/>
                    <a:pt x="97" y="51"/>
                    <a:pt x="97" y="51"/>
                  </a:cubicBezTo>
                  <a:cubicBezTo>
                    <a:pt x="101" y="51"/>
                    <a:pt x="102" y="48"/>
                    <a:pt x="102" y="46"/>
                  </a:cubicBezTo>
                  <a:cubicBezTo>
                    <a:pt x="102" y="0"/>
                    <a:pt x="102" y="0"/>
                    <a:pt x="102" y="0"/>
                  </a:cubicBezTo>
                  <a:cubicBezTo>
                    <a:pt x="0" y="0"/>
                    <a:pt x="0" y="0"/>
                    <a:pt x="0" y="0"/>
                  </a:cubicBezTo>
                  <a:lnTo>
                    <a:pt x="0" y="46"/>
                  </a:lnTo>
                  <a:close/>
                  <a:moveTo>
                    <a:pt x="51" y="7"/>
                  </a:moveTo>
                  <a:cubicBezTo>
                    <a:pt x="61" y="7"/>
                    <a:pt x="69" y="15"/>
                    <a:pt x="69" y="25"/>
                  </a:cubicBezTo>
                  <a:cubicBezTo>
                    <a:pt x="69" y="35"/>
                    <a:pt x="61" y="43"/>
                    <a:pt x="51" y="43"/>
                  </a:cubicBezTo>
                  <a:cubicBezTo>
                    <a:pt x="41" y="43"/>
                    <a:pt x="33" y="35"/>
                    <a:pt x="33" y="25"/>
                  </a:cubicBezTo>
                  <a:cubicBezTo>
                    <a:pt x="33" y="15"/>
                    <a:pt x="41" y="7"/>
                    <a:pt x="51" y="7"/>
                  </a:cubicBezTo>
                  <a:close/>
                  <a:moveTo>
                    <a:pt x="51" y="7"/>
                  </a:moveTo>
                  <a:cubicBezTo>
                    <a:pt x="51" y="7"/>
                    <a:pt x="51" y="7"/>
                    <a:pt x="51" y="7"/>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7" name="Group 11">
            <a:extLst>
              <a:ext uri="{FF2B5EF4-FFF2-40B4-BE49-F238E27FC236}">
                <a16:creationId xmlns:a16="http://schemas.microsoft.com/office/drawing/2014/main" id="{8F25214D-EA59-4E0C-84B5-2374DCB90A0D}"/>
              </a:ext>
            </a:extLst>
          </p:cNvPr>
          <p:cNvGrpSpPr>
            <a:grpSpLocks noChangeAspect="1"/>
          </p:cNvGrpSpPr>
          <p:nvPr/>
        </p:nvGrpSpPr>
        <p:grpSpPr bwMode="auto">
          <a:xfrm>
            <a:off x="1290978" y="5086243"/>
            <a:ext cx="586316" cy="806451"/>
            <a:chOff x="1787" y="2114"/>
            <a:chExt cx="277" cy="381"/>
          </a:xfrm>
          <a:solidFill>
            <a:schemeClr val="accent4"/>
          </a:solidFill>
        </p:grpSpPr>
        <p:sp>
          <p:nvSpPr>
            <p:cNvPr id="98" name="Freeform 12">
              <a:extLst>
                <a:ext uri="{FF2B5EF4-FFF2-40B4-BE49-F238E27FC236}">
                  <a16:creationId xmlns:a16="http://schemas.microsoft.com/office/drawing/2014/main" id="{2DA3A885-B858-4758-B676-6F00B829EEB8}"/>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13">
              <a:extLst>
                <a:ext uri="{FF2B5EF4-FFF2-40B4-BE49-F238E27FC236}">
                  <a16:creationId xmlns:a16="http://schemas.microsoft.com/office/drawing/2014/main" id="{24BAA888-E72A-4FF6-9354-C7A34B378634}"/>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4">
              <a:extLst>
                <a:ext uri="{FF2B5EF4-FFF2-40B4-BE49-F238E27FC236}">
                  <a16:creationId xmlns:a16="http://schemas.microsoft.com/office/drawing/2014/main" id="{1BF36632-DB9F-4A6F-9564-5B31F49A514B}"/>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1" name="Group 11">
            <a:extLst>
              <a:ext uri="{FF2B5EF4-FFF2-40B4-BE49-F238E27FC236}">
                <a16:creationId xmlns:a16="http://schemas.microsoft.com/office/drawing/2014/main" id="{4B39CF25-D220-450C-A5B4-F8A50B578CF6}"/>
              </a:ext>
            </a:extLst>
          </p:cNvPr>
          <p:cNvGrpSpPr>
            <a:grpSpLocks noChangeAspect="1"/>
          </p:cNvGrpSpPr>
          <p:nvPr/>
        </p:nvGrpSpPr>
        <p:grpSpPr bwMode="auto">
          <a:xfrm>
            <a:off x="3261697" y="5086243"/>
            <a:ext cx="586316" cy="806451"/>
            <a:chOff x="1787" y="2114"/>
            <a:chExt cx="277" cy="381"/>
          </a:xfrm>
          <a:solidFill>
            <a:schemeClr val="accent4"/>
          </a:solidFill>
        </p:grpSpPr>
        <p:sp>
          <p:nvSpPr>
            <p:cNvPr id="102" name="Freeform 12">
              <a:extLst>
                <a:ext uri="{FF2B5EF4-FFF2-40B4-BE49-F238E27FC236}">
                  <a16:creationId xmlns:a16="http://schemas.microsoft.com/office/drawing/2014/main" id="{2C43DD01-5DA5-4EE6-ACDE-A2B3FF52FADC}"/>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a:extLst>
                <a:ext uri="{FF2B5EF4-FFF2-40B4-BE49-F238E27FC236}">
                  <a16:creationId xmlns:a16="http://schemas.microsoft.com/office/drawing/2014/main" id="{CC3DF3B0-C864-4059-B4E4-DF269287C3B6}"/>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a:extLst>
                <a:ext uri="{FF2B5EF4-FFF2-40B4-BE49-F238E27FC236}">
                  <a16:creationId xmlns:a16="http://schemas.microsoft.com/office/drawing/2014/main" id="{52631227-3991-485E-87E6-0A5247DE473D}"/>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5" name="Group 11">
            <a:extLst>
              <a:ext uri="{FF2B5EF4-FFF2-40B4-BE49-F238E27FC236}">
                <a16:creationId xmlns:a16="http://schemas.microsoft.com/office/drawing/2014/main" id="{F46CD240-4317-49A8-9D88-16C4B33733BD}"/>
              </a:ext>
            </a:extLst>
          </p:cNvPr>
          <p:cNvGrpSpPr>
            <a:grpSpLocks noChangeAspect="1"/>
          </p:cNvGrpSpPr>
          <p:nvPr/>
        </p:nvGrpSpPr>
        <p:grpSpPr bwMode="auto">
          <a:xfrm>
            <a:off x="5281442" y="5086243"/>
            <a:ext cx="586316" cy="806451"/>
            <a:chOff x="1787" y="2114"/>
            <a:chExt cx="277" cy="381"/>
          </a:xfrm>
          <a:solidFill>
            <a:schemeClr val="accent4"/>
          </a:solidFill>
        </p:grpSpPr>
        <p:sp>
          <p:nvSpPr>
            <p:cNvPr id="106" name="Freeform 12">
              <a:extLst>
                <a:ext uri="{FF2B5EF4-FFF2-40B4-BE49-F238E27FC236}">
                  <a16:creationId xmlns:a16="http://schemas.microsoft.com/office/drawing/2014/main" id="{50D6DD1F-375B-4B3E-9AF8-BBC2435EF408}"/>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13">
              <a:extLst>
                <a:ext uri="{FF2B5EF4-FFF2-40B4-BE49-F238E27FC236}">
                  <a16:creationId xmlns:a16="http://schemas.microsoft.com/office/drawing/2014/main" id="{41DA67AC-F701-4FBD-A906-D5556BB82AB6}"/>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4">
              <a:extLst>
                <a:ext uri="{FF2B5EF4-FFF2-40B4-BE49-F238E27FC236}">
                  <a16:creationId xmlns:a16="http://schemas.microsoft.com/office/drawing/2014/main" id="{ED4C8775-0FE7-4B93-80E7-1989814E6E50}"/>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116" name="直線接點 115">
            <a:extLst>
              <a:ext uri="{FF2B5EF4-FFF2-40B4-BE49-F238E27FC236}">
                <a16:creationId xmlns:a16="http://schemas.microsoft.com/office/drawing/2014/main" id="{886D7A90-CDF7-490E-ABB4-47B82FB34B15}"/>
              </a:ext>
            </a:extLst>
          </p:cNvPr>
          <p:cNvCxnSpPr/>
          <p:nvPr/>
        </p:nvCxnSpPr>
        <p:spPr>
          <a:xfrm flipH="1">
            <a:off x="1579903" y="4653136"/>
            <a:ext cx="226811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8" name="直線接點 117">
            <a:extLst>
              <a:ext uri="{FF2B5EF4-FFF2-40B4-BE49-F238E27FC236}">
                <a16:creationId xmlns:a16="http://schemas.microsoft.com/office/drawing/2014/main" id="{7C5ABB01-42F5-4640-8826-8FEE4EAEFFB6}"/>
              </a:ext>
            </a:extLst>
          </p:cNvPr>
          <p:cNvCxnSpPr/>
          <p:nvPr/>
        </p:nvCxnSpPr>
        <p:spPr>
          <a:xfrm>
            <a:off x="5004048" y="4448847"/>
            <a:ext cx="0" cy="239689"/>
          </a:xfrm>
          <a:prstGeom prst="line">
            <a:avLst/>
          </a:prstGeom>
          <a:ln w="28575"/>
        </p:spPr>
        <p:style>
          <a:lnRef idx="1">
            <a:schemeClr val="dk1"/>
          </a:lnRef>
          <a:fillRef idx="0">
            <a:schemeClr val="dk1"/>
          </a:fillRef>
          <a:effectRef idx="0">
            <a:schemeClr val="dk1"/>
          </a:effectRef>
          <a:fontRef idx="minor">
            <a:schemeClr val="tx1"/>
          </a:fontRef>
        </p:style>
      </p:cxnSp>
      <p:cxnSp>
        <p:nvCxnSpPr>
          <p:cNvPr id="120" name="直線接點 119">
            <a:extLst>
              <a:ext uri="{FF2B5EF4-FFF2-40B4-BE49-F238E27FC236}">
                <a16:creationId xmlns:a16="http://schemas.microsoft.com/office/drawing/2014/main" id="{927A2C28-0FD2-44A3-8950-566310E6EB00}"/>
              </a:ext>
            </a:extLst>
          </p:cNvPr>
          <p:cNvCxnSpPr/>
          <p:nvPr/>
        </p:nvCxnSpPr>
        <p:spPr>
          <a:xfrm>
            <a:off x="5004048" y="4688536"/>
            <a:ext cx="281067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2" name="直線接點 121">
            <a:extLst>
              <a:ext uri="{FF2B5EF4-FFF2-40B4-BE49-F238E27FC236}">
                <a16:creationId xmlns:a16="http://schemas.microsoft.com/office/drawing/2014/main" id="{0BF1D6BF-9B04-471A-8436-7F2A36EB46D4}"/>
              </a:ext>
            </a:extLst>
          </p:cNvPr>
          <p:cNvCxnSpPr/>
          <p:nvPr/>
        </p:nvCxnSpPr>
        <p:spPr>
          <a:xfrm>
            <a:off x="7814720" y="4688536"/>
            <a:ext cx="0" cy="324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26" name="直線接點 125">
            <a:extLst>
              <a:ext uri="{FF2B5EF4-FFF2-40B4-BE49-F238E27FC236}">
                <a16:creationId xmlns:a16="http://schemas.microsoft.com/office/drawing/2014/main" id="{0BEFBEB0-D31B-4B81-9D4C-0B0D7A28FA71}"/>
              </a:ext>
            </a:extLst>
          </p:cNvPr>
          <p:cNvCxnSpPr/>
          <p:nvPr/>
        </p:nvCxnSpPr>
        <p:spPr>
          <a:xfrm>
            <a:off x="4164236" y="4431244"/>
            <a:ext cx="0" cy="419612"/>
          </a:xfrm>
          <a:prstGeom prst="line">
            <a:avLst/>
          </a:prstGeom>
          <a:ln w="28575"/>
        </p:spPr>
        <p:style>
          <a:lnRef idx="1">
            <a:schemeClr val="dk1"/>
          </a:lnRef>
          <a:fillRef idx="0">
            <a:schemeClr val="dk1"/>
          </a:fillRef>
          <a:effectRef idx="0">
            <a:schemeClr val="dk1"/>
          </a:effectRef>
          <a:fontRef idx="minor">
            <a:schemeClr val="tx1"/>
          </a:fontRef>
        </p:style>
      </p:cxnSp>
      <p:cxnSp>
        <p:nvCxnSpPr>
          <p:cNvPr id="128" name="直線接點 127">
            <a:extLst>
              <a:ext uri="{FF2B5EF4-FFF2-40B4-BE49-F238E27FC236}">
                <a16:creationId xmlns:a16="http://schemas.microsoft.com/office/drawing/2014/main" id="{60578C40-4058-47F2-AF89-167AF28EA1C4}"/>
              </a:ext>
            </a:extLst>
          </p:cNvPr>
          <p:cNvCxnSpPr/>
          <p:nvPr/>
        </p:nvCxnSpPr>
        <p:spPr>
          <a:xfrm>
            <a:off x="3550622" y="4850856"/>
            <a:ext cx="61361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0" name="直線接點 129">
            <a:extLst>
              <a:ext uri="{FF2B5EF4-FFF2-40B4-BE49-F238E27FC236}">
                <a16:creationId xmlns:a16="http://schemas.microsoft.com/office/drawing/2014/main" id="{4C935586-466B-470A-BA3D-A3C1D7E16A52}"/>
              </a:ext>
            </a:extLst>
          </p:cNvPr>
          <p:cNvCxnSpPr/>
          <p:nvPr/>
        </p:nvCxnSpPr>
        <p:spPr>
          <a:xfrm>
            <a:off x="3563888" y="4850856"/>
            <a:ext cx="0" cy="162320"/>
          </a:xfrm>
          <a:prstGeom prst="line">
            <a:avLst/>
          </a:prstGeom>
          <a:ln w="28575"/>
        </p:spPr>
        <p:style>
          <a:lnRef idx="1">
            <a:schemeClr val="dk1"/>
          </a:lnRef>
          <a:fillRef idx="0">
            <a:schemeClr val="dk1"/>
          </a:fillRef>
          <a:effectRef idx="0">
            <a:schemeClr val="dk1"/>
          </a:effectRef>
          <a:fontRef idx="minor">
            <a:schemeClr val="tx1"/>
          </a:fontRef>
        </p:style>
      </p:cxnSp>
      <p:cxnSp>
        <p:nvCxnSpPr>
          <p:cNvPr id="132" name="直線接點 131">
            <a:extLst>
              <a:ext uri="{FF2B5EF4-FFF2-40B4-BE49-F238E27FC236}">
                <a16:creationId xmlns:a16="http://schemas.microsoft.com/office/drawing/2014/main" id="{68D45E98-7C3B-47C3-8B62-EED776C002AE}"/>
              </a:ext>
            </a:extLst>
          </p:cNvPr>
          <p:cNvCxnSpPr/>
          <p:nvPr/>
        </p:nvCxnSpPr>
        <p:spPr>
          <a:xfrm>
            <a:off x="1579903" y="4653136"/>
            <a:ext cx="0" cy="396648"/>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直線接點 133">
            <a:extLst>
              <a:ext uri="{FF2B5EF4-FFF2-40B4-BE49-F238E27FC236}">
                <a16:creationId xmlns:a16="http://schemas.microsoft.com/office/drawing/2014/main" id="{1C268348-DED8-4213-B86E-3E9203D64ABF}"/>
              </a:ext>
            </a:extLst>
          </p:cNvPr>
          <p:cNvCxnSpPr/>
          <p:nvPr/>
        </p:nvCxnSpPr>
        <p:spPr>
          <a:xfrm>
            <a:off x="4571999" y="4448847"/>
            <a:ext cx="0" cy="43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6" name="直線接點 135">
            <a:extLst>
              <a:ext uri="{FF2B5EF4-FFF2-40B4-BE49-F238E27FC236}">
                <a16:creationId xmlns:a16="http://schemas.microsoft.com/office/drawing/2014/main" id="{9F8BDB39-E69B-4458-931E-F2275DFC2BC3}"/>
              </a:ext>
            </a:extLst>
          </p:cNvPr>
          <p:cNvCxnSpPr/>
          <p:nvPr/>
        </p:nvCxnSpPr>
        <p:spPr>
          <a:xfrm>
            <a:off x="4571999" y="4850856"/>
            <a:ext cx="9983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8" name="直線接點 137">
            <a:extLst>
              <a:ext uri="{FF2B5EF4-FFF2-40B4-BE49-F238E27FC236}">
                <a16:creationId xmlns:a16="http://schemas.microsoft.com/office/drawing/2014/main" id="{482C221E-45C5-4055-B494-078E2F314517}"/>
              </a:ext>
            </a:extLst>
          </p:cNvPr>
          <p:cNvCxnSpPr/>
          <p:nvPr/>
        </p:nvCxnSpPr>
        <p:spPr>
          <a:xfrm>
            <a:off x="5570367" y="4850856"/>
            <a:ext cx="0" cy="198928"/>
          </a:xfrm>
          <a:prstGeom prst="line">
            <a:avLst/>
          </a:prstGeom>
          <a:ln w="28575"/>
        </p:spPr>
        <p:style>
          <a:lnRef idx="1">
            <a:schemeClr val="dk1"/>
          </a:lnRef>
          <a:fillRef idx="0">
            <a:schemeClr val="dk1"/>
          </a:fillRef>
          <a:effectRef idx="0">
            <a:schemeClr val="dk1"/>
          </a:effectRef>
          <a:fontRef idx="minor">
            <a:schemeClr val="tx1"/>
          </a:fontRef>
        </p:style>
      </p:cxnSp>
      <p:sp>
        <p:nvSpPr>
          <p:cNvPr id="139" name="橢圓 138">
            <a:extLst>
              <a:ext uri="{FF2B5EF4-FFF2-40B4-BE49-F238E27FC236}">
                <a16:creationId xmlns:a16="http://schemas.microsoft.com/office/drawing/2014/main" id="{00CA30E1-FE39-473A-86C1-844817FA621F}"/>
              </a:ext>
            </a:extLst>
          </p:cNvPr>
          <p:cNvSpPr/>
          <p:nvPr/>
        </p:nvSpPr>
        <p:spPr bwMode="auto">
          <a:xfrm>
            <a:off x="1511672" y="5013184"/>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0" name="橢圓 139">
            <a:extLst>
              <a:ext uri="{FF2B5EF4-FFF2-40B4-BE49-F238E27FC236}">
                <a16:creationId xmlns:a16="http://schemas.microsoft.com/office/drawing/2014/main" id="{FE9D90D3-0E29-4389-A4C6-CBD82FD5DCE0}"/>
              </a:ext>
            </a:extLst>
          </p:cNvPr>
          <p:cNvSpPr/>
          <p:nvPr/>
        </p:nvSpPr>
        <p:spPr bwMode="auto">
          <a:xfrm>
            <a:off x="3491880" y="5013176"/>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1" name="橢圓 140">
            <a:extLst>
              <a:ext uri="{FF2B5EF4-FFF2-40B4-BE49-F238E27FC236}">
                <a16:creationId xmlns:a16="http://schemas.microsoft.com/office/drawing/2014/main" id="{BEBCBF5A-BBED-4416-B2C5-0CF74B46697C}"/>
              </a:ext>
            </a:extLst>
          </p:cNvPr>
          <p:cNvSpPr/>
          <p:nvPr/>
        </p:nvSpPr>
        <p:spPr bwMode="auto">
          <a:xfrm>
            <a:off x="5508104" y="5013176"/>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2" name="橢圓 141">
            <a:extLst>
              <a:ext uri="{FF2B5EF4-FFF2-40B4-BE49-F238E27FC236}">
                <a16:creationId xmlns:a16="http://schemas.microsoft.com/office/drawing/2014/main" id="{86ABB0C0-2605-47E2-AC62-4957EF69C028}"/>
              </a:ext>
            </a:extLst>
          </p:cNvPr>
          <p:cNvSpPr/>
          <p:nvPr/>
        </p:nvSpPr>
        <p:spPr bwMode="auto">
          <a:xfrm>
            <a:off x="7776368" y="5013176"/>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3" name="矩形 142">
            <a:extLst>
              <a:ext uri="{FF2B5EF4-FFF2-40B4-BE49-F238E27FC236}">
                <a16:creationId xmlns:a16="http://schemas.microsoft.com/office/drawing/2014/main" id="{485992E2-F503-41BC-BBF4-9B7FB2649E51}"/>
              </a:ext>
            </a:extLst>
          </p:cNvPr>
          <p:cNvSpPr/>
          <p:nvPr/>
        </p:nvSpPr>
        <p:spPr>
          <a:xfrm>
            <a:off x="395536" y="5917474"/>
            <a:ext cx="2103489" cy="830997"/>
          </a:xfrm>
          <a:prstGeom prst="rect">
            <a:avLst/>
          </a:prstGeom>
        </p:spPr>
        <p:txBody>
          <a:bodyPr wrap="square">
            <a:spAutoFit/>
          </a:bodyPr>
          <a:lstStyle/>
          <a:p>
            <a:pPr lvl="0" algn="ctr">
              <a:buFont typeface="+mj-lt"/>
            </a:pPr>
            <a:r>
              <a:rPr lang="zh-TW" altLang="zh-TW" sz="2400" b="1" dirty="0">
                <a:solidFill>
                  <a:srgbClr val="00B050"/>
                </a:solidFill>
                <a:latin typeface="Times New Roman" panose="02020603050405020304" pitchFamily="18" charset="0"/>
                <a:ea typeface="標楷體" panose="03000509000000000000" pitchFamily="65" charset="-120"/>
              </a:rPr>
              <a:t>改進教學及</a:t>
            </a:r>
            <a:br>
              <a:rPr lang="en-US" altLang="zh-TW" sz="2400" b="1" dirty="0">
                <a:solidFill>
                  <a:srgbClr val="00B050"/>
                </a:solidFill>
                <a:latin typeface="Times New Roman" panose="02020603050405020304" pitchFamily="18" charset="0"/>
                <a:ea typeface="標楷體" panose="03000509000000000000" pitchFamily="65" charset="-120"/>
              </a:rPr>
            </a:br>
            <a:r>
              <a:rPr lang="zh-TW" altLang="zh-TW" sz="2400" b="1" dirty="0">
                <a:solidFill>
                  <a:srgbClr val="00B050"/>
                </a:solidFill>
                <a:latin typeface="Times New Roman" panose="02020603050405020304" pitchFamily="18" charset="0"/>
                <a:ea typeface="標楷體" panose="03000509000000000000" pitchFamily="65" charset="-120"/>
              </a:rPr>
              <a:t>輔導學生學習</a:t>
            </a:r>
            <a:endParaRPr lang="en-US" altLang="zh-TW" sz="2400" b="1" dirty="0">
              <a:solidFill>
                <a:srgbClr val="00B050"/>
              </a:solidFill>
              <a:latin typeface="+mj-ea"/>
            </a:endParaRPr>
          </a:p>
        </p:txBody>
      </p:sp>
      <p:sp>
        <p:nvSpPr>
          <p:cNvPr id="144" name="矩形 143">
            <a:extLst>
              <a:ext uri="{FF2B5EF4-FFF2-40B4-BE49-F238E27FC236}">
                <a16:creationId xmlns:a16="http://schemas.microsoft.com/office/drawing/2014/main" id="{244A6FAC-FBCB-4B18-BC2C-134ACCCF6BE9}"/>
              </a:ext>
            </a:extLst>
          </p:cNvPr>
          <p:cNvSpPr/>
          <p:nvPr/>
        </p:nvSpPr>
        <p:spPr>
          <a:xfrm>
            <a:off x="2540519" y="5930522"/>
            <a:ext cx="2103489" cy="830997"/>
          </a:xfrm>
          <a:prstGeom prst="rect">
            <a:avLst/>
          </a:prstGeom>
        </p:spPr>
        <p:txBody>
          <a:bodyPr wrap="square">
            <a:spAutoFit/>
          </a:bodyPr>
          <a:lstStyle/>
          <a:p>
            <a:pPr lvl="0" algn="ctr">
              <a:buFont typeface="+mj-lt"/>
            </a:pPr>
            <a:r>
              <a:rPr lang="zh-TW" altLang="zh-TW" sz="2400" b="1" dirty="0">
                <a:solidFill>
                  <a:srgbClr val="00B050"/>
                </a:solidFill>
                <a:latin typeface="Times New Roman" panose="02020603050405020304" pitchFamily="18" charset="0"/>
                <a:ea typeface="標楷體" panose="03000509000000000000" pitchFamily="65" charset="-120"/>
              </a:rPr>
              <a:t>學校改進課程之參考依據</a:t>
            </a:r>
            <a:endParaRPr lang="en-US" altLang="zh-TW" sz="2400" b="1" dirty="0">
              <a:solidFill>
                <a:srgbClr val="00B050"/>
              </a:solidFill>
              <a:latin typeface="Times New Roman" panose="02020603050405020304" pitchFamily="18" charset="0"/>
              <a:ea typeface="標楷體" panose="03000509000000000000" pitchFamily="65" charset="-120"/>
            </a:endParaRPr>
          </a:p>
        </p:txBody>
      </p:sp>
      <p:sp>
        <p:nvSpPr>
          <p:cNvPr id="145" name="TextBox 81">
            <a:extLst>
              <a:ext uri="{FF2B5EF4-FFF2-40B4-BE49-F238E27FC236}">
                <a16:creationId xmlns:a16="http://schemas.microsoft.com/office/drawing/2014/main" id="{E48F1654-6083-4AEF-8458-7F862DD04E25}"/>
              </a:ext>
            </a:extLst>
          </p:cNvPr>
          <p:cNvSpPr txBox="1"/>
          <p:nvPr/>
        </p:nvSpPr>
        <p:spPr>
          <a:xfrm>
            <a:off x="6732240" y="5949280"/>
            <a:ext cx="2101783" cy="830997"/>
          </a:xfrm>
          <a:prstGeom prst="rect">
            <a:avLst/>
          </a:prstGeom>
          <a:noFill/>
        </p:spPr>
        <p:txBody>
          <a:bodyPr wrap="square" rtlCol="0">
            <a:spAutoFit/>
          </a:bodyPr>
          <a:lstStyle/>
          <a:p>
            <a:pPr lvl="0" algn="ctr"/>
            <a:r>
              <a:rPr lang="zh-TW" altLang="en-US" sz="2400" b="1" dirty="0">
                <a:solidFill>
                  <a:srgbClr val="00B050"/>
                </a:solidFill>
                <a:latin typeface="+mj-ea"/>
                <a:ea typeface="+mj-ea"/>
              </a:rPr>
              <a:t>保障學生</a:t>
            </a:r>
            <a:br>
              <a:rPr lang="en-US" altLang="zh-TW" sz="2400" b="1" dirty="0">
                <a:solidFill>
                  <a:srgbClr val="00B050"/>
                </a:solidFill>
                <a:latin typeface="+mj-ea"/>
                <a:ea typeface="+mj-ea"/>
              </a:rPr>
            </a:br>
            <a:r>
              <a:rPr lang="zh-TW" altLang="en-US" sz="2400" b="1" dirty="0">
                <a:solidFill>
                  <a:srgbClr val="00B050"/>
                </a:solidFill>
                <a:latin typeface="+mj-ea"/>
                <a:ea typeface="+mj-ea"/>
              </a:rPr>
              <a:t>隱私權等權益</a:t>
            </a:r>
            <a:endParaRPr lang="en-US" altLang="zh-TW" sz="2400" b="1" dirty="0">
              <a:solidFill>
                <a:srgbClr val="00B050"/>
              </a:solidFill>
              <a:latin typeface="+mj-ea"/>
              <a:ea typeface="+mj-ea"/>
            </a:endParaRPr>
          </a:p>
        </p:txBody>
      </p:sp>
      <p:sp>
        <p:nvSpPr>
          <p:cNvPr id="146" name="TextBox 82">
            <a:extLst>
              <a:ext uri="{FF2B5EF4-FFF2-40B4-BE49-F238E27FC236}">
                <a16:creationId xmlns:a16="http://schemas.microsoft.com/office/drawing/2014/main" id="{0631FC5B-580D-4A7D-8713-0E53EB84EE94}"/>
              </a:ext>
            </a:extLst>
          </p:cNvPr>
          <p:cNvSpPr txBox="1"/>
          <p:nvPr/>
        </p:nvSpPr>
        <p:spPr>
          <a:xfrm>
            <a:off x="4644008" y="5949280"/>
            <a:ext cx="1942510" cy="830997"/>
          </a:xfrm>
          <a:prstGeom prst="rect">
            <a:avLst/>
          </a:prstGeom>
          <a:noFill/>
        </p:spPr>
        <p:txBody>
          <a:bodyPr wrap="square" rtlCol="0">
            <a:spAutoFit/>
          </a:bodyPr>
          <a:lstStyle/>
          <a:p>
            <a:pPr lvl="0" algn="ctr">
              <a:buFont typeface="+mj-lt"/>
            </a:pPr>
            <a:r>
              <a:rPr lang="zh-TW" altLang="en-US" sz="2400" b="1" dirty="0">
                <a:solidFill>
                  <a:srgbClr val="00B050"/>
                </a:solidFill>
                <a:latin typeface="+mj-ea"/>
                <a:ea typeface="+mj-ea"/>
              </a:rPr>
              <a:t>調整教學與</a:t>
            </a:r>
            <a:br>
              <a:rPr lang="en-US" altLang="zh-TW" sz="2400" b="1" dirty="0">
                <a:solidFill>
                  <a:srgbClr val="00B050"/>
                </a:solidFill>
                <a:latin typeface="+mj-ea"/>
                <a:ea typeface="+mj-ea"/>
              </a:rPr>
            </a:br>
            <a:r>
              <a:rPr lang="zh-TW" altLang="en-US" sz="2400" b="1" dirty="0">
                <a:solidFill>
                  <a:srgbClr val="00B050"/>
                </a:solidFill>
                <a:latin typeface="+mj-ea"/>
                <a:ea typeface="+mj-ea"/>
              </a:rPr>
              <a:t>提供輔導</a:t>
            </a:r>
          </a:p>
        </p:txBody>
      </p:sp>
      <p:sp>
        <p:nvSpPr>
          <p:cNvPr id="147" name="梯形 146">
            <a:extLst>
              <a:ext uri="{FF2B5EF4-FFF2-40B4-BE49-F238E27FC236}">
                <a16:creationId xmlns:a16="http://schemas.microsoft.com/office/drawing/2014/main" id="{0B3D8CF1-0566-4CFF-BBDF-916AE13D6851}"/>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48" name="Shape 33220">
            <a:extLst>
              <a:ext uri="{FF2B5EF4-FFF2-40B4-BE49-F238E27FC236}">
                <a16:creationId xmlns:a16="http://schemas.microsoft.com/office/drawing/2014/main" id="{6A3A0C6F-A502-45CF-B631-77FAD9398316}"/>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9" name="Picture 11">
            <a:extLst>
              <a:ext uri="{FF2B5EF4-FFF2-40B4-BE49-F238E27FC236}">
                <a16:creationId xmlns:a16="http://schemas.microsoft.com/office/drawing/2014/main" id="{51C82981-3246-407F-8D5E-35657215801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extLst>
      <p:ext uri="{BB962C8B-B14F-4D97-AF65-F5344CB8AC3E}">
        <p14:creationId xmlns:p14="http://schemas.microsoft.com/office/powerpoint/2010/main" val="9525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500" fill="hold"/>
                                        <p:tgtEl>
                                          <p:spTgt spid="101"/>
                                        </p:tgtEl>
                                        <p:attrNameLst>
                                          <p:attrName>ppt_x</p:attrName>
                                        </p:attrNameLst>
                                      </p:cBhvr>
                                      <p:tavLst>
                                        <p:tav tm="0">
                                          <p:val>
                                            <p:strVal val="#ppt_x"/>
                                          </p:val>
                                        </p:tav>
                                        <p:tav tm="100000">
                                          <p:val>
                                            <p:strVal val="#ppt_x"/>
                                          </p:val>
                                        </p:tav>
                                      </p:tavLst>
                                    </p:anim>
                                    <p:anim calcmode="lin" valueType="num">
                                      <p:cBhvr additive="base">
                                        <p:cTn id="24" dur="500" fill="hold"/>
                                        <p:tgtEl>
                                          <p:spTgt spid="10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additive="base">
                                        <p:cTn id="28" dur="500" fill="hold"/>
                                        <p:tgtEl>
                                          <p:spTgt spid="105"/>
                                        </p:tgtEl>
                                        <p:attrNameLst>
                                          <p:attrName>ppt_x</p:attrName>
                                        </p:attrNameLst>
                                      </p:cBhvr>
                                      <p:tavLst>
                                        <p:tav tm="0">
                                          <p:val>
                                            <p:strVal val="#ppt_x"/>
                                          </p:val>
                                        </p:tav>
                                        <p:tav tm="100000">
                                          <p:val>
                                            <p:strVal val="#ppt_x"/>
                                          </p:val>
                                        </p:tav>
                                      </p:tavLst>
                                    </p:anim>
                                    <p:anim calcmode="lin" valueType="num">
                                      <p:cBhvr additive="base">
                                        <p:cTn id="2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aphicFrame>
        <p:nvGraphicFramePr>
          <p:cNvPr id="27" name="資料庫圖表 26"/>
          <p:cNvGraphicFramePr/>
          <p:nvPr>
            <p:extLst>
              <p:ext uri="{D42A27DB-BD31-4B8C-83A1-F6EECF244321}">
                <p14:modId xmlns:p14="http://schemas.microsoft.com/office/powerpoint/2010/main" val="3544656589"/>
              </p:ext>
            </p:extLst>
          </p:nvPr>
        </p:nvGraphicFramePr>
        <p:xfrm>
          <a:off x="179512" y="2729596"/>
          <a:ext cx="8892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2" name="梯形 11">
            <a:extLst>
              <a:ext uri="{FF2B5EF4-FFF2-40B4-BE49-F238E27FC236}">
                <a16:creationId xmlns:a16="http://schemas.microsoft.com/office/drawing/2014/main" id="{71AB21D1-A8F8-4C23-AC99-1AAA8E943B27}"/>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3" name="Shape 33220">
            <a:extLst>
              <a:ext uri="{FF2B5EF4-FFF2-40B4-BE49-F238E27FC236}">
                <a16:creationId xmlns:a16="http://schemas.microsoft.com/office/drawing/2014/main" id="{9C326FE9-86C7-4D62-9338-EF85ECD67F5B}"/>
              </a:ext>
            </a:extLst>
          </p:cNvPr>
          <p:cNvSpPr/>
          <p:nvPr/>
        </p:nvSpPr>
        <p:spPr>
          <a:xfrm>
            <a:off x="-324544" y="1412776"/>
            <a:ext cx="4464496"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教學資源</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 name="Picture 11">
            <a:extLst>
              <a:ext uri="{FF2B5EF4-FFF2-40B4-BE49-F238E27FC236}">
                <a16:creationId xmlns:a16="http://schemas.microsoft.com/office/drawing/2014/main" id="{8BAEFEF7-ABBC-45C4-BA58-E5FFFE639EE2}"/>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5" name="標題 1">
            <a:extLst>
              <a:ext uri="{FF2B5EF4-FFF2-40B4-BE49-F238E27FC236}">
                <a16:creationId xmlns:a16="http://schemas.microsoft.com/office/drawing/2014/main" id="{49B2B356-9A14-45EA-940D-364FB39F3129}"/>
              </a:ext>
            </a:extLst>
          </p:cNvPr>
          <p:cNvSpPr>
            <a:spLocks noGrp="1"/>
          </p:cNvSpPr>
          <p:nvPr>
            <p:ph type="title"/>
          </p:nvPr>
        </p:nvSpPr>
        <p:spPr>
          <a:xfrm>
            <a:off x="0" y="2063753"/>
            <a:ext cx="9180512" cy="476250"/>
          </a:xfrm>
          <a:solidFill>
            <a:srgbClr val="FFC000"/>
          </a:solidFill>
        </p:spPr>
        <p:txBody>
          <a:bodyPr>
            <a:normAutofit fontScale="90000"/>
          </a:bodyPr>
          <a:lstStyle/>
          <a:p>
            <a:r>
              <a:rPr lang="en-US" altLang="zh-TW" sz="3000" dirty="0"/>
              <a:t>(</a:t>
            </a:r>
            <a:r>
              <a:rPr lang="zh-TW" altLang="en-US" sz="3000" dirty="0"/>
              <a:t>一</a:t>
            </a:r>
            <a:r>
              <a:rPr lang="en-US" altLang="zh-TW" sz="3000" dirty="0"/>
              <a:t>)</a:t>
            </a:r>
            <a:r>
              <a:rPr lang="zh-TW" altLang="en-US" sz="3000" dirty="0"/>
              <a:t>教科書選用</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矩形 24">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3" name="梯形 12">
            <a:extLst>
              <a:ext uri="{FF2B5EF4-FFF2-40B4-BE49-F238E27FC236}">
                <a16:creationId xmlns:a16="http://schemas.microsoft.com/office/drawing/2014/main" id="{695AE2B8-40B4-4356-A8BF-E4EF0603CCB7}"/>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4" name="Shape 33220">
            <a:extLst>
              <a:ext uri="{FF2B5EF4-FFF2-40B4-BE49-F238E27FC236}">
                <a16:creationId xmlns:a16="http://schemas.microsoft.com/office/drawing/2014/main" id="{1B6CB002-B761-4BB5-9299-140E59292313}"/>
              </a:ext>
            </a:extLst>
          </p:cNvPr>
          <p:cNvSpPr/>
          <p:nvPr/>
        </p:nvSpPr>
        <p:spPr>
          <a:xfrm>
            <a:off x="-324544" y="1412776"/>
            <a:ext cx="4464496"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教學資源</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5" name="Picture 11">
            <a:extLst>
              <a:ext uri="{FF2B5EF4-FFF2-40B4-BE49-F238E27FC236}">
                <a16:creationId xmlns:a16="http://schemas.microsoft.com/office/drawing/2014/main" id="{795E814F-B45D-4EAD-A253-4EB4F82EC249}"/>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6" name="標題 1">
            <a:extLst>
              <a:ext uri="{FF2B5EF4-FFF2-40B4-BE49-F238E27FC236}">
                <a16:creationId xmlns:a16="http://schemas.microsoft.com/office/drawing/2014/main" id="{39FE3E1E-B5DB-4BAF-9430-6151E625C15C}"/>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dirty="0"/>
              <a:t>(</a:t>
            </a:r>
            <a:r>
              <a:rPr lang="zh-TW" altLang="en-US" sz="3000" kern="0" dirty="0"/>
              <a:t>二</a:t>
            </a:r>
            <a:r>
              <a:rPr lang="en-US" altLang="zh-TW" sz="3000" kern="0" dirty="0"/>
              <a:t>)</a:t>
            </a:r>
            <a:r>
              <a:rPr lang="zh-TW" altLang="en-US" sz="3000" kern="0" dirty="0"/>
              <a:t>教材研發與應用</a:t>
            </a:r>
          </a:p>
        </p:txBody>
      </p:sp>
      <p:grpSp>
        <p:nvGrpSpPr>
          <p:cNvPr id="17" name="群組 16">
            <a:extLst>
              <a:ext uri="{FF2B5EF4-FFF2-40B4-BE49-F238E27FC236}">
                <a16:creationId xmlns:a16="http://schemas.microsoft.com/office/drawing/2014/main" id="{274E5BC6-174E-466F-BD09-F776434E94EB}"/>
              </a:ext>
            </a:extLst>
          </p:cNvPr>
          <p:cNvGrpSpPr/>
          <p:nvPr/>
        </p:nvGrpSpPr>
        <p:grpSpPr>
          <a:xfrm>
            <a:off x="707323" y="2844370"/>
            <a:ext cx="8170359" cy="510946"/>
            <a:chOff x="430362" y="215983"/>
            <a:chExt cx="8170359" cy="708007"/>
          </a:xfrm>
          <a:solidFill>
            <a:schemeClr val="bg1"/>
          </a:solidFill>
        </p:grpSpPr>
        <p:sp>
          <p:nvSpPr>
            <p:cNvPr id="18" name="矩形 17">
              <a:extLst>
                <a:ext uri="{FF2B5EF4-FFF2-40B4-BE49-F238E27FC236}">
                  <a16:creationId xmlns:a16="http://schemas.microsoft.com/office/drawing/2014/main" id="{741B09FA-566C-43C7-854D-CA4A31DA7C38}"/>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文字方塊 18">
              <a:extLst>
                <a:ext uri="{FF2B5EF4-FFF2-40B4-BE49-F238E27FC236}">
                  <a16:creationId xmlns:a16="http://schemas.microsoft.com/office/drawing/2014/main" id="{9200F8CF-0CBD-4576-8AB8-8C4A7951AC0D}"/>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zh-TW" sz="2000" dirty="0">
                  <a:solidFill>
                    <a:schemeClr val="tx1"/>
                  </a:solidFill>
                </a:rPr>
                <a:t>衡量</a:t>
              </a:r>
              <a:r>
                <a:rPr lang="zh-TW" altLang="en-US" sz="2000" dirty="0">
                  <a:solidFill>
                    <a:schemeClr val="tx1"/>
                  </a:solidFill>
                </a:rPr>
                <a:t>各種學習資源</a:t>
              </a:r>
              <a:r>
                <a:rPr lang="zh-TW" altLang="zh-TW" sz="2000" dirty="0">
                  <a:solidFill>
                    <a:schemeClr val="tx1"/>
                  </a:solidFill>
                </a:rPr>
                <a:t>的縱向銜接及橫向統整</a:t>
              </a:r>
              <a:endParaRPr lang="zh-TW" altLang="en-US" sz="2000" dirty="0"/>
            </a:p>
          </p:txBody>
        </p:sp>
      </p:grpSp>
      <p:grpSp>
        <p:nvGrpSpPr>
          <p:cNvPr id="20" name="群組 19">
            <a:extLst>
              <a:ext uri="{FF2B5EF4-FFF2-40B4-BE49-F238E27FC236}">
                <a16:creationId xmlns:a16="http://schemas.microsoft.com/office/drawing/2014/main" id="{A36744F2-7299-4DA4-99F4-706A0174BD30}"/>
              </a:ext>
            </a:extLst>
          </p:cNvPr>
          <p:cNvGrpSpPr/>
          <p:nvPr/>
        </p:nvGrpSpPr>
        <p:grpSpPr>
          <a:xfrm>
            <a:off x="707322" y="3642887"/>
            <a:ext cx="8170359" cy="510946"/>
            <a:chOff x="838928" y="1070963"/>
            <a:chExt cx="7761792" cy="708007"/>
          </a:xfrm>
          <a:solidFill>
            <a:schemeClr val="bg1"/>
          </a:solidFill>
        </p:grpSpPr>
        <p:sp>
          <p:nvSpPr>
            <p:cNvPr id="21" name="矩形 20">
              <a:extLst>
                <a:ext uri="{FF2B5EF4-FFF2-40B4-BE49-F238E27FC236}">
                  <a16:creationId xmlns:a16="http://schemas.microsoft.com/office/drawing/2014/main" id="{E87D7508-EA05-4DA5-BC41-E780C7619099}"/>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2" name="文字方塊 21">
              <a:extLst>
                <a:ext uri="{FF2B5EF4-FFF2-40B4-BE49-F238E27FC236}">
                  <a16:creationId xmlns:a16="http://schemas.microsoft.com/office/drawing/2014/main" id="{B5EC8F42-2E6A-4C1D-8230-8558D1B66214}"/>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開發具地方特色之資源，或鼓勵學校自編校本特色學習材料</a:t>
              </a:r>
              <a:endParaRPr lang="zh-TW" altLang="en-US" sz="2000" dirty="0"/>
            </a:p>
          </p:txBody>
        </p:sp>
      </p:grpSp>
      <p:grpSp>
        <p:nvGrpSpPr>
          <p:cNvPr id="27" name="群組 26">
            <a:extLst>
              <a:ext uri="{FF2B5EF4-FFF2-40B4-BE49-F238E27FC236}">
                <a16:creationId xmlns:a16="http://schemas.microsoft.com/office/drawing/2014/main" id="{B8DE5ABD-9D51-438C-9A92-A83183D677AF}"/>
              </a:ext>
            </a:extLst>
          </p:cNvPr>
          <p:cNvGrpSpPr/>
          <p:nvPr/>
        </p:nvGrpSpPr>
        <p:grpSpPr>
          <a:xfrm>
            <a:off x="707322" y="4425860"/>
            <a:ext cx="8170359" cy="510946"/>
            <a:chOff x="838928" y="1925944"/>
            <a:chExt cx="7761792" cy="708007"/>
          </a:xfrm>
          <a:solidFill>
            <a:schemeClr val="bg1"/>
          </a:solidFill>
        </p:grpSpPr>
        <p:sp>
          <p:nvSpPr>
            <p:cNvPr id="28" name="矩形 27">
              <a:extLst>
                <a:ext uri="{FF2B5EF4-FFF2-40B4-BE49-F238E27FC236}">
                  <a16:creationId xmlns:a16="http://schemas.microsoft.com/office/drawing/2014/main" id="{6F8D9553-F00E-42EE-81A0-F6B3176513EE}"/>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9" name="文字方塊 28">
              <a:extLst>
                <a:ext uri="{FF2B5EF4-FFF2-40B4-BE49-F238E27FC236}">
                  <a16:creationId xmlns:a16="http://schemas.microsoft.com/office/drawing/2014/main" id="{09752B04-396D-490C-A292-5FB9E3FD358B}"/>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整合校內外人力資源，並得參考應用已研發之教學資源</a:t>
              </a:r>
              <a:endParaRPr lang="zh-TW" altLang="en-US" sz="2000" dirty="0"/>
            </a:p>
          </p:txBody>
        </p:sp>
      </p:grpSp>
      <p:grpSp>
        <p:nvGrpSpPr>
          <p:cNvPr id="30" name="群組 29">
            <a:extLst>
              <a:ext uri="{FF2B5EF4-FFF2-40B4-BE49-F238E27FC236}">
                <a16:creationId xmlns:a16="http://schemas.microsoft.com/office/drawing/2014/main" id="{A5445348-46FB-4C90-9EC6-0A696D303318}"/>
              </a:ext>
            </a:extLst>
          </p:cNvPr>
          <p:cNvGrpSpPr/>
          <p:nvPr/>
        </p:nvGrpSpPr>
        <p:grpSpPr>
          <a:xfrm>
            <a:off x="707322" y="5208832"/>
            <a:ext cx="8170359" cy="510946"/>
            <a:chOff x="838928" y="2780924"/>
            <a:chExt cx="7761792" cy="708007"/>
          </a:xfrm>
          <a:solidFill>
            <a:schemeClr val="bg1"/>
          </a:solidFill>
        </p:grpSpPr>
        <p:sp>
          <p:nvSpPr>
            <p:cNvPr id="31" name="矩形 30">
              <a:extLst>
                <a:ext uri="{FF2B5EF4-FFF2-40B4-BE49-F238E27FC236}">
                  <a16:creationId xmlns:a16="http://schemas.microsoft.com/office/drawing/2014/main" id="{02E60915-C155-4119-B315-FD8BB32E2513}"/>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32" name="文字方塊 31">
              <a:extLst>
                <a:ext uri="{FF2B5EF4-FFF2-40B4-BE49-F238E27FC236}">
                  <a16:creationId xmlns:a16="http://schemas.microsoft.com/office/drawing/2014/main" id="{512F47F2-AFDC-4B55-8AD7-5F1B5049C1A6}"/>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與學生生活經驗作適度聯結，並善用社區、多媒體及網路等資源</a:t>
              </a:r>
              <a:endParaRPr lang="zh-TW" altLang="en-US" sz="2000" dirty="0"/>
            </a:p>
          </p:txBody>
        </p:sp>
      </p:grpSp>
      <p:grpSp>
        <p:nvGrpSpPr>
          <p:cNvPr id="33" name="群組 32">
            <a:extLst>
              <a:ext uri="{FF2B5EF4-FFF2-40B4-BE49-F238E27FC236}">
                <a16:creationId xmlns:a16="http://schemas.microsoft.com/office/drawing/2014/main" id="{28C1E7C8-BB05-47D1-A2C0-903FA829D815}"/>
              </a:ext>
            </a:extLst>
          </p:cNvPr>
          <p:cNvGrpSpPr/>
          <p:nvPr/>
        </p:nvGrpSpPr>
        <p:grpSpPr>
          <a:xfrm>
            <a:off x="707323" y="5998774"/>
            <a:ext cx="8170359" cy="510946"/>
            <a:chOff x="430362" y="3635905"/>
            <a:chExt cx="8170359" cy="708007"/>
          </a:xfrm>
          <a:solidFill>
            <a:schemeClr val="bg1"/>
          </a:solidFill>
        </p:grpSpPr>
        <p:sp>
          <p:nvSpPr>
            <p:cNvPr id="34" name="矩形 33">
              <a:extLst>
                <a:ext uri="{FF2B5EF4-FFF2-40B4-BE49-F238E27FC236}">
                  <a16:creationId xmlns:a16="http://schemas.microsoft.com/office/drawing/2014/main" id="{541A7CF1-01CC-411A-9838-BF929C547830}"/>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35" name="文字方塊 34">
              <a:extLst>
                <a:ext uri="{FF2B5EF4-FFF2-40B4-BE49-F238E27FC236}">
                  <a16:creationId xmlns:a16="http://schemas.microsoft.com/office/drawing/2014/main" id="{C5F50667-A653-423D-B27F-0A4E755CFB87}"/>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zh-TW" sz="2000" dirty="0">
                  <a:solidFill>
                    <a:schemeClr val="tx1"/>
                  </a:solidFill>
                </a:rPr>
                <a:t>教材編選需重視學生的個別差異，且應具備彈性與層次性</a:t>
              </a:r>
              <a:endParaRPr lang="zh-TW" altLang="en-US" sz="2000" dirty="0"/>
            </a:p>
          </p:txBody>
        </p:sp>
      </p:grpSp>
      <p:grpSp>
        <p:nvGrpSpPr>
          <p:cNvPr id="36" name="群組 35">
            <a:extLst>
              <a:ext uri="{FF2B5EF4-FFF2-40B4-BE49-F238E27FC236}">
                <a16:creationId xmlns:a16="http://schemas.microsoft.com/office/drawing/2014/main" id="{AB138D63-8A6D-4990-98CD-A8D2F7EC6951}"/>
              </a:ext>
            </a:extLst>
          </p:cNvPr>
          <p:cNvGrpSpPr/>
          <p:nvPr/>
        </p:nvGrpSpPr>
        <p:grpSpPr>
          <a:xfrm>
            <a:off x="467544" y="2832375"/>
            <a:ext cx="575984" cy="519601"/>
            <a:chOff x="-3708920" y="3429000"/>
            <a:chExt cx="720000" cy="720000"/>
          </a:xfrm>
        </p:grpSpPr>
        <p:sp>
          <p:nvSpPr>
            <p:cNvPr id="37" name="橢圓 36">
              <a:extLst>
                <a:ext uri="{FF2B5EF4-FFF2-40B4-BE49-F238E27FC236}">
                  <a16:creationId xmlns:a16="http://schemas.microsoft.com/office/drawing/2014/main" id="{C00DF0C9-A244-4E56-85CA-FB55E9999B75}"/>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Freeform 45">
              <a:extLst>
                <a:ext uri="{FF2B5EF4-FFF2-40B4-BE49-F238E27FC236}">
                  <a16:creationId xmlns:a16="http://schemas.microsoft.com/office/drawing/2014/main" id="{A6C99FE3-7BF3-47C3-A5FD-1B995D1B2A2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9" name="群組 38">
            <a:extLst>
              <a:ext uri="{FF2B5EF4-FFF2-40B4-BE49-F238E27FC236}">
                <a16:creationId xmlns:a16="http://schemas.microsoft.com/office/drawing/2014/main" id="{EB0B48C2-E759-43C4-A5AB-2AAB200B5787}"/>
              </a:ext>
            </a:extLst>
          </p:cNvPr>
          <p:cNvGrpSpPr/>
          <p:nvPr/>
        </p:nvGrpSpPr>
        <p:grpSpPr>
          <a:xfrm>
            <a:off x="467544" y="3622510"/>
            <a:ext cx="575984" cy="519601"/>
            <a:chOff x="-3708920" y="3429000"/>
            <a:chExt cx="720000" cy="720000"/>
          </a:xfrm>
        </p:grpSpPr>
        <p:sp>
          <p:nvSpPr>
            <p:cNvPr id="41" name="橢圓 40">
              <a:extLst>
                <a:ext uri="{FF2B5EF4-FFF2-40B4-BE49-F238E27FC236}">
                  <a16:creationId xmlns:a16="http://schemas.microsoft.com/office/drawing/2014/main" id="{5E2D5A36-95E8-4D30-9856-B48149CFE57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2" name="Freeform 45">
              <a:extLst>
                <a:ext uri="{FF2B5EF4-FFF2-40B4-BE49-F238E27FC236}">
                  <a16:creationId xmlns:a16="http://schemas.microsoft.com/office/drawing/2014/main" id="{0B595925-7BFE-4960-9BFC-D5C46BEE46F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3" name="群組 42">
            <a:extLst>
              <a:ext uri="{FF2B5EF4-FFF2-40B4-BE49-F238E27FC236}">
                <a16:creationId xmlns:a16="http://schemas.microsoft.com/office/drawing/2014/main" id="{96EB45E8-8924-49FD-AC42-3A6DD0D09DFE}"/>
              </a:ext>
            </a:extLst>
          </p:cNvPr>
          <p:cNvGrpSpPr/>
          <p:nvPr/>
        </p:nvGrpSpPr>
        <p:grpSpPr>
          <a:xfrm>
            <a:off x="467544" y="4414598"/>
            <a:ext cx="575984" cy="519601"/>
            <a:chOff x="-3708920" y="3429000"/>
            <a:chExt cx="720000" cy="720000"/>
          </a:xfrm>
        </p:grpSpPr>
        <p:sp>
          <p:nvSpPr>
            <p:cNvPr id="44" name="橢圓 43">
              <a:extLst>
                <a:ext uri="{FF2B5EF4-FFF2-40B4-BE49-F238E27FC236}">
                  <a16:creationId xmlns:a16="http://schemas.microsoft.com/office/drawing/2014/main" id="{DAC03D48-09C4-4396-B34C-881941C4D66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5" name="Freeform 45">
              <a:extLst>
                <a:ext uri="{FF2B5EF4-FFF2-40B4-BE49-F238E27FC236}">
                  <a16:creationId xmlns:a16="http://schemas.microsoft.com/office/drawing/2014/main" id="{4E79BA32-C318-4F20-9CBE-1258D908F5E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6" name="群組 45">
            <a:extLst>
              <a:ext uri="{FF2B5EF4-FFF2-40B4-BE49-F238E27FC236}">
                <a16:creationId xmlns:a16="http://schemas.microsoft.com/office/drawing/2014/main" id="{9DD78617-3CA1-4CC4-A554-ECAC59BF5D77}"/>
              </a:ext>
            </a:extLst>
          </p:cNvPr>
          <p:cNvGrpSpPr/>
          <p:nvPr/>
        </p:nvGrpSpPr>
        <p:grpSpPr>
          <a:xfrm>
            <a:off x="467544" y="5206686"/>
            <a:ext cx="575984" cy="519601"/>
            <a:chOff x="-3708920" y="3429000"/>
            <a:chExt cx="720000" cy="720000"/>
          </a:xfrm>
        </p:grpSpPr>
        <p:sp>
          <p:nvSpPr>
            <p:cNvPr id="47" name="橢圓 46">
              <a:extLst>
                <a:ext uri="{FF2B5EF4-FFF2-40B4-BE49-F238E27FC236}">
                  <a16:creationId xmlns:a16="http://schemas.microsoft.com/office/drawing/2014/main" id="{3309CD8F-507B-49B3-884D-09FA70E32464}"/>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8" name="Freeform 45">
              <a:extLst>
                <a:ext uri="{FF2B5EF4-FFF2-40B4-BE49-F238E27FC236}">
                  <a16:creationId xmlns:a16="http://schemas.microsoft.com/office/drawing/2014/main" id="{C380BE4A-B968-4D9D-80E1-69B392F9027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群組 48">
            <a:extLst>
              <a:ext uri="{FF2B5EF4-FFF2-40B4-BE49-F238E27FC236}">
                <a16:creationId xmlns:a16="http://schemas.microsoft.com/office/drawing/2014/main" id="{43A07784-0A59-4729-88F0-FB55B3C1B469}"/>
              </a:ext>
            </a:extLst>
          </p:cNvPr>
          <p:cNvGrpSpPr/>
          <p:nvPr/>
        </p:nvGrpSpPr>
        <p:grpSpPr>
          <a:xfrm>
            <a:off x="467544" y="6005743"/>
            <a:ext cx="575984" cy="519601"/>
            <a:chOff x="-3708920" y="3429000"/>
            <a:chExt cx="720000" cy="720000"/>
          </a:xfrm>
        </p:grpSpPr>
        <p:sp>
          <p:nvSpPr>
            <p:cNvPr id="50" name="橢圓 49">
              <a:extLst>
                <a:ext uri="{FF2B5EF4-FFF2-40B4-BE49-F238E27FC236}">
                  <a16:creationId xmlns:a16="http://schemas.microsoft.com/office/drawing/2014/main" id="{2F97A109-2ED3-46DE-B175-996DE67CA53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1" name="Freeform 45">
              <a:extLst>
                <a:ext uri="{FF2B5EF4-FFF2-40B4-BE49-F238E27FC236}">
                  <a16:creationId xmlns:a16="http://schemas.microsoft.com/office/drawing/2014/main" id="{EE8586BA-1E5D-4220-8927-8FE75F30D2FA}"/>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44"/>
          <p:cNvSpPr>
            <a:spLocks noEditPoints="1"/>
          </p:cNvSpPr>
          <p:nvPr/>
        </p:nvSpPr>
        <p:spPr bwMode="auto">
          <a:xfrm>
            <a:off x="322292" y="-456333"/>
            <a:ext cx="479592" cy="54223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61" name="TextBox 60"/>
          <p:cNvSpPr txBox="1"/>
          <p:nvPr/>
        </p:nvSpPr>
        <p:spPr>
          <a:xfrm>
            <a:off x="1907704" y="1866890"/>
            <a:ext cx="7156183" cy="553998"/>
          </a:xfrm>
          <a:prstGeom prst="rect">
            <a:avLst/>
          </a:prstGeom>
          <a:noFill/>
        </p:spPr>
        <p:txBody>
          <a:bodyPr wrap="square" rtlCol="0">
            <a:spAutoFit/>
          </a:bodyPr>
          <a:lstStyle/>
          <a:p>
            <a:pPr>
              <a:spcBef>
                <a:spcPts val="0"/>
              </a:spcBef>
              <a:spcAft>
                <a:spcPts val="0"/>
              </a:spcAft>
            </a:pPr>
            <a:r>
              <a:rPr lang="zh-TW" altLang="en-US" sz="3000" b="1" dirty="0">
                <a:solidFill>
                  <a:schemeClr val="accent6">
                    <a:lumMod val="75000"/>
                  </a:schemeClr>
                </a:solidFill>
                <a:latin typeface="+mj-ea"/>
                <a:ea typeface="+mj-ea"/>
                <a:cs typeface="+mn-ea"/>
                <a:sym typeface="Arial" panose="020B0604020202020204" pitchFamily="34" charset="0"/>
              </a:rPr>
              <a:t>教師自發參與與互動成長，營造共好氛圍</a:t>
            </a:r>
            <a:endParaRPr lang="en-GB" sz="3000" b="1" dirty="0">
              <a:solidFill>
                <a:schemeClr val="accent6">
                  <a:lumMod val="75000"/>
                </a:schemeClr>
              </a:solidFill>
              <a:latin typeface="+mj-ea"/>
              <a:ea typeface="+mj-ea"/>
              <a:cs typeface="+mn-ea"/>
              <a:sym typeface="Arial" panose="020B0604020202020204" pitchFamily="34" charset="0"/>
            </a:endParaRPr>
          </a:p>
        </p:txBody>
      </p:sp>
      <p:sp>
        <p:nvSpPr>
          <p:cNvPr id="43" name="矩形 42"/>
          <p:cNvSpPr/>
          <p:nvPr/>
        </p:nvSpPr>
        <p:spPr>
          <a:xfrm>
            <a:off x="2745043" y="1175950"/>
            <a:ext cx="6398957" cy="7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978214" y="980728"/>
            <a:ext cx="1759288" cy="360000"/>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共同規範</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十二年國教總綱的重要規範</a:t>
            </a:r>
          </a:p>
        </p:txBody>
      </p:sp>
      <p:grpSp>
        <p:nvGrpSpPr>
          <p:cNvPr id="21" name="群組 20">
            <a:extLst>
              <a:ext uri="{FF2B5EF4-FFF2-40B4-BE49-F238E27FC236}">
                <a16:creationId xmlns:a16="http://schemas.microsoft.com/office/drawing/2014/main" id="{F6DDCA0D-5F9B-4C0B-B5EF-0DB3A443B6E4}"/>
              </a:ext>
            </a:extLst>
          </p:cNvPr>
          <p:cNvGrpSpPr/>
          <p:nvPr/>
        </p:nvGrpSpPr>
        <p:grpSpPr>
          <a:xfrm>
            <a:off x="323528" y="1482490"/>
            <a:ext cx="1520594" cy="1442454"/>
            <a:chOff x="243093" y="3964850"/>
            <a:chExt cx="1993168" cy="1482258"/>
          </a:xfrm>
        </p:grpSpPr>
        <p:sp>
          <p:nvSpPr>
            <p:cNvPr id="8" name="Freeform 10"/>
            <p:cNvSpPr>
              <a:spLocks/>
            </p:cNvSpPr>
            <p:nvPr/>
          </p:nvSpPr>
          <p:spPr bwMode="auto">
            <a:xfrm>
              <a:off x="1239676" y="4395971"/>
              <a:ext cx="996585" cy="1051137"/>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6">
                <a:lumMod val="7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9" name="Freeform 11"/>
            <p:cNvSpPr>
              <a:spLocks/>
            </p:cNvSpPr>
            <p:nvPr/>
          </p:nvSpPr>
          <p:spPr bwMode="auto">
            <a:xfrm>
              <a:off x="243093" y="4395971"/>
              <a:ext cx="996585" cy="1051137"/>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6">
                <a:lumMod val="7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0" name="Freeform 12"/>
            <p:cNvSpPr>
              <a:spLocks/>
            </p:cNvSpPr>
            <p:nvPr/>
          </p:nvSpPr>
          <p:spPr bwMode="auto">
            <a:xfrm>
              <a:off x="243093" y="3964850"/>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8" name="Freeform 42">
              <a:extLst>
                <a:ext uri="{FF2B5EF4-FFF2-40B4-BE49-F238E27FC236}">
                  <a16:creationId xmlns:a16="http://schemas.microsoft.com/office/drawing/2014/main" id="{639F7C03-D9F4-48F9-ADD9-BECD1BF9B926}"/>
                </a:ext>
              </a:extLst>
            </p:cNvPr>
            <p:cNvSpPr>
              <a:spLocks noEditPoints="1"/>
            </p:cNvSpPr>
            <p:nvPr/>
          </p:nvSpPr>
          <p:spPr bwMode="auto">
            <a:xfrm>
              <a:off x="592721" y="461630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graphicFrame>
        <p:nvGraphicFramePr>
          <p:cNvPr id="4" name="資料庫圖表 3">
            <a:extLst>
              <a:ext uri="{FF2B5EF4-FFF2-40B4-BE49-F238E27FC236}">
                <a16:creationId xmlns:a16="http://schemas.microsoft.com/office/drawing/2014/main" id="{C11596CB-7A35-4365-A8F1-2CC35E886CFF}"/>
              </a:ext>
            </a:extLst>
          </p:cNvPr>
          <p:cNvGraphicFramePr/>
          <p:nvPr>
            <p:extLst>
              <p:ext uri="{D42A27DB-BD31-4B8C-83A1-F6EECF244321}">
                <p14:modId xmlns:p14="http://schemas.microsoft.com/office/powerpoint/2010/main" val="943222068"/>
              </p:ext>
            </p:extLst>
          </p:nvPr>
        </p:nvGraphicFramePr>
        <p:xfrm>
          <a:off x="35496" y="2641325"/>
          <a:ext cx="91085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49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0" name="矩形 5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8" name="矩形 17">
            <a:extLst>
              <a:ext uri="{FF2B5EF4-FFF2-40B4-BE49-F238E27FC236}">
                <a16:creationId xmlns:a16="http://schemas.microsoft.com/office/drawing/2014/main" id="{E6937469-5852-4985-A825-49F8185115CA}"/>
              </a:ext>
            </a:extLst>
          </p:cNvPr>
          <p:cNvSpPr/>
          <p:nvPr/>
        </p:nvSpPr>
        <p:spPr bwMode="auto">
          <a:xfrm>
            <a:off x="755950" y="2985980"/>
            <a:ext cx="4176090" cy="136996"/>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19" name="Content Placeholder 2">
            <a:extLst>
              <a:ext uri="{FF2B5EF4-FFF2-40B4-BE49-F238E27FC236}">
                <a16:creationId xmlns:a16="http://schemas.microsoft.com/office/drawing/2014/main" id="{6E8F6630-9CAB-479E-8EC6-80731CFDDD35}"/>
              </a:ext>
            </a:extLst>
          </p:cNvPr>
          <p:cNvSpPr txBox="1">
            <a:spLocks/>
          </p:cNvSpPr>
          <p:nvPr/>
        </p:nvSpPr>
        <p:spPr>
          <a:xfrm>
            <a:off x="909755" y="2762953"/>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0" name="Elbow Connector 52">
            <a:extLst>
              <a:ext uri="{FF2B5EF4-FFF2-40B4-BE49-F238E27FC236}">
                <a16:creationId xmlns:a16="http://schemas.microsoft.com/office/drawing/2014/main" id="{468C39E9-46FB-4CC5-BAB2-57445D18B257}"/>
              </a:ext>
            </a:extLst>
          </p:cNvPr>
          <p:cNvCxnSpPr>
            <a:cxnSpLocks/>
          </p:cNvCxnSpPr>
          <p:nvPr/>
        </p:nvCxnSpPr>
        <p:spPr>
          <a:xfrm rot="16200000" flipH="1">
            <a:off x="54861" y="2399045"/>
            <a:ext cx="714997" cy="484501"/>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ED9B5D9-837B-4379-B9BA-805425CFE4D7}"/>
              </a:ext>
            </a:extLst>
          </p:cNvPr>
          <p:cNvSpPr/>
          <p:nvPr/>
        </p:nvSpPr>
        <p:spPr>
          <a:xfrm>
            <a:off x="287711" y="3212976"/>
            <a:ext cx="4644329" cy="3323987"/>
          </a:xfrm>
          <a:prstGeom prst="rect">
            <a:avLst/>
          </a:prstGeom>
        </p:spPr>
        <p:txBody>
          <a:bodyPr wrap="square">
            <a:spAutoFit/>
          </a:bodyPr>
          <a:lstStyle/>
          <a:p>
            <a:pPr marL="342900" lvl="0" indent="-342900" algn="just">
              <a:spcAft>
                <a:spcPts val="12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依循融合與最少限制的原則</a:t>
            </a:r>
          </a:p>
          <a:p>
            <a:pPr marL="342900" lvl="0" indent="-342900" algn="just">
              <a:spcAft>
                <a:spcPts val="12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所使用之溝通方式及教材，以綜合溝通方式為設計原則，並可採用適當之科技輔具</a:t>
            </a:r>
          </a:p>
          <a:p>
            <a:pPr marL="342900" lvl="0" indent="-342900" algn="just">
              <a:spcAft>
                <a:spcPts val="12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份量與難度需配合領域</a:t>
            </a:r>
            <a:r>
              <a:rPr lang="en-US" altLang="zh-TW" sz="2000" kern="100" dirty="0">
                <a:latin typeface="Times New Roman" panose="02020603050405020304" pitchFamily="18" charset="0"/>
                <a:ea typeface="標楷體" panose="03000509000000000000" pitchFamily="65" charset="-120"/>
              </a:rPr>
              <a:t>/</a:t>
            </a:r>
            <a:r>
              <a:rPr lang="zh-TW" altLang="zh-TW" sz="2000" kern="100" dirty="0">
                <a:latin typeface="Times New Roman" panose="02020603050405020304" pitchFamily="18" charset="0"/>
                <a:ea typeface="標楷體" panose="03000509000000000000" pitchFamily="65" charset="-120"/>
              </a:rPr>
              <a:t>科目教學節數</a:t>
            </a:r>
            <a:r>
              <a:rPr lang="en-US" altLang="zh-TW" sz="2000" kern="100" dirty="0">
                <a:latin typeface="Times New Roman" panose="02020603050405020304" pitchFamily="18" charset="0"/>
                <a:ea typeface="標楷體" panose="03000509000000000000" pitchFamily="65" charset="-120"/>
              </a:rPr>
              <a:t>/</a:t>
            </a:r>
            <a:r>
              <a:rPr lang="zh-TW" altLang="zh-TW" sz="2000" kern="100" dirty="0">
                <a:latin typeface="Times New Roman" panose="02020603050405020304" pitchFamily="18" charset="0"/>
                <a:ea typeface="標楷體" panose="03000509000000000000" pitchFamily="65" charset="-120"/>
              </a:rPr>
              <a:t>學分數、學生能力及需求編選</a:t>
            </a:r>
            <a:endParaRPr lang="en-US" altLang="zh-TW" sz="2000" kern="100" dirty="0">
              <a:latin typeface="Times New Roman" panose="02020603050405020304" pitchFamily="18" charset="0"/>
              <a:ea typeface="標楷體" panose="03000509000000000000" pitchFamily="65" charset="-120"/>
            </a:endParaRPr>
          </a:p>
          <a:p>
            <a:pPr marL="342900" lvl="0" indent="-342900" algn="just">
              <a:spcAft>
                <a:spcPts val="1200"/>
              </a:spcAft>
              <a:buFont typeface="Arial" panose="020B0604020202020204" pitchFamily="34" charset="0"/>
              <a:buChar char="•"/>
            </a:pPr>
            <a:r>
              <a:rPr lang="zh-TW" altLang="zh-TW" sz="2000" kern="100" dirty="0">
                <a:latin typeface="Times New Roman" panose="02020603050405020304" pitchFamily="18" charset="0"/>
                <a:ea typeface="標楷體" panose="03000509000000000000" pitchFamily="65" charset="-120"/>
              </a:rPr>
              <a:t>教材內容需考量學生認知及社會發展等方面的限制，採</a:t>
            </a:r>
            <a:r>
              <a:rPr lang="zh-TW" altLang="zh-TW" sz="2000" b="1" u="sng" kern="100" dirty="0">
                <a:latin typeface="Times New Roman" panose="02020603050405020304" pitchFamily="18" charset="0"/>
                <a:ea typeface="標楷體" panose="03000509000000000000" pitchFamily="65" charset="-120"/>
              </a:rPr>
              <a:t>簡化</a:t>
            </a:r>
            <a:r>
              <a:rPr lang="zh-TW" altLang="zh-TW" sz="2000" kern="100" dirty="0">
                <a:latin typeface="Times New Roman" panose="02020603050405020304" pitchFamily="18" charset="0"/>
                <a:ea typeface="標楷體" panose="03000509000000000000" pitchFamily="65" charset="-120"/>
              </a:rPr>
              <a:t>、</a:t>
            </a:r>
            <a:r>
              <a:rPr lang="zh-TW" altLang="zh-TW" sz="2000" b="1" u="sng" kern="100" dirty="0">
                <a:latin typeface="Times New Roman" panose="02020603050405020304" pitchFamily="18" charset="0"/>
                <a:ea typeface="標楷體" panose="03000509000000000000" pitchFamily="65" charset="-120"/>
              </a:rPr>
              <a:t>減量</a:t>
            </a:r>
            <a:r>
              <a:rPr lang="zh-TW" altLang="zh-TW" sz="2000" kern="100" dirty="0">
                <a:latin typeface="Times New Roman" panose="02020603050405020304" pitchFamily="18" charset="0"/>
                <a:ea typeface="標楷體" panose="03000509000000000000" pitchFamily="65" charset="-120"/>
              </a:rPr>
              <a:t>、</a:t>
            </a:r>
            <a:r>
              <a:rPr lang="zh-TW" altLang="zh-TW" sz="2000" b="1" u="sng" kern="100" dirty="0">
                <a:latin typeface="Times New Roman" panose="02020603050405020304" pitchFamily="18" charset="0"/>
                <a:ea typeface="標楷體" panose="03000509000000000000" pitchFamily="65" charset="-120"/>
              </a:rPr>
              <a:t>分解</a:t>
            </a:r>
            <a:r>
              <a:rPr lang="zh-TW" altLang="zh-TW" sz="2000" kern="100" dirty="0">
                <a:latin typeface="Times New Roman" panose="02020603050405020304" pitchFamily="18" charset="0"/>
                <a:ea typeface="標楷體" panose="03000509000000000000" pitchFamily="65" charset="-120"/>
              </a:rPr>
              <a:t>、</a:t>
            </a:r>
            <a:r>
              <a:rPr lang="zh-TW" altLang="zh-TW" sz="2000" b="1" u="sng" kern="100" dirty="0">
                <a:latin typeface="Times New Roman" panose="02020603050405020304" pitchFamily="18" charset="0"/>
                <a:ea typeface="標楷體" panose="03000509000000000000" pitchFamily="65" charset="-120"/>
              </a:rPr>
              <a:t>替代</a:t>
            </a:r>
            <a:r>
              <a:rPr lang="zh-TW" altLang="zh-TW" sz="2000" kern="100" dirty="0">
                <a:latin typeface="Times New Roman" panose="02020603050405020304" pitchFamily="18" charset="0"/>
                <a:ea typeface="標楷體" panose="03000509000000000000" pitchFamily="65" charset="-120"/>
              </a:rPr>
              <a:t>或</a:t>
            </a:r>
            <a:r>
              <a:rPr lang="zh-TW" altLang="zh-TW" sz="2000" b="1" u="sng" kern="100" dirty="0">
                <a:latin typeface="Times New Roman" panose="02020603050405020304" pitchFamily="18" charset="0"/>
                <a:ea typeface="標楷體" panose="03000509000000000000" pitchFamily="65" charset="-120"/>
              </a:rPr>
              <a:t>重整</a:t>
            </a:r>
            <a:r>
              <a:rPr lang="zh-TW" altLang="zh-TW" sz="2000" kern="100" dirty="0">
                <a:latin typeface="Times New Roman" panose="02020603050405020304" pitchFamily="18" charset="0"/>
                <a:ea typeface="標楷體" panose="03000509000000000000" pitchFamily="65" charset="-120"/>
              </a:rPr>
              <a:t>等方式設計</a:t>
            </a:r>
          </a:p>
        </p:txBody>
      </p:sp>
      <p:sp>
        <p:nvSpPr>
          <p:cNvPr id="23" name="梯形 22">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4" name="Shape 33220">
            <a:extLst>
              <a:ext uri="{FF2B5EF4-FFF2-40B4-BE49-F238E27FC236}">
                <a16:creationId xmlns:a16="http://schemas.microsoft.com/office/drawing/2014/main" id="{FFCF3CF4-EBD4-4462-BC11-A7A0B9437F3D}"/>
              </a:ext>
            </a:extLst>
          </p:cNvPr>
          <p:cNvSpPr/>
          <p:nvPr/>
        </p:nvSpPr>
        <p:spPr>
          <a:xfrm>
            <a:off x="-324544" y="1412776"/>
            <a:ext cx="4464496"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教學資源</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5"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27" name="標題 1">
            <a:extLst>
              <a:ext uri="{FF2B5EF4-FFF2-40B4-BE49-F238E27FC236}">
                <a16:creationId xmlns:a16="http://schemas.microsoft.com/office/drawing/2014/main" id="{DD1985AA-C0DE-436D-8D7C-C2D65F0F6E11}"/>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dirty="0"/>
              <a:t>(</a:t>
            </a:r>
            <a:r>
              <a:rPr lang="zh-TW" altLang="en-US" sz="3000" kern="0" dirty="0"/>
              <a:t>二</a:t>
            </a:r>
            <a:r>
              <a:rPr lang="en-US" altLang="zh-TW" sz="3000" kern="0" dirty="0"/>
              <a:t>)</a:t>
            </a:r>
            <a:r>
              <a:rPr lang="zh-TW" altLang="en-US" sz="3000" kern="0" dirty="0"/>
              <a:t>教材研發與應用</a:t>
            </a:r>
          </a:p>
        </p:txBody>
      </p:sp>
      <p:sp>
        <p:nvSpPr>
          <p:cNvPr id="28" name="矩形 27">
            <a:extLst>
              <a:ext uri="{FF2B5EF4-FFF2-40B4-BE49-F238E27FC236}">
                <a16:creationId xmlns:a16="http://schemas.microsoft.com/office/drawing/2014/main" id="{59071B53-2E71-4D2F-8206-10516F16828F}"/>
              </a:ext>
            </a:extLst>
          </p:cNvPr>
          <p:cNvSpPr/>
          <p:nvPr/>
        </p:nvSpPr>
        <p:spPr bwMode="auto">
          <a:xfrm>
            <a:off x="5749071" y="2978976"/>
            <a:ext cx="2196000"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9" name="Content Placeholder 2">
            <a:extLst>
              <a:ext uri="{FF2B5EF4-FFF2-40B4-BE49-F238E27FC236}">
                <a16:creationId xmlns:a16="http://schemas.microsoft.com/office/drawing/2014/main" id="{B5013CF4-346D-4209-8383-DAE7115BE774}"/>
              </a:ext>
            </a:extLst>
          </p:cNvPr>
          <p:cNvSpPr txBox="1">
            <a:spLocks/>
          </p:cNvSpPr>
          <p:nvPr/>
        </p:nvSpPr>
        <p:spPr>
          <a:xfrm>
            <a:off x="5734293" y="2690945"/>
            <a:ext cx="257101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30" name="Elbow Connector 55">
            <a:extLst>
              <a:ext uri="{FF2B5EF4-FFF2-40B4-BE49-F238E27FC236}">
                <a16:creationId xmlns:a16="http://schemas.microsoft.com/office/drawing/2014/main" id="{32BCD48F-9346-483D-B0BE-8AF505E04DF8}"/>
              </a:ext>
            </a:extLst>
          </p:cNvPr>
          <p:cNvCxnSpPr>
            <a:cxnSpLocks/>
          </p:cNvCxnSpPr>
          <p:nvPr/>
        </p:nvCxnSpPr>
        <p:spPr>
          <a:xfrm rot="16200000" flipH="1">
            <a:off x="5065568" y="2474234"/>
            <a:ext cx="628981" cy="463988"/>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0BE26F2A-AAD3-497F-8182-F4AA409E8A6C}"/>
              </a:ext>
            </a:extLst>
          </p:cNvPr>
          <p:cNvSpPr/>
          <p:nvPr/>
        </p:nvSpPr>
        <p:spPr>
          <a:xfrm>
            <a:off x="5652120" y="3252488"/>
            <a:ext cx="3456385" cy="2954655"/>
          </a:xfrm>
          <a:prstGeom prst="rect">
            <a:avLst/>
          </a:prstGeom>
        </p:spPr>
        <p:txBody>
          <a:bodyPr wrap="square">
            <a:spAutoFit/>
          </a:bodyPr>
          <a:lstStyle/>
          <a:p>
            <a:pPr marL="342900" indent="-342900">
              <a:buFont typeface="Arial" panose="020B0604020202020204" pitchFamily="34" charset="0"/>
              <a:buChar char="•"/>
            </a:pPr>
            <a:r>
              <a:rPr lang="zh-TW" altLang="zh-TW" sz="2200" kern="100" dirty="0">
                <a:latin typeface="Times New Roman" panose="02020603050405020304" pitchFamily="18" charset="0"/>
                <a:ea typeface="標楷體" panose="03000509000000000000" pitchFamily="65" charset="-120"/>
              </a:rPr>
              <a:t>教材內容需考量學生特質</a:t>
            </a:r>
            <a:endParaRPr lang="en-US" altLang="zh-TW" sz="2200" kern="1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200" kern="100" dirty="0">
                <a:latin typeface="Times New Roman" panose="02020603050405020304" pitchFamily="18" charset="0"/>
                <a:ea typeface="標楷體" panose="03000509000000000000" pitchFamily="65" charset="-120"/>
              </a:rPr>
              <a:t>設計</a:t>
            </a:r>
            <a:r>
              <a:rPr lang="zh-TW" altLang="zh-TW" sz="2200" kern="100" dirty="0">
                <a:latin typeface="Times New Roman" panose="02020603050405020304" pitchFamily="18" charset="0"/>
                <a:ea typeface="標楷體" panose="03000509000000000000" pitchFamily="65" charset="-120"/>
              </a:rPr>
              <a:t>複雜性較高、多樣化、具挑戰性與高層次思考等</a:t>
            </a:r>
            <a:r>
              <a:rPr lang="zh-TW" altLang="en-US" sz="2200" kern="100" dirty="0">
                <a:latin typeface="Times New Roman" panose="02020603050405020304" pitchFamily="18" charset="0"/>
                <a:ea typeface="標楷體" panose="03000509000000000000" pitchFamily="65" charset="-120"/>
              </a:rPr>
              <a:t>之教材</a:t>
            </a:r>
            <a:endParaRPr lang="en-US" altLang="zh-TW" sz="2200" kern="1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200" kern="100" dirty="0">
                <a:latin typeface="Times New Roman" panose="02020603050405020304" pitchFamily="18" charset="0"/>
                <a:ea typeface="標楷體" panose="03000509000000000000" pitchFamily="65" charset="-120"/>
              </a:rPr>
              <a:t>教師應採</a:t>
            </a:r>
            <a:r>
              <a:rPr lang="zh-TW" altLang="zh-TW" sz="2200" b="1" u="sng" kern="100" dirty="0">
                <a:latin typeface="Times New Roman" panose="02020603050405020304" pitchFamily="18" charset="0"/>
                <a:ea typeface="標楷體" panose="03000509000000000000" pitchFamily="65" charset="-120"/>
              </a:rPr>
              <a:t>加深</a:t>
            </a:r>
            <a:r>
              <a:rPr lang="zh-TW" altLang="zh-TW" sz="2200" kern="100" dirty="0">
                <a:latin typeface="Times New Roman" panose="02020603050405020304" pitchFamily="18" charset="0"/>
                <a:ea typeface="標楷體" panose="03000509000000000000" pitchFamily="65" charset="-120"/>
              </a:rPr>
              <a:t>、</a:t>
            </a:r>
            <a:r>
              <a:rPr lang="zh-TW" altLang="zh-TW" sz="2200" b="1" u="sng" kern="100" dirty="0">
                <a:latin typeface="Times New Roman" panose="02020603050405020304" pitchFamily="18" charset="0"/>
                <a:ea typeface="標楷體" panose="03000509000000000000" pitchFamily="65" charset="-120"/>
              </a:rPr>
              <a:t>加廣</a:t>
            </a:r>
            <a:r>
              <a:rPr lang="zh-TW" altLang="zh-TW" sz="2200" kern="100" dirty="0">
                <a:latin typeface="Times New Roman" panose="02020603050405020304" pitchFamily="18" charset="0"/>
                <a:ea typeface="標楷體" panose="03000509000000000000" pitchFamily="65" charset="-120"/>
              </a:rPr>
              <a:t>及</a:t>
            </a:r>
            <a:r>
              <a:rPr lang="zh-TW" altLang="zh-TW" sz="2200" b="1" u="sng" kern="100" dirty="0">
                <a:latin typeface="Times New Roman" panose="02020603050405020304" pitchFamily="18" charset="0"/>
                <a:ea typeface="標楷體" panose="03000509000000000000" pitchFamily="65" charset="-120"/>
              </a:rPr>
              <a:t>濃縮</a:t>
            </a:r>
            <a:r>
              <a:rPr lang="zh-TW" altLang="zh-TW" sz="2200" kern="100" dirty="0">
                <a:latin typeface="Times New Roman" panose="02020603050405020304" pitchFamily="18" charset="0"/>
                <a:ea typeface="標楷體" panose="03000509000000000000" pitchFamily="65" charset="-120"/>
              </a:rPr>
              <a:t>的方式</a:t>
            </a:r>
            <a:r>
              <a:rPr lang="zh-TW" altLang="en-US" sz="2200" kern="100" dirty="0">
                <a:latin typeface="Times New Roman" panose="02020603050405020304" pitchFamily="18" charset="0"/>
                <a:ea typeface="標楷體" panose="03000509000000000000" pitchFamily="65" charset="-120"/>
              </a:rPr>
              <a:t>發展教材，引導學生</a:t>
            </a:r>
            <a:r>
              <a:rPr lang="zh-TW" altLang="zh-TW" sz="2200" kern="100" dirty="0">
                <a:latin typeface="Times New Roman" panose="02020603050405020304" pitchFamily="18" charset="0"/>
                <a:ea typeface="標楷體" panose="03000509000000000000" pitchFamily="65" charset="-120"/>
              </a:rPr>
              <a:t>學習</a:t>
            </a:r>
            <a:endParaRPr lang="zh-TW" altLang="en-US" sz="2200" kern="100" dirty="0">
              <a:latin typeface="Times New Roman" panose="02020603050405020304" pitchFamily="18" charset="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750"/>
                                        <p:tgtEl>
                                          <p:spTgt spid="19"/>
                                        </p:tgtEl>
                                      </p:cBhvr>
                                    </p:animEffect>
                                  </p:childTnLst>
                                </p:cTn>
                              </p:par>
                              <p:par>
                                <p:cTn id="11" presetID="22" presetClass="entr" presetSubtype="1" fill="hold" nodeType="withEffect">
                                  <p:stCondLst>
                                    <p:cond delay="325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2" name="Oval 13"/>
          <p:cNvSpPr/>
          <p:nvPr/>
        </p:nvSpPr>
        <p:spPr bwMode="auto">
          <a:xfrm>
            <a:off x="4555409" y="4663340"/>
            <a:ext cx="713865" cy="716496"/>
          </a:xfrm>
          <a:prstGeom prst="ellipse">
            <a:avLst/>
          </a:prstGeom>
          <a:solidFill>
            <a:srgbClr val="00B0F0"/>
          </a:solidFill>
          <a:ln w="9525">
            <a:noFill/>
            <a:round/>
            <a:headEnd/>
            <a:tailEnd/>
          </a:ln>
        </p:spPr>
        <p:txBody>
          <a:bodyPr anchor="ctr"/>
          <a:lstStyle/>
          <a:p>
            <a:pPr algn="ctr" defTabSz="1031678" fontAlgn="auto">
              <a:spcBef>
                <a:spcPts val="0"/>
              </a:spcBef>
              <a:spcAft>
                <a:spcPts val="0"/>
              </a:spcAft>
              <a:defRPr/>
            </a:pPr>
            <a:r>
              <a:rPr lang="en-US" altLang="zh-TW" sz="2000" b="1" dirty="0">
                <a:solidFill>
                  <a:schemeClr val="bg1"/>
                </a:solidFill>
                <a:latin typeface="+mj-ea"/>
                <a:ea typeface="+mj-ea"/>
              </a:rPr>
              <a:t>4</a:t>
            </a:r>
            <a:endParaRPr lang="en-US" sz="2000" b="1" dirty="0">
              <a:solidFill>
                <a:schemeClr val="bg1"/>
              </a:solidFill>
              <a:latin typeface="+mj-ea"/>
              <a:ea typeface="+mj-ea"/>
            </a:endParaRPr>
          </a:p>
        </p:txBody>
      </p:sp>
      <p:sp>
        <p:nvSpPr>
          <p:cNvPr id="63" name="Oval 76"/>
          <p:cNvSpPr>
            <a:spLocks noChangeAspect="1"/>
          </p:cNvSpPr>
          <p:nvPr/>
        </p:nvSpPr>
        <p:spPr bwMode="auto">
          <a:xfrm>
            <a:off x="4952740" y="3742993"/>
            <a:ext cx="751759" cy="751955"/>
          </a:xfrm>
          <a:prstGeom prst="ellipse">
            <a:avLst/>
          </a:prstGeom>
          <a:solidFill>
            <a:srgbClr val="4C60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3</a:t>
            </a:r>
            <a:endParaRPr lang="en-US" sz="2000" b="1" dirty="0">
              <a:solidFill>
                <a:prstClr val="white"/>
              </a:solidFill>
              <a:latin typeface="+mj-ea"/>
              <a:ea typeface="+mj-ea"/>
            </a:endParaRPr>
          </a:p>
        </p:txBody>
      </p:sp>
      <p:sp>
        <p:nvSpPr>
          <p:cNvPr id="78" name="Oval 64"/>
          <p:cNvSpPr>
            <a:spLocks noChangeAspect="1"/>
          </p:cNvSpPr>
          <p:nvPr/>
        </p:nvSpPr>
        <p:spPr bwMode="auto">
          <a:xfrm>
            <a:off x="2925631" y="3697485"/>
            <a:ext cx="751758" cy="751954"/>
          </a:xfrm>
          <a:prstGeom prst="ellipse">
            <a:avLst/>
          </a:prstGeom>
          <a:solidFill>
            <a:srgbClr val="A2B9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6</a:t>
            </a:r>
            <a:endParaRPr lang="en-US" sz="2000" b="1" dirty="0">
              <a:solidFill>
                <a:prstClr val="white"/>
              </a:solidFill>
              <a:latin typeface="+mj-ea"/>
              <a:ea typeface="+mj-ea"/>
            </a:endParaRPr>
          </a:p>
        </p:txBody>
      </p:sp>
      <p:sp>
        <p:nvSpPr>
          <p:cNvPr id="79" name="Oval 73"/>
          <p:cNvSpPr>
            <a:spLocks noChangeAspect="1"/>
          </p:cNvSpPr>
          <p:nvPr/>
        </p:nvSpPr>
        <p:spPr bwMode="auto">
          <a:xfrm>
            <a:off x="4576861" y="2677045"/>
            <a:ext cx="751758" cy="751955"/>
          </a:xfrm>
          <a:prstGeom prst="ellipse">
            <a:avLst/>
          </a:prstGeom>
          <a:solidFill>
            <a:srgbClr val="FF535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2</a:t>
            </a:r>
            <a:endParaRPr lang="en-US" sz="2000" b="1" dirty="0">
              <a:solidFill>
                <a:prstClr val="white"/>
              </a:solidFill>
              <a:latin typeface="+mj-ea"/>
              <a:ea typeface="+mj-ea"/>
            </a:endParaRPr>
          </a:p>
        </p:txBody>
      </p:sp>
      <p:sp>
        <p:nvSpPr>
          <p:cNvPr id="81" name="Oval 70"/>
          <p:cNvSpPr>
            <a:spLocks noChangeAspect="1"/>
          </p:cNvSpPr>
          <p:nvPr/>
        </p:nvSpPr>
        <p:spPr bwMode="auto">
          <a:xfrm>
            <a:off x="3419872" y="2708920"/>
            <a:ext cx="751759" cy="751954"/>
          </a:xfrm>
          <a:prstGeom prst="ellipse">
            <a:avLst/>
          </a:prstGeom>
          <a:solidFill>
            <a:srgbClr val="3D90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1</a:t>
            </a:r>
            <a:endParaRPr lang="en-US" sz="2000" b="1" dirty="0">
              <a:solidFill>
                <a:prstClr val="white"/>
              </a:solidFill>
              <a:latin typeface="+mj-ea"/>
              <a:ea typeface="+mj-ea"/>
            </a:endParaRPr>
          </a:p>
        </p:txBody>
      </p:sp>
      <p:sp>
        <p:nvSpPr>
          <p:cNvPr id="82" name="Oval 61"/>
          <p:cNvSpPr>
            <a:spLocks noChangeAspect="1"/>
          </p:cNvSpPr>
          <p:nvPr/>
        </p:nvSpPr>
        <p:spPr bwMode="auto">
          <a:xfrm>
            <a:off x="3419873" y="4648279"/>
            <a:ext cx="751758" cy="751954"/>
          </a:xfrm>
          <a:prstGeom prst="ellipse">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5</a:t>
            </a:r>
            <a:endParaRPr lang="en-US" sz="2000" b="1" dirty="0">
              <a:solidFill>
                <a:prstClr val="white"/>
              </a:solidFill>
              <a:latin typeface="+mj-ea"/>
              <a:ea typeface="+mj-ea"/>
            </a:endParaRPr>
          </a:p>
        </p:txBody>
      </p:sp>
      <p:sp>
        <p:nvSpPr>
          <p:cNvPr id="103" name="Rectangle 74">
            <a:extLst>
              <a:ext uri="{FF2B5EF4-FFF2-40B4-BE49-F238E27FC236}">
                <a16:creationId xmlns:a16="http://schemas.microsoft.com/office/drawing/2014/main" id="{862D8B1B-F67E-4417-A815-56B9E1973D17}"/>
              </a:ext>
            </a:extLst>
          </p:cNvPr>
          <p:cNvSpPr/>
          <p:nvPr/>
        </p:nvSpPr>
        <p:spPr>
          <a:xfrm>
            <a:off x="5816836" y="3892761"/>
            <a:ext cx="3024336" cy="452417"/>
          </a:xfrm>
          <a:prstGeom prst="rect">
            <a:avLst/>
          </a:prstGeom>
        </p:spPr>
        <p:txBody>
          <a:bodyPr wrap="square" lIns="82282" tIns="41141" rIns="82282" bIns="41141">
            <a:spAutoFit/>
          </a:bodyPr>
          <a:lstStyle/>
          <a:p>
            <a:pPr defTabSz="685663" fontAlgn="auto">
              <a:spcBef>
                <a:spcPts val="0"/>
              </a:spcBef>
              <a:spcAft>
                <a:spcPts val="0"/>
              </a:spcAft>
            </a:pPr>
            <a:r>
              <a:rPr lang="zh-TW" altLang="en-US" sz="2400" b="1" dirty="0">
                <a:solidFill>
                  <a:srgbClr val="445469"/>
                </a:solidFill>
                <a:latin typeface="+mj-ea"/>
                <a:ea typeface="+mj-ea"/>
                <a:cs typeface="Lato Regular"/>
              </a:rPr>
              <a:t>公開授課與專業回饋</a:t>
            </a:r>
            <a:endParaRPr lang="en-US" altLang="en-US" sz="2400" b="1" dirty="0">
              <a:solidFill>
                <a:srgbClr val="445469"/>
              </a:solidFill>
              <a:latin typeface="+mj-ea"/>
              <a:ea typeface="+mj-ea"/>
              <a:cs typeface="Lato Regular"/>
            </a:endParaRPr>
          </a:p>
        </p:txBody>
      </p:sp>
      <p:sp>
        <p:nvSpPr>
          <p:cNvPr id="105" name="Rectangle 74">
            <a:extLst>
              <a:ext uri="{FF2B5EF4-FFF2-40B4-BE49-F238E27FC236}">
                <a16:creationId xmlns:a16="http://schemas.microsoft.com/office/drawing/2014/main" id="{FC107459-2584-4A70-8620-F59925FCE792}"/>
              </a:ext>
            </a:extLst>
          </p:cNvPr>
          <p:cNvSpPr/>
          <p:nvPr/>
        </p:nvSpPr>
        <p:spPr>
          <a:xfrm>
            <a:off x="5329983" y="2491389"/>
            <a:ext cx="2592288"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FF5353"/>
                </a:solidFill>
                <a:latin typeface="+mj-ea"/>
                <a:ea typeface="+mj-ea"/>
                <a:cs typeface="Lato Regular"/>
              </a:rPr>
              <a:t>充實多元文化及特教之基本知能</a:t>
            </a:r>
            <a:endParaRPr lang="en-US" altLang="en-US" sz="2400" b="1" dirty="0">
              <a:solidFill>
                <a:srgbClr val="FF5353"/>
              </a:solidFill>
              <a:latin typeface="+mj-ea"/>
              <a:ea typeface="+mj-ea"/>
              <a:cs typeface="Lato Regular"/>
            </a:endParaRPr>
          </a:p>
        </p:txBody>
      </p:sp>
      <p:sp>
        <p:nvSpPr>
          <p:cNvPr id="107" name="Rectangle 74">
            <a:extLst>
              <a:ext uri="{FF2B5EF4-FFF2-40B4-BE49-F238E27FC236}">
                <a16:creationId xmlns:a16="http://schemas.microsoft.com/office/drawing/2014/main" id="{390316F4-D560-4606-8C46-EBFA3D75F1B7}"/>
              </a:ext>
            </a:extLst>
          </p:cNvPr>
          <p:cNvSpPr/>
          <p:nvPr/>
        </p:nvSpPr>
        <p:spPr>
          <a:xfrm>
            <a:off x="611560" y="2636912"/>
            <a:ext cx="2736304"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006600"/>
                </a:solidFill>
                <a:latin typeface="+mj-ea"/>
                <a:ea typeface="+mj-ea"/>
                <a:cs typeface="Lato Regular"/>
              </a:rPr>
              <a:t>組織社群進行多元專業發展活動</a:t>
            </a:r>
            <a:endParaRPr lang="en-US" altLang="en-US" sz="2400" b="1" dirty="0">
              <a:solidFill>
                <a:srgbClr val="006600"/>
              </a:solidFill>
              <a:latin typeface="+mj-ea"/>
              <a:ea typeface="+mj-ea"/>
              <a:cs typeface="Lato Regular"/>
            </a:endParaRPr>
          </a:p>
        </p:txBody>
      </p:sp>
      <p:sp>
        <p:nvSpPr>
          <p:cNvPr id="111" name="Rectangle 74">
            <a:extLst>
              <a:ext uri="{FF2B5EF4-FFF2-40B4-BE49-F238E27FC236}">
                <a16:creationId xmlns:a16="http://schemas.microsoft.com/office/drawing/2014/main" id="{AF5DE2B2-DAF6-4D2E-9355-119AE15C2DBF}"/>
              </a:ext>
            </a:extLst>
          </p:cNvPr>
          <p:cNvSpPr/>
          <p:nvPr/>
        </p:nvSpPr>
        <p:spPr>
          <a:xfrm>
            <a:off x="179512" y="4847623"/>
            <a:ext cx="3312368" cy="821749"/>
          </a:xfrm>
          <a:prstGeom prst="rect">
            <a:avLst/>
          </a:prstGeom>
        </p:spPr>
        <p:txBody>
          <a:bodyPr wrap="square" lIns="82282" tIns="41141" rIns="82282" bIns="41141">
            <a:spAutoFit/>
          </a:bodyPr>
          <a:lstStyle/>
          <a:p>
            <a:pPr defTabSz="685663" fontAlgn="auto">
              <a:spcBef>
                <a:spcPts val="0"/>
              </a:spcBef>
              <a:spcAft>
                <a:spcPts val="0"/>
              </a:spcAft>
            </a:pPr>
            <a:r>
              <a:rPr lang="zh-TW" altLang="en-US" sz="2400" b="1" dirty="0">
                <a:solidFill>
                  <a:schemeClr val="accent6">
                    <a:lumMod val="60000"/>
                    <a:lumOff val="40000"/>
                  </a:schemeClr>
                </a:solidFill>
                <a:latin typeface="+mj-ea"/>
                <a:ea typeface="+mj-ea"/>
                <a:cs typeface="Lato Regular"/>
              </a:rPr>
              <a:t>原住民族教育師資修習原住民族文化教育課程</a:t>
            </a:r>
            <a:endParaRPr lang="en-US" altLang="en-US" sz="2400" b="1" dirty="0">
              <a:solidFill>
                <a:schemeClr val="accent6">
                  <a:lumMod val="60000"/>
                  <a:lumOff val="40000"/>
                </a:schemeClr>
              </a:solidFill>
              <a:latin typeface="+mj-ea"/>
              <a:ea typeface="+mj-ea"/>
              <a:cs typeface="Lato Regular"/>
            </a:endParaRPr>
          </a:p>
        </p:txBody>
      </p:sp>
      <p:sp>
        <p:nvSpPr>
          <p:cNvPr id="113" name="Rectangle 74">
            <a:extLst>
              <a:ext uri="{FF2B5EF4-FFF2-40B4-BE49-F238E27FC236}">
                <a16:creationId xmlns:a16="http://schemas.microsoft.com/office/drawing/2014/main" id="{FF88A592-5B24-4334-BF75-6A0225949FCF}"/>
              </a:ext>
            </a:extLst>
          </p:cNvPr>
          <p:cNvSpPr/>
          <p:nvPr/>
        </p:nvSpPr>
        <p:spPr>
          <a:xfrm>
            <a:off x="292479" y="3725980"/>
            <a:ext cx="2396964"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7ABC32"/>
                </a:solidFill>
                <a:latin typeface="+mj-ea"/>
                <a:ea typeface="+mj-ea"/>
                <a:cs typeface="Lato Regular"/>
              </a:rPr>
              <a:t>教師經驗分享、觀摩或研討</a:t>
            </a:r>
            <a:endParaRPr lang="en-US" altLang="en-US" sz="2400" b="1" dirty="0">
              <a:solidFill>
                <a:srgbClr val="7ABC32"/>
              </a:solidFill>
              <a:latin typeface="+mj-ea"/>
              <a:ea typeface="+mj-ea"/>
              <a:cs typeface="Lato Regular"/>
            </a:endParaRPr>
          </a:p>
        </p:txBody>
      </p:sp>
      <p:sp>
        <p:nvSpPr>
          <p:cNvPr id="80" name="Rectangle 74">
            <a:extLst>
              <a:ext uri="{FF2B5EF4-FFF2-40B4-BE49-F238E27FC236}">
                <a16:creationId xmlns:a16="http://schemas.microsoft.com/office/drawing/2014/main" id="{AF5DE2B2-DAF6-4D2E-9355-119AE15C2DBF}"/>
              </a:ext>
            </a:extLst>
          </p:cNvPr>
          <p:cNvSpPr/>
          <p:nvPr/>
        </p:nvSpPr>
        <p:spPr>
          <a:xfrm>
            <a:off x="5400093" y="4888851"/>
            <a:ext cx="2664296"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00B0F0"/>
                </a:solidFill>
                <a:latin typeface="+mj-ea"/>
                <a:ea typeface="+mj-ea"/>
                <a:cs typeface="Lato Regular"/>
              </a:rPr>
              <a:t>持續進修特殊教育相關之專業知能</a:t>
            </a:r>
            <a:endParaRPr lang="en-US" altLang="en-US" sz="2400" b="1" dirty="0">
              <a:solidFill>
                <a:srgbClr val="00B0F0"/>
              </a:solidFill>
              <a:latin typeface="+mj-ea"/>
              <a:ea typeface="+mj-ea"/>
              <a:cs typeface="Lato Regular"/>
            </a:endParaRPr>
          </a:p>
        </p:txBody>
      </p:sp>
      <p:sp>
        <p:nvSpPr>
          <p:cNvPr id="89" name="文字方塊 88"/>
          <p:cNvSpPr txBox="1"/>
          <p:nvPr/>
        </p:nvSpPr>
        <p:spPr>
          <a:xfrm>
            <a:off x="3851920" y="3621529"/>
            <a:ext cx="1224136" cy="954107"/>
          </a:xfrm>
          <a:prstGeom prst="rect">
            <a:avLst/>
          </a:prstGeom>
          <a:noFill/>
        </p:spPr>
        <p:txBody>
          <a:bodyPr wrap="square" rtlCol="0">
            <a:spAutoFit/>
          </a:bodyPr>
          <a:lstStyle/>
          <a:p>
            <a:r>
              <a:rPr lang="zh-TW" altLang="en-US" sz="2800" dirty="0">
                <a:ln w="22225">
                  <a:solidFill>
                    <a:schemeClr val="accent2"/>
                  </a:solidFill>
                  <a:prstDash val="solid"/>
                </a:ln>
                <a:solidFill>
                  <a:srgbClr val="FF0000"/>
                </a:solidFill>
              </a:rPr>
              <a:t>實施</a:t>
            </a:r>
            <a:br>
              <a:rPr lang="en-US" altLang="zh-TW" sz="2800" dirty="0">
                <a:ln w="22225">
                  <a:solidFill>
                    <a:schemeClr val="accent2"/>
                  </a:solidFill>
                  <a:prstDash val="solid"/>
                </a:ln>
                <a:solidFill>
                  <a:srgbClr val="FF0000"/>
                </a:solidFill>
              </a:rPr>
            </a:br>
            <a:r>
              <a:rPr lang="zh-TW" altLang="en-US" sz="2800" dirty="0">
                <a:ln w="22225">
                  <a:solidFill>
                    <a:schemeClr val="accent2"/>
                  </a:solidFill>
                  <a:prstDash val="solid"/>
                </a:ln>
                <a:solidFill>
                  <a:srgbClr val="FF0000"/>
                </a:solidFill>
              </a:rPr>
              <a:t>內涵</a:t>
            </a:r>
          </a:p>
        </p:txBody>
      </p:sp>
      <p:sp>
        <p:nvSpPr>
          <p:cNvPr id="120" name="矩形 11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22" name="梯形 21">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3"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教師專業發展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4"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fill="hold"/>
                                        <p:tgtEl>
                                          <p:spTgt spid="107"/>
                                        </p:tgtEl>
                                        <p:attrNameLst>
                                          <p:attrName>ppt_x</p:attrName>
                                        </p:attrNameLst>
                                      </p:cBhvr>
                                      <p:tavLst>
                                        <p:tav tm="0">
                                          <p:val>
                                            <p:strVal val="#ppt_x"/>
                                          </p:val>
                                        </p:tav>
                                        <p:tav tm="100000">
                                          <p:val>
                                            <p:strVal val="#ppt_x"/>
                                          </p:val>
                                        </p:tav>
                                      </p:tavLst>
                                    </p:anim>
                                    <p:anim calcmode="lin" valueType="num">
                                      <p:cBhvr additive="base">
                                        <p:cTn id="13" dur="500" fill="hold"/>
                                        <p:tgtEl>
                                          <p:spTgt spid="10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ppt_x"/>
                                          </p:val>
                                        </p:tav>
                                        <p:tav tm="100000">
                                          <p:val>
                                            <p:strVal val="#ppt_x"/>
                                          </p:val>
                                        </p:tav>
                                      </p:tavLst>
                                    </p:anim>
                                    <p:anim calcmode="lin" valueType="num">
                                      <p:cBhvr additive="base">
                                        <p:cTn id="18" dur="500" fill="hold"/>
                                        <p:tgtEl>
                                          <p:spTgt spid="7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500" fill="hold"/>
                                        <p:tgtEl>
                                          <p:spTgt spid="105"/>
                                        </p:tgtEl>
                                        <p:attrNameLst>
                                          <p:attrName>ppt_x</p:attrName>
                                        </p:attrNameLst>
                                      </p:cBhvr>
                                      <p:tavLst>
                                        <p:tav tm="0">
                                          <p:val>
                                            <p:strVal val="#ppt_x"/>
                                          </p:val>
                                        </p:tav>
                                        <p:tav tm="100000">
                                          <p:val>
                                            <p:strVal val="#ppt_x"/>
                                          </p:val>
                                        </p:tav>
                                      </p:tavLst>
                                    </p:anim>
                                    <p:anim calcmode="lin" valueType="num">
                                      <p:cBhvr additive="base">
                                        <p:cTn id="23" dur="500" fill="hold"/>
                                        <p:tgtEl>
                                          <p:spTgt spid="10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additive="base">
                                        <p:cTn id="32" dur="500" fill="hold"/>
                                        <p:tgtEl>
                                          <p:spTgt spid="103"/>
                                        </p:tgtEl>
                                        <p:attrNameLst>
                                          <p:attrName>ppt_x</p:attrName>
                                        </p:attrNameLst>
                                      </p:cBhvr>
                                      <p:tavLst>
                                        <p:tav tm="0">
                                          <p:val>
                                            <p:strVal val="#ppt_x"/>
                                          </p:val>
                                        </p:tav>
                                        <p:tav tm="100000">
                                          <p:val>
                                            <p:strVal val="#ppt_x"/>
                                          </p:val>
                                        </p:tav>
                                      </p:tavLst>
                                    </p:anim>
                                    <p:anim calcmode="lin" valueType="num">
                                      <p:cBhvr additive="base">
                                        <p:cTn id="33" dur="500" fill="hold"/>
                                        <p:tgtEl>
                                          <p:spTgt spid="10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500" fill="hold"/>
                                        <p:tgtEl>
                                          <p:spTgt spid="62"/>
                                        </p:tgtEl>
                                        <p:attrNameLst>
                                          <p:attrName>ppt_x</p:attrName>
                                        </p:attrNameLst>
                                      </p:cBhvr>
                                      <p:tavLst>
                                        <p:tav tm="0">
                                          <p:val>
                                            <p:strVal val="#ppt_x"/>
                                          </p:val>
                                        </p:tav>
                                        <p:tav tm="100000">
                                          <p:val>
                                            <p:strVal val="#ppt_x"/>
                                          </p:val>
                                        </p:tav>
                                      </p:tavLst>
                                    </p:anim>
                                    <p:anim calcmode="lin" valueType="num">
                                      <p:cBhvr additive="base">
                                        <p:cTn id="37" dur="50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fill="hold"/>
                                        <p:tgtEl>
                                          <p:spTgt spid="78"/>
                                        </p:tgtEl>
                                        <p:attrNameLst>
                                          <p:attrName>ppt_x</p:attrName>
                                        </p:attrNameLst>
                                      </p:cBhvr>
                                      <p:tavLst>
                                        <p:tav tm="0">
                                          <p:val>
                                            <p:strVal val="#ppt_x"/>
                                          </p:val>
                                        </p:tav>
                                        <p:tav tm="100000">
                                          <p:val>
                                            <p:strVal val="#ppt_x"/>
                                          </p:val>
                                        </p:tav>
                                      </p:tavLst>
                                    </p:anim>
                                    <p:anim calcmode="lin" valueType="num">
                                      <p:cBhvr additive="base">
                                        <p:cTn id="57" dur="500" fill="hold"/>
                                        <p:tgtEl>
                                          <p:spTgt spid="7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fill="hold"/>
                                        <p:tgtEl>
                                          <p:spTgt spid="113"/>
                                        </p:tgtEl>
                                        <p:attrNameLst>
                                          <p:attrName>ppt_x</p:attrName>
                                        </p:attrNameLst>
                                      </p:cBhvr>
                                      <p:tavLst>
                                        <p:tav tm="0">
                                          <p:val>
                                            <p:strVal val="#ppt_x"/>
                                          </p:val>
                                        </p:tav>
                                        <p:tav tm="100000">
                                          <p:val>
                                            <p:strVal val="#ppt_x"/>
                                          </p:val>
                                        </p:tav>
                                      </p:tavLst>
                                    </p:anim>
                                    <p:anim calcmode="lin" valueType="num">
                                      <p:cBhvr additive="base">
                                        <p:cTn id="6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8" grpId="0" animBg="1"/>
      <p:bldP spid="79" grpId="0" animBg="1"/>
      <p:bldP spid="81" grpId="0" animBg="1"/>
      <p:bldP spid="82" grpId="0" animBg="1"/>
      <p:bldP spid="103" grpId="0"/>
      <p:bldP spid="105" grpId="0"/>
      <p:bldP spid="107" grpId="0"/>
      <p:bldP spid="111" grpId="0"/>
      <p:bldP spid="113" grpId="0"/>
      <p:bldP spid="8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圖片 8">
            <a:extLst>
              <a:ext uri="{FF2B5EF4-FFF2-40B4-BE49-F238E27FC236}">
                <a16:creationId xmlns:a16="http://schemas.microsoft.com/office/drawing/2014/main" id="{4622453F-9CF5-4DAA-93EA-4AB962F4D5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5693058"/>
            <a:ext cx="2451323" cy="11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33" name="矩形 32">
            <a:extLst>
              <a:ext uri="{FF2B5EF4-FFF2-40B4-BE49-F238E27FC236}">
                <a16:creationId xmlns:a16="http://schemas.microsoft.com/office/drawing/2014/main" id="{43AD5652-11C6-4584-BD32-EE6506BBE8AE}"/>
              </a:ext>
            </a:extLst>
          </p:cNvPr>
          <p:cNvSpPr/>
          <p:nvPr/>
        </p:nvSpPr>
        <p:spPr>
          <a:xfrm>
            <a:off x="2774703" y="5282044"/>
            <a:ext cx="3775393" cy="523220"/>
          </a:xfrm>
          <a:prstGeom prst="rect">
            <a:avLst/>
          </a:prstGeom>
          <a:noFill/>
        </p:spPr>
        <p:txBody>
          <a:bodyPr wrap="none">
            <a:spAutoFit/>
          </a:bodyPr>
          <a:lstStyle/>
          <a:p>
            <a:pPr algn="ctr" eaLnBrk="1" hangingPunct="1">
              <a:defRPr/>
            </a:pPr>
            <a:r>
              <a:rPr lang="zh-TW" altLang="en-US" sz="2800" b="1" dirty="0">
                <a:ln w="22225">
                  <a:solidFill>
                    <a:schemeClr val="accent2"/>
                  </a:solidFill>
                  <a:prstDash val="solid"/>
                </a:ln>
                <a:solidFill>
                  <a:schemeClr val="accent2">
                    <a:lumMod val="40000"/>
                    <a:lumOff val="60000"/>
                  </a:schemeClr>
                </a:solidFill>
              </a:rPr>
              <a:t>教師專業發展支持系統</a:t>
            </a:r>
          </a:p>
        </p:txBody>
      </p:sp>
      <p:sp>
        <p:nvSpPr>
          <p:cNvPr id="55" name="矩形 54">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grpSp>
        <p:nvGrpSpPr>
          <p:cNvPr id="61" name="群組 60">
            <a:extLst>
              <a:ext uri="{FF2B5EF4-FFF2-40B4-BE49-F238E27FC236}">
                <a16:creationId xmlns:a16="http://schemas.microsoft.com/office/drawing/2014/main" id="{3AEC0826-BCC9-44FE-9C45-ED7F91BF9404}"/>
              </a:ext>
            </a:extLst>
          </p:cNvPr>
          <p:cNvGrpSpPr/>
          <p:nvPr/>
        </p:nvGrpSpPr>
        <p:grpSpPr>
          <a:xfrm>
            <a:off x="323528" y="2254327"/>
            <a:ext cx="3813470" cy="2902865"/>
            <a:chOff x="3964" y="0"/>
            <a:chExt cx="3813470" cy="2902865"/>
          </a:xfrm>
          <a:solidFill>
            <a:srgbClr val="5DCEAF"/>
          </a:solidFill>
        </p:grpSpPr>
        <p:sp>
          <p:nvSpPr>
            <p:cNvPr id="82" name="矩形: 圓角 81">
              <a:extLst>
                <a:ext uri="{FF2B5EF4-FFF2-40B4-BE49-F238E27FC236}">
                  <a16:creationId xmlns:a16="http://schemas.microsoft.com/office/drawing/2014/main" id="{E4F3C339-75A8-4423-8F49-7F8685501E30}"/>
                </a:ext>
              </a:extLst>
            </p:cNvPr>
            <p:cNvSpPr/>
            <p:nvPr/>
          </p:nvSpPr>
          <p:spPr>
            <a:xfrm>
              <a:off x="3964" y="0"/>
              <a:ext cx="3813470" cy="2902865"/>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3" name="矩形: 圓角 4">
              <a:extLst>
                <a:ext uri="{FF2B5EF4-FFF2-40B4-BE49-F238E27FC236}">
                  <a16:creationId xmlns:a16="http://schemas.microsoft.com/office/drawing/2014/main" id="{93FF743B-7323-43E2-8C58-760D59343CA3}"/>
                </a:ext>
              </a:extLst>
            </p:cNvPr>
            <p:cNvSpPr txBox="1"/>
            <p:nvPr/>
          </p:nvSpPr>
          <p:spPr>
            <a:xfrm>
              <a:off x="3964" y="0"/>
              <a:ext cx="3813470" cy="8708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b="1" dirty="0"/>
                <a:t>學校</a:t>
              </a:r>
              <a:r>
                <a:rPr lang="zh-TW" altLang="en-US" sz="2500" b="1" kern="1200" dirty="0"/>
                <a:t>整合應用資源</a:t>
              </a:r>
              <a:endParaRPr lang="zh-TW" altLang="en-US" sz="2500" kern="1200" dirty="0"/>
            </a:p>
          </p:txBody>
        </p:sp>
      </p:grpSp>
      <p:grpSp>
        <p:nvGrpSpPr>
          <p:cNvPr id="62" name="群組 61">
            <a:extLst>
              <a:ext uri="{FF2B5EF4-FFF2-40B4-BE49-F238E27FC236}">
                <a16:creationId xmlns:a16="http://schemas.microsoft.com/office/drawing/2014/main" id="{BE759C9F-C471-4655-9F9E-77CA50BE4BB2}"/>
              </a:ext>
            </a:extLst>
          </p:cNvPr>
          <p:cNvGrpSpPr/>
          <p:nvPr/>
        </p:nvGrpSpPr>
        <p:grpSpPr>
          <a:xfrm>
            <a:off x="539552" y="3166674"/>
            <a:ext cx="3384376" cy="768117"/>
            <a:chOff x="385311" y="870859"/>
            <a:chExt cx="3050776" cy="1886862"/>
          </a:xfrm>
          <a:solidFill>
            <a:srgbClr val="FFE1E1"/>
          </a:solidFill>
        </p:grpSpPr>
        <p:sp>
          <p:nvSpPr>
            <p:cNvPr id="80" name="矩形: 圓角 79">
              <a:extLst>
                <a:ext uri="{FF2B5EF4-FFF2-40B4-BE49-F238E27FC236}">
                  <a16:creationId xmlns:a16="http://schemas.microsoft.com/office/drawing/2014/main" id="{CE925379-DBE3-45B9-80AA-C08B7752E67C}"/>
                </a:ext>
              </a:extLst>
            </p:cNvPr>
            <p:cNvSpPr/>
            <p:nvPr/>
          </p:nvSpPr>
          <p:spPr>
            <a:xfrm>
              <a:off x="385311" y="870859"/>
              <a:ext cx="3050776" cy="18868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矩形: 圓角 6">
              <a:extLst>
                <a:ext uri="{FF2B5EF4-FFF2-40B4-BE49-F238E27FC236}">
                  <a16:creationId xmlns:a16="http://schemas.microsoft.com/office/drawing/2014/main" id="{0F61A0EA-EDAF-4764-8B36-79963E1347EE}"/>
                </a:ext>
              </a:extLst>
            </p:cNvPr>
            <p:cNvSpPr txBox="1"/>
            <p:nvPr/>
          </p:nvSpPr>
          <p:spPr>
            <a:xfrm>
              <a:off x="440575" y="926123"/>
              <a:ext cx="2940248" cy="17763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Aft>
                  <a:spcPct val="35000"/>
                </a:spcAft>
              </a:pPr>
              <a:r>
                <a:rPr lang="zh-TW" altLang="en-US" sz="2400" b="1" dirty="0">
                  <a:solidFill>
                    <a:schemeClr val="tx1"/>
                  </a:solidFill>
                </a:rPr>
                <a:t>支援教學實施</a:t>
              </a:r>
              <a:endParaRPr lang="zh-TW" altLang="en-US" sz="2400" kern="1200" dirty="0">
                <a:solidFill>
                  <a:schemeClr val="tx1"/>
                </a:solidFill>
              </a:endParaRPr>
            </a:p>
          </p:txBody>
        </p:sp>
      </p:grpSp>
      <p:grpSp>
        <p:nvGrpSpPr>
          <p:cNvPr id="63" name="群組 62">
            <a:extLst>
              <a:ext uri="{FF2B5EF4-FFF2-40B4-BE49-F238E27FC236}">
                <a16:creationId xmlns:a16="http://schemas.microsoft.com/office/drawing/2014/main" id="{9621BFBD-C33E-4217-8090-06C95D13FB0C}"/>
              </a:ext>
            </a:extLst>
          </p:cNvPr>
          <p:cNvGrpSpPr/>
          <p:nvPr/>
        </p:nvGrpSpPr>
        <p:grpSpPr>
          <a:xfrm>
            <a:off x="4283968" y="2254327"/>
            <a:ext cx="4752528" cy="2902865"/>
            <a:chOff x="4103445" y="0"/>
            <a:chExt cx="3813470" cy="2902865"/>
          </a:xfrm>
          <a:solidFill>
            <a:srgbClr val="5DCEAF"/>
          </a:solidFill>
        </p:grpSpPr>
        <p:sp>
          <p:nvSpPr>
            <p:cNvPr id="78" name="矩形: 圓角 77">
              <a:extLst>
                <a:ext uri="{FF2B5EF4-FFF2-40B4-BE49-F238E27FC236}">
                  <a16:creationId xmlns:a16="http://schemas.microsoft.com/office/drawing/2014/main" id="{02533616-DACA-4BAD-89B5-B2F581142504}"/>
                </a:ext>
              </a:extLst>
            </p:cNvPr>
            <p:cNvSpPr/>
            <p:nvPr/>
          </p:nvSpPr>
          <p:spPr>
            <a:xfrm>
              <a:off x="4103445" y="0"/>
              <a:ext cx="3813470" cy="2902865"/>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9" name="矩形: 圓角 8">
              <a:extLst>
                <a:ext uri="{FF2B5EF4-FFF2-40B4-BE49-F238E27FC236}">
                  <a16:creationId xmlns:a16="http://schemas.microsoft.com/office/drawing/2014/main" id="{5CD05BEC-C9F9-43D1-9FCB-00230537EDC0}"/>
                </a:ext>
              </a:extLst>
            </p:cNvPr>
            <p:cNvSpPr txBox="1"/>
            <p:nvPr/>
          </p:nvSpPr>
          <p:spPr>
            <a:xfrm>
              <a:off x="4103445" y="0"/>
              <a:ext cx="3813470" cy="8708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t>支持與鼓勵教師專業發展</a:t>
              </a:r>
              <a:endParaRPr lang="en-US" altLang="zh-TW" sz="2500" b="1" kern="1200" dirty="0"/>
            </a:p>
          </p:txBody>
        </p:sp>
      </p:grpSp>
      <p:grpSp>
        <p:nvGrpSpPr>
          <p:cNvPr id="65" name="群組 64">
            <a:extLst>
              <a:ext uri="{FF2B5EF4-FFF2-40B4-BE49-F238E27FC236}">
                <a16:creationId xmlns:a16="http://schemas.microsoft.com/office/drawing/2014/main" id="{4365E97C-B6DD-451F-A5C4-02BF4C542836}"/>
              </a:ext>
            </a:extLst>
          </p:cNvPr>
          <p:cNvGrpSpPr/>
          <p:nvPr/>
        </p:nvGrpSpPr>
        <p:grpSpPr>
          <a:xfrm>
            <a:off x="4427984" y="3152036"/>
            <a:ext cx="1224136" cy="870859"/>
            <a:chOff x="4484792" y="1358875"/>
            <a:chExt cx="3050776" cy="422885"/>
          </a:xfrm>
          <a:solidFill>
            <a:srgbClr val="FFE1E1"/>
          </a:solidFill>
        </p:grpSpPr>
        <p:sp>
          <p:nvSpPr>
            <p:cNvPr id="74" name="矩形: 圓角 73">
              <a:extLst>
                <a:ext uri="{FF2B5EF4-FFF2-40B4-BE49-F238E27FC236}">
                  <a16:creationId xmlns:a16="http://schemas.microsoft.com/office/drawing/2014/main" id="{E6F10DA7-0EC6-498F-BDDE-A951F635D34A}"/>
                </a:ext>
              </a:extLst>
            </p:cNvPr>
            <p:cNvSpPr/>
            <p:nvPr/>
          </p:nvSpPr>
          <p:spPr>
            <a:xfrm>
              <a:off x="4484792" y="1358875"/>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矩形: 圓角 12">
              <a:extLst>
                <a:ext uri="{FF2B5EF4-FFF2-40B4-BE49-F238E27FC236}">
                  <a16:creationId xmlns:a16="http://schemas.microsoft.com/office/drawing/2014/main" id="{DCCAF247-BE12-45A0-96DD-B47D154DE7F6}"/>
                </a:ext>
              </a:extLst>
            </p:cNvPr>
            <p:cNvSpPr txBox="1"/>
            <p:nvPr/>
          </p:nvSpPr>
          <p:spPr>
            <a:xfrm>
              <a:off x="4497178" y="1371261"/>
              <a:ext cx="3026004"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課程</a:t>
              </a:r>
              <a:br>
                <a:rPr lang="en-US" altLang="zh-TW" sz="2400" b="1" kern="1200" dirty="0">
                  <a:solidFill>
                    <a:schemeClr val="tx1"/>
                  </a:solidFill>
                </a:rPr>
              </a:br>
              <a:r>
                <a:rPr lang="zh-TW" altLang="en-US" sz="2400" b="1" kern="1200" dirty="0">
                  <a:solidFill>
                    <a:schemeClr val="tx1"/>
                  </a:solidFill>
                </a:rPr>
                <a:t>統整</a:t>
              </a:r>
              <a:endParaRPr lang="en-US" altLang="zh-TW" sz="2400" b="1" kern="1200" dirty="0">
                <a:solidFill>
                  <a:schemeClr val="tx1"/>
                </a:solidFill>
              </a:endParaRPr>
            </a:p>
          </p:txBody>
        </p:sp>
      </p:grpSp>
      <p:grpSp>
        <p:nvGrpSpPr>
          <p:cNvPr id="66" name="群組 65">
            <a:extLst>
              <a:ext uri="{FF2B5EF4-FFF2-40B4-BE49-F238E27FC236}">
                <a16:creationId xmlns:a16="http://schemas.microsoft.com/office/drawing/2014/main" id="{B1D7B573-CBD2-4A84-BDD5-D67FB9D86525}"/>
              </a:ext>
            </a:extLst>
          </p:cNvPr>
          <p:cNvGrpSpPr/>
          <p:nvPr/>
        </p:nvGrpSpPr>
        <p:grpSpPr>
          <a:xfrm>
            <a:off x="5866128" y="3145273"/>
            <a:ext cx="1658200" cy="870859"/>
            <a:chOff x="4484792" y="1846820"/>
            <a:chExt cx="3050776" cy="422885"/>
          </a:xfrm>
          <a:solidFill>
            <a:srgbClr val="FFE1E1"/>
          </a:solidFill>
        </p:grpSpPr>
        <p:sp>
          <p:nvSpPr>
            <p:cNvPr id="72" name="矩形: 圓角 71">
              <a:extLst>
                <a:ext uri="{FF2B5EF4-FFF2-40B4-BE49-F238E27FC236}">
                  <a16:creationId xmlns:a16="http://schemas.microsoft.com/office/drawing/2014/main" id="{1C3FA158-A6F7-4EF0-AE2D-AD4161B1E876}"/>
                </a:ext>
              </a:extLst>
            </p:cNvPr>
            <p:cNvSpPr/>
            <p:nvPr/>
          </p:nvSpPr>
          <p:spPr>
            <a:xfrm>
              <a:off x="4484792" y="1846820"/>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矩形: 圓角 14">
              <a:extLst>
                <a:ext uri="{FF2B5EF4-FFF2-40B4-BE49-F238E27FC236}">
                  <a16:creationId xmlns:a16="http://schemas.microsoft.com/office/drawing/2014/main" id="{666EAB9D-4710-4AEC-B69E-756F04935D6D}"/>
                </a:ext>
              </a:extLst>
            </p:cNvPr>
            <p:cNvSpPr txBox="1"/>
            <p:nvPr/>
          </p:nvSpPr>
          <p:spPr>
            <a:xfrm>
              <a:off x="4497178" y="1859206"/>
              <a:ext cx="3038390"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協同與合作</a:t>
              </a:r>
              <a:br>
                <a:rPr lang="en-US" altLang="zh-TW" sz="2400" b="1" kern="1200" dirty="0">
                  <a:solidFill>
                    <a:schemeClr val="tx1"/>
                  </a:solidFill>
                </a:rPr>
              </a:br>
              <a:r>
                <a:rPr lang="zh-TW" altLang="en-US" sz="2400" b="1" kern="1200" dirty="0">
                  <a:solidFill>
                    <a:schemeClr val="tx1"/>
                  </a:solidFill>
                </a:rPr>
                <a:t>教學</a:t>
              </a:r>
              <a:endParaRPr lang="en-US" altLang="zh-TW" sz="2400" b="1" kern="1200" dirty="0">
                <a:solidFill>
                  <a:schemeClr val="tx1"/>
                </a:solidFill>
              </a:endParaRPr>
            </a:p>
          </p:txBody>
        </p:sp>
      </p:grpSp>
      <p:grpSp>
        <p:nvGrpSpPr>
          <p:cNvPr id="67" name="群組 66">
            <a:extLst>
              <a:ext uri="{FF2B5EF4-FFF2-40B4-BE49-F238E27FC236}">
                <a16:creationId xmlns:a16="http://schemas.microsoft.com/office/drawing/2014/main" id="{C8146D7F-A580-4B94-BF3C-DB006225EB27}"/>
              </a:ext>
            </a:extLst>
          </p:cNvPr>
          <p:cNvGrpSpPr/>
          <p:nvPr/>
        </p:nvGrpSpPr>
        <p:grpSpPr>
          <a:xfrm>
            <a:off x="7668344" y="3140968"/>
            <a:ext cx="1224136" cy="870859"/>
            <a:chOff x="4484792" y="2334765"/>
            <a:chExt cx="3050776" cy="422885"/>
          </a:xfrm>
          <a:solidFill>
            <a:srgbClr val="FFE1E1"/>
          </a:solidFill>
        </p:grpSpPr>
        <p:sp>
          <p:nvSpPr>
            <p:cNvPr id="68" name="矩形: 圓角 67">
              <a:extLst>
                <a:ext uri="{FF2B5EF4-FFF2-40B4-BE49-F238E27FC236}">
                  <a16:creationId xmlns:a16="http://schemas.microsoft.com/office/drawing/2014/main" id="{D4320560-441E-4A84-B5C3-6A259609997D}"/>
                </a:ext>
              </a:extLst>
            </p:cNvPr>
            <p:cNvSpPr/>
            <p:nvPr/>
          </p:nvSpPr>
          <p:spPr>
            <a:xfrm>
              <a:off x="4484792" y="2334765"/>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矩形: 圓角 16">
              <a:extLst>
                <a:ext uri="{FF2B5EF4-FFF2-40B4-BE49-F238E27FC236}">
                  <a16:creationId xmlns:a16="http://schemas.microsoft.com/office/drawing/2014/main" id="{0FDEA967-ED12-4CE5-8FBA-3B567B1C36CA}"/>
                </a:ext>
              </a:extLst>
            </p:cNvPr>
            <p:cNvSpPr txBox="1"/>
            <p:nvPr/>
          </p:nvSpPr>
          <p:spPr>
            <a:xfrm>
              <a:off x="4497178" y="2347151"/>
              <a:ext cx="3026004"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研習</a:t>
              </a:r>
              <a:br>
                <a:rPr lang="en-US" altLang="zh-TW" sz="2400" b="1" kern="1200" dirty="0">
                  <a:solidFill>
                    <a:schemeClr val="tx1"/>
                  </a:solidFill>
                </a:rPr>
              </a:br>
              <a:r>
                <a:rPr lang="zh-TW" altLang="en-US" sz="2400" b="1" kern="1200" dirty="0">
                  <a:solidFill>
                    <a:schemeClr val="tx1"/>
                  </a:solidFill>
                </a:rPr>
                <a:t>進修</a:t>
              </a:r>
              <a:endParaRPr lang="en-US" altLang="zh-TW" sz="2400" b="1" kern="1200" dirty="0">
                <a:solidFill>
                  <a:schemeClr val="tx1"/>
                </a:solidFill>
              </a:endParaRPr>
            </a:p>
          </p:txBody>
        </p:sp>
      </p:grpSp>
      <p:grpSp>
        <p:nvGrpSpPr>
          <p:cNvPr id="84" name="群組 83">
            <a:extLst>
              <a:ext uri="{FF2B5EF4-FFF2-40B4-BE49-F238E27FC236}">
                <a16:creationId xmlns:a16="http://schemas.microsoft.com/office/drawing/2014/main" id="{A1DF6A5E-6C48-4EBF-8840-15D3AC1D24A2}"/>
              </a:ext>
            </a:extLst>
          </p:cNvPr>
          <p:cNvGrpSpPr/>
          <p:nvPr/>
        </p:nvGrpSpPr>
        <p:grpSpPr>
          <a:xfrm>
            <a:off x="539552" y="4173051"/>
            <a:ext cx="3384376" cy="768117"/>
            <a:chOff x="385311" y="870859"/>
            <a:chExt cx="3050776" cy="1886862"/>
          </a:xfrm>
          <a:solidFill>
            <a:srgbClr val="FFE1E1"/>
          </a:solidFill>
        </p:grpSpPr>
        <p:sp>
          <p:nvSpPr>
            <p:cNvPr id="85" name="矩形: 圓角 84">
              <a:extLst>
                <a:ext uri="{FF2B5EF4-FFF2-40B4-BE49-F238E27FC236}">
                  <a16:creationId xmlns:a16="http://schemas.microsoft.com/office/drawing/2014/main" id="{A75FDB4D-070A-4626-8018-15CE72CC6495}"/>
                </a:ext>
              </a:extLst>
            </p:cNvPr>
            <p:cNvSpPr/>
            <p:nvPr/>
          </p:nvSpPr>
          <p:spPr>
            <a:xfrm>
              <a:off x="385311" y="870859"/>
              <a:ext cx="3050776" cy="18868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矩形: 圓角 6">
              <a:extLst>
                <a:ext uri="{FF2B5EF4-FFF2-40B4-BE49-F238E27FC236}">
                  <a16:creationId xmlns:a16="http://schemas.microsoft.com/office/drawing/2014/main" id="{C0D040FE-CF6E-429A-AF2F-8140B334BBC7}"/>
                </a:ext>
              </a:extLst>
            </p:cNvPr>
            <p:cNvSpPr txBox="1"/>
            <p:nvPr/>
          </p:nvSpPr>
          <p:spPr>
            <a:xfrm>
              <a:off x="440575" y="926123"/>
              <a:ext cx="2940248" cy="17763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Aft>
                  <a:spcPct val="35000"/>
                </a:spcAft>
              </a:pPr>
              <a:r>
                <a:rPr lang="zh-TW" altLang="en-US" sz="2400" b="1" dirty="0">
                  <a:solidFill>
                    <a:schemeClr val="tx1"/>
                  </a:solidFill>
                </a:rPr>
                <a:t>提供與爭取設備</a:t>
              </a:r>
              <a:r>
                <a:rPr lang="zh-TW" altLang="en-US" sz="2400" b="1" kern="1200" dirty="0">
                  <a:solidFill>
                    <a:schemeClr val="tx1"/>
                  </a:solidFill>
                </a:rPr>
                <a:t>及經費</a:t>
              </a:r>
              <a:endParaRPr lang="zh-TW" altLang="en-US" sz="2400" kern="1200" dirty="0">
                <a:solidFill>
                  <a:schemeClr val="tx1"/>
                </a:solidFill>
              </a:endParaRPr>
            </a:p>
          </p:txBody>
        </p:sp>
      </p:grpSp>
      <p:sp>
        <p:nvSpPr>
          <p:cNvPr id="6" name="矩形 5">
            <a:extLst>
              <a:ext uri="{FF2B5EF4-FFF2-40B4-BE49-F238E27FC236}">
                <a16:creationId xmlns:a16="http://schemas.microsoft.com/office/drawing/2014/main" id="{AAB10D13-FDA3-4C76-AFFE-7ECEAAC2CB14}"/>
              </a:ext>
            </a:extLst>
          </p:cNvPr>
          <p:cNvSpPr/>
          <p:nvPr/>
        </p:nvSpPr>
        <p:spPr>
          <a:xfrm>
            <a:off x="4374232" y="4255810"/>
            <a:ext cx="4572000" cy="646331"/>
          </a:xfrm>
          <a:prstGeom prst="rect">
            <a:avLst/>
          </a:prstGeom>
        </p:spPr>
        <p:txBody>
          <a:bodyPr>
            <a:spAutoFit/>
          </a:bodyPr>
          <a:lstStyle/>
          <a:p>
            <a:pPr algn="ctr"/>
            <a:r>
              <a:rPr lang="zh-TW" altLang="zh-TW" dirty="0"/>
              <a:t>課程設計、教材研發、教學策略、學習評量與學習輔導等，積極開發並有具體事蹟者</a:t>
            </a:r>
            <a:endParaRPr lang="zh-TW" altLang="en-US" dirty="0"/>
          </a:p>
        </p:txBody>
      </p:sp>
      <p:sp>
        <p:nvSpPr>
          <p:cNvPr id="34" name="梯形 33">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35"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教師專業發展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36"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 dur="1000" fill="hold"/>
                                        <p:tgtEl>
                                          <p:spTgt spid="3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
                                        </p:tgtEl>
                                      </p:cBhvr>
                                    </p:animEffect>
                                  </p:childTnLst>
                                </p:cTn>
                              </p:par>
                              <p:par>
                                <p:cTn id="15" presetID="25"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Shape 48717"/>
          <p:cNvSpPr/>
          <p:nvPr/>
        </p:nvSpPr>
        <p:spPr>
          <a:xfrm>
            <a:off x="6053454" y="3340952"/>
            <a:ext cx="5841659" cy="7603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endParaRPr lang="zh-TW" altLang="en-US" sz="2000" b="1" dirty="0">
              <a:latin typeface="+mj-ea"/>
              <a:ea typeface="+mj-ea"/>
            </a:endParaRPr>
          </a:p>
        </p:txBody>
      </p: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9" name="矩形 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grpSp>
        <p:nvGrpSpPr>
          <p:cNvPr id="12" name="群組 11">
            <a:extLst>
              <a:ext uri="{FF2B5EF4-FFF2-40B4-BE49-F238E27FC236}">
                <a16:creationId xmlns:a16="http://schemas.microsoft.com/office/drawing/2014/main" id="{298583C7-6DD6-4AFB-A1BA-4F50E20EE537}"/>
              </a:ext>
            </a:extLst>
          </p:cNvPr>
          <p:cNvGrpSpPr/>
          <p:nvPr/>
        </p:nvGrpSpPr>
        <p:grpSpPr>
          <a:xfrm>
            <a:off x="1162354" y="2493496"/>
            <a:ext cx="1273662" cy="2119970"/>
            <a:chOff x="132299" y="2153955"/>
            <a:chExt cx="1642890" cy="2571189"/>
          </a:xfrm>
        </p:grpSpPr>
        <p:pic>
          <p:nvPicPr>
            <p:cNvPr id="3" name="圖片 2">
              <a:extLst>
                <a:ext uri="{FF2B5EF4-FFF2-40B4-BE49-F238E27FC236}">
                  <a16:creationId xmlns:a16="http://schemas.microsoft.com/office/drawing/2014/main" id="{5D3B6068-C9C7-4521-904C-FD40104BC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6" r="29530"/>
            <a:stretch/>
          </p:blipFill>
          <p:spPr>
            <a:xfrm>
              <a:off x="132299" y="2153955"/>
              <a:ext cx="1642890" cy="2571189"/>
            </a:xfrm>
            <a:prstGeom prst="rect">
              <a:avLst/>
            </a:prstGeom>
          </p:spPr>
        </p:pic>
        <p:sp>
          <p:nvSpPr>
            <p:cNvPr id="7" name="橢圓 6">
              <a:extLst>
                <a:ext uri="{FF2B5EF4-FFF2-40B4-BE49-F238E27FC236}">
                  <a16:creationId xmlns:a16="http://schemas.microsoft.com/office/drawing/2014/main" id="{C73E1F71-425D-4085-A552-C8541AFEAD47}"/>
                </a:ext>
              </a:extLst>
            </p:cNvPr>
            <p:cNvSpPr/>
            <p:nvPr/>
          </p:nvSpPr>
          <p:spPr bwMode="auto">
            <a:xfrm>
              <a:off x="395536" y="2179028"/>
              <a:ext cx="1080120" cy="1105956"/>
            </a:xfrm>
            <a:prstGeom prst="ellipse">
              <a:avLst/>
            </a:prstGeom>
            <a:solidFill>
              <a:srgbClr val="BFBFBF"/>
            </a:solidFill>
            <a:ln>
              <a:solidFill>
                <a:srgbClr val="BFBFBF"/>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0" name="橢圓 9">
              <a:extLst>
                <a:ext uri="{FF2B5EF4-FFF2-40B4-BE49-F238E27FC236}">
                  <a16:creationId xmlns:a16="http://schemas.microsoft.com/office/drawing/2014/main" id="{6083E21E-38A2-4232-BD02-48AF8E7201D6}"/>
                </a:ext>
              </a:extLst>
            </p:cNvPr>
            <p:cNvSpPr/>
            <p:nvPr/>
          </p:nvSpPr>
          <p:spPr bwMode="auto">
            <a:xfrm>
              <a:off x="375790" y="2348880"/>
              <a:ext cx="1171874" cy="1105956"/>
            </a:xfrm>
            <a:prstGeom prst="ellipse">
              <a:avLst/>
            </a:prstGeom>
            <a:solidFill>
              <a:schemeClr val="bg1"/>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 name="矩形: 圓角 5">
              <a:extLst>
                <a:ext uri="{FF2B5EF4-FFF2-40B4-BE49-F238E27FC236}">
                  <a16:creationId xmlns:a16="http://schemas.microsoft.com/office/drawing/2014/main" id="{D4595929-60A6-455F-9758-1CA33BE68ECA}"/>
                </a:ext>
              </a:extLst>
            </p:cNvPr>
            <p:cNvSpPr/>
            <p:nvPr/>
          </p:nvSpPr>
          <p:spPr bwMode="auto">
            <a:xfrm>
              <a:off x="251520" y="2248835"/>
              <a:ext cx="1371610" cy="980316"/>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400" dirty="0">
                  <a:solidFill>
                    <a:schemeClr val="accent2">
                      <a:lumMod val="75000"/>
                    </a:schemeClr>
                  </a:solidFill>
                </a:rPr>
                <a:t>主管</a:t>
              </a:r>
              <a:endParaRPr lang="en-US" altLang="zh-TW" sz="2400" dirty="0">
                <a:solidFill>
                  <a:schemeClr val="accent2">
                    <a:lumMod val="75000"/>
                  </a:schemeClr>
                </a:solidFill>
              </a:endParaRPr>
            </a:p>
            <a:p>
              <a:pPr algn="ctr"/>
              <a:r>
                <a:rPr lang="zh-TW" altLang="en-US" sz="2400" dirty="0">
                  <a:solidFill>
                    <a:schemeClr val="accent2">
                      <a:lumMod val="75000"/>
                    </a:schemeClr>
                  </a:solidFill>
                </a:rPr>
                <a:t>機關</a:t>
              </a:r>
              <a:endParaRPr lang="zh-TW" altLang="en-US" sz="1600" dirty="0">
                <a:solidFill>
                  <a:schemeClr val="accent2">
                    <a:lumMod val="75000"/>
                  </a:schemeClr>
                </a:solidFill>
              </a:endParaRPr>
            </a:p>
          </p:txBody>
        </p:sp>
      </p:grpSp>
      <p:grpSp>
        <p:nvGrpSpPr>
          <p:cNvPr id="16" name="群組 15">
            <a:extLst>
              <a:ext uri="{FF2B5EF4-FFF2-40B4-BE49-F238E27FC236}">
                <a16:creationId xmlns:a16="http://schemas.microsoft.com/office/drawing/2014/main" id="{E4B9215B-8ED0-4B1D-90C0-BEB0DBF3540E}"/>
              </a:ext>
            </a:extLst>
          </p:cNvPr>
          <p:cNvGrpSpPr/>
          <p:nvPr/>
        </p:nvGrpSpPr>
        <p:grpSpPr>
          <a:xfrm>
            <a:off x="971600" y="4990281"/>
            <a:ext cx="1557557" cy="1679847"/>
            <a:chOff x="70742" y="4369619"/>
            <a:chExt cx="1629565" cy="1907144"/>
          </a:xfrm>
        </p:grpSpPr>
        <p:grpSp>
          <p:nvGrpSpPr>
            <p:cNvPr id="14" name="群組 13">
              <a:extLst>
                <a:ext uri="{FF2B5EF4-FFF2-40B4-BE49-F238E27FC236}">
                  <a16:creationId xmlns:a16="http://schemas.microsoft.com/office/drawing/2014/main" id="{7A1CEA34-8E1D-49EE-978C-70D6DEB93EEE}"/>
                </a:ext>
              </a:extLst>
            </p:cNvPr>
            <p:cNvGrpSpPr/>
            <p:nvPr/>
          </p:nvGrpSpPr>
          <p:grpSpPr>
            <a:xfrm>
              <a:off x="70742" y="4369619"/>
              <a:ext cx="1629565" cy="1907144"/>
              <a:chOff x="59676" y="4489223"/>
              <a:chExt cx="1629565" cy="1907144"/>
            </a:xfrm>
          </p:grpSpPr>
          <p:pic>
            <p:nvPicPr>
              <p:cNvPr id="42" name="圖片 41">
                <a:extLst>
                  <a:ext uri="{FF2B5EF4-FFF2-40B4-BE49-F238E27FC236}">
                    <a16:creationId xmlns:a16="http://schemas.microsoft.com/office/drawing/2014/main" id="{42ECBE9E-8A8E-4622-A5A9-22D4C4182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416"/>
              <a:stretch/>
            </p:blipFill>
            <p:spPr>
              <a:xfrm>
                <a:off x="59676" y="4689339"/>
                <a:ext cx="840914" cy="1707028"/>
              </a:xfrm>
              <a:prstGeom prst="rect">
                <a:avLst/>
              </a:prstGeom>
            </p:spPr>
          </p:pic>
          <p:pic>
            <p:nvPicPr>
              <p:cNvPr id="47" name="圖片 46">
                <a:extLst>
                  <a:ext uri="{FF2B5EF4-FFF2-40B4-BE49-F238E27FC236}">
                    <a16:creationId xmlns:a16="http://schemas.microsoft.com/office/drawing/2014/main" id="{8FB217BA-70C2-4376-AB2A-E1DE58F8A2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416"/>
              <a:stretch/>
            </p:blipFill>
            <p:spPr>
              <a:xfrm>
                <a:off x="848327" y="4689339"/>
                <a:ext cx="840914" cy="1707028"/>
              </a:xfrm>
              <a:prstGeom prst="rect">
                <a:avLst/>
              </a:prstGeom>
            </p:spPr>
          </p:pic>
          <p:sp>
            <p:nvSpPr>
              <p:cNvPr id="13" name="對角線條紋 12">
                <a:extLst>
                  <a:ext uri="{FF2B5EF4-FFF2-40B4-BE49-F238E27FC236}">
                    <a16:creationId xmlns:a16="http://schemas.microsoft.com/office/drawing/2014/main" id="{322198FE-2109-4542-A31E-0B71FC146B6D}"/>
                  </a:ext>
                </a:extLst>
              </p:cNvPr>
              <p:cNvSpPr/>
              <p:nvPr/>
            </p:nvSpPr>
            <p:spPr bwMode="auto">
              <a:xfrm rot="2858616">
                <a:off x="202765" y="4471738"/>
                <a:ext cx="1259861" cy="1294831"/>
              </a:xfrm>
              <a:prstGeom prst="diagStripe">
                <a:avLst/>
              </a:prstGeom>
              <a:solidFill>
                <a:srgbClr val="BFBFBF"/>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grpSp>
        <p:sp>
          <p:nvSpPr>
            <p:cNvPr id="15" name="對角線條紋 14">
              <a:extLst>
                <a:ext uri="{FF2B5EF4-FFF2-40B4-BE49-F238E27FC236}">
                  <a16:creationId xmlns:a16="http://schemas.microsoft.com/office/drawing/2014/main" id="{7ABDEE06-05DD-4991-8044-BEF8E3B0CE06}"/>
                </a:ext>
              </a:extLst>
            </p:cNvPr>
            <p:cNvSpPr/>
            <p:nvPr/>
          </p:nvSpPr>
          <p:spPr bwMode="auto">
            <a:xfrm rot="3001385">
              <a:off x="376141" y="4482254"/>
              <a:ext cx="924206" cy="991377"/>
            </a:xfrm>
            <a:prstGeom prst="diagStripe">
              <a:avLst/>
            </a:prstGeom>
            <a:solidFill>
              <a:schemeClr val="bg1"/>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48" name="矩形: 圓角 47">
              <a:extLst>
                <a:ext uri="{FF2B5EF4-FFF2-40B4-BE49-F238E27FC236}">
                  <a16:creationId xmlns:a16="http://schemas.microsoft.com/office/drawing/2014/main" id="{B5C5D218-94B5-46AB-BB97-52ADF96D4F1E}"/>
                </a:ext>
              </a:extLst>
            </p:cNvPr>
            <p:cNvSpPr/>
            <p:nvPr/>
          </p:nvSpPr>
          <p:spPr bwMode="auto">
            <a:xfrm>
              <a:off x="244767" y="4532185"/>
              <a:ext cx="1181654" cy="492700"/>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400" dirty="0">
                  <a:solidFill>
                    <a:schemeClr val="accent2">
                      <a:lumMod val="75000"/>
                    </a:schemeClr>
                  </a:solidFill>
                </a:rPr>
                <a:t>學校</a:t>
              </a:r>
              <a:endParaRPr lang="zh-TW" altLang="en-US" sz="1600" dirty="0">
                <a:solidFill>
                  <a:schemeClr val="accent2">
                    <a:lumMod val="75000"/>
                  </a:schemeClr>
                </a:solidFill>
              </a:endParaRPr>
            </a:p>
          </p:txBody>
        </p:sp>
      </p:grpSp>
      <p:grpSp>
        <p:nvGrpSpPr>
          <p:cNvPr id="77" name="群組 76">
            <a:extLst>
              <a:ext uri="{FF2B5EF4-FFF2-40B4-BE49-F238E27FC236}">
                <a16:creationId xmlns:a16="http://schemas.microsoft.com/office/drawing/2014/main" id="{81F9AEF0-AE34-4FAD-B1D1-B1AB5C887FFF}"/>
              </a:ext>
            </a:extLst>
          </p:cNvPr>
          <p:cNvGrpSpPr/>
          <p:nvPr/>
        </p:nvGrpSpPr>
        <p:grpSpPr>
          <a:xfrm>
            <a:off x="3243216" y="2107710"/>
            <a:ext cx="1328784" cy="1164701"/>
            <a:chOff x="2923662" y="226"/>
            <a:chExt cx="509289" cy="585390"/>
          </a:xfrm>
          <a:solidFill>
            <a:srgbClr val="FFE1E1"/>
          </a:solidFill>
        </p:grpSpPr>
        <p:sp>
          <p:nvSpPr>
            <p:cNvPr id="99" name="六邊形 98">
              <a:extLst>
                <a:ext uri="{FF2B5EF4-FFF2-40B4-BE49-F238E27FC236}">
                  <a16:creationId xmlns:a16="http://schemas.microsoft.com/office/drawing/2014/main" id="{3633439D-AA32-4A81-88F6-2D59B3493F67}"/>
                </a:ext>
              </a:extLst>
            </p:cNvPr>
            <p:cNvSpPr/>
            <p:nvPr/>
          </p:nvSpPr>
          <p:spPr>
            <a:xfrm rot="5400000">
              <a:off x="2885612" y="38276"/>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0" name="六邊形 4">
              <a:extLst>
                <a:ext uri="{FF2B5EF4-FFF2-40B4-BE49-F238E27FC236}">
                  <a16:creationId xmlns:a16="http://schemas.microsoft.com/office/drawing/2014/main" id="{51DBFADE-9B00-4021-9F6A-AB325C06B125}"/>
                </a:ext>
              </a:extLst>
            </p:cNvPr>
            <p:cNvSpPr txBox="1"/>
            <p:nvPr/>
          </p:nvSpPr>
          <p:spPr>
            <a:xfrm>
              <a:off x="2990103" y="91449"/>
              <a:ext cx="400999"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Font typeface="Arial" pitchFamily="34" charset="0"/>
                <a:buNone/>
              </a:pPr>
              <a:r>
                <a:rPr lang="zh-TW" altLang="en-US" b="1" kern="1200" dirty="0">
                  <a:solidFill>
                    <a:schemeClr val="tx1"/>
                  </a:solidFill>
                  <a:latin typeface="+mj-ea"/>
                  <a:ea typeface="+mj-ea"/>
                </a:rPr>
                <a:t>辦理專業知能研習</a:t>
              </a:r>
              <a:endParaRPr lang="zh-TW" altLang="en-US" kern="1200" dirty="0">
                <a:solidFill>
                  <a:schemeClr val="tx1"/>
                </a:solidFill>
              </a:endParaRPr>
            </a:p>
          </p:txBody>
        </p:sp>
      </p:grpSp>
      <p:grpSp>
        <p:nvGrpSpPr>
          <p:cNvPr id="78" name="群組 77">
            <a:extLst>
              <a:ext uri="{FF2B5EF4-FFF2-40B4-BE49-F238E27FC236}">
                <a16:creationId xmlns:a16="http://schemas.microsoft.com/office/drawing/2014/main" id="{7A6AB1BA-BF34-4CB0-8A86-AE609040EF2A}"/>
              </a:ext>
            </a:extLst>
          </p:cNvPr>
          <p:cNvGrpSpPr/>
          <p:nvPr/>
        </p:nvGrpSpPr>
        <p:grpSpPr>
          <a:xfrm>
            <a:off x="4603233" y="2107712"/>
            <a:ext cx="1328784" cy="1164701"/>
            <a:chOff x="2658819" y="497107"/>
            <a:chExt cx="509289" cy="585390"/>
          </a:xfrm>
          <a:solidFill>
            <a:srgbClr val="D8F6B4"/>
          </a:solidFill>
        </p:grpSpPr>
        <p:sp>
          <p:nvSpPr>
            <p:cNvPr id="97" name="六邊形 96">
              <a:extLst>
                <a:ext uri="{FF2B5EF4-FFF2-40B4-BE49-F238E27FC236}">
                  <a16:creationId xmlns:a16="http://schemas.microsoft.com/office/drawing/2014/main" id="{887C47FC-EC72-4126-99D9-96A896B42AD5}"/>
                </a:ext>
              </a:extLst>
            </p:cNvPr>
            <p:cNvSpPr/>
            <p:nvPr/>
          </p:nvSpPr>
          <p:spPr>
            <a:xfrm rot="5400000">
              <a:off x="2620769" y="535157"/>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1920000"/>
                <a:satOff val="-6667"/>
                <a:lumOff val="8000"/>
                <a:alphaOff val="0"/>
              </a:schemeClr>
            </a:fillRef>
            <a:effectRef idx="0">
              <a:schemeClr val="accent2">
                <a:hueOff val="-1920000"/>
                <a:satOff val="-6667"/>
                <a:lumOff val="8000"/>
                <a:alphaOff val="0"/>
              </a:schemeClr>
            </a:effectRef>
            <a:fontRef idx="minor">
              <a:schemeClr val="lt1"/>
            </a:fontRef>
          </p:style>
        </p:sp>
        <p:sp>
          <p:nvSpPr>
            <p:cNvPr id="98" name="六邊形 6">
              <a:extLst>
                <a:ext uri="{FF2B5EF4-FFF2-40B4-BE49-F238E27FC236}">
                  <a16:creationId xmlns:a16="http://schemas.microsoft.com/office/drawing/2014/main" id="{69CB83E8-D24E-4AD4-9A72-3B2EA392C70F}"/>
                </a:ext>
              </a:extLst>
            </p:cNvPr>
            <p:cNvSpPr txBox="1"/>
            <p:nvPr/>
          </p:nvSpPr>
          <p:spPr>
            <a:xfrm>
              <a:off x="2726956" y="588329"/>
              <a:ext cx="350561"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輔導團成立與運作</a:t>
              </a:r>
            </a:p>
          </p:txBody>
        </p:sp>
      </p:grpSp>
      <p:grpSp>
        <p:nvGrpSpPr>
          <p:cNvPr id="79" name="群組 78">
            <a:extLst>
              <a:ext uri="{FF2B5EF4-FFF2-40B4-BE49-F238E27FC236}">
                <a16:creationId xmlns:a16="http://schemas.microsoft.com/office/drawing/2014/main" id="{D56DBBD1-5B2B-45CE-98BC-57133F3B5BF8}"/>
              </a:ext>
            </a:extLst>
          </p:cNvPr>
          <p:cNvGrpSpPr/>
          <p:nvPr/>
        </p:nvGrpSpPr>
        <p:grpSpPr>
          <a:xfrm>
            <a:off x="4608375" y="3842970"/>
            <a:ext cx="1328784" cy="1164701"/>
            <a:chOff x="2923662" y="993985"/>
            <a:chExt cx="509289" cy="585390"/>
          </a:xfrm>
        </p:grpSpPr>
        <p:sp>
          <p:nvSpPr>
            <p:cNvPr id="95" name="六邊形 94">
              <a:extLst>
                <a:ext uri="{FF2B5EF4-FFF2-40B4-BE49-F238E27FC236}">
                  <a16:creationId xmlns:a16="http://schemas.microsoft.com/office/drawing/2014/main" id="{EEC67BDF-9493-4622-B8B0-7B91253DF814}"/>
                </a:ext>
              </a:extLst>
            </p:cNvPr>
            <p:cNvSpPr/>
            <p:nvPr/>
          </p:nvSpPr>
          <p:spPr>
            <a:xfrm rot="5400000">
              <a:off x="2885612" y="1032035"/>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3840000"/>
                <a:satOff val="-13334"/>
                <a:lumOff val="16000"/>
                <a:alphaOff val="0"/>
              </a:schemeClr>
            </a:fillRef>
            <a:effectRef idx="0">
              <a:schemeClr val="accent2">
                <a:hueOff val="-3840000"/>
                <a:satOff val="-13334"/>
                <a:lumOff val="16000"/>
                <a:alphaOff val="0"/>
              </a:schemeClr>
            </a:effectRef>
            <a:fontRef idx="minor">
              <a:schemeClr val="lt1"/>
            </a:fontRef>
          </p:style>
        </p:sp>
        <p:sp>
          <p:nvSpPr>
            <p:cNvPr id="96" name="六邊形 8">
              <a:extLst>
                <a:ext uri="{FF2B5EF4-FFF2-40B4-BE49-F238E27FC236}">
                  <a16:creationId xmlns:a16="http://schemas.microsoft.com/office/drawing/2014/main" id="{62AEC9AC-DB62-4F35-A111-43FB914EC0B4}"/>
                </a:ext>
              </a:extLst>
            </p:cNvPr>
            <p:cNvSpPr txBox="1"/>
            <p:nvPr/>
          </p:nvSpPr>
          <p:spPr>
            <a:xfrm>
              <a:off x="2978706" y="1085208"/>
              <a:ext cx="399877"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鼓勵</a:t>
              </a:r>
              <a:br>
                <a:rPr lang="en-US" altLang="zh-TW" b="1" dirty="0">
                  <a:solidFill>
                    <a:schemeClr val="tx1"/>
                  </a:solidFill>
                  <a:latin typeface="+mj-ea"/>
                  <a:ea typeface="+mj-ea"/>
                </a:rPr>
              </a:br>
              <a:r>
                <a:rPr lang="zh-TW" altLang="en-US" b="1" kern="1200" dirty="0">
                  <a:solidFill>
                    <a:schemeClr val="tx1"/>
                  </a:solidFill>
                  <a:latin typeface="+mj-ea"/>
                  <a:ea typeface="+mj-ea"/>
                </a:rPr>
                <a:t>行動研究</a:t>
              </a:r>
            </a:p>
          </p:txBody>
        </p:sp>
      </p:grpSp>
      <p:grpSp>
        <p:nvGrpSpPr>
          <p:cNvPr id="80" name="群組 79">
            <a:extLst>
              <a:ext uri="{FF2B5EF4-FFF2-40B4-BE49-F238E27FC236}">
                <a16:creationId xmlns:a16="http://schemas.microsoft.com/office/drawing/2014/main" id="{4A63D1C0-EDB7-47E4-8906-13D678076A9A}"/>
              </a:ext>
            </a:extLst>
          </p:cNvPr>
          <p:cNvGrpSpPr/>
          <p:nvPr/>
        </p:nvGrpSpPr>
        <p:grpSpPr>
          <a:xfrm>
            <a:off x="5930555" y="2107710"/>
            <a:ext cx="1328784" cy="1164701"/>
            <a:chOff x="2647592" y="1490865"/>
            <a:chExt cx="509289" cy="585390"/>
          </a:xfrm>
        </p:grpSpPr>
        <p:sp>
          <p:nvSpPr>
            <p:cNvPr id="93" name="六邊形 92">
              <a:extLst>
                <a:ext uri="{FF2B5EF4-FFF2-40B4-BE49-F238E27FC236}">
                  <a16:creationId xmlns:a16="http://schemas.microsoft.com/office/drawing/2014/main" id="{EB6907DD-D57D-4B0E-AB2F-8243DD29A6B7}"/>
                </a:ext>
              </a:extLst>
            </p:cNvPr>
            <p:cNvSpPr/>
            <p:nvPr/>
          </p:nvSpPr>
          <p:spPr>
            <a:xfrm rot="5400000">
              <a:off x="2609542" y="1528915"/>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94" name="六邊形 10">
              <a:extLst>
                <a:ext uri="{FF2B5EF4-FFF2-40B4-BE49-F238E27FC236}">
                  <a16:creationId xmlns:a16="http://schemas.microsoft.com/office/drawing/2014/main" id="{EA538AEB-ACDB-4EF3-AA06-D131B3704AA6}"/>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強化學校與特教資源中心的連結</a:t>
              </a:r>
            </a:p>
          </p:txBody>
        </p:sp>
      </p:grpSp>
      <p:grpSp>
        <p:nvGrpSpPr>
          <p:cNvPr id="81" name="群組 80">
            <a:extLst>
              <a:ext uri="{FF2B5EF4-FFF2-40B4-BE49-F238E27FC236}">
                <a16:creationId xmlns:a16="http://schemas.microsoft.com/office/drawing/2014/main" id="{F19894B5-74A5-432F-8D09-8088D9DBAF5D}"/>
              </a:ext>
            </a:extLst>
          </p:cNvPr>
          <p:cNvGrpSpPr/>
          <p:nvPr/>
        </p:nvGrpSpPr>
        <p:grpSpPr>
          <a:xfrm>
            <a:off x="5969923" y="3841363"/>
            <a:ext cx="1328784" cy="1164701"/>
            <a:chOff x="2923662" y="1987744"/>
            <a:chExt cx="509289" cy="585390"/>
          </a:xfrm>
          <a:solidFill>
            <a:srgbClr val="D8F6B4"/>
          </a:solidFill>
        </p:grpSpPr>
        <p:sp>
          <p:nvSpPr>
            <p:cNvPr id="91" name="六邊形 90">
              <a:extLst>
                <a:ext uri="{FF2B5EF4-FFF2-40B4-BE49-F238E27FC236}">
                  <a16:creationId xmlns:a16="http://schemas.microsoft.com/office/drawing/2014/main" id="{AC3CD97B-4B30-42D8-841E-7F96B65E1875}"/>
                </a:ext>
              </a:extLst>
            </p:cNvPr>
            <p:cNvSpPr/>
            <p:nvPr/>
          </p:nvSpPr>
          <p:spPr>
            <a:xfrm rot="5400000">
              <a:off x="2885612" y="2025794"/>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7680000"/>
                <a:satOff val="-26668"/>
                <a:lumOff val="32001"/>
                <a:alphaOff val="0"/>
              </a:schemeClr>
            </a:fillRef>
            <a:effectRef idx="0">
              <a:schemeClr val="accent2">
                <a:hueOff val="-7680000"/>
                <a:satOff val="-26668"/>
                <a:lumOff val="32001"/>
                <a:alphaOff val="0"/>
              </a:schemeClr>
            </a:effectRef>
            <a:fontRef idx="minor">
              <a:schemeClr val="lt1"/>
            </a:fontRef>
          </p:style>
        </p:sp>
        <p:sp>
          <p:nvSpPr>
            <p:cNvPr id="92" name="六邊形 12">
              <a:extLst>
                <a:ext uri="{FF2B5EF4-FFF2-40B4-BE49-F238E27FC236}">
                  <a16:creationId xmlns:a16="http://schemas.microsoft.com/office/drawing/2014/main" id="{5CC1C090-DB65-4C1B-B3A3-2061B900EF9C}"/>
                </a:ext>
              </a:extLst>
            </p:cNvPr>
            <p:cNvSpPr txBox="1"/>
            <p:nvPr/>
          </p:nvSpPr>
          <p:spPr>
            <a:xfrm>
              <a:off x="2935716" y="2078967"/>
              <a:ext cx="486575"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辦理多</a:t>
              </a:r>
              <a:r>
                <a:rPr lang="zh-TW" altLang="zh-TW" b="1" kern="1200" dirty="0">
                  <a:solidFill>
                    <a:schemeClr val="tx1"/>
                  </a:solidFill>
                  <a:latin typeface="+mj-ea"/>
                  <a:ea typeface="+mj-ea"/>
                </a:rPr>
                <a:t>元形式研討活動及會議</a:t>
              </a:r>
              <a:endParaRPr lang="en-US" altLang="zh-TW" b="1" kern="1200" dirty="0">
                <a:solidFill>
                  <a:schemeClr val="tx1"/>
                </a:solidFill>
                <a:latin typeface="+mj-ea"/>
                <a:ea typeface="+mj-ea"/>
              </a:endParaRPr>
            </a:p>
          </p:txBody>
        </p:sp>
      </p:grpSp>
      <p:grpSp>
        <p:nvGrpSpPr>
          <p:cNvPr id="82" name="群組 81">
            <a:extLst>
              <a:ext uri="{FF2B5EF4-FFF2-40B4-BE49-F238E27FC236}">
                <a16:creationId xmlns:a16="http://schemas.microsoft.com/office/drawing/2014/main" id="{670039D8-D60C-4F73-967F-3ECC51ACB327}"/>
              </a:ext>
            </a:extLst>
          </p:cNvPr>
          <p:cNvGrpSpPr/>
          <p:nvPr/>
        </p:nvGrpSpPr>
        <p:grpSpPr>
          <a:xfrm>
            <a:off x="3249607" y="3848475"/>
            <a:ext cx="1328784" cy="1164701"/>
            <a:chOff x="2647592" y="2484624"/>
            <a:chExt cx="509289" cy="585390"/>
          </a:xfrm>
          <a:solidFill>
            <a:srgbClr val="D8F6B4"/>
          </a:solidFill>
        </p:grpSpPr>
        <p:sp>
          <p:nvSpPr>
            <p:cNvPr id="89" name="六邊形 88">
              <a:extLst>
                <a:ext uri="{FF2B5EF4-FFF2-40B4-BE49-F238E27FC236}">
                  <a16:creationId xmlns:a16="http://schemas.microsoft.com/office/drawing/2014/main" id="{749BC8E0-3ECE-4F9B-B4BB-AF93617FBDD1}"/>
                </a:ext>
              </a:extLst>
            </p:cNvPr>
            <p:cNvSpPr/>
            <p:nvPr/>
          </p:nvSpPr>
          <p:spPr>
            <a:xfrm rot="5400000">
              <a:off x="2609542" y="2522674"/>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9600000"/>
                <a:satOff val="-33335"/>
                <a:lumOff val="40001"/>
                <a:alphaOff val="0"/>
              </a:schemeClr>
            </a:fillRef>
            <a:effectRef idx="0">
              <a:schemeClr val="accent2">
                <a:hueOff val="-9600000"/>
                <a:satOff val="-33335"/>
                <a:lumOff val="40001"/>
                <a:alphaOff val="0"/>
              </a:schemeClr>
            </a:effectRef>
            <a:fontRef idx="minor">
              <a:schemeClr val="lt1"/>
            </a:fontRef>
          </p:style>
        </p:sp>
        <p:sp>
          <p:nvSpPr>
            <p:cNvPr id="90" name="六邊形 14">
              <a:extLst>
                <a:ext uri="{FF2B5EF4-FFF2-40B4-BE49-F238E27FC236}">
                  <a16:creationId xmlns:a16="http://schemas.microsoft.com/office/drawing/2014/main" id="{746950A8-ECBB-49C2-9416-20EB4642124A}"/>
                </a:ext>
              </a:extLst>
            </p:cNvPr>
            <p:cNvSpPr txBox="1"/>
            <p:nvPr/>
          </p:nvSpPr>
          <p:spPr>
            <a:xfrm>
              <a:off x="2650949" y="2575847"/>
              <a:ext cx="495321"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dirty="0">
                  <a:solidFill>
                    <a:schemeClr val="tx1"/>
                  </a:solidFill>
                  <a:latin typeface="+mj-ea"/>
                  <a:ea typeface="+mj-ea"/>
                </a:rPr>
                <a:t>補助</a:t>
              </a:r>
              <a:br>
                <a:rPr lang="en-US" altLang="zh-TW" b="1" dirty="0">
                  <a:solidFill>
                    <a:schemeClr val="tx1"/>
                  </a:solidFill>
                  <a:latin typeface="+mj-ea"/>
                  <a:ea typeface="+mj-ea"/>
                </a:rPr>
              </a:br>
              <a:r>
                <a:rPr lang="zh-TW" altLang="en-US" b="1" dirty="0">
                  <a:solidFill>
                    <a:schemeClr val="tx1"/>
                  </a:solidFill>
                  <a:latin typeface="+mj-ea"/>
                  <a:ea typeface="+mj-ea"/>
                </a:rPr>
                <a:t>校際社群</a:t>
              </a:r>
              <a:endParaRPr lang="en-US" altLang="zh-TW" b="1" kern="1200" dirty="0">
                <a:solidFill>
                  <a:schemeClr val="tx1"/>
                </a:solidFill>
                <a:latin typeface="+mj-ea"/>
                <a:ea typeface="+mj-ea"/>
              </a:endParaRPr>
            </a:p>
          </p:txBody>
        </p:sp>
      </p:grpSp>
      <p:grpSp>
        <p:nvGrpSpPr>
          <p:cNvPr id="83" name="群組 82">
            <a:extLst>
              <a:ext uri="{FF2B5EF4-FFF2-40B4-BE49-F238E27FC236}">
                <a16:creationId xmlns:a16="http://schemas.microsoft.com/office/drawing/2014/main" id="{6C50E536-51B7-467C-8EED-3C70A3C4684A}"/>
              </a:ext>
            </a:extLst>
          </p:cNvPr>
          <p:cNvGrpSpPr/>
          <p:nvPr/>
        </p:nvGrpSpPr>
        <p:grpSpPr>
          <a:xfrm>
            <a:off x="5277524" y="2971806"/>
            <a:ext cx="1353602" cy="1164701"/>
            <a:chOff x="2923662" y="2981503"/>
            <a:chExt cx="518801" cy="585390"/>
          </a:xfrm>
        </p:grpSpPr>
        <p:sp>
          <p:nvSpPr>
            <p:cNvPr id="87" name="六邊形 86">
              <a:extLst>
                <a:ext uri="{FF2B5EF4-FFF2-40B4-BE49-F238E27FC236}">
                  <a16:creationId xmlns:a16="http://schemas.microsoft.com/office/drawing/2014/main" id="{717C4FBF-51C0-440B-8A29-4D48A46F6CA7}"/>
                </a:ext>
              </a:extLst>
            </p:cNvPr>
            <p:cNvSpPr/>
            <p:nvPr/>
          </p:nvSpPr>
          <p:spPr>
            <a:xfrm rot="5400000">
              <a:off x="2885612" y="3019553"/>
              <a:ext cx="585390" cy="509289"/>
            </a:xfrm>
            <a:prstGeom prst="hexagon">
              <a:avLst>
                <a:gd name="adj" fmla="val 25000"/>
                <a:gd name="vf" fmla="val 115470"/>
              </a:avLst>
            </a:prstGeom>
            <a:solidFill>
              <a:schemeClr val="accent6">
                <a:lumMod val="20000"/>
                <a:lumOff val="80000"/>
              </a:schemeClr>
            </a:solidFill>
          </p:spPr>
          <p:style>
            <a:lnRef idx="2">
              <a:schemeClr val="lt1">
                <a:hueOff val="0"/>
                <a:satOff val="0"/>
                <a:lumOff val="0"/>
                <a:alphaOff val="0"/>
              </a:schemeClr>
            </a:lnRef>
            <a:fillRef idx="1">
              <a:schemeClr val="accent2">
                <a:hueOff val="-11520000"/>
                <a:satOff val="-40002"/>
                <a:lumOff val="48001"/>
                <a:alphaOff val="0"/>
              </a:schemeClr>
            </a:fillRef>
            <a:effectRef idx="0">
              <a:schemeClr val="accent2">
                <a:hueOff val="-11520000"/>
                <a:satOff val="-40002"/>
                <a:lumOff val="48001"/>
                <a:alphaOff val="0"/>
              </a:schemeClr>
            </a:effectRef>
            <a:fontRef idx="minor">
              <a:schemeClr val="lt1"/>
            </a:fontRef>
          </p:style>
        </p:sp>
        <p:sp>
          <p:nvSpPr>
            <p:cNvPr id="88" name="六邊形 16">
              <a:extLst>
                <a:ext uri="{FF2B5EF4-FFF2-40B4-BE49-F238E27FC236}">
                  <a16:creationId xmlns:a16="http://schemas.microsoft.com/office/drawing/2014/main" id="{B71E42DF-67AB-491F-8613-DC8894D00A1A}"/>
                </a:ext>
              </a:extLst>
            </p:cNvPr>
            <p:cNvSpPr txBox="1"/>
            <p:nvPr/>
          </p:nvSpPr>
          <p:spPr>
            <a:xfrm>
              <a:off x="2925563" y="3110074"/>
              <a:ext cx="516900"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zh-TW" b="1" kern="1200" dirty="0">
                  <a:solidFill>
                    <a:schemeClr val="tx1"/>
                  </a:solidFill>
                  <a:latin typeface="+mj-ea"/>
                  <a:ea typeface="+mj-ea"/>
                </a:rPr>
                <a:t>總綱實施後</a:t>
              </a:r>
              <a:r>
                <a:rPr lang="zh-TW" altLang="en-US" b="1" kern="1200" dirty="0">
                  <a:solidFill>
                    <a:schemeClr val="tx1"/>
                  </a:solidFill>
                  <a:latin typeface="+mj-ea"/>
                  <a:ea typeface="+mj-ea"/>
                </a:rPr>
                <a:t>的</a:t>
              </a:r>
              <a:r>
                <a:rPr lang="zh-TW" altLang="zh-TW" b="1" kern="1200" dirty="0">
                  <a:solidFill>
                    <a:schemeClr val="tx1"/>
                  </a:solidFill>
                  <a:latin typeface="+mj-ea"/>
                  <a:ea typeface="+mj-ea"/>
                </a:rPr>
                <a:t>整體或抽樣評鑑</a:t>
              </a:r>
              <a:endParaRPr lang="zh-TW" altLang="en-US" b="1" kern="1200" dirty="0">
                <a:solidFill>
                  <a:schemeClr val="tx1"/>
                </a:solidFill>
                <a:latin typeface="+mj-ea"/>
                <a:ea typeface="+mj-ea"/>
              </a:endParaRPr>
            </a:p>
          </p:txBody>
        </p:sp>
      </p:grpSp>
      <p:grpSp>
        <p:nvGrpSpPr>
          <p:cNvPr id="101" name="群組 100">
            <a:extLst>
              <a:ext uri="{FF2B5EF4-FFF2-40B4-BE49-F238E27FC236}">
                <a16:creationId xmlns:a16="http://schemas.microsoft.com/office/drawing/2014/main" id="{8A0368D2-026D-443E-AD4C-92912295F105}"/>
              </a:ext>
            </a:extLst>
          </p:cNvPr>
          <p:cNvGrpSpPr/>
          <p:nvPr/>
        </p:nvGrpSpPr>
        <p:grpSpPr>
          <a:xfrm>
            <a:off x="3930523" y="2978874"/>
            <a:ext cx="1328784" cy="1164701"/>
            <a:chOff x="2647592" y="1490865"/>
            <a:chExt cx="509289" cy="585390"/>
          </a:xfrm>
        </p:grpSpPr>
        <p:sp>
          <p:nvSpPr>
            <p:cNvPr id="102" name="六邊形 101">
              <a:extLst>
                <a:ext uri="{FF2B5EF4-FFF2-40B4-BE49-F238E27FC236}">
                  <a16:creationId xmlns:a16="http://schemas.microsoft.com/office/drawing/2014/main" id="{5FBFA03A-65B8-427C-8E7B-E7F270B0DD1B}"/>
                </a:ext>
              </a:extLst>
            </p:cNvPr>
            <p:cNvSpPr/>
            <p:nvPr/>
          </p:nvSpPr>
          <p:spPr>
            <a:xfrm rot="5400000">
              <a:off x="2609542" y="1528915"/>
              <a:ext cx="585390" cy="509289"/>
            </a:xfrm>
            <a:prstGeom prst="hexagon">
              <a:avLst>
                <a:gd name="adj" fmla="val 25000"/>
                <a:gd name="vf" fmla="val 115470"/>
              </a:avLst>
            </a:prstGeom>
            <a:solidFill>
              <a:schemeClr val="accent6">
                <a:lumMod val="20000"/>
                <a:lumOff val="80000"/>
              </a:schemeClr>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03" name="六邊形 10">
              <a:extLst>
                <a:ext uri="{FF2B5EF4-FFF2-40B4-BE49-F238E27FC236}">
                  <a16:creationId xmlns:a16="http://schemas.microsoft.com/office/drawing/2014/main" id="{BE3FC2DE-6B4E-4564-AB2A-70A575F5D7B1}"/>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提供經費製作與配發相關教材</a:t>
              </a:r>
            </a:p>
          </p:txBody>
        </p:sp>
      </p:grpSp>
      <p:grpSp>
        <p:nvGrpSpPr>
          <p:cNvPr id="104" name="群組 103">
            <a:extLst>
              <a:ext uri="{FF2B5EF4-FFF2-40B4-BE49-F238E27FC236}">
                <a16:creationId xmlns:a16="http://schemas.microsoft.com/office/drawing/2014/main" id="{0856DF5B-D6AE-414B-A350-401752BC93E4}"/>
              </a:ext>
            </a:extLst>
          </p:cNvPr>
          <p:cNvGrpSpPr/>
          <p:nvPr/>
        </p:nvGrpSpPr>
        <p:grpSpPr>
          <a:xfrm>
            <a:off x="3512293" y="5498308"/>
            <a:ext cx="1328784" cy="1164701"/>
            <a:chOff x="2923662" y="226"/>
            <a:chExt cx="509289" cy="585390"/>
          </a:xfrm>
        </p:grpSpPr>
        <p:sp>
          <p:nvSpPr>
            <p:cNvPr id="105" name="六邊形 104">
              <a:extLst>
                <a:ext uri="{FF2B5EF4-FFF2-40B4-BE49-F238E27FC236}">
                  <a16:creationId xmlns:a16="http://schemas.microsoft.com/office/drawing/2014/main" id="{101E93EF-9FC0-4B37-A1BD-527024635C4F}"/>
                </a:ext>
              </a:extLst>
            </p:cNvPr>
            <p:cNvSpPr/>
            <p:nvPr/>
          </p:nvSpPr>
          <p:spPr>
            <a:xfrm rot="5400000">
              <a:off x="2885612" y="38276"/>
              <a:ext cx="585390" cy="509289"/>
            </a:xfrm>
            <a:prstGeom prst="hexagon">
              <a:avLst>
                <a:gd name="adj" fmla="val 25000"/>
                <a:gd name="vf" fmla="val 1154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6" name="六邊形 4">
              <a:extLst>
                <a:ext uri="{FF2B5EF4-FFF2-40B4-BE49-F238E27FC236}">
                  <a16:creationId xmlns:a16="http://schemas.microsoft.com/office/drawing/2014/main" id="{DF37C46C-20CA-4284-B060-C2506F1EDBAA}"/>
                </a:ext>
              </a:extLst>
            </p:cNvPr>
            <p:cNvSpPr txBox="1"/>
            <p:nvPr/>
          </p:nvSpPr>
          <p:spPr>
            <a:xfrm>
              <a:off x="2990103" y="91449"/>
              <a:ext cx="400999"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Font typeface="Arial" pitchFamily="34" charset="0"/>
                <a:buNone/>
              </a:pPr>
              <a:r>
                <a:rPr lang="zh-TW" altLang="en-US" b="1" dirty="0">
                  <a:latin typeface="+mj-ea"/>
                  <a:ea typeface="+mj-ea"/>
                </a:rPr>
                <a:t>選聘專業合格教師</a:t>
              </a:r>
              <a:endParaRPr lang="zh-TW" altLang="en-US" kern="1200" dirty="0"/>
            </a:p>
          </p:txBody>
        </p:sp>
      </p:grpSp>
      <p:grpSp>
        <p:nvGrpSpPr>
          <p:cNvPr id="107" name="群組 106">
            <a:extLst>
              <a:ext uri="{FF2B5EF4-FFF2-40B4-BE49-F238E27FC236}">
                <a16:creationId xmlns:a16="http://schemas.microsoft.com/office/drawing/2014/main" id="{B247010E-1B97-4BBC-B8D9-0E145DE2CC49}"/>
              </a:ext>
            </a:extLst>
          </p:cNvPr>
          <p:cNvGrpSpPr/>
          <p:nvPr/>
        </p:nvGrpSpPr>
        <p:grpSpPr>
          <a:xfrm>
            <a:off x="4853357" y="5495096"/>
            <a:ext cx="1328784" cy="1164701"/>
            <a:chOff x="2647592" y="1490865"/>
            <a:chExt cx="509289" cy="585390"/>
          </a:xfrm>
        </p:grpSpPr>
        <p:sp>
          <p:nvSpPr>
            <p:cNvPr id="108" name="六邊形 107">
              <a:extLst>
                <a:ext uri="{FF2B5EF4-FFF2-40B4-BE49-F238E27FC236}">
                  <a16:creationId xmlns:a16="http://schemas.microsoft.com/office/drawing/2014/main" id="{0140C238-EA61-4562-A5C6-64D760567361}"/>
                </a:ext>
              </a:extLst>
            </p:cNvPr>
            <p:cNvSpPr/>
            <p:nvPr/>
          </p:nvSpPr>
          <p:spPr>
            <a:xfrm rot="5400000">
              <a:off x="2609542" y="1528915"/>
              <a:ext cx="585390" cy="509289"/>
            </a:xfrm>
            <a:prstGeom prst="hexagon">
              <a:avLst>
                <a:gd name="adj" fmla="val 25000"/>
                <a:gd name="vf" fmla="val 115470"/>
              </a:avLst>
            </a:prstGeom>
            <a:solidFill>
              <a:srgbClr val="0070C0"/>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09" name="六邊形 10">
              <a:extLst>
                <a:ext uri="{FF2B5EF4-FFF2-40B4-BE49-F238E27FC236}">
                  <a16:creationId xmlns:a16="http://schemas.microsoft.com/office/drawing/2014/main" id="{20EFC863-7A59-4F29-8241-FFF8EF1C870E}"/>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latin typeface="+mj-ea"/>
                  <a:ea typeface="+mj-ea"/>
                </a:rPr>
                <a:t>環境規劃與設備</a:t>
              </a:r>
              <a:r>
                <a:rPr lang="zh-TW" altLang="en-US" b="1" dirty="0">
                  <a:latin typeface="+mj-ea"/>
                  <a:ea typeface="+mj-ea"/>
                </a:rPr>
                <a:t>添購</a:t>
              </a:r>
              <a:endParaRPr lang="zh-TW" altLang="en-US" b="1" kern="1200" dirty="0">
                <a:latin typeface="+mj-ea"/>
                <a:ea typeface="+mj-ea"/>
              </a:endParaRPr>
            </a:p>
          </p:txBody>
        </p:sp>
      </p:grpSp>
      <p:grpSp>
        <p:nvGrpSpPr>
          <p:cNvPr id="110" name="群組 109">
            <a:extLst>
              <a:ext uri="{FF2B5EF4-FFF2-40B4-BE49-F238E27FC236}">
                <a16:creationId xmlns:a16="http://schemas.microsoft.com/office/drawing/2014/main" id="{ECDC5A4B-00F0-4F62-8DCA-4082FC6572A6}"/>
              </a:ext>
            </a:extLst>
          </p:cNvPr>
          <p:cNvGrpSpPr/>
          <p:nvPr/>
        </p:nvGrpSpPr>
        <p:grpSpPr>
          <a:xfrm>
            <a:off x="6219400" y="5495095"/>
            <a:ext cx="1328784" cy="1164701"/>
            <a:chOff x="2647592" y="1490865"/>
            <a:chExt cx="509289" cy="585390"/>
          </a:xfrm>
        </p:grpSpPr>
        <p:sp>
          <p:nvSpPr>
            <p:cNvPr id="111" name="六邊形 110">
              <a:extLst>
                <a:ext uri="{FF2B5EF4-FFF2-40B4-BE49-F238E27FC236}">
                  <a16:creationId xmlns:a16="http://schemas.microsoft.com/office/drawing/2014/main" id="{7624605A-50E9-4152-A54E-314FE393E75A}"/>
                </a:ext>
              </a:extLst>
            </p:cNvPr>
            <p:cNvSpPr/>
            <p:nvPr/>
          </p:nvSpPr>
          <p:spPr>
            <a:xfrm rot="5400000">
              <a:off x="2609542" y="1528915"/>
              <a:ext cx="585390" cy="509289"/>
            </a:xfrm>
            <a:prstGeom prst="hexagon">
              <a:avLst>
                <a:gd name="adj" fmla="val 25000"/>
                <a:gd name="vf" fmla="val 115470"/>
              </a:avLst>
            </a:prstGeom>
            <a:solidFill>
              <a:srgbClr val="5ECCF3"/>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12" name="六邊形 10">
              <a:extLst>
                <a:ext uri="{FF2B5EF4-FFF2-40B4-BE49-F238E27FC236}">
                  <a16:creationId xmlns:a16="http://schemas.microsoft.com/office/drawing/2014/main" id="{50EB7C95-FDA3-4692-973F-752BFC3B0622}"/>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latin typeface="+mj-ea"/>
                  <a:ea typeface="+mj-ea"/>
                </a:rPr>
                <a:t>配合學生</a:t>
              </a:r>
              <a:br>
                <a:rPr lang="en-US" altLang="zh-TW" b="1" dirty="0">
                  <a:latin typeface="+mj-ea"/>
                  <a:ea typeface="+mj-ea"/>
                </a:rPr>
              </a:br>
              <a:r>
                <a:rPr lang="zh-TW" altLang="en-US" b="1" kern="1200" dirty="0">
                  <a:latin typeface="+mj-ea"/>
                  <a:ea typeface="+mj-ea"/>
                </a:rPr>
                <a:t>需求排課</a:t>
              </a:r>
            </a:p>
          </p:txBody>
        </p:sp>
      </p:grpSp>
      <p:sp>
        <p:nvSpPr>
          <p:cNvPr id="19" name="箭號: 向右 18">
            <a:extLst>
              <a:ext uri="{FF2B5EF4-FFF2-40B4-BE49-F238E27FC236}">
                <a16:creationId xmlns:a16="http://schemas.microsoft.com/office/drawing/2014/main" id="{F8120F65-9831-4E8B-B596-8287483D5DBD}"/>
              </a:ext>
            </a:extLst>
          </p:cNvPr>
          <p:cNvSpPr/>
          <p:nvPr/>
        </p:nvSpPr>
        <p:spPr>
          <a:xfrm>
            <a:off x="2584438" y="3299768"/>
            <a:ext cx="694733" cy="489024"/>
          </a:xfrm>
          <a:prstGeom prst="rightArrow">
            <a:avLst/>
          </a:prstGeom>
          <a:noFill/>
          <a:ln w="38100" cap="flat">
            <a:solidFill>
              <a:srgbClr val="1C4271"/>
            </a:solidFill>
            <a:prstDash val="solid"/>
            <a:bevel/>
          </a:ln>
          <a:effectLst/>
        </p:spPr>
        <p:txBody>
          <a:bodyPr wrap="square" lIns="0" tIns="0" rIns="0" bIns="0" numCol="1" rtlCol="0" anchor="t">
            <a:noAutofit/>
          </a:bodyPr>
          <a:lstStyle/>
          <a:p>
            <a:pPr algn="l"/>
            <a:endParaRPr lang="zh-TW" altLang="en-US"/>
          </a:p>
        </p:txBody>
      </p:sp>
      <p:sp>
        <p:nvSpPr>
          <p:cNvPr id="74" name="箭號: 向右 73">
            <a:extLst>
              <a:ext uri="{FF2B5EF4-FFF2-40B4-BE49-F238E27FC236}">
                <a16:creationId xmlns:a16="http://schemas.microsoft.com/office/drawing/2014/main" id="{9BB23EAF-6DE0-4170-B693-D548A7B5C3C9}"/>
              </a:ext>
            </a:extLst>
          </p:cNvPr>
          <p:cNvSpPr/>
          <p:nvPr/>
        </p:nvSpPr>
        <p:spPr>
          <a:xfrm>
            <a:off x="2627784" y="5748288"/>
            <a:ext cx="694733" cy="489024"/>
          </a:xfrm>
          <a:prstGeom prst="rightArrow">
            <a:avLst/>
          </a:prstGeom>
          <a:noFill/>
          <a:ln w="38100" cap="flat">
            <a:solidFill>
              <a:srgbClr val="1C4271"/>
            </a:solidFill>
            <a:prstDash val="solid"/>
            <a:bevel/>
          </a:ln>
          <a:effectLst/>
        </p:spPr>
        <p:txBody>
          <a:bodyPr wrap="square" lIns="0" tIns="0" rIns="0" bIns="0" numCol="1" rtlCol="0" anchor="t">
            <a:noAutofit/>
          </a:bodyPr>
          <a:lstStyle/>
          <a:p>
            <a:pPr algn="l"/>
            <a:endParaRPr lang="zh-TW" altLang="en-US"/>
          </a:p>
        </p:txBody>
      </p:sp>
      <p:sp>
        <p:nvSpPr>
          <p:cNvPr id="57" name="梯形 56">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58" name="Shape 33220">
            <a:extLst>
              <a:ext uri="{FF2B5EF4-FFF2-40B4-BE49-F238E27FC236}">
                <a16:creationId xmlns:a16="http://schemas.microsoft.com/office/drawing/2014/main" id="{FFCF3CF4-EBD4-4462-BC11-A7A0B9437F3D}"/>
              </a:ext>
            </a:extLst>
          </p:cNvPr>
          <p:cNvSpPr/>
          <p:nvPr/>
        </p:nvSpPr>
        <p:spPr>
          <a:xfrm>
            <a:off x="-612576"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行政支援</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59"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pSp>
        <p:nvGrpSpPr>
          <p:cNvPr id="93" name="Google Shape;554;p20"/>
          <p:cNvGrpSpPr/>
          <p:nvPr/>
        </p:nvGrpSpPr>
        <p:grpSpPr>
          <a:xfrm flipH="1">
            <a:off x="1259632" y="2442792"/>
            <a:ext cx="360040" cy="611658"/>
            <a:chOff x="7313614" y="5424488"/>
            <a:chExt cx="363538" cy="641350"/>
          </a:xfrm>
          <a:solidFill>
            <a:srgbClr val="00B050"/>
          </a:solidFill>
        </p:grpSpPr>
        <p:sp>
          <p:nvSpPr>
            <p:cNvPr id="94"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95"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96"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97"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98"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99"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0"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1"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2"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3"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4"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5"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6"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7"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8"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09"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0"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1"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2"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3"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4"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5"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6"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7"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8"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19"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0"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1"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2"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3"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sp>
        <p:nvSpPr>
          <p:cNvPr id="124" name="Google Shape;585;p20"/>
          <p:cNvSpPr/>
          <p:nvPr/>
        </p:nvSpPr>
        <p:spPr>
          <a:xfrm>
            <a:off x="417547" y="3960512"/>
            <a:ext cx="7682845" cy="479046"/>
          </a:xfrm>
          <a:custGeom>
            <a:avLst/>
            <a:gdLst/>
            <a:ahLst/>
            <a:cxnLst/>
            <a:rect l="l" t="t" r="r" b="b"/>
            <a:pathLst>
              <a:path w="8505371" h="638728" extrusionOk="0">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cap="flat" cmpd="sng">
            <a:solidFill>
              <a:srgbClr val="3F3F3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grpSp>
        <p:nvGrpSpPr>
          <p:cNvPr id="125" name="Google Shape;586;p20"/>
          <p:cNvGrpSpPr/>
          <p:nvPr/>
        </p:nvGrpSpPr>
        <p:grpSpPr>
          <a:xfrm>
            <a:off x="1596375" y="3855609"/>
            <a:ext cx="461807" cy="438831"/>
            <a:chOff x="2166261" y="3682901"/>
            <a:chExt cx="615743" cy="585108"/>
          </a:xfrm>
        </p:grpSpPr>
        <p:sp>
          <p:nvSpPr>
            <p:cNvPr id="126" name="Google Shape;587;p20"/>
            <p:cNvSpPr/>
            <p:nvPr/>
          </p:nvSpPr>
          <p:spPr>
            <a:xfrm>
              <a:off x="2166261" y="3682901"/>
              <a:ext cx="585108" cy="585108"/>
            </a:xfrm>
            <a:prstGeom prst="ellipse">
              <a:avLst/>
            </a:prstGeom>
            <a:solidFill>
              <a:srgbClr val="00B050"/>
            </a:solidFill>
            <a:ln w="25400" cap="flat" cmpd="sng">
              <a:solidFill>
                <a:srgbClr val="3F3F3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127" name="Google Shape;588;p20"/>
            <p:cNvSpPr txBox="1"/>
            <p:nvPr/>
          </p:nvSpPr>
          <p:spPr>
            <a:xfrm>
              <a:off x="2189986" y="3768247"/>
              <a:ext cx="592018" cy="40011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altLang="zh-TW" sz="1500" dirty="0">
                  <a:solidFill>
                    <a:srgbClr val="2E2E2E"/>
                  </a:solidFill>
                  <a:latin typeface="Arial Black"/>
                  <a:ea typeface="Arial Black"/>
                  <a:cs typeface="Arial Black"/>
                  <a:sym typeface="Arial Black"/>
                </a:rPr>
                <a:t>01</a:t>
              </a:r>
              <a:endParaRPr sz="1500" dirty="0">
                <a:solidFill>
                  <a:srgbClr val="2E2E2E"/>
                </a:solidFill>
                <a:latin typeface="Arial Black"/>
                <a:ea typeface="Arial Black"/>
                <a:cs typeface="Arial Black"/>
                <a:sym typeface="Arial Black"/>
              </a:endParaRPr>
            </a:p>
          </p:txBody>
        </p:sp>
      </p:grpSp>
      <p:grpSp>
        <p:nvGrpSpPr>
          <p:cNvPr id="128" name="Google Shape;589;p20"/>
          <p:cNvGrpSpPr/>
          <p:nvPr/>
        </p:nvGrpSpPr>
        <p:grpSpPr>
          <a:xfrm>
            <a:off x="2979952" y="4252174"/>
            <a:ext cx="469639" cy="438831"/>
            <a:chOff x="3791861" y="4141646"/>
            <a:chExt cx="626185" cy="585108"/>
          </a:xfrm>
        </p:grpSpPr>
        <p:sp>
          <p:nvSpPr>
            <p:cNvPr id="129" name="Google Shape;590;p20"/>
            <p:cNvSpPr/>
            <p:nvPr/>
          </p:nvSpPr>
          <p:spPr>
            <a:xfrm>
              <a:off x="3791861" y="4141646"/>
              <a:ext cx="585108" cy="585108"/>
            </a:xfrm>
            <a:prstGeom prst="ellipse">
              <a:avLst/>
            </a:prstGeom>
            <a:solidFill>
              <a:srgbClr val="FF3E3E"/>
            </a:solidFill>
            <a:ln w="25400" cap="flat" cmpd="sng">
              <a:solidFill>
                <a:srgbClr val="3F3F3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130" name="Google Shape;591;p20"/>
            <p:cNvSpPr txBox="1"/>
            <p:nvPr/>
          </p:nvSpPr>
          <p:spPr>
            <a:xfrm>
              <a:off x="3826028" y="4236568"/>
              <a:ext cx="592018" cy="40011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altLang="zh-TW" sz="1500">
                  <a:solidFill>
                    <a:srgbClr val="2E2E2E"/>
                  </a:solidFill>
                  <a:latin typeface="Arial Black"/>
                  <a:ea typeface="Arial Black"/>
                  <a:cs typeface="Arial Black"/>
                  <a:sym typeface="Arial Black"/>
                </a:rPr>
                <a:t>02</a:t>
              </a:r>
              <a:endParaRPr sz="1500">
                <a:solidFill>
                  <a:srgbClr val="2E2E2E"/>
                </a:solidFill>
                <a:latin typeface="Arial Black"/>
                <a:ea typeface="Arial Black"/>
                <a:cs typeface="Arial Black"/>
                <a:sym typeface="Arial Black"/>
              </a:endParaRPr>
            </a:p>
          </p:txBody>
        </p:sp>
      </p:grpSp>
      <p:grpSp>
        <p:nvGrpSpPr>
          <p:cNvPr id="131" name="Google Shape;592;p20"/>
          <p:cNvGrpSpPr/>
          <p:nvPr/>
        </p:nvGrpSpPr>
        <p:grpSpPr>
          <a:xfrm>
            <a:off x="4374040" y="3730404"/>
            <a:ext cx="466990" cy="438831"/>
            <a:chOff x="5437285" y="3569562"/>
            <a:chExt cx="622653" cy="585108"/>
          </a:xfrm>
        </p:grpSpPr>
        <p:sp>
          <p:nvSpPr>
            <p:cNvPr id="132" name="Google Shape;593;p20"/>
            <p:cNvSpPr/>
            <p:nvPr/>
          </p:nvSpPr>
          <p:spPr>
            <a:xfrm>
              <a:off x="5437285" y="3569562"/>
              <a:ext cx="585108" cy="585108"/>
            </a:xfrm>
            <a:prstGeom prst="ellipse">
              <a:avLst/>
            </a:prstGeom>
            <a:solidFill>
              <a:srgbClr val="76AADB"/>
            </a:solidFill>
            <a:ln w="25400" cap="flat" cmpd="sng">
              <a:solidFill>
                <a:srgbClr val="3F3F3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133" name="Google Shape;594;p20"/>
            <p:cNvSpPr txBox="1"/>
            <p:nvPr/>
          </p:nvSpPr>
          <p:spPr>
            <a:xfrm>
              <a:off x="5467920" y="3682901"/>
              <a:ext cx="592018" cy="40011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altLang="zh-TW" sz="1500" dirty="0">
                  <a:solidFill>
                    <a:srgbClr val="2E2E2E"/>
                  </a:solidFill>
                  <a:latin typeface="Arial Black"/>
                  <a:ea typeface="Arial Black"/>
                  <a:cs typeface="Arial Black"/>
                  <a:sym typeface="Arial Black"/>
                </a:rPr>
                <a:t>03</a:t>
              </a:r>
              <a:endParaRPr sz="1500" dirty="0">
                <a:solidFill>
                  <a:srgbClr val="2E2E2E"/>
                </a:solidFill>
                <a:latin typeface="Arial Black"/>
                <a:ea typeface="Arial Black"/>
                <a:cs typeface="Arial Black"/>
                <a:sym typeface="Arial Black"/>
              </a:endParaRPr>
            </a:p>
          </p:txBody>
        </p:sp>
      </p:grpSp>
      <p:grpSp>
        <p:nvGrpSpPr>
          <p:cNvPr id="134" name="Google Shape;595;p20"/>
          <p:cNvGrpSpPr/>
          <p:nvPr/>
        </p:nvGrpSpPr>
        <p:grpSpPr>
          <a:xfrm>
            <a:off x="5742847" y="4137982"/>
            <a:ext cx="474821" cy="438831"/>
            <a:chOff x="7227985" y="4192442"/>
            <a:chExt cx="633095" cy="585108"/>
          </a:xfrm>
          <a:solidFill>
            <a:schemeClr val="bg1"/>
          </a:solidFill>
        </p:grpSpPr>
        <p:sp>
          <p:nvSpPr>
            <p:cNvPr id="135" name="Google Shape;596;p20"/>
            <p:cNvSpPr/>
            <p:nvPr/>
          </p:nvSpPr>
          <p:spPr>
            <a:xfrm>
              <a:off x="7227985" y="4192442"/>
              <a:ext cx="585108" cy="585108"/>
            </a:xfrm>
            <a:prstGeom prst="ellipse">
              <a:avLst/>
            </a:prstGeom>
            <a:grpFill/>
            <a:ln w="25400" cap="flat" cmpd="sng">
              <a:solidFill>
                <a:srgbClr val="3F3F3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136" name="Google Shape;597;p20"/>
            <p:cNvSpPr txBox="1"/>
            <p:nvPr/>
          </p:nvSpPr>
          <p:spPr>
            <a:xfrm>
              <a:off x="7269062" y="4291779"/>
              <a:ext cx="592018" cy="400110"/>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en-US" altLang="zh-TW" sz="1500" dirty="0">
                  <a:solidFill>
                    <a:srgbClr val="2E2E2E"/>
                  </a:solidFill>
                  <a:latin typeface="Arial Black"/>
                  <a:ea typeface="Arial Black"/>
                  <a:cs typeface="Arial Black"/>
                  <a:sym typeface="Arial Black"/>
                </a:rPr>
                <a:t>04</a:t>
              </a:r>
              <a:endParaRPr sz="1500" dirty="0">
                <a:solidFill>
                  <a:srgbClr val="2E2E2E"/>
                </a:solidFill>
                <a:latin typeface="Arial Black"/>
                <a:ea typeface="Arial Black"/>
                <a:cs typeface="Arial Black"/>
                <a:sym typeface="Arial Black"/>
              </a:endParaRPr>
            </a:p>
          </p:txBody>
        </p:sp>
      </p:grpSp>
      <p:sp>
        <p:nvSpPr>
          <p:cNvPr id="137" name="Google Shape;598;p20"/>
          <p:cNvSpPr/>
          <p:nvPr/>
        </p:nvSpPr>
        <p:spPr>
          <a:xfrm>
            <a:off x="899592" y="2586808"/>
            <a:ext cx="1864904" cy="653624"/>
          </a:xfrm>
          <a:prstGeom prst="rect">
            <a:avLst/>
          </a:prstGeom>
          <a:noFill/>
          <a:ln>
            <a:noFill/>
          </a:ln>
        </p:spPr>
        <p:txBody>
          <a:bodyPr spcFirstLastPara="1" wrap="square" lIns="68569" tIns="34275" rIns="68569" bIns="34275" anchor="t" anchorCtr="0">
            <a:noAutofit/>
          </a:bodyPr>
          <a:lstStyle/>
          <a:p>
            <a:pPr>
              <a:spcBef>
                <a:spcPts val="0"/>
              </a:spcBef>
              <a:spcAft>
                <a:spcPts val="0"/>
              </a:spcAft>
              <a:buClr>
                <a:srgbClr val="F7B63E"/>
              </a:buClr>
              <a:buSzPts val="2800"/>
            </a:pPr>
            <a:r>
              <a:rPr lang="zh-TW" altLang="en-US" sz="2800" dirty="0">
                <a:solidFill>
                  <a:srgbClr val="00B050"/>
                </a:solidFill>
                <a:latin typeface="+mj-ea"/>
                <a:ea typeface="+mj-ea"/>
                <a:cs typeface="Arial"/>
                <a:sym typeface="Arial"/>
              </a:rPr>
              <a:t>    社群</a:t>
            </a:r>
            <a:endParaRPr lang="en-US" altLang="zh-TW" sz="2800" dirty="0">
              <a:solidFill>
                <a:srgbClr val="00B050"/>
              </a:solidFill>
              <a:latin typeface="+mj-ea"/>
              <a:ea typeface="+mj-ea"/>
              <a:cs typeface="Arial"/>
              <a:sym typeface="Arial"/>
            </a:endParaRPr>
          </a:p>
          <a:p>
            <a:pPr algn="ctr">
              <a:spcBef>
                <a:spcPts val="0"/>
              </a:spcBef>
              <a:spcAft>
                <a:spcPts val="0"/>
              </a:spcAft>
              <a:buClr>
                <a:srgbClr val="F7B63E"/>
              </a:buClr>
              <a:buSzPts val="2800"/>
            </a:pPr>
            <a:r>
              <a:rPr lang="zh-TW" altLang="en-US" sz="2400" dirty="0">
                <a:solidFill>
                  <a:schemeClr val="accent2">
                    <a:lumMod val="75000"/>
                  </a:schemeClr>
                </a:solidFill>
                <a:latin typeface="+mj-ea"/>
                <a:ea typeface="+mj-ea"/>
                <a:cs typeface="Arial"/>
                <a:sym typeface="Arial"/>
              </a:rPr>
              <a:t>家長學習</a:t>
            </a:r>
            <a:endParaRPr lang="en-US" altLang="zh-TW" sz="2400" dirty="0">
              <a:solidFill>
                <a:schemeClr val="accent2">
                  <a:lumMod val="75000"/>
                </a:schemeClr>
              </a:solidFill>
              <a:latin typeface="+mj-ea"/>
              <a:ea typeface="+mj-ea"/>
              <a:cs typeface="Arial"/>
              <a:sym typeface="Arial"/>
            </a:endParaRPr>
          </a:p>
          <a:p>
            <a:pPr algn="ctr">
              <a:spcBef>
                <a:spcPts val="0"/>
              </a:spcBef>
              <a:spcAft>
                <a:spcPts val="0"/>
              </a:spcAft>
              <a:buClr>
                <a:srgbClr val="F7B63E"/>
              </a:buClr>
              <a:buSzPts val="2800"/>
            </a:pPr>
            <a:r>
              <a:rPr lang="zh-TW" altLang="en-US" sz="2400" dirty="0">
                <a:solidFill>
                  <a:schemeClr val="accent2">
                    <a:lumMod val="75000"/>
                  </a:schemeClr>
                </a:solidFill>
                <a:latin typeface="+mj-ea"/>
                <a:ea typeface="+mj-ea"/>
                <a:cs typeface="Arial"/>
                <a:sym typeface="Arial"/>
              </a:rPr>
              <a:t>親師共學</a:t>
            </a:r>
            <a:endParaRPr lang="en-US" altLang="zh-TW" sz="2400" dirty="0">
              <a:solidFill>
                <a:schemeClr val="accent2">
                  <a:lumMod val="75000"/>
                </a:schemeClr>
              </a:solidFill>
              <a:latin typeface="+mj-ea"/>
              <a:ea typeface="+mj-ea"/>
              <a:cs typeface="Arial"/>
              <a:sym typeface="Arial"/>
            </a:endParaRPr>
          </a:p>
        </p:txBody>
      </p:sp>
      <p:sp>
        <p:nvSpPr>
          <p:cNvPr id="138" name="Google Shape;599;p20"/>
          <p:cNvSpPr/>
          <p:nvPr/>
        </p:nvSpPr>
        <p:spPr>
          <a:xfrm>
            <a:off x="2771800" y="4980690"/>
            <a:ext cx="2216026" cy="1112606"/>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buClr>
                <a:srgbClr val="F7B63E"/>
              </a:buClr>
              <a:buSzPts val="2800"/>
            </a:pPr>
            <a:r>
              <a:rPr lang="zh-TW" altLang="en-US" sz="2800" dirty="0">
                <a:solidFill>
                  <a:srgbClr val="FF0000"/>
                </a:solidFill>
                <a:latin typeface="+mj-ea"/>
                <a:ea typeface="+mj-ea"/>
                <a:cs typeface="Arial"/>
                <a:sym typeface="Arial"/>
              </a:rPr>
              <a:t>  家長參與</a:t>
            </a:r>
            <a:endParaRPr lang="en-US" altLang="zh-TW" sz="2800" dirty="0">
              <a:solidFill>
                <a:srgbClr val="FF0000"/>
              </a:solidFill>
              <a:latin typeface="+mj-ea"/>
              <a:ea typeface="+mj-ea"/>
              <a:cs typeface="Arial"/>
              <a:sym typeface="Arial"/>
            </a:endParaRPr>
          </a:p>
          <a:p>
            <a:pPr algn="ctr">
              <a:spcBef>
                <a:spcPts val="0"/>
              </a:spcBef>
              <a:spcAft>
                <a:spcPts val="0"/>
              </a:spcAft>
              <a:buClr>
                <a:srgbClr val="F7B63E"/>
              </a:buClr>
              <a:buSzPts val="2800"/>
            </a:pPr>
            <a:r>
              <a:rPr lang="zh-TW" altLang="en-US" sz="2400" dirty="0">
                <a:solidFill>
                  <a:schemeClr val="accent2">
                    <a:lumMod val="75000"/>
                  </a:schemeClr>
                </a:solidFill>
                <a:latin typeface="+mj-ea"/>
                <a:ea typeface="+mj-ea"/>
                <a:cs typeface="Arial"/>
                <a:sym typeface="Arial"/>
              </a:rPr>
              <a:t>公開授課等課程與教學活動</a:t>
            </a:r>
            <a:endParaRPr lang="en-US" altLang="zh-TW" sz="2400" dirty="0">
              <a:solidFill>
                <a:schemeClr val="accent2">
                  <a:lumMod val="75000"/>
                </a:schemeClr>
              </a:solidFill>
              <a:latin typeface="+mj-ea"/>
              <a:ea typeface="+mj-ea"/>
              <a:cs typeface="Arial"/>
              <a:sym typeface="Arial"/>
            </a:endParaRPr>
          </a:p>
        </p:txBody>
      </p:sp>
      <p:sp>
        <p:nvSpPr>
          <p:cNvPr id="139" name="Google Shape;600;p20"/>
          <p:cNvSpPr/>
          <p:nvPr/>
        </p:nvSpPr>
        <p:spPr>
          <a:xfrm>
            <a:off x="3644083" y="2502421"/>
            <a:ext cx="2368077" cy="1170059"/>
          </a:xfrm>
          <a:prstGeom prst="rect">
            <a:avLst/>
          </a:prstGeom>
          <a:noFill/>
          <a:ln>
            <a:noFill/>
          </a:ln>
        </p:spPr>
        <p:txBody>
          <a:bodyPr spcFirstLastPara="1" wrap="square" lIns="68569" tIns="34275" rIns="68569" bIns="34275" anchor="t" anchorCtr="0">
            <a:noAutofit/>
          </a:bodyPr>
          <a:lstStyle/>
          <a:p>
            <a:pPr>
              <a:spcBef>
                <a:spcPts val="0"/>
              </a:spcBef>
              <a:spcAft>
                <a:spcPts val="0"/>
              </a:spcAft>
              <a:buClr>
                <a:srgbClr val="76AADB"/>
              </a:buClr>
              <a:buSzPts val="2800"/>
            </a:pPr>
            <a:r>
              <a:rPr lang="en-US" altLang="zh-TW" sz="2800" dirty="0">
                <a:solidFill>
                  <a:srgbClr val="76AADB"/>
                </a:solidFill>
                <a:latin typeface="+mj-ea"/>
                <a:ea typeface="+mj-ea"/>
                <a:cs typeface="Arial"/>
                <a:sym typeface="Arial"/>
              </a:rPr>
              <a:t>IEP</a:t>
            </a:r>
            <a:r>
              <a:rPr lang="zh-TW" altLang="en-US" sz="2800" dirty="0">
                <a:solidFill>
                  <a:srgbClr val="76AADB"/>
                </a:solidFill>
                <a:latin typeface="+mj-ea"/>
                <a:ea typeface="+mj-ea"/>
                <a:cs typeface="Arial"/>
                <a:sym typeface="Arial"/>
              </a:rPr>
              <a:t>參與成員</a:t>
            </a:r>
            <a:endParaRPr lang="en-US" altLang="zh-TW" sz="2800" dirty="0">
              <a:solidFill>
                <a:srgbClr val="76AADB"/>
              </a:solidFill>
              <a:latin typeface="+mj-ea"/>
              <a:ea typeface="+mj-ea"/>
              <a:cs typeface="Arial"/>
              <a:sym typeface="Arial"/>
            </a:endParaRPr>
          </a:p>
          <a:p>
            <a:pPr>
              <a:spcBef>
                <a:spcPts val="0"/>
              </a:spcBef>
              <a:spcAft>
                <a:spcPts val="0"/>
              </a:spcAft>
              <a:buClr>
                <a:srgbClr val="76AADB"/>
              </a:buClr>
              <a:buSzPts val="2800"/>
            </a:pPr>
            <a:r>
              <a:rPr lang="zh-TW" altLang="en-US" sz="2400" dirty="0">
                <a:solidFill>
                  <a:schemeClr val="accent2">
                    <a:lumMod val="75000"/>
                  </a:schemeClr>
                </a:solidFill>
                <a:latin typeface="+mj-ea"/>
                <a:ea typeface="+mj-ea"/>
                <a:cs typeface="Arial"/>
                <a:sym typeface="Arial"/>
              </a:rPr>
              <a:t>家長</a:t>
            </a:r>
            <a:r>
              <a:rPr lang="en-US" altLang="zh-TW" sz="2400" dirty="0">
                <a:solidFill>
                  <a:schemeClr val="accent2">
                    <a:lumMod val="75000"/>
                  </a:schemeClr>
                </a:solidFill>
                <a:latin typeface="+mj-ea"/>
                <a:ea typeface="+mj-ea"/>
                <a:cs typeface="Arial"/>
                <a:sym typeface="Arial"/>
              </a:rPr>
              <a:t>.</a:t>
            </a:r>
            <a:r>
              <a:rPr lang="zh-TW" altLang="en-US" sz="2400" dirty="0">
                <a:solidFill>
                  <a:schemeClr val="accent2">
                    <a:lumMod val="75000"/>
                  </a:schemeClr>
                </a:solidFill>
                <a:latin typeface="+mj-ea"/>
                <a:ea typeface="+mj-ea"/>
                <a:cs typeface="Arial"/>
                <a:sym typeface="Arial"/>
              </a:rPr>
              <a:t>相關專業</a:t>
            </a:r>
            <a:r>
              <a:rPr lang="en-US" altLang="zh-TW" sz="2400" dirty="0">
                <a:solidFill>
                  <a:schemeClr val="accent2">
                    <a:lumMod val="75000"/>
                  </a:schemeClr>
                </a:solidFill>
                <a:latin typeface="+mj-ea"/>
                <a:ea typeface="+mj-ea"/>
                <a:cs typeface="Arial"/>
                <a:sym typeface="Arial"/>
              </a:rPr>
              <a:t>.</a:t>
            </a:r>
            <a:r>
              <a:rPr lang="zh-TW" altLang="en-US" sz="2400" dirty="0">
                <a:solidFill>
                  <a:schemeClr val="accent2">
                    <a:lumMod val="75000"/>
                  </a:schemeClr>
                </a:solidFill>
                <a:latin typeface="+mj-ea"/>
                <a:ea typeface="+mj-ea"/>
                <a:cs typeface="Arial"/>
                <a:sym typeface="Arial"/>
              </a:rPr>
              <a:t>學生</a:t>
            </a:r>
            <a:r>
              <a:rPr lang="en-US" altLang="zh-TW" sz="2400" dirty="0">
                <a:solidFill>
                  <a:schemeClr val="accent2">
                    <a:lumMod val="75000"/>
                  </a:schemeClr>
                </a:solidFill>
                <a:latin typeface="+mj-ea"/>
                <a:ea typeface="+mj-ea"/>
                <a:cs typeface="Arial"/>
                <a:sym typeface="Arial"/>
              </a:rPr>
              <a:t>.</a:t>
            </a:r>
            <a:r>
              <a:rPr lang="zh-TW" altLang="en-US" sz="2400" dirty="0">
                <a:solidFill>
                  <a:schemeClr val="accent2">
                    <a:lumMod val="75000"/>
                  </a:schemeClr>
                </a:solidFill>
                <a:latin typeface="+mj-ea"/>
                <a:ea typeface="+mj-ea"/>
                <a:cs typeface="Arial"/>
                <a:sym typeface="Arial"/>
              </a:rPr>
              <a:t>相關人員</a:t>
            </a:r>
            <a:r>
              <a:rPr lang="en-US" altLang="zh-TW" sz="2400" dirty="0">
                <a:solidFill>
                  <a:schemeClr val="accent2">
                    <a:lumMod val="75000"/>
                  </a:schemeClr>
                </a:solidFill>
                <a:latin typeface="+mj-ea"/>
                <a:ea typeface="+mj-ea"/>
                <a:cs typeface="Arial"/>
                <a:sym typeface="Arial"/>
              </a:rPr>
              <a:t>.</a:t>
            </a:r>
          </a:p>
          <a:p>
            <a:pPr algn="ctr">
              <a:spcBef>
                <a:spcPts val="0"/>
              </a:spcBef>
              <a:spcAft>
                <a:spcPts val="0"/>
              </a:spcAft>
              <a:buClr>
                <a:srgbClr val="76AADB"/>
              </a:buClr>
              <a:buSzPts val="2800"/>
            </a:pPr>
            <a:endParaRPr sz="1600" dirty="0">
              <a:solidFill>
                <a:srgbClr val="262626"/>
              </a:solidFill>
              <a:latin typeface="+mj-ea"/>
              <a:ea typeface="+mj-ea"/>
              <a:cs typeface="Arial"/>
              <a:sym typeface="Arial"/>
            </a:endParaRPr>
          </a:p>
        </p:txBody>
      </p:sp>
      <p:sp>
        <p:nvSpPr>
          <p:cNvPr id="140" name="Google Shape;601;p20"/>
          <p:cNvSpPr/>
          <p:nvPr/>
        </p:nvSpPr>
        <p:spPr>
          <a:xfrm>
            <a:off x="5796136" y="4816290"/>
            <a:ext cx="2144002" cy="1565038"/>
          </a:xfrm>
          <a:prstGeom prst="rect">
            <a:avLst/>
          </a:prstGeom>
          <a:noFill/>
          <a:ln>
            <a:noFill/>
          </a:ln>
        </p:spPr>
        <p:txBody>
          <a:bodyPr spcFirstLastPara="1" wrap="square" lIns="68569" tIns="34275" rIns="68569" bIns="34275" anchor="t" anchorCtr="0">
            <a:noAutofit/>
          </a:bodyPr>
          <a:lstStyle/>
          <a:p>
            <a:pPr algn="ctr">
              <a:spcBef>
                <a:spcPts val="0"/>
              </a:spcBef>
              <a:spcAft>
                <a:spcPts val="0"/>
              </a:spcAft>
              <a:buClr>
                <a:srgbClr val="70AD47"/>
              </a:buClr>
              <a:buSzPts val="2800"/>
            </a:pPr>
            <a:r>
              <a:rPr lang="zh-TW" altLang="en-US" sz="2800" dirty="0">
                <a:latin typeface="+mj-ea"/>
                <a:ea typeface="+mj-ea"/>
                <a:cs typeface="Arial"/>
                <a:sym typeface="Arial"/>
              </a:rPr>
              <a:t>社會資源</a:t>
            </a:r>
            <a:endParaRPr lang="en-US" altLang="zh-TW" sz="2800" dirty="0">
              <a:latin typeface="+mj-ea"/>
              <a:ea typeface="+mj-ea"/>
              <a:cs typeface="Arial"/>
              <a:sym typeface="Arial"/>
            </a:endParaRPr>
          </a:p>
          <a:p>
            <a:pPr algn="ctr">
              <a:spcBef>
                <a:spcPts val="0"/>
              </a:spcBef>
              <a:spcAft>
                <a:spcPts val="0"/>
              </a:spcAft>
              <a:buClr>
                <a:srgbClr val="70AD47"/>
              </a:buClr>
              <a:buSzPts val="2800"/>
            </a:pPr>
            <a:r>
              <a:rPr lang="zh-TW" altLang="en-US" sz="2400" dirty="0">
                <a:solidFill>
                  <a:schemeClr val="accent2">
                    <a:lumMod val="75000"/>
                  </a:schemeClr>
                </a:solidFill>
                <a:latin typeface="+mj-ea"/>
                <a:ea typeface="+mj-ea"/>
                <a:cs typeface="Arial"/>
                <a:sym typeface="Arial"/>
              </a:rPr>
              <a:t>民間組織</a:t>
            </a:r>
            <a:endParaRPr lang="en-US" altLang="zh-TW" sz="2400" dirty="0">
              <a:solidFill>
                <a:schemeClr val="accent2">
                  <a:lumMod val="75000"/>
                </a:schemeClr>
              </a:solidFill>
              <a:latin typeface="+mj-ea"/>
              <a:ea typeface="+mj-ea"/>
              <a:cs typeface="Arial"/>
              <a:sym typeface="Arial"/>
            </a:endParaRPr>
          </a:p>
          <a:p>
            <a:pPr algn="ctr">
              <a:spcBef>
                <a:spcPts val="0"/>
              </a:spcBef>
              <a:spcAft>
                <a:spcPts val="0"/>
              </a:spcAft>
              <a:buClr>
                <a:srgbClr val="70AD47"/>
              </a:buClr>
              <a:buSzPts val="2800"/>
            </a:pPr>
            <a:r>
              <a:rPr lang="zh-TW" altLang="en-US" sz="2400" dirty="0">
                <a:solidFill>
                  <a:schemeClr val="accent2">
                    <a:lumMod val="75000"/>
                  </a:schemeClr>
                </a:solidFill>
                <a:latin typeface="+mj-ea"/>
                <a:ea typeface="+mj-ea"/>
                <a:cs typeface="Arial"/>
                <a:sym typeface="Arial"/>
              </a:rPr>
              <a:t>產業界</a:t>
            </a:r>
            <a:endParaRPr lang="en-US" altLang="en-US" sz="2400" dirty="0">
              <a:solidFill>
                <a:schemeClr val="accent2">
                  <a:lumMod val="75000"/>
                </a:schemeClr>
              </a:solidFill>
              <a:latin typeface="+mj-ea"/>
              <a:ea typeface="+mj-ea"/>
              <a:cs typeface="Arial"/>
              <a:sym typeface="Arial"/>
            </a:endParaRPr>
          </a:p>
          <a:p>
            <a:pPr algn="ctr">
              <a:spcBef>
                <a:spcPts val="0"/>
              </a:spcBef>
              <a:spcAft>
                <a:spcPts val="0"/>
              </a:spcAft>
              <a:buClr>
                <a:srgbClr val="70AD47"/>
              </a:buClr>
              <a:buSzPts val="2800"/>
            </a:pPr>
            <a:endParaRPr sz="1600" dirty="0">
              <a:solidFill>
                <a:srgbClr val="262626"/>
              </a:solidFill>
              <a:latin typeface="+mj-ea"/>
              <a:ea typeface="+mj-ea"/>
              <a:cs typeface="Arial"/>
              <a:sym typeface="Arial"/>
            </a:endParaRPr>
          </a:p>
        </p:txBody>
      </p:sp>
      <p:grpSp>
        <p:nvGrpSpPr>
          <p:cNvPr id="142" name="Google Shape;554;p20"/>
          <p:cNvGrpSpPr/>
          <p:nvPr/>
        </p:nvGrpSpPr>
        <p:grpSpPr>
          <a:xfrm flipH="1">
            <a:off x="2971602" y="4797152"/>
            <a:ext cx="360040" cy="611658"/>
            <a:chOff x="7313614" y="5424488"/>
            <a:chExt cx="363538" cy="641350"/>
          </a:xfrm>
          <a:solidFill>
            <a:srgbClr val="FF0000"/>
          </a:solidFill>
        </p:grpSpPr>
        <p:sp>
          <p:nvSpPr>
            <p:cNvPr id="143"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4"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5"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6"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7"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8"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49"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0"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1"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2"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3"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4"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5"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6"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7"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8"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59"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0"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1"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2"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3"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4"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5"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6"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7"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8"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69"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0"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1"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2"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grpSp>
        <p:nvGrpSpPr>
          <p:cNvPr id="173" name="Google Shape;554;p20"/>
          <p:cNvGrpSpPr/>
          <p:nvPr/>
        </p:nvGrpSpPr>
        <p:grpSpPr>
          <a:xfrm flipH="1">
            <a:off x="3347864" y="2369043"/>
            <a:ext cx="360040" cy="611658"/>
            <a:chOff x="7313614" y="5424488"/>
            <a:chExt cx="363538" cy="641350"/>
          </a:xfrm>
          <a:solidFill>
            <a:srgbClr val="0070C0"/>
          </a:solidFill>
        </p:grpSpPr>
        <p:sp>
          <p:nvSpPr>
            <p:cNvPr id="174"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5"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6"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7"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8"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79"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0"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1"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2"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3"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4"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5"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6"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7"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8"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89"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0"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1"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2"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3"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4"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5"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6"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7"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8"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99"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0"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1"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2"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3"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grpSp>
        <p:nvGrpSpPr>
          <p:cNvPr id="204" name="Google Shape;554;p20"/>
          <p:cNvGrpSpPr/>
          <p:nvPr/>
        </p:nvGrpSpPr>
        <p:grpSpPr>
          <a:xfrm flipH="1">
            <a:off x="5796136" y="4653136"/>
            <a:ext cx="360040" cy="611658"/>
            <a:chOff x="7313614" y="5424488"/>
            <a:chExt cx="363538" cy="641350"/>
          </a:xfrm>
          <a:solidFill>
            <a:schemeClr val="tx1"/>
          </a:solidFill>
        </p:grpSpPr>
        <p:sp>
          <p:nvSpPr>
            <p:cNvPr id="205"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6"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7"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8"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09"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0"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1"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2"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3"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4"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5"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6"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7"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8"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19"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0"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1"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2"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3"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4"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5"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6"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7"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8"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9"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0"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1"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2"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3"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34"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grpSp>
      <p:grpSp>
        <p:nvGrpSpPr>
          <p:cNvPr id="236" name="群組 235"/>
          <p:cNvGrpSpPr/>
          <p:nvPr/>
        </p:nvGrpSpPr>
        <p:grpSpPr>
          <a:xfrm>
            <a:off x="8129116" y="2376336"/>
            <a:ext cx="547340" cy="2952328"/>
            <a:chOff x="1195900" y="3291036"/>
            <a:chExt cx="3037879" cy="759469"/>
          </a:xfrm>
        </p:grpSpPr>
        <p:sp>
          <p:nvSpPr>
            <p:cNvPr id="237" name="矩形 236"/>
            <p:cNvSpPr/>
            <p:nvPr/>
          </p:nvSpPr>
          <p:spPr>
            <a:xfrm>
              <a:off x="1195900" y="3291036"/>
              <a:ext cx="3037879" cy="759469"/>
            </a:xfrm>
            <a:prstGeom prst="rect">
              <a:avLst/>
            </a:prstGeom>
            <a:solidFill>
              <a:srgbClr val="DCEFF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8" name="矩形 237"/>
            <p:cNvSpPr/>
            <p:nvPr/>
          </p:nvSpPr>
          <p:spPr>
            <a:xfrm>
              <a:off x="1195900" y="3291036"/>
              <a:ext cx="3037879" cy="7594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kern="1200" dirty="0"/>
                <a:t>支持學生適性發展</a:t>
              </a:r>
            </a:p>
          </p:txBody>
        </p:sp>
      </p:grpSp>
      <p:sp>
        <p:nvSpPr>
          <p:cNvPr id="239" name="矩形 23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235" name="梯形 234">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40"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家長與民間參與</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41"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36"/>
                                        </p:tgtEl>
                                        <p:attrNameLst>
                                          <p:attrName>style.visibility</p:attrName>
                                        </p:attrNameLst>
                                      </p:cBhvr>
                                      <p:to>
                                        <p:strVal val="visible"/>
                                      </p:to>
                                    </p:set>
                                    <p:anim calcmode="lin" valueType="num">
                                      <p:cBhvr additive="base">
                                        <p:cTn id="11" dur="500" fill="hold"/>
                                        <p:tgtEl>
                                          <p:spTgt spid="236"/>
                                        </p:tgtEl>
                                        <p:attrNameLst>
                                          <p:attrName>ppt_x</p:attrName>
                                        </p:attrNameLst>
                                      </p:cBhvr>
                                      <p:tavLst>
                                        <p:tav tm="0">
                                          <p:val>
                                            <p:strVal val="0-#ppt_w/2"/>
                                          </p:val>
                                        </p:tav>
                                        <p:tav tm="100000">
                                          <p:val>
                                            <p:strVal val="#ppt_x"/>
                                          </p:val>
                                        </p:tav>
                                      </p:tavLst>
                                    </p:anim>
                                    <p:anim calcmode="lin" valueType="num">
                                      <p:cBhvr additive="base">
                                        <p:cTn id="12" dur="500" fill="hold"/>
                                        <p:tgtEl>
                                          <p:spTgt spid="23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par>
                                <p:cTn id="17" presetID="10" presetClass="entr" presetSubtype="0" fill="hold" nodeType="withEffect">
                                  <p:stCondLst>
                                    <p:cond delay="25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par>
                                <p:cTn id="20" presetID="10" presetClass="entr" presetSubtype="0" fill="hold" nodeType="withEffect">
                                  <p:stCondLst>
                                    <p:cond delay="500"/>
                                  </p:stCondLst>
                                  <p:childTnLst>
                                    <p:set>
                                      <p:cBhvr>
                                        <p:cTn id="21" dur="1" fill="hold">
                                          <p:stCondLst>
                                            <p:cond delay="0"/>
                                          </p:stCondLst>
                                        </p:cTn>
                                        <p:tgtEl>
                                          <p:spTgt spid="131"/>
                                        </p:tgtEl>
                                        <p:attrNameLst>
                                          <p:attrName>style.visibility</p:attrName>
                                        </p:attrNameLst>
                                      </p:cBhvr>
                                      <p:to>
                                        <p:strVal val="visible"/>
                                      </p:to>
                                    </p:set>
                                    <p:animEffect transition="in" filter="fade">
                                      <p:cBhvr>
                                        <p:cTn id="22" dur="500"/>
                                        <p:tgtEl>
                                          <p:spTgt spid="131"/>
                                        </p:tgtEl>
                                      </p:cBhvr>
                                    </p:animEffect>
                                  </p:childTnLst>
                                </p:cTn>
                              </p:par>
                              <p:par>
                                <p:cTn id="23" presetID="10" presetClass="entr" presetSubtype="0" fill="hold" nodeType="withEffect">
                                  <p:stCondLst>
                                    <p:cond delay="75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anim calcmode="lin" valueType="num">
                                      <p:cBhvr additive="base">
                                        <p:cTn id="30" dur="1000"/>
                                        <p:tgtEl>
                                          <p:spTgt spid="93"/>
                                        </p:tgtEl>
                                        <p:attrNameLst>
                                          <p:attrName>ppt_x</p:attrName>
                                        </p:attrNameLst>
                                      </p:cBhvr>
                                      <p:tavLst>
                                        <p:tav tm="0">
                                          <p:val>
                                            <p:strVal val="#ppt_x-1"/>
                                          </p:val>
                                        </p:tav>
                                        <p:tav tm="100000">
                                          <p:val>
                                            <p:strVal val="#ppt_x"/>
                                          </p:val>
                                        </p:tav>
                                      </p:tavLst>
                                    </p:anim>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1000"/>
                                        <p:tgtEl>
                                          <p:spTgt spid="13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142"/>
                                        </p:tgtEl>
                                        <p:attrNameLst>
                                          <p:attrName>style.visibility</p:attrName>
                                        </p:attrNameLst>
                                      </p:cBhvr>
                                      <p:to>
                                        <p:strVal val="visible"/>
                                      </p:to>
                                    </p:set>
                                    <p:anim calcmode="lin" valueType="num">
                                      <p:cBhvr additive="base">
                                        <p:cTn id="39" dur="1000"/>
                                        <p:tgtEl>
                                          <p:spTgt spid="142"/>
                                        </p:tgtEl>
                                        <p:attrNameLst>
                                          <p:attrName>ppt_x</p:attrName>
                                        </p:attrNameLst>
                                      </p:cBhvr>
                                      <p:tavLst>
                                        <p:tav tm="0">
                                          <p:val>
                                            <p:strVal val="#ppt_x-1"/>
                                          </p:val>
                                        </p:tav>
                                        <p:tav tm="100000">
                                          <p:val>
                                            <p:strVal val="#ppt_x"/>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73"/>
                                        </p:tgtEl>
                                        <p:attrNameLst>
                                          <p:attrName>style.visibility</p:attrName>
                                        </p:attrNameLst>
                                      </p:cBhvr>
                                      <p:to>
                                        <p:strVal val="visible"/>
                                      </p:to>
                                    </p:set>
                                    <p:anim calcmode="lin" valueType="num">
                                      <p:cBhvr additive="base">
                                        <p:cTn id="48" dur="1000"/>
                                        <p:tgtEl>
                                          <p:spTgt spid="173"/>
                                        </p:tgtEl>
                                        <p:attrNameLst>
                                          <p:attrName>ppt_x</p:attrName>
                                        </p:attrNameLst>
                                      </p:cBhvr>
                                      <p:tavLst>
                                        <p:tav tm="0">
                                          <p:val>
                                            <p:strVal val="#ppt_x-1"/>
                                          </p:val>
                                        </p:tav>
                                        <p:tav tm="100000">
                                          <p:val>
                                            <p:strVal val="#ppt_x"/>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1000"/>
                                        <p:tgtEl>
                                          <p:spTgt spid="13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04"/>
                                        </p:tgtEl>
                                        <p:attrNameLst>
                                          <p:attrName>style.visibility</p:attrName>
                                        </p:attrNameLst>
                                      </p:cBhvr>
                                      <p:to>
                                        <p:strVal val="visible"/>
                                      </p:to>
                                    </p:set>
                                    <p:anim calcmode="lin" valueType="num">
                                      <p:cBhvr additive="base">
                                        <p:cTn id="57" dur="1000"/>
                                        <p:tgtEl>
                                          <p:spTgt spid="204"/>
                                        </p:tgtEl>
                                        <p:attrNameLst>
                                          <p:attrName>ppt_x</p:attrName>
                                        </p:attrNameLst>
                                      </p:cBhvr>
                                      <p:tavLst>
                                        <p:tav tm="0">
                                          <p:val>
                                            <p:strVal val="#ppt_x-1"/>
                                          </p:val>
                                        </p:tav>
                                        <p:tav tm="100000">
                                          <p:val>
                                            <p:strVal val="#ppt_x"/>
                                          </p:val>
                                        </p:tav>
                                      </p:tavLst>
                                    </p:anim>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9" name="矩形 23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2049" name="Rectangle 1"/>
          <p:cNvSpPr>
            <a:spLocks noChangeArrowheads="1"/>
          </p:cNvSpPr>
          <p:nvPr/>
        </p:nvSpPr>
        <p:spPr bwMode="auto">
          <a:xfrm>
            <a:off x="251520" y="2700067"/>
            <a:ext cx="8424936"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eaLnBrk="1" hangingPunct="1">
              <a:spcBef>
                <a:spcPts val="1800"/>
              </a:spcBef>
              <a:buFontTx/>
              <a:buChar char="•"/>
            </a:pPr>
            <a:r>
              <a:rPr lang="zh-TW" altLang="zh-TW" sz="2400" dirty="0">
                <a:latin typeface="標楷體" pitchFamily="65" charset="-120"/>
                <a:ea typeface="標楷體" pitchFamily="65" charset="-120"/>
                <a:cs typeface="Times New Roman" pitchFamily="18" charset="0"/>
              </a:rPr>
              <a:t>凡本課程實施規範未規定者，須依總綱之規定辦理</a:t>
            </a:r>
            <a:endParaRPr lang="zh-TW" altLang="en-US" sz="2400" dirty="0">
              <a:latin typeface="標楷體" pitchFamily="65" charset="-120"/>
              <a:ea typeface="標楷體" pitchFamily="65" charset="-120"/>
              <a:cs typeface="Times New Roman" pitchFamily="18" charset="0"/>
            </a:endParaRPr>
          </a:p>
          <a:p>
            <a:pPr marL="266700" lvl="0" indent="-266700">
              <a:spcBef>
                <a:spcPts val="1800"/>
              </a:spcBef>
              <a:buFontTx/>
              <a:buChar char="•"/>
            </a:pPr>
            <a:r>
              <a:rPr lang="zh-TW" altLang="en-US" sz="2400" dirty="0">
                <a:latin typeface="標楷體" pitchFamily="65" charset="-120"/>
                <a:ea typeface="標楷體" pitchFamily="65" charset="-120"/>
                <a:cs typeface="Times New Roman" pitchFamily="18" charset="0"/>
              </a:rPr>
              <a:t>實施規範的定期檢視：</a:t>
            </a:r>
            <a:r>
              <a:rPr lang="zh-TW" sz="2400" dirty="0">
                <a:latin typeface="標楷體" pitchFamily="65" charset="-120"/>
                <a:ea typeface="標楷體" pitchFamily="65" charset="-120"/>
                <a:cs typeface="Times New Roman" pitchFamily="18" charset="0"/>
              </a:rPr>
              <a:t>必要時得依相關法律程序修改</a:t>
            </a:r>
          </a:p>
          <a:p>
            <a:pPr marL="266700" marR="0" lvl="0" indent="-266700" algn="l" defTabSz="914400" rtl="0" eaLnBrk="0" fontAlgn="base" latinLnBrk="0" hangingPunct="0">
              <a:spcBef>
                <a:spcPts val="1800"/>
              </a:spcBef>
              <a:spcAft>
                <a:spcPct val="0"/>
              </a:spcAft>
              <a:buClrTx/>
              <a:buSzTx/>
              <a:buFontTx/>
              <a:buChar char="•"/>
              <a:tabLst/>
            </a:pPr>
            <a:r>
              <a:rPr lang="zh-TW" sz="2400" dirty="0">
                <a:latin typeface="標楷體" pitchFamily="65" charset="-120"/>
                <a:ea typeface="標楷體" pitchFamily="65" charset="-120"/>
                <a:cs typeface="Times New Roman" pitchFamily="18" charset="0"/>
              </a:rPr>
              <a:t>特殊教育學生或其監護人、法定代理人於學生學習、輔導、支持服務或其他學習權益受損時</a:t>
            </a:r>
            <a:r>
              <a:rPr lang="zh-TW" altLang="en-US" sz="2400" dirty="0">
                <a:latin typeface="標楷體" pitchFamily="65" charset="-120"/>
                <a:ea typeface="標楷體" pitchFamily="65" charset="-120"/>
                <a:cs typeface="Times New Roman" pitchFamily="18" charset="0"/>
              </a:rPr>
              <a:t>的申訴：依循</a:t>
            </a:r>
            <a:r>
              <a:rPr lang="zh-TW" altLang="zh-TW" sz="2400" dirty="0">
                <a:latin typeface="標楷體" pitchFamily="65" charset="-120"/>
                <a:ea typeface="標楷體" pitchFamily="65" charset="-120"/>
                <a:cs typeface="Times New Roman" pitchFamily="18" charset="0"/>
              </a:rPr>
              <a:t>〈</a:t>
            </a:r>
            <a:r>
              <a:rPr lang="zh-TW" sz="2400" dirty="0">
                <a:latin typeface="標楷體" pitchFamily="65" charset="-120"/>
                <a:ea typeface="標楷體" pitchFamily="65" charset="-120"/>
                <a:cs typeface="Times New Roman" pitchFamily="18" charset="0"/>
              </a:rPr>
              <a:t>特殊教育學生申訴服務辦法</a:t>
            </a:r>
            <a:r>
              <a:rPr lang="zh-TW" altLang="zh-TW" sz="2400" dirty="0">
                <a:latin typeface="標楷體" pitchFamily="65" charset="-120"/>
                <a:ea typeface="標楷體" pitchFamily="65" charset="-120"/>
                <a:cs typeface="Times New Roman" pitchFamily="18" charset="0"/>
              </a:rPr>
              <a:t>〉</a:t>
            </a:r>
            <a:r>
              <a:rPr lang="zh-TW" sz="2400" dirty="0">
                <a:latin typeface="標楷體" pitchFamily="65" charset="-120"/>
                <a:ea typeface="標楷體" pitchFamily="65" charset="-120"/>
                <a:cs typeface="Times New Roman" pitchFamily="18" charset="0"/>
              </a:rPr>
              <a:t>。</a:t>
            </a:r>
          </a:p>
          <a:p>
            <a:pPr marL="266700" marR="0" lvl="0" indent="-266700" algn="l" defTabSz="914400" rtl="0" eaLnBrk="0" fontAlgn="base" latinLnBrk="0" hangingPunct="0">
              <a:spcBef>
                <a:spcPts val="1800"/>
              </a:spcBef>
              <a:spcAft>
                <a:spcPct val="0"/>
              </a:spcAft>
              <a:buClrTx/>
              <a:buSzTx/>
              <a:buFontTx/>
              <a:buChar char="•"/>
              <a:tabLst/>
            </a:pPr>
            <a:r>
              <a:rPr lang="zh-TW" altLang="en-US" sz="2400" dirty="0">
                <a:latin typeface="標楷體" pitchFamily="65" charset="-120"/>
                <a:ea typeface="標楷體" pitchFamily="65" charset="-120"/>
                <a:cs typeface="Times New Roman" pitchFamily="18" charset="0"/>
              </a:rPr>
              <a:t>原住民族課程相關</a:t>
            </a:r>
            <a:r>
              <a:rPr kumimoji="1" lang="zh-TW" altLang="en-US" sz="2400" b="0" i="0" strike="noStrike" cap="none" normalizeH="0" baseline="0" dirty="0">
                <a:ln>
                  <a:noFill/>
                </a:ln>
                <a:solidFill>
                  <a:schemeClr val="tx1"/>
                </a:solidFill>
                <a:effectLst/>
                <a:latin typeface="標楷體" pitchFamily="65" charset="-120"/>
                <a:ea typeface="標楷體" pitchFamily="65" charset="-120"/>
                <a:cs typeface="Times New Roman" pitchFamily="18" charset="0"/>
              </a:rPr>
              <a:t>注意事項</a:t>
            </a:r>
            <a:endParaRPr kumimoji="1" lang="zh-TW" altLang="en-US" sz="24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10" name="梯形 9">
            <a:extLst>
              <a:ext uri="{FF2B5EF4-FFF2-40B4-BE49-F238E27FC236}">
                <a16:creationId xmlns:a16="http://schemas.microsoft.com/office/drawing/2014/main" id="{D93682B3-5B5B-430E-A987-0BBD9D5A7FF5}"/>
              </a:ext>
            </a:extLst>
          </p:cNvPr>
          <p:cNvSpPr/>
          <p:nvPr/>
        </p:nvSpPr>
        <p:spPr bwMode="auto">
          <a:xfrm rot="10800000">
            <a:off x="-2" y="1484848"/>
            <a:ext cx="2627786" cy="576000"/>
          </a:xfrm>
          <a:prstGeom prst="trapezoid">
            <a:avLst>
              <a:gd name="adj" fmla="val 0"/>
            </a:avLst>
          </a:prstGeom>
          <a:solidFill>
            <a:schemeClr val="accent1"/>
          </a:solidFill>
          <a:ln>
            <a:noFill/>
          </a:ln>
        </p:spPr>
        <p:txBody>
          <a:bodyPr vert="horz" wrap="square" lIns="91440" tIns="45720" rIns="91440" bIns="45720" numCol="1" rtlCol="0" anchor="t" anchorCtr="0" compatLnSpc="1"/>
          <a:lstStyle/>
          <a:p>
            <a:pPr algn="ctr"/>
            <a:endParaRPr lang="zh-TW" altLang="en-US"/>
          </a:p>
        </p:txBody>
      </p:sp>
      <p:sp>
        <p:nvSpPr>
          <p:cNvPr id="11" name="Shape 33220">
            <a:extLst>
              <a:ext uri="{FF2B5EF4-FFF2-40B4-BE49-F238E27FC236}">
                <a16:creationId xmlns:a16="http://schemas.microsoft.com/office/drawing/2014/main" id="{4AA68A5A-471B-4586-A29C-28E3005FBAB3}"/>
              </a:ext>
            </a:extLst>
          </p:cNvPr>
          <p:cNvSpPr/>
          <p:nvPr/>
        </p:nvSpPr>
        <p:spPr>
          <a:xfrm>
            <a:off x="0" y="1412776"/>
            <a:ext cx="2627784" cy="720080"/>
          </a:xfrm>
          <a:prstGeom prst="rect">
            <a:avLst/>
          </a:prstGeom>
          <a:solidFill>
            <a:schemeClr val="accent6">
              <a:lumMod val="40000"/>
              <a:lumOff val="60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chemeClr val="tx1"/>
                </a:solidFill>
                <a:effectLst/>
                <a:uLnTx/>
                <a:uFillTx/>
                <a:latin typeface="Arial"/>
                <a:ea typeface="微软雅黑"/>
                <a:cs typeface="+mn-ea"/>
                <a:sym typeface="+mn-lt"/>
              </a:rPr>
              <a:t>附       則</a:t>
            </a:r>
            <a:endParaRPr kumimoji="0" sz="40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txBox="1">
            <a:spLocks/>
          </p:cNvSpPr>
          <p:nvPr/>
        </p:nvSpPr>
        <p:spPr>
          <a:xfrm>
            <a:off x="1365820" y="3140968"/>
            <a:ext cx="7886700" cy="1323975"/>
          </a:xfrm>
          <a:prstGeom prst="rect">
            <a:avLst/>
          </a:prstGeom>
        </p:spPr>
        <p:txBody>
          <a:bodyPr rtlCol="0">
            <a:noAutofit/>
          </a:bodyPr>
          <a:lstStyle/>
          <a:p>
            <a:pPr algn="ctr" fontAlgn="auto">
              <a:spcBef>
                <a:spcPts val="0"/>
              </a:spcBef>
              <a:spcAft>
                <a:spcPts val="0"/>
              </a:spcAft>
              <a:defRPr/>
            </a:pPr>
            <a:r>
              <a:rPr lang="zh-TW" altLang="en-US" sz="3600" b="1" kern="0" dirty="0">
                <a:solidFill>
                  <a:srgbClr val="B08200"/>
                </a:solidFill>
                <a:latin typeface="微軟正黑體" panose="020B0604030504040204" pitchFamily="34" charset="-120"/>
                <a:ea typeface="微軟正黑體" panose="020B0604030504040204" pitchFamily="34" charset="-120"/>
              </a:rPr>
              <a:t>課綱實施支持資源</a:t>
            </a:r>
            <a:endParaRPr lang="en-US" altLang="zh-CN" sz="3600" b="1" kern="0" dirty="0">
              <a:solidFill>
                <a:srgbClr val="B082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9" name="Text Box 4"/>
          <p:cNvSpPr txBox="1">
            <a:spLocks noChangeArrowheads="1"/>
          </p:cNvSpPr>
          <p:nvPr/>
        </p:nvSpPr>
        <p:spPr bwMode="auto">
          <a:xfrm>
            <a:off x="827088" y="4508500"/>
            <a:ext cx="1584325" cy="366713"/>
          </a:xfrm>
          <a:prstGeom prst="rect">
            <a:avLst/>
          </a:prstGeom>
          <a:noFill/>
          <a:ln w="9525">
            <a:noFill/>
            <a:miter lim="800000"/>
            <a:headEnd/>
            <a:tailEnd/>
          </a:ln>
        </p:spPr>
        <p:txBody>
          <a:bodyPr>
            <a:spAutoFit/>
          </a:bodyPr>
          <a:lstStyle/>
          <a:p>
            <a:pPr eaLnBrk="1" hangingPunct="1">
              <a:spcBef>
                <a:spcPct val="50000"/>
              </a:spcBef>
            </a:pPr>
            <a:endParaRPr lang="zh-TW" altLang="en-US" b="1">
              <a:latin typeface="Gulim" pitchFamily="34" charset="-127"/>
              <a:ea typeface="Gulim" pitchFamily="34" charset="-127"/>
            </a:endParaRPr>
          </a:p>
        </p:txBody>
      </p:sp>
      <p:sp>
        <p:nvSpPr>
          <p:cNvPr id="91141" name="矩形 2"/>
          <p:cNvSpPr>
            <a:spLocks noChangeArrowheads="1"/>
          </p:cNvSpPr>
          <p:nvPr/>
        </p:nvSpPr>
        <p:spPr bwMode="auto">
          <a:xfrm>
            <a:off x="6510429" y="6487018"/>
            <a:ext cx="2466975" cy="369888"/>
          </a:xfrm>
          <a:prstGeom prst="rect">
            <a:avLst/>
          </a:prstGeom>
          <a:noFill/>
          <a:ln w="9525">
            <a:noFill/>
            <a:miter lim="800000"/>
            <a:headEnd/>
            <a:tailEnd/>
          </a:ln>
        </p:spPr>
        <p:txBody>
          <a:bodyPr wrap="none">
            <a:spAutoFit/>
          </a:bodyPr>
          <a:lstStyle/>
          <a:p>
            <a:r>
              <a:rPr lang="en-US" altLang="zh-TW" dirty="0">
                <a:solidFill>
                  <a:srgbClr val="0000FF"/>
                </a:solidFill>
                <a:hlinkClick r:id="rId2"/>
              </a:rPr>
              <a:t>sencir.spc.ntnu.edu.tw</a:t>
            </a:r>
            <a:endParaRPr lang="zh-TW" altLang="en-US" dirty="0">
              <a:solidFill>
                <a:srgbClr val="0000FF"/>
              </a:solidFill>
            </a:endParaRPr>
          </a:p>
        </p:txBody>
      </p:sp>
      <p:grpSp>
        <p:nvGrpSpPr>
          <p:cNvPr id="3" name="群組 2">
            <a:extLst>
              <a:ext uri="{FF2B5EF4-FFF2-40B4-BE49-F238E27FC236}">
                <a16:creationId xmlns:a16="http://schemas.microsoft.com/office/drawing/2014/main" id="{611DE412-2D43-4346-849C-2C8509C83D06}"/>
              </a:ext>
            </a:extLst>
          </p:cNvPr>
          <p:cNvGrpSpPr/>
          <p:nvPr/>
        </p:nvGrpSpPr>
        <p:grpSpPr>
          <a:xfrm>
            <a:off x="611559" y="0"/>
            <a:ext cx="8365845" cy="6528704"/>
            <a:chOff x="1835696" y="44624"/>
            <a:chExt cx="6850335" cy="6528704"/>
          </a:xfrm>
        </p:grpSpPr>
        <p:pic>
          <p:nvPicPr>
            <p:cNvPr id="2" name="圖片 1">
              <a:extLst>
                <a:ext uri="{FF2B5EF4-FFF2-40B4-BE49-F238E27FC236}">
                  <a16:creationId xmlns:a16="http://schemas.microsoft.com/office/drawing/2014/main" id="{5A5E9DBC-882D-4534-B00A-18B22AE2FE4A}"/>
                </a:ext>
              </a:extLst>
            </p:cNvPr>
            <p:cNvPicPr>
              <a:picLocks noChangeAspect="1"/>
            </p:cNvPicPr>
            <p:nvPr/>
          </p:nvPicPr>
          <p:blipFill rotWithShape="1">
            <a:blip r:embed="rId3"/>
            <a:srcRect l="33463" t="33463" r="34250" b="16925"/>
            <a:stretch/>
          </p:blipFill>
          <p:spPr>
            <a:xfrm>
              <a:off x="1835696" y="1852972"/>
              <a:ext cx="6706320" cy="4720356"/>
            </a:xfrm>
            <a:prstGeom prst="rect">
              <a:avLst/>
            </a:prstGeom>
          </p:spPr>
        </p:pic>
        <p:pic>
          <p:nvPicPr>
            <p:cNvPr id="91142" name="圖片 1"/>
            <p:cNvPicPr>
              <a:picLocks noChangeAspect="1"/>
            </p:cNvPicPr>
            <p:nvPr/>
          </p:nvPicPr>
          <p:blipFill rotWithShape="1">
            <a:blip r:embed="rId4" cstate="email">
              <a:extLst>
                <a:ext uri="{28A0092B-C50C-407E-A947-70E740481C1C}">
                  <a14:useLocalDpi xmlns:a14="http://schemas.microsoft.com/office/drawing/2010/main"/>
                </a:ext>
              </a:extLst>
            </a:blip>
            <a:srcRect b="61117"/>
            <a:stretch/>
          </p:blipFill>
          <p:spPr bwMode="auto">
            <a:xfrm>
              <a:off x="1835696" y="44624"/>
              <a:ext cx="6706320" cy="1801813"/>
            </a:xfrm>
            <a:prstGeom prst="rect">
              <a:avLst/>
            </a:prstGeom>
            <a:noFill/>
            <a:ln w="9525">
              <a:noFill/>
              <a:miter lim="800000"/>
              <a:headEnd/>
              <a:tailEnd/>
            </a:ln>
          </p:spPr>
        </p:pic>
        <p:sp>
          <p:nvSpPr>
            <p:cNvPr id="5" name="橢圓 4"/>
            <p:cNvSpPr/>
            <p:nvPr/>
          </p:nvSpPr>
          <p:spPr>
            <a:xfrm>
              <a:off x="6801804" y="1772816"/>
              <a:ext cx="1884227" cy="1184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76263" y="320675"/>
            <a:ext cx="8026400" cy="733425"/>
          </a:xfrm>
        </p:spPr>
        <p:txBody>
          <a:bodyPr/>
          <a:lstStyle/>
          <a:p>
            <a:r>
              <a:rPr lang="zh-TW" altLang="en-US" sz="3600">
                <a:solidFill>
                  <a:srgbClr val="FF0000"/>
                </a:solidFill>
                <a:latin typeface="微軟正黑體" pitchFamily="34" charset="-120"/>
                <a:ea typeface="微軟正黑體" pitchFamily="34" charset="-120"/>
                <a:cs typeface="Arial" charset="0"/>
                <a:hlinkClick r:id="rId2"/>
              </a:rPr>
              <a:t>國家教育研究院</a:t>
            </a:r>
            <a:br>
              <a:rPr lang="zh-TW" altLang="en-US" sz="3600">
                <a:solidFill>
                  <a:srgbClr val="FF0000"/>
                </a:solidFill>
                <a:latin typeface="微軟正黑體" pitchFamily="34" charset="-120"/>
                <a:ea typeface="微軟正黑體" pitchFamily="34" charset="-120"/>
                <a:cs typeface="Arial" charset="0"/>
              </a:rPr>
            </a:br>
            <a:endParaRPr lang="zh-TW" altLang="en-US" sz="3600">
              <a:solidFill>
                <a:srgbClr val="FF0000"/>
              </a:solidFill>
              <a:latin typeface="微軟正黑體" pitchFamily="34" charset="-120"/>
              <a:ea typeface="微軟正黑體" pitchFamily="34" charset="-120"/>
              <a:cs typeface="Arial" charset="0"/>
            </a:endParaRPr>
          </a:p>
        </p:txBody>
      </p:sp>
      <p:sp>
        <p:nvSpPr>
          <p:cNvPr id="92163" name="Rectangle 3"/>
          <p:cNvSpPr>
            <a:spLocks noGrp="1" noChangeArrowheads="1"/>
          </p:cNvSpPr>
          <p:nvPr>
            <p:ph type="body" idx="4294967295"/>
          </p:nvPr>
        </p:nvSpPr>
        <p:spPr>
          <a:xfrm>
            <a:off x="457200" y="1052513"/>
            <a:ext cx="8435975" cy="3822700"/>
          </a:xfrm>
        </p:spPr>
        <p:txBody>
          <a:bodyPr/>
          <a:lstStyle/>
          <a:p>
            <a:pPr>
              <a:lnSpc>
                <a:spcPct val="80000"/>
              </a:lnSpc>
              <a:buFontTx/>
              <a:buNone/>
            </a:pPr>
            <a:endParaRPr lang="zh-TW" altLang="en-US" sz="1800">
              <a:latin typeface="標楷體" pitchFamily="65" charset="-120"/>
            </a:endParaRPr>
          </a:p>
          <a:p>
            <a:pPr>
              <a:lnSpc>
                <a:spcPct val="80000"/>
              </a:lnSpc>
              <a:buFontTx/>
              <a:buNone/>
            </a:pPr>
            <a:endParaRPr lang="en-US" altLang="zh-TW" sz="2400">
              <a:ea typeface="新細明體" charset="-120"/>
            </a:endParaRPr>
          </a:p>
        </p:txBody>
      </p:sp>
      <p:sp>
        <p:nvSpPr>
          <p:cNvPr id="92164" name="Text Box 4"/>
          <p:cNvSpPr txBox="1">
            <a:spLocks noChangeArrowheads="1"/>
          </p:cNvSpPr>
          <p:nvPr/>
        </p:nvSpPr>
        <p:spPr bwMode="auto">
          <a:xfrm>
            <a:off x="827088" y="4508500"/>
            <a:ext cx="1584325" cy="366713"/>
          </a:xfrm>
          <a:prstGeom prst="rect">
            <a:avLst/>
          </a:prstGeom>
          <a:noFill/>
          <a:ln w="9525">
            <a:noFill/>
            <a:miter lim="800000"/>
            <a:headEnd/>
            <a:tailEnd/>
          </a:ln>
        </p:spPr>
        <p:txBody>
          <a:bodyPr>
            <a:spAutoFit/>
          </a:bodyPr>
          <a:lstStyle/>
          <a:p>
            <a:pPr eaLnBrk="1" hangingPunct="1">
              <a:spcBef>
                <a:spcPct val="50000"/>
              </a:spcBef>
            </a:pPr>
            <a:endParaRPr lang="zh-TW" altLang="en-US" b="1">
              <a:latin typeface="Gulim" pitchFamily="34" charset="-127"/>
              <a:ea typeface="Gulim" pitchFamily="34" charset="-127"/>
            </a:endParaRPr>
          </a:p>
        </p:txBody>
      </p:sp>
      <p:sp>
        <p:nvSpPr>
          <p:cNvPr id="92165" name="矩形 3"/>
          <p:cNvSpPr>
            <a:spLocks noChangeArrowheads="1"/>
          </p:cNvSpPr>
          <p:nvPr/>
        </p:nvSpPr>
        <p:spPr bwMode="auto">
          <a:xfrm>
            <a:off x="6673850" y="6445250"/>
            <a:ext cx="1928813" cy="368300"/>
          </a:xfrm>
          <a:prstGeom prst="rect">
            <a:avLst/>
          </a:prstGeom>
          <a:noFill/>
          <a:ln w="9525">
            <a:noFill/>
            <a:miter lim="800000"/>
            <a:headEnd/>
            <a:tailEnd/>
          </a:ln>
        </p:spPr>
        <p:txBody>
          <a:bodyPr wrap="none">
            <a:spAutoFit/>
          </a:bodyPr>
          <a:lstStyle/>
          <a:p>
            <a:r>
              <a:rPr lang="en-US" altLang="zh-TW">
                <a:solidFill>
                  <a:srgbClr val="0000FF"/>
                </a:solidFill>
                <a:hlinkClick r:id="rId3"/>
              </a:rPr>
              <a:t>www.naer.edu.tw</a:t>
            </a:r>
            <a:endParaRPr lang="zh-TW" altLang="en-US">
              <a:solidFill>
                <a:srgbClr val="0000FF"/>
              </a:solidFill>
            </a:endParaRPr>
          </a:p>
        </p:txBody>
      </p:sp>
      <p:pic>
        <p:nvPicPr>
          <p:cNvPr id="92166"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038" y="669925"/>
            <a:ext cx="8250237" cy="5832475"/>
          </a:xfrm>
          <a:prstGeom prst="rect">
            <a:avLst/>
          </a:prstGeom>
          <a:noFill/>
          <a:ln w="9525">
            <a:noFill/>
            <a:miter lim="800000"/>
            <a:headEnd/>
            <a:tailEnd/>
          </a:ln>
        </p:spPr>
      </p:pic>
      <p:sp>
        <p:nvSpPr>
          <p:cNvPr id="5" name="橢圓 4"/>
          <p:cNvSpPr/>
          <p:nvPr/>
        </p:nvSpPr>
        <p:spPr>
          <a:xfrm>
            <a:off x="827088" y="4591050"/>
            <a:ext cx="1166812" cy="538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9"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89324"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a:solidFill>
                  <a:srgbClr val="898989"/>
                </a:solidFill>
              </a:rPr>
              <a:t>54</a:t>
            </a:r>
            <a:endParaRPr lang="zh-TW" altLang="en-US" sz="1200" dirty="0">
              <a:solidFill>
                <a:srgbClr val="898989"/>
              </a:solidFil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2" descr="https://player.slidesplayer.com/59/11167622/slides/slide_24.jpg">
            <a:extLst>
              <a:ext uri="{FF2B5EF4-FFF2-40B4-BE49-F238E27FC236}">
                <a16:creationId xmlns:a16="http://schemas.microsoft.com/office/drawing/2014/main" id="{9DE97124-CEEB-4562-B02D-A6DC5E9339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2196" y="2054994"/>
            <a:ext cx="5952679" cy="447035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322292" y="3427866"/>
            <a:ext cx="3169588" cy="2797369"/>
          </a:xfrm>
          <a:prstGeom prst="rect">
            <a:avLst/>
          </a:prstGeom>
        </p:spPr>
        <p:txBody>
          <a:bodyPr wrap="square">
            <a:spAutoFit/>
          </a:bodyPr>
          <a:lstStyle/>
          <a:p>
            <a:pPr marL="342900" indent="-342900">
              <a:lnSpc>
                <a:spcPct val="150000"/>
              </a:lnSpc>
              <a:spcBef>
                <a:spcPts val="0"/>
              </a:spcBef>
              <a:spcAft>
                <a:spcPts val="0"/>
              </a:spcAft>
              <a:buFont typeface="Arial" panose="020B0604020202020204" pitchFamily="34" charset="0"/>
              <a:buChar char="•"/>
            </a:pPr>
            <a:r>
              <a:rPr lang="zh-TW" altLang="en-US" sz="2400" b="1" dirty="0">
                <a:solidFill>
                  <a:srgbClr val="FF3300"/>
                </a:solidFill>
                <a:latin typeface="標楷體" panose="03000509000000000000" pitchFamily="65" charset="-120"/>
                <a:ea typeface="標楷體" panose="03000509000000000000" pitchFamily="65" charset="-120"/>
              </a:rPr>
              <a:t>核心素養</a:t>
            </a:r>
            <a:r>
              <a:rPr lang="zh-TW" altLang="en-US" sz="2400" dirty="0">
                <a:latin typeface="標楷體" panose="03000509000000000000" pitchFamily="65" charset="-120"/>
                <a:ea typeface="標楷體" panose="03000509000000000000" pitchFamily="65" charset="-120"/>
              </a:rPr>
              <a:t>：</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一個人為</a:t>
            </a:r>
            <a:r>
              <a:rPr lang="zh-TW" altLang="en-US" sz="2400" b="1" dirty="0">
                <a:solidFill>
                  <a:srgbClr val="FF0000"/>
                </a:solidFill>
                <a:latin typeface="標楷體" panose="03000509000000000000" pitchFamily="65" charset="-120"/>
                <a:ea typeface="標楷體" panose="03000509000000000000" pitchFamily="65" charset="-120"/>
              </a:rPr>
              <a:t>適應現在生活</a:t>
            </a:r>
            <a:r>
              <a:rPr lang="zh-TW" altLang="en-US" sz="2400" dirty="0">
                <a:latin typeface="標楷體" panose="03000509000000000000" pitchFamily="65" charset="-120"/>
                <a:ea typeface="標楷體" panose="03000509000000000000" pitchFamily="65" charset="-120"/>
              </a:rPr>
              <a:t>及面對</a:t>
            </a:r>
            <a:r>
              <a:rPr lang="zh-TW" altLang="en-US" sz="2400" b="1" dirty="0">
                <a:solidFill>
                  <a:srgbClr val="FF0000"/>
                </a:solidFill>
                <a:latin typeface="標楷體" panose="03000509000000000000" pitchFamily="65" charset="-120"/>
                <a:ea typeface="標楷體" panose="03000509000000000000" pitchFamily="65" charset="-120"/>
              </a:rPr>
              <a:t>未來</a:t>
            </a:r>
            <a:r>
              <a:rPr lang="zh-TW" altLang="en-US" sz="2400" dirty="0">
                <a:latin typeface="標楷體" panose="03000509000000000000" pitchFamily="65" charset="-120"/>
                <a:ea typeface="標楷體" panose="03000509000000000000" pitchFamily="65" charset="-120"/>
              </a:rPr>
              <a:t>挑戰，所應具備的</a:t>
            </a:r>
            <a:r>
              <a:rPr lang="zh-TW" altLang="en-US" sz="2400" b="1" dirty="0">
                <a:solidFill>
                  <a:srgbClr val="FF0000"/>
                </a:solidFill>
                <a:latin typeface="標楷體" panose="03000509000000000000" pitchFamily="65" charset="-120"/>
                <a:ea typeface="標楷體" panose="03000509000000000000" pitchFamily="65" charset="-120"/>
              </a:rPr>
              <a:t>知識、能力與態度</a:t>
            </a:r>
            <a:r>
              <a:rPr lang="zh-TW" altLang="en-US" sz="2400" dirty="0">
                <a:latin typeface="標楷體" panose="03000509000000000000" pitchFamily="65" charset="-120"/>
                <a:ea typeface="標楷體" panose="03000509000000000000" pitchFamily="65" charset="-120"/>
              </a:rPr>
              <a:t>。</a:t>
            </a:r>
          </a:p>
        </p:txBody>
      </p:sp>
      <p:sp>
        <p:nvSpPr>
          <p:cNvPr id="43" name="矩形 42"/>
          <p:cNvSpPr/>
          <p:nvPr/>
        </p:nvSpPr>
        <p:spPr>
          <a:xfrm>
            <a:off x="2745043" y="1175950"/>
            <a:ext cx="6398957" cy="7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978214" y="980728"/>
            <a:ext cx="1759288" cy="360000"/>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共同規範</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十二年國教總綱的重要規範</a:t>
            </a:r>
          </a:p>
        </p:txBody>
      </p:sp>
      <p:grpSp>
        <p:nvGrpSpPr>
          <p:cNvPr id="3" name="群組 2">
            <a:extLst>
              <a:ext uri="{FF2B5EF4-FFF2-40B4-BE49-F238E27FC236}">
                <a16:creationId xmlns:a16="http://schemas.microsoft.com/office/drawing/2014/main" id="{FC1355F0-25BE-4773-A00A-585F882D5720}"/>
              </a:ext>
            </a:extLst>
          </p:cNvPr>
          <p:cNvGrpSpPr/>
          <p:nvPr/>
        </p:nvGrpSpPr>
        <p:grpSpPr>
          <a:xfrm>
            <a:off x="323528" y="1628800"/>
            <a:ext cx="1520594" cy="1444616"/>
            <a:chOff x="243093" y="1522568"/>
            <a:chExt cx="1993168" cy="1484480"/>
          </a:xfrm>
        </p:grpSpPr>
        <p:sp>
          <p:nvSpPr>
            <p:cNvPr id="15" name="Freeform 17"/>
            <p:cNvSpPr>
              <a:spLocks/>
            </p:cNvSpPr>
            <p:nvPr/>
          </p:nvSpPr>
          <p:spPr bwMode="auto">
            <a:xfrm>
              <a:off x="1239676" y="1953689"/>
              <a:ext cx="996585" cy="1053359"/>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lumMod val="50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en-US" altLang="zh-CN" sz="640" dirty="0">
                <a:ea typeface="造字工房悦黑演示版常规体" pitchFamily="50" charset="-122"/>
                <a:cs typeface="+mn-ea"/>
                <a:sym typeface="Arial" panose="020B0604020202020204" pitchFamily="34" charset="0"/>
              </a:endParaRPr>
            </a:p>
          </p:txBody>
        </p:sp>
        <p:sp>
          <p:nvSpPr>
            <p:cNvPr id="16" name="Freeform 18"/>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lumMod val="50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7" name="Freeform 19"/>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8" name="Freeform 20"/>
            <p:cNvSpPr>
              <a:spLocks/>
            </p:cNvSpPr>
            <p:nvPr/>
          </p:nvSpPr>
          <p:spPr bwMode="auto">
            <a:xfrm>
              <a:off x="243093" y="1522568"/>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7" name="Freeform 42">
              <a:extLst>
                <a:ext uri="{FF2B5EF4-FFF2-40B4-BE49-F238E27FC236}">
                  <a16:creationId xmlns:a16="http://schemas.microsoft.com/office/drawing/2014/main" id="{CB3C39EE-2B93-4BEF-8B1D-39D066F22AE1}"/>
                </a:ext>
              </a:extLst>
            </p:cNvPr>
            <p:cNvSpPr>
              <a:spLocks noEditPoints="1"/>
            </p:cNvSpPr>
            <p:nvPr/>
          </p:nvSpPr>
          <p:spPr bwMode="auto">
            <a:xfrm>
              <a:off x="546687" y="214281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sp>
        <p:nvSpPr>
          <p:cNvPr id="19" name="TextBox 66"/>
          <p:cNvSpPr txBox="1"/>
          <p:nvPr/>
        </p:nvSpPr>
        <p:spPr>
          <a:xfrm>
            <a:off x="2051720" y="2048344"/>
            <a:ext cx="2741400" cy="584775"/>
          </a:xfrm>
          <a:prstGeom prst="rect">
            <a:avLst/>
          </a:prstGeom>
          <a:noFill/>
        </p:spPr>
        <p:txBody>
          <a:bodyPr wrap="square" rtlCol="0">
            <a:spAutoFit/>
          </a:bodyPr>
          <a:lstStyle/>
          <a:p>
            <a:pPr>
              <a:spcBef>
                <a:spcPts val="0"/>
              </a:spcBef>
              <a:spcAft>
                <a:spcPts val="0"/>
              </a:spcAft>
            </a:pPr>
            <a:r>
              <a:rPr lang="zh-TW" altLang="en-US" sz="3200" b="1" dirty="0">
                <a:solidFill>
                  <a:schemeClr val="accent1">
                    <a:lumMod val="50000"/>
                  </a:schemeClr>
                </a:solidFill>
                <a:latin typeface="+mj-ea"/>
                <a:ea typeface="+mj-ea"/>
                <a:cs typeface="+mn-ea"/>
                <a:sym typeface="Arial" panose="020B0604020202020204" pitchFamily="34" charset="0"/>
              </a:rPr>
              <a:t>規劃方向</a:t>
            </a:r>
            <a:endParaRPr lang="en-GB" sz="3200" b="1" dirty="0">
              <a:solidFill>
                <a:schemeClr val="accent1">
                  <a:lumMod val="50000"/>
                </a:schemeClr>
              </a:solidFill>
              <a:latin typeface="+mj-ea"/>
              <a:ea typeface="+mj-ea"/>
              <a:cs typeface="+mn-ea"/>
              <a:sym typeface="Arial" panose="020B0604020202020204" pitchFamily="34" charset="0"/>
            </a:endParaRPr>
          </a:p>
        </p:txBody>
      </p:sp>
    </p:spTree>
    <p:extLst>
      <p:ext uri="{BB962C8B-B14F-4D97-AF65-F5344CB8AC3E}">
        <p14:creationId xmlns:p14="http://schemas.microsoft.com/office/powerpoint/2010/main" val="865612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文本占位符 1"/>
          <p:cNvSpPr txBox="1">
            <a:spLocks/>
          </p:cNvSpPr>
          <p:nvPr/>
        </p:nvSpPr>
        <p:spPr>
          <a:xfrm>
            <a:off x="2051720" y="1052736"/>
            <a:ext cx="3142702" cy="68514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1" lang="zh-TW" altLang="en-US" sz="3200" dirty="0">
                <a:solidFill>
                  <a:srgbClr val="C1D9DF">
                    <a:lumMod val="75000"/>
                  </a:srgbClr>
                </a:solidFill>
                <a:latin typeface="Century Gothic"/>
                <a:ea typeface="微软雅黑"/>
              </a:rPr>
              <a:t>資料及圖片來源</a:t>
            </a:r>
            <a:endParaRPr kumimoji="1" lang="zh-CN" altLang="en-US" sz="3200" dirty="0">
              <a:solidFill>
                <a:srgbClr val="C1D9DF">
                  <a:lumMod val="75000"/>
                </a:srgbClr>
              </a:solidFill>
              <a:latin typeface="Century Gothic"/>
              <a:ea typeface="微软雅黑"/>
            </a:endParaRPr>
          </a:p>
        </p:txBody>
      </p:sp>
      <p:pic>
        <p:nvPicPr>
          <p:cNvPr id="3" name="圖片 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H="1" flipV="1">
            <a:off x="2051721" y="4098719"/>
            <a:ext cx="3296496" cy="827358"/>
          </a:xfrm>
          <a:prstGeom prst="rect">
            <a:avLst/>
          </a:prstGeom>
        </p:spPr>
      </p:pic>
      <p:pic>
        <p:nvPicPr>
          <p:cNvPr id="31747" name="Picture 3">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35696" y="2564904"/>
            <a:ext cx="5104726"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05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52232C4-3D48-4D7C-A522-0DC07AEC402E}"/>
              </a:ext>
            </a:extLst>
          </p:cNvPr>
          <p:cNvSpPr/>
          <p:nvPr/>
        </p:nvSpPr>
        <p:spPr>
          <a:xfrm>
            <a:off x="-36512" y="240672"/>
            <a:ext cx="8964488" cy="6376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92EABFE4-FA85-4108-B141-7E33E2A6C9B8}"/>
              </a:ext>
            </a:extLst>
          </p:cNvPr>
          <p:cNvGrpSpPr/>
          <p:nvPr/>
        </p:nvGrpSpPr>
        <p:grpSpPr>
          <a:xfrm>
            <a:off x="179512" y="85727"/>
            <a:ext cx="3593346" cy="1009834"/>
            <a:chOff x="2195736" y="1195030"/>
            <a:chExt cx="3593346" cy="972710"/>
          </a:xfrm>
        </p:grpSpPr>
        <p:sp>
          <p:nvSpPr>
            <p:cNvPr id="4" name="Google Shape;271;p14">
              <a:extLst>
                <a:ext uri="{FF2B5EF4-FFF2-40B4-BE49-F238E27FC236}">
                  <a16:creationId xmlns:a16="http://schemas.microsoft.com/office/drawing/2014/main" id="{68E60279-6A5B-4C61-A5B3-54D98DB0CF7F}"/>
                </a:ext>
              </a:extLst>
            </p:cNvPr>
            <p:cNvSpPr/>
            <p:nvPr/>
          </p:nvSpPr>
          <p:spPr>
            <a:xfrm>
              <a:off x="2195736" y="1195030"/>
              <a:ext cx="3593346" cy="972710"/>
            </a:xfrm>
            <a:custGeom>
              <a:avLst/>
              <a:gdLst/>
              <a:ahLst/>
              <a:cxnLst/>
              <a:rect l="l" t="t" r="r" b="b"/>
              <a:pathLst>
                <a:path w="1347" h="671" extrusionOk="0">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spcFirstLastPara="1" wrap="square" lIns="68569" tIns="34275" rIns="68569" bIns="34275" anchor="t" anchorCtr="0">
              <a:noAutofit/>
            </a:bodyPr>
            <a:lstStyle/>
            <a:p>
              <a:pPr>
                <a:spcBef>
                  <a:spcPts val="0"/>
                </a:spcBef>
                <a:spcAft>
                  <a:spcPts val="0"/>
                </a:spcAft>
              </a:pPr>
              <a:endParaRPr sz="1350" dirty="0">
                <a:solidFill>
                  <a:schemeClr val="dk1"/>
                </a:solidFill>
                <a:latin typeface="Calibri"/>
                <a:ea typeface="Calibri"/>
                <a:cs typeface="Calibri"/>
                <a:sym typeface="Calibri"/>
              </a:endParaRPr>
            </a:p>
          </p:txBody>
        </p:sp>
        <p:sp>
          <p:nvSpPr>
            <p:cNvPr id="5" name="Google Shape;272;p14">
              <a:extLst>
                <a:ext uri="{FF2B5EF4-FFF2-40B4-BE49-F238E27FC236}">
                  <a16:creationId xmlns:a16="http://schemas.microsoft.com/office/drawing/2014/main" id="{625D2BA1-0BBB-440E-A448-DA519779DFDF}"/>
                </a:ext>
              </a:extLst>
            </p:cNvPr>
            <p:cNvSpPr txBox="1"/>
            <p:nvPr/>
          </p:nvSpPr>
          <p:spPr>
            <a:xfrm>
              <a:off x="2699793" y="1649787"/>
              <a:ext cx="2232248" cy="422899"/>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zh-TW" altLang="en-US" sz="3200" b="1" dirty="0">
                  <a:solidFill>
                    <a:srgbClr val="2E2E2E"/>
                  </a:solidFill>
                  <a:latin typeface="Arial"/>
                  <a:ea typeface="Arial"/>
                  <a:cs typeface="Arial"/>
                  <a:sym typeface="Arial"/>
                </a:rPr>
                <a:t>核 心 素 養</a:t>
              </a:r>
              <a:endParaRPr sz="5400" b="1" dirty="0">
                <a:solidFill>
                  <a:srgbClr val="2E2E2E"/>
                </a:solidFill>
                <a:latin typeface="Arial"/>
                <a:ea typeface="Arial"/>
                <a:cs typeface="Arial"/>
                <a:sym typeface="Arial"/>
              </a:endParaRPr>
            </a:p>
          </p:txBody>
        </p:sp>
      </p:grpSp>
      <p:sp>
        <p:nvSpPr>
          <p:cNvPr id="10" name="Google Shape;255;p14">
            <a:extLst>
              <a:ext uri="{FF2B5EF4-FFF2-40B4-BE49-F238E27FC236}">
                <a16:creationId xmlns:a16="http://schemas.microsoft.com/office/drawing/2014/main" id="{3DBAD380-5F8A-49C3-B246-CFF9F4A46340}"/>
              </a:ext>
            </a:extLst>
          </p:cNvPr>
          <p:cNvSpPr txBox="1"/>
          <p:nvPr/>
        </p:nvSpPr>
        <p:spPr>
          <a:xfrm>
            <a:off x="3918603" y="459793"/>
            <a:ext cx="3131789" cy="438581"/>
          </a:xfrm>
          <a:prstGeom prst="rect">
            <a:avLst/>
          </a:prstGeom>
          <a:noFill/>
          <a:ln>
            <a:noFill/>
          </a:ln>
        </p:spPr>
        <p:txBody>
          <a:bodyPr spcFirstLastPara="1" wrap="square" lIns="68569" tIns="34275" rIns="68569" bIns="34275" anchor="t" anchorCtr="0">
            <a:noAutofit/>
          </a:bodyPr>
          <a:lstStyle/>
          <a:p>
            <a:pPr algn="just">
              <a:spcBef>
                <a:spcPts val="0"/>
              </a:spcBef>
              <a:spcAft>
                <a:spcPts val="0"/>
              </a:spcAft>
            </a:pPr>
            <a:r>
              <a:rPr lang="zh-TW" altLang="en-US" sz="3200" dirty="0">
                <a:solidFill>
                  <a:srgbClr val="3F3F3F"/>
                </a:solidFill>
                <a:latin typeface="+mn-ea"/>
                <a:ea typeface="+mn-ea"/>
                <a:cs typeface="Arial"/>
                <a:sym typeface="Arial"/>
              </a:rPr>
              <a:t>學習重點與應用</a:t>
            </a:r>
            <a:endParaRPr sz="3200" dirty="0">
              <a:solidFill>
                <a:srgbClr val="3F3F3F"/>
              </a:solidFill>
              <a:latin typeface="+mn-ea"/>
              <a:ea typeface="+mn-ea"/>
              <a:cs typeface="Arial"/>
              <a:sym typeface="Arial"/>
            </a:endParaRPr>
          </a:p>
        </p:txBody>
      </p:sp>
      <p:sp>
        <p:nvSpPr>
          <p:cNvPr id="11" name="Google Shape;256;p14">
            <a:extLst>
              <a:ext uri="{FF2B5EF4-FFF2-40B4-BE49-F238E27FC236}">
                <a16:creationId xmlns:a16="http://schemas.microsoft.com/office/drawing/2014/main" id="{F1BB613D-0959-4189-9265-BCC845C3D8B2}"/>
              </a:ext>
            </a:extLst>
          </p:cNvPr>
          <p:cNvSpPr/>
          <p:nvPr/>
        </p:nvSpPr>
        <p:spPr>
          <a:xfrm flipH="1">
            <a:off x="7452320" y="357208"/>
            <a:ext cx="865716" cy="507136"/>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C000"/>
          </a:solid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 name="Google Shape;257;p14">
            <a:extLst>
              <a:ext uri="{FF2B5EF4-FFF2-40B4-BE49-F238E27FC236}">
                <a16:creationId xmlns:a16="http://schemas.microsoft.com/office/drawing/2014/main" id="{B196A405-C02A-498C-AE3F-C147A2E0429D}"/>
              </a:ext>
            </a:extLst>
          </p:cNvPr>
          <p:cNvSpPr/>
          <p:nvPr/>
        </p:nvSpPr>
        <p:spPr>
          <a:xfrm rot="10800000" flipV="1">
            <a:off x="3424988" y="764704"/>
            <a:ext cx="5395483" cy="330857"/>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262626"/>
            </a:solidFill>
            <a:prstDash val="dash"/>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6" name="矩形 5">
            <a:extLst>
              <a:ext uri="{FF2B5EF4-FFF2-40B4-BE49-F238E27FC236}">
                <a16:creationId xmlns:a16="http://schemas.microsoft.com/office/drawing/2014/main" id="{4F543979-D069-4E75-98E0-96FE1B115F7F}"/>
              </a:ext>
            </a:extLst>
          </p:cNvPr>
          <p:cNvSpPr/>
          <p:nvPr/>
        </p:nvSpPr>
        <p:spPr>
          <a:xfrm>
            <a:off x="-36512" y="1203284"/>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mj-ea"/>
                <a:ea typeface="+mj-ea"/>
                <a:cs typeface="Arial"/>
                <a:sym typeface="Arial"/>
              </a:rPr>
              <a:t>四大原則</a:t>
            </a:r>
            <a:endParaRPr lang="zh-TW" altLang="en-US" sz="2800" dirty="0">
              <a:solidFill>
                <a:schemeClr val="bg1"/>
              </a:solidFill>
              <a:latin typeface="+mj-ea"/>
              <a:ea typeface="+mj-ea"/>
            </a:endParaRPr>
          </a:p>
        </p:txBody>
      </p:sp>
      <p:pic>
        <p:nvPicPr>
          <p:cNvPr id="21" name="Picture 2">
            <a:extLst>
              <a:ext uri="{FF2B5EF4-FFF2-40B4-BE49-F238E27FC236}">
                <a16:creationId xmlns:a16="http://schemas.microsoft.com/office/drawing/2014/main" id="{BF9B26F6-2A00-4213-98C6-EE06BB0CD76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512" y="1975331"/>
            <a:ext cx="8964488" cy="389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3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52232C4-3D48-4D7C-A522-0DC07AEC402E}"/>
              </a:ext>
            </a:extLst>
          </p:cNvPr>
          <p:cNvSpPr/>
          <p:nvPr/>
        </p:nvSpPr>
        <p:spPr>
          <a:xfrm>
            <a:off x="-36512" y="240672"/>
            <a:ext cx="8964488" cy="6376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92EABFE4-FA85-4108-B141-7E33E2A6C9B8}"/>
              </a:ext>
            </a:extLst>
          </p:cNvPr>
          <p:cNvGrpSpPr/>
          <p:nvPr/>
        </p:nvGrpSpPr>
        <p:grpSpPr>
          <a:xfrm>
            <a:off x="179512" y="85727"/>
            <a:ext cx="3593346" cy="1009834"/>
            <a:chOff x="2195736" y="1195030"/>
            <a:chExt cx="3593346" cy="972710"/>
          </a:xfrm>
        </p:grpSpPr>
        <p:sp>
          <p:nvSpPr>
            <p:cNvPr id="4" name="Google Shape;271;p14">
              <a:extLst>
                <a:ext uri="{FF2B5EF4-FFF2-40B4-BE49-F238E27FC236}">
                  <a16:creationId xmlns:a16="http://schemas.microsoft.com/office/drawing/2014/main" id="{68E60279-6A5B-4C61-A5B3-54D98DB0CF7F}"/>
                </a:ext>
              </a:extLst>
            </p:cNvPr>
            <p:cNvSpPr/>
            <p:nvPr/>
          </p:nvSpPr>
          <p:spPr>
            <a:xfrm>
              <a:off x="2195736" y="1195030"/>
              <a:ext cx="3593346" cy="972710"/>
            </a:xfrm>
            <a:custGeom>
              <a:avLst/>
              <a:gdLst/>
              <a:ahLst/>
              <a:cxnLst/>
              <a:rect l="l" t="t" r="r" b="b"/>
              <a:pathLst>
                <a:path w="1347" h="671" extrusionOk="0">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spcFirstLastPara="1" wrap="square" lIns="68569" tIns="34275" rIns="68569" bIns="34275" anchor="t" anchorCtr="0">
              <a:noAutofit/>
            </a:bodyPr>
            <a:lstStyle/>
            <a:p>
              <a:pPr>
                <a:spcBef>
                  <a:spcPts val="0"/>
                </a:spcBef>
                <a:spcAft>
                  <a:spcPts val="0"/>
                </a:spcAft>
              </a:pPr>
              <a:endParaRPr sz="1350" dirty="0">
                <a:solidFill>
                  <a:schemeClr val="dk1"/>
                </a:solidFill>
                <a:latin typeface="Calibri"/>
                <a:ea typeface="Calibri"/>
                <a:cs typeface="Calibri"/>
                <a:sym typeface="Calibri"/>
              </a:endParaRPr>
            </a:p>
          </p:txBody>
        </p:sp>
        <p:sp>
          <p:nvSpPr>
            <p:cNvPr id="5" name="Google Shape;272;p14">
              <a:extLst>
                <a:ext uri="{FF2B5EF4-FFF2-40B4-BE49-F238E27FC236}">
                  <a16:creationId xmlns:a16="http://schemas.microsoft.com/office/drawing/2014/main" id="{625D2BA1-0BBB-440E-A448-DA519779DFDF}"/>
                </a:ext>
              </a:extLst>
            </p:cNvPr>
            <p:cNvSpPr txBox="1"/>
            <p:nvPr/>
          </p:nvSpPr>
          <p:spPr>
            <a:xfrm>
              <a:off x="2699793" y="1649787"/>
              <a:ext cx="2232248" cy="422899"/>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zh-TW" altLang="en-US" sz="3200" b="1" dirty="0">
                  <a:solidFill>
                    <a:srgbClr val="2E2E2E"/>
                  </a:solidFill>
                  <a:latin typeface="Arial"/>
                  <a:ea typeface="Arial"/>
                  <a:cs typeface="Arial"/>
                  <a:sym typeface="Arial"/>
                </a:rPr>
                <a:t>核 心 素 養</a:t>
              </a:r>
              <a:endParaRPr sz="5400" b="1" dirty="0">
                <a:solidFill>
                  <a:srgbClr val="2E2E2E"/>
                </a:solidFill>
                <a:latin typeface="Arial"/>
                <a:ea typeface="Arial"/>
                <a:cs typeface="Arial"/>
                <a:sym typeface="Arial"/>
              </a:endParaRPr>
            </a:p>
          </p:txBody>
        </p:sp>
      </p:grpSp>
      <p:sp>
        <p:nvSpPr>
          <p:cNvPr id="10" name="Google Shape;255;p14">
            <a:extLst>
              <a:ext uri="{FF2B5EF4-FFF2-40B4-BE49-F238E27FC236}">
                <a16:creationId xmlns:a16="http://schemas.microsoft.com/office/drawing/2014/main" id="{3DBAD380-5F8A-49C3-B246-CFF9F4A46340}"/>
              </a:ext>
            </a:extLst>
          </p:cNvPr>
          <p:cNvSpPr txBox="1"/>
          <p:nvPr/>
        </p:nvSpPr>
        <p:spPr>
          <a:xfrm>
            <a:off x="3918603" y="459793"/>
            <a:ext cx="3131789" cy="438581"/>
          </a:xfrm>
          <a:prstGeom prst="rect">
            <a:avLst/>
          </a:prstGeom>
          <a:noFill/>
          <a:ln>
            <a:noFill/>
          </a:ln>
        </p:spPr>
        <p:txBody>
          <a:bodyPr spcFirstLastPara="1" wrap="square" lIns="68569" tIns="34275" rIns="68569" bIns="34275" anchor="t" anchorCtr="0">
            <a:noAutofit/>
          </a:bodyPr>
          <a:lstStyle/>
          <a:p>
            <a:pPr algn="just">
              <a:spcBef>
                <a:spcPts val="0"/>
              </a:spcBef>
              <a:spcAft>
                <a:spcPts val="0"/>
              </a:spcAft>
            </a:pPr>
            <a:r>
              <a:rPr lang="zh-TW" altLang="en-US" sz="3200" dirty="0">
                <a:solidFill>
                  <a:srgbClr val="3F3F3F"/>
                </a:solidFill>
                <a:latin typeface="+mj-ea"/>
                <a:ea typeface="+mj-ea"/>
                <a:cs typeface="Arial"/>
                <a:sym typeface="Arial"/>
              </a:rPr>
              <a:t>學習重點與應用</a:t>
            </a:r>
            <a:endParaRPr sz="3200" dirty="0">
              <a:solidFill>
                <a:srgbClr val="3F3F3F"/>
              </a:solidFill>
              <a:latin typeface="+mj-ea"/>
              <a:ea typeface="+mj-ea"/>
              <a:cs typeface="Arial"/>
              <a:sym typeface="Arial"/>
            </a:endParaRPr>
          </a:p>
        </p:txBody>
      </p:sp>
      <p:sp>
        <p:nvSpPr>
          <p:cNvPr id="11" name="Google Shape;256;p14">
            <a:extLst>
              <a:ext uri="{FF2B5EF4-FFF2-40B4-BE49-F238E27FC236}">
                <a16:creationId xmlns:a16="http://schemas.microsoft.com/office/drawing/2014/main" id="{F1BB613D-0959-4189-9265-BCC845C3D8B2}"/>
              </a:ext>
            </a:extLst>
          </p:cNvPr>
          <p:cNvSpPr/>
          <p:nvPr/>
        </p:nvSpPr>
        <p:spPr>
          <a:xfrm flipH="1">
            <a:off x="7452320" y="357208"/>
            <a:ext cx="865716" cy="507136"/>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C000"/>
          </a:solidFill>
          <a:ln>
            <a:noFill/>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12" name="Google Shape;257;p14">
            <a:extLst>
              <a:ext uri="{FF2B5EF4-FFF2-40B4-BE49-F238E27FC236}">
                <a16:creationId xmlns:a16="http://schemas.microsoft.com/office/drawing/2014/main" id="{B196A405-C02A-498C-AE3F-C147A2E0429D}"/>
              </a:ext>
            </a:extLst>
          </p:cNvPr>
          <p:cNvSpPr/>
          <p:nvPr/>
        </p:nvSpPr>
        <p:spPr>
          <a:xfrm rot="10800000" flipV="1">
            <a:off x="3424988" y="764704"/>
            <a:ext cx="5395483" cy="330857"/>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262626"/>
            </a:solidFill>
            <a:prstDash val="dash"/>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sp>
        <p:nvSpPr>
          <p:cNvPr id="23" name="矩形 22">
            <a:extLst>
              <a:ext uri="{FF2B5EF4-FFF2-40B4-BE49-F238E27FC236}">
                <a16:creationId xmlns:a16="http://schemas.microsoft.com/office/drawing/2014/main" id="{8B31BA00-7F4A-48CC-B9DB-549679C5F372}"/>
              </a:ext>
            </a:extLst>
          </p:cNvPr>
          <p:cNvSpPr/>
          <p:nvPr/>
        </p:nvSpPr>
        <p:spPr>
          <a:xfrm>
            <a:off x="-36512" y="1203284"/>
            <a:ext cx="8964488" cy="523220"/>
          </a:xfrm>
          <a:prstGeom prst="rect">
            <a:avLst/>
          </a:prstGeom>
          <a:solidFill>
            <a:schemeClr val="tx1"/>
          </a:solidFill>
        </p:spPr>
        <p:txBody>
          <a:bodyPr wrap="square">
            <a:spAutoFit/>
          </a:bodyPr>
          <a:lstStyle/>
          <a:p>
            <a:pPr algn="ctr"/>
            <a:r>
              <a:rPr lang="zh-TW" altLang="en-US" sz="2800" dirty="0">
                <a:solidFill>
                  <a:schemeClr val="bg1"/>
                </a:solidFill>
                <a:latin typeface="+mj-ea"/>
                <a:ea typeface="+mj-ea"/>
                <a:cs typeface="Arial"/>
                <a:sym typeface="Arial"/>
              </a:rPr>
              <a:t>核心素養的轉化與發展</a:t>
            </a:r>
            <a:endParaRPr lang="zh-TW" altLang="en-US" sz="2800" dirty="0">
              <a:solidFill>
                <a:schemeClr val="bg1"/>
              </a:solidFill>
              <a:latin typeface="+mj-ea"/>
              <a:ea typeface="+mj-ea"/>
            </a:endParaRPr>
          </a:p>
        </p:txBody>
      </p:sp>
      <p:grpSp>
        <p:nvGrpSpPr>
          <p:cNvPr id="13" name="群組 12">
            <a:extLst>
              <a:ext uri="{FF2B5EF4-FFF2-40B4-BE49-F238E27FC236}">
                <a16:creationId xmlns:a16="http://schemas.microsoft.com/office/drawing/2014/main" id="{F9A90C40-4DBA-4B6C-ACD0-450E0FA81916}"/>
              </a:ext>
            </a:extLst>
          </p:cNvPr>
          <p:cNvGrpSpPr/>
          <p:nvPr/>
        </p:nvGrpSpPr>
        <p:grpSpPr>
          <a:xfrm>
            <a:off x="136824" y="1761541"/>
            <a:ext cx="8821143" cy="4979828"/>
            <a:chOff x="-734516" y="1750876"/>
            <a:chExt cx="9368337" cy="7436736"/>
          </a:xfrm>
        </p:grpSpPr>
        <p:cxnSp>
          <p:nvCxnSpPr>
            <p:cNvPr id="86" name="直線單箭頭接點 85">
              <a:extLst>
                <a:ext uri="{FF2B5EF4-FFF2-40B4-BE49-F238E27FC236}">
                  <a16:creationId xmlns:a16="http://schemas.microsoft.com/office/drawing/2014/main" id="{884C9F4E-C1E1-4FA9-8A07-CEB4E18F9321}"/>
                </a:ext>
              </a:extLst>
            </p:cNvPr>
            <p:cNvCxnSpPr/>
            <p:nvPr/>
          </p:nvCxnSpPr>
          <p:spPr>
            <a:xfrm flipV="1">
              <a:off x="827584" y="2443026"/>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單箭頭接點 86">
              <a:extLst>
                <a:ext uri="{FF2B5EF4-FFF2-40B4-BE49-F238E27FC236}">
                  <a16:creationId xmlns:a16="http://schemas.microsoft.com/office/drawing/2014/main" id="{BD4BCE0F-3F81-411E-9662-2F743CA9C0B7}"/>
                </a:ext>
              </a:extLst>
            </p:cNvPr>
            <p:cNvCxnSpPr/>
            <p:nvPr/>
          </p:nvCxnSpPr>
          <p:spPr>
            <a:xfrm>
              <a:off x="872034" y="3493951"/>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8E41F318-A302-4C25-ACBC-72E5E7B6F486}"/>
                </a:ext>
              </a:extLst>
            </p:cNvPr>
            <p:cNvCxnSpPr/>
            <p:nvPr/>
          </p:nvCxnSpPr>
          <p:spPr>
            <a:xfrm>
              <a:off x="813297" y="6329226"/>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2" name="群組 62">
              <a:extLst>
                <a:ext uri="{FF2B5EF4-FFF2-40B4-BE49-F238E27FC236}">
                  <a16:creationId xmlns:a16="http://schemas.microsoft.com/office/drawing/2014/main" id="{42C2852E-6A31-4643-B121-BB88936527D7}"/>
                </a:ext>
              </a:extLst>
            </p:cNvPr>
            <p:cNvGrpSpPr>
              <a:grpSpLocks/>
            </p:cNvGrpSpPr>
            <p:nvPr/>
          </p:nvGrpSpPr>
          <p:grpSpPr bwMode="auto">
            <a:xfrm>
              <a:off x="-734516" y="2320329"/>
              <a:ext cx="1625600" cy="2031582"/>
              <a:chOff x="159021" y="602253"/>
              <a:chExt cx="1625397" cy="2031328"/>
            </a:xfrm>
          </p:grpSpPr>
          <p:pic>
            <p:nvPicPr>
              <p:cNvPr id="93" name="圖片 1">
                <a:extLst>
                  <a:ext uri="{FF2B5EF4-FFF2-40B4-BE49-F238E27FC236}">
                    <a16:creationId xmlns:a16="http://schemas.microsoft.com/office/drawing/2014/main" id="{3C6C03D6-B7E4-4F1C-A1DC-98D5CEDA5B3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9021" y="602253"/>
                <a:ext cx="1625397" cy="203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文字方塊 9">
                <a:extLst>
                  <a:ext uri="{FF2B5EF4-FFF2-40B4-BE49-F238E27FC236}">
                    <a16:creationId xmlns:a16="http://schemas.microsoft.com/office/drawing/2014/main" id="{C576892B-0C0E-45DA-9271-EEFD05740A95}"/>
                  </a:ext>
                </a:extLst>
              </p:cNvPr>
              <p:cNvSpPr txBox="1">
                <a:spLocks noChangeArrowheads="1"/>
              </p:cNvSpPr>
              <p:nvPr/>
            </p:nvSpPr>
            <p:spPr bwMode="auto">
              <a:xfrm>
                <a:off x="843347" y="1202316"/>
                <a:ext cx="313339" cy="9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總</a:t>
                </a:r>
                <a:endParaRPr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95" name="群組 2047">
              <a:extLst>
                <a:ext uri="{FF2B5EF4-FFF2-40B4-BE49-F238E27FC236}">
                  <a16:creationId xmlns:a16="http://schemas.microsoft.com/office/drawing/2014/main" id="{46493550-B21C-4B72-BD17-901BF15978AB}"/>
                </a:ext>
              </a:extLst>
            </p:cNvPr>
            <p:cNvGrpSpPr>
              <a:grpSpLocks/>
            </p:cNvGrpSpPr>
            <p:nvPr/>
          </p:nvGrpSpPr>
          <p:grpSpPr bwMode="auto">
            <a:xfrm>
              <a:off x="-734516" y="5279886"/>
              <a:ext cx="1707068" cy="2144954"/>
              <a:chOff x="159022" y="3562231"/>
              <a:chExt cx="1706855" cy="2144687"/>
            </a:xfrm>
          </p:grpSpPr>
          <p:pic>
            <p:nvPicPr>
              <p:cNvPr id="96" name="圖片 2">
                <a:extLst>
                  <a:ext uri="{FF2B5EF4-FFF2-40B4-BE49-F238E27FC236}">
                    <a16:creationId xmlns:a16="http://schemas.microsoft.com/office/drawing/2014/main" id="{9C15D88E-77FC-4CD3-A148-7AC9D9E7111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022" y="3562231"/>
                <a:ext cx="1625397" cy="21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文字方塊 10">
                <a:extLst>
                  <a:ext uri="{FF2B5EF4-FFF2-40B4-BE49-F238E27FC236}">
                    <a16:creationId xmlns:a16="http://schemas.microsoft.com/office/drawing/2014/main" id="{C4FE67D8-CA51-4DCD-A565-CAE8FD43A6E2}"/>
                  </a:ext>
                </a:extLst>
              </p:cNvPr>
              <p:cNvSpPr txBox="1">
                <a:spLocks noChangeArrowheads="1"/>
              </p:cNvSpPr>
              <p:nvPr/>
            </p:nvSpPr>
            <p:spPr bwMode="auto">
              <a:xfrm>
                <a:off x="621623" y="5155437"/>
                <a:ext cx="1244254" cy="5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領綱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cxnSp>
          <p:nvCxnSpPr>
            <p:cNvPr id="98" name="直線單箭頭接點 97">
              <a:extLst>
                <a:ext uri="{FF2B5EF4-FFF2-40B4-BE49-F238E27FC236}">
                  <a16:creationId xmlns:a16="http://schemas.microsoft.com/office/drawing/2014/main" id="{8AA7A500-FFD4-40C8-981E-E18ACE8B5714}"/>
                </a:ext>
              </a:extLst>
            </p:cNvPr>
            <p:cNvCxnSpPr/>
            <p:nvPr/>
          </p:nvCxnSpPr>
          <p:spPr>
            <a:xfrm flipH="1">
              <a:off x="78284" y="4300401"/>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9" name="群組 2048">
              <a:extLst>
                <a:ext uri="{FF2B5EF4-FFF2-40B4-BE49-F238E27FC236}">
                  <a16:creationId xmlns:a16="http://schemas.microsoft.com/office/drawing/2014/main" id="{2F876B9B-9499-4818-B67E-EAB25D328EE3}"/>
                </a:ext>
              </a:extLst>
            </p:cNvPr>
            <p:cNvGrpSpPr>
              <a:grpSpLocks/>
            </p:cNvGrpSpPr>
            <p:nvPr/>
          </p:nvGrpSpPr>
          <p:grpSpPr bwMode="auto">
            <a:xfrm>
              <a:off x="1597427" y="1750876"/>
              <a:ext cx="1625077" cy="1713026"/>
              <a:chOff x="2490644" y="33058"/>
              <a:chExt cx="1625304" cy="1713267"/>
            </a:xfrm>
          </p:grpSpPr>
          <p:pic>
            <p:nvPicPr>
              <p:cNvPr id="100" name="圖片 13">
                <a:extLst>
                  <a:ext uri="{FF2B5EF4-FFF2-40B4-BE49-F238E27FC236}">
                    <a16:creationId xmlns:a16="http://schemas.microsoft.com/office/drawing/2014/main" id="{B3526153-EF4D-4786-80F7-6E1A685875C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90644" y="33058"/>
                <a:ext cx="1625304" cy="17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文字方塊 19">
                <a:extLst>
                  <a:ext uri="{FF2B5EF4-FFF2-40B4-BE49-F238E27FC236}">
                    <a16:creationId xmlns:a16="http://schemas.microsoft.com/office/drawing/2014/main" id="{B0EE56E7-32D4-4BD0-AA9A-93CBE790FDD5}"/>
                  </a:ext>
                </a:extLst>
              </p:cNvPr>
              <p:cNvSpPr txBox="1">
                <a:spLocks noChangeArrowheads="1"/>
              </p:cNvSpPr>
              <p:nvPr/>
            </p:nvSpPr>
            <p:spPr bwMode="auto">
              <a:xfrm>
                <a:off x="2772030" y="1191647"/>
                <a:ext cx="1187538"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核心素養</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102" name="群組 2050">
              <a:extLst>
                <a:ext uri="{FF2B5EF4-FFF2-40B4-BE49-F238E27FC236}">
                  <a16:creationId xmlns:a16="http://schemas.microsoft.com/office/drawing/2014/main" id="{F9100215-0067-4B95-996B-1FBADB614D48}"/>
                </a:ext>
              </a:extLst>
            </p:cNvPr>
            <p:cNvGrpSpPr>
              <a:grpSpLocks/>
            </p:cNvGrpSpPr>
            <p:nvPr/>
          </p:nvGrpSpPr>
          <p:grpSpPr bwMode="auto">
            <a:xfrm>
              <a:off x="808408" y="3317738"/>
              <a:ext cx="2416299" cy="2728051"/>
              <a:chOff x="1700320" y="1600065"/>
              <a:chExt cx="2417236" cy="2726419"/>
            </a:xfrm>
          </p:grpSpPr>
          <p:cxnSp>
            <p:nvCxnSpPr>
              <p:cNvPr id="103" name="直線單箭頭接點 102">
                <a:extLst>
                  <a:ext uri="{FF2B5EF4-FFF2-40B4-BE49-F238E27FC236}">
                    <a16:creationId xmlns:a16="http://schemas.microsoft.com/office/drawing/2014/main" id="{B095EA3B-0AA4-40B2-98B9-45862AD86847}"/>
                  </a:ext>
                </a:extLst>
              </p:cNvPr>
              <p:cNvCxnSpPr>
                <a:cxnSpLocks/>
              </p:cNvCxnSpPr>
              <p:nvPr/>
            </p:nvCxnSpPr>
            <p:spPr>
              <a:xfrm flipV="1">
                <a:off x="1700320" y="3389889"/>
                <a:ext cx="885231" cy="936595"/>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4" name="文字方塊 103">
                <a:extLst>
                  <a:ext uri="{FF2B5EF4-FFF2-40B4-BE49-F238E27FC236}">
                    <a16:creationId xmlns:a16="http://schemas.microsoft.com/office/drawing/2014/main" id="{3CBF22EE-128D-4D39-92B3-25AEF52A734A}"/>
                  </a:ext>
                </a:extLst>
              </p:cNvPr>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05" name="群組 2052">
              <a:extLst>
                <a:ext uri="{FF2B5EF4-FFF2-40B4-BE49-F238E27FC236}">
                  <a16:creationId xmlns:a16="http://schemas.microsoft.com/office/drawing/2014/main" id="{338F4116-F308-4E7C-8780-1C346A2FBB60}"/>
                </a:ext>
              </a:extLst>
            </p:cNvPr>
            <p:cNvGrpSpPr>
              <a:grpSpLocks/>
            </p:cNvGrpSpPr>
            <p:nvPr/>
          </p:nvGrpSpPr>
          <p:grpSpPr bwMode="auto">
            <a:xfrm>
              <a:off x="2437309" y="6069101"/>
              <a:ext cx="730250" cy="926520"/>
              <a:chOff x="3329851" y="4351610"/>
              <a:chExt cx="730303" cy="926557"/>
            </a:xfrm>
          </p:grpSpPr>
          <p:cxnSp>
            <p:nvCxnSpPr>
              <p:cNvPr id="106" name="直線單箭頭接點 105">
                <a:extLst>
                  <a:ext uri="{FF2B5EF4-FFF2-40B4-BE49-F238E27FC236}">
                    <a16:creationId xmlns:a16="http://schemas.microsoft.com/office/drawing/2014/main" id="{F8CD6DD5-5224-4E0A-BE54-7FF2D1BA0F58}"/>
                  </a:ext>
                </a:extLst>
              </p:cNvPr>
              <p:cNvCxnSpPr/>
              <p:nvPr/>
            </p:nvCxnSpPr>
            <p:spPr>
              <a:xfrm>
                <a:off x="3329851" y="4444697"/>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7" name="文字方塊 106">
                <a:extLst>
                  <a:ext uri="{FF2B5EF4-FFF2-40B4-BE49-F238E27FC236}">
                    <a16:creationId xmlns:a16="http://schemas.microsoft.com/office/drawing/2014/main" id="{0D3175DC-0B70-4FA9-8722-1729C87908B7}"/>
                  </a:ext>
                </a:extLst>
              </p:cNvPr>
              <p:cNvSpPr txBox="1"/>
              <p:nvPr/>
            </p:nvSpPr>
            <p:spPr>
              <a:xfrm>
                <a:off x="3404469" y="4351610"/>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08" name="群組 2067">
              <a:extLst>
                <a:ext uri="{FF2B5EF4-FFF2-40B4-BE49-F238E27FC236}">
                  <a16:creationId xmlns:a16="http://schemas.microsoft.com/office/drawing/2014/main" id="{F8AC01A8-5BF1-464B-B64D-CFE1919C4183}"/>
                </a:ext>
              </a:extLst>
            </p:cNvPr>
            <p:cNvGrpSpPr>
              <a:grpSpLocks/>
            </p:cNvGrpSpPr>
            <p:nvPr/>
          </p:nvGrpSpPr>
          <p:grpSpPr bwMode="auto">
            <a:xfrm>
              <a:off x="681059" y="6877301"/>
              <a:ext cx="2647952" cy="2310311"/>
              <a:chOff x="1574950" y="5159721"/>
              <a:chExt cx="2647470" cy="2309606"/>
            </a:xfrm>
          </p:grpSpPr>
          <p:grpSp>
            <p:nvGrpSpPr>
              <p:cNvPr id="110" name="群組 2053">
                <a:extLst>
                  <a:ext uri="{FF2B5EF4-FFF2-40B4-BE49-F238E27FC236}">
                    <a16:creationId xmlns:a16="http://schemas.microsoft.com/office/drawing/2014/main" id="{AC728573-43F4-4A6B-BE17-660FD126AF98}"/>
                  </a:ext>
                </a:extLst>
              </p:cNvPr>
              <p:cNvGrpSpPr>
                <a:grpSpLocks/>
              </p:cNvGrpSpPr>
              <p:nvPr/>
            </p:nvGrpSpPr>
            <p:grpSpPr bwMode="auto">
              <a:xfrm>
                <a:off x="2597117" y="5159721"/>
                <a:ext cx="1625303" cy="1831552"/>
                <a:chOff x="2597117" y="5159721"/>
                <a:chExt cx="1625303" cy="1831552"/>
              </a:xfrm>
            </p:grpSpPr>
            <p:pic>
              <p:nvPicPr>
                <p:cNvPr id="111" name="圖片 110">
                  <a:extLst>
                    <a:ext uri="{FF2B5EF4-FFF2-40B4-BE49-F238E27FC236}">
                      <a16:creationId xmlns:a16="http://schemas.microsoft.com/office/drawing/2014/main" id="{87291D1E-40DE-4DDB-A166-0A921426A2FA}"/>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97117" y="5278005"/>
                  <a:ext cx="1625303" cy="1713268"/>
                </a:xfrm>
                <a:prstGeom prst="rect">
                  <a:avLst/>
                </a:prstGeom>
              </p:spPr>
            </p:pic>
            <p:pic>
              <p:nvPicPr>
                <p:cNvPr id="112" name="圖片 28">
                  <a:extLst>
                    <a:ext uri="{FF2B5EF4-FFF2-40B4-BE49-F238E27FC236}">
                      <a16:creationId xmlns:a16="http://schemas.microsoft.com/office/drawing/2014/main" id="{514E66B6-0816-4E08-AB2D-A8423028747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9" name="文字方塊 108">
                <a:extLst>
                  <a:ext uri="{FF2B5EF4-FFF2-40B4-BE49-F238E27FC236}">
                    <a16:creationId xmlns:a16="http://schemas.microsoft.com/office/drawing/2014/main" id="{026E227F-4DE1-42A2-833E-84DAFCB5C470}"/>
                  </a:ext>
                </a:extLst>
              </p:cNvPr>
              <p:cNvSpPr txBox="1"/>
              <p:nvPr/>
            </p:nvSpPr>
            <p:spPr>
              <a:xfrm>
                <a:off x="1574950" y="6917946"/>
                <a:ext cx="2647469" cy="551381"/>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13" name="群組 2066">
              <a:extLst>
                <a:ext uri="{FF2B5EF4-FFF2-40B4-BE49-F238E27FC236}">
                  <a16:creationId xmlns:a16="http://schemas.microsoft.com/office/drawing/2014/main" id="{C3FC8A76-A63F-484E-A4CC-71EAC593BF2F}"/>
                </a:ext>
              </a:extLst>
            </p:cNvPr>
            <p:cNvGrpSpPr>
              <a:grpSpLocks/>
            </p:cNvGrpSpPr>
            <p:nvPr/>
          </p:nvGrpSpPr>
          <p:grpSpPr bwMode="auto">
            <a:xfrm>
              <a:off x="1281206" y="4092184"/>
              <a:ext cx="2982910" cy="2043161"/>
              <a:chOff x="2029167" y="2417065"/>
              <a:chExt cx="2981920" cy="2043231"/>
            </a:xfrm>
          </p:grpSpPr>
          <p:grpSp>
            <p:nvGrpSpPr>
              <p:cNvPr id="114" name="群組 2051">
                <a:extLst>
                  <a:ext uri="{FF2B5EF4-FFF2-40B4-BE49-F238E27FC236}">
                    <a16:creationId xmlns:a16="http://schemas.microsoft.com/office/drawing/2014/main" id="{C8617BBC-BB1B-4BF9-9EF3-43A65D5708F8}"/>
                  </a:ext>
                </a:extLst>
              </p:cNvPr>
              <p:cNvGrpSpPr>
                <a:grpSpLocks/>
              </p:cNvGrpSpPr>
              <p:nvPr/>
            </p:nvGrpSpPr>
            <p:grpSpPr bwMode="auto">
              <a:xfrm>
                <a:off x="2421732" y="2417065"/>
                <a:ext cx="1625304" cy="1776424"/>
                <a:chOff x="2421732" y="2417065"/>
                <a:chExt cx="1625304" cy="1776424"/>
              </a:xfrm>
            </p:grpSpPr>
            <p:pic>
              <p:nvPicPr>
                <p:cNvPr id="116" name="圖片 115">
                  <a:extLst>
                    <a:ext uri="{FF2B5EF4-FFF2-40B4-BE49-F238E27FC236}">
                      <a16:creationId xmlns:a16="http://schemas.microsoft.com/office/drawing/2014/main" id="{3FAE0DA1-552F-4C9F-907D-D567E7CB95E1}"/>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21732" y="2480222"/>
                  <a:ext cx="1625304" cy="1713267"/>
                </a:xfrm>
                <a:prstGeom prst="rect">
                  <a:avLst/>
                </a:prstGeom>
              </p:spPr>
            </p:pic>
            <p:sp>
              <p:nvSpPr>
                <p:cNvPr id="117" name="文字方塊 16">
                  <a:extLst>
                    <a:ext uri="{FF2B5EF4-FFF2-40B4-BE49-F238E27FC236}">
                      <a16:creationId xmlns:a16="http://schemas.microsoft.com/office/drawing/2014/main" id="{65899C5D-6EF6-4503-A7A5-9637C61535CB}"/>
                    </a:ext>
                  </a:extLst>
                </p:cNvPr>
                <p:cNvSpPr txBox="1">
                  <a:spLocks noChangeArrowheads="1"/>
                </p:cNvSpPr>
                <p:nvPr/>
              </p:nvSpPr>
              <p:spPr bwMode="auto">
                <a:xfrm>
                  <a:off x="2651080" y="258542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E</a:t>
                  </a:r>
                </a:p>
              </p:txBody>
            </p:sp>
            <p:sp>
              <p:nvSpPr>
                <p:cNvPr id="118" name="文字方塊 17">
                  <a:extLst>
                    <a:ext uri="{FF2B5EF4-FFF2-40B4-BE49-F238E27FC236}">
                      <a16:creationId xmlns:a16="http://schemas.microsoft.com/office/drawing/2014/main" id="{7538C550-5772-48A2-B044-1C0AA38802C2}"/>
                    </a:ext>
                  </a:extLst>
                </p:cNvPr>
                <p:cNvSpPr txBox="1">
                  <a:spLocks noChangeArrowheads="1"/>
                </p:cNvSpPr>
                <p:nvPr/>
              </p:nvSpPr>
              <p:spPr bwMode="auto">
                <a:xfrm>
                  <a:off x="3085603" y="241706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J</a:t>
                  </a:r>
                </a:p>
              </p:txBody>
            </p:sp>
            <p:sp>
              <p:nvSpPr>
                <p:cNvPr id="119" name="文字方塊 18">
                  <a:extLst>
                    <a:ext uri="{FF2B5EF4-FFF2-40B4-BE49-F238E27FC236}">
                      <a16:creationId xmlns:a16="http://schemas.microsoft.com/office/drawing/2014/main" id="{C241A468-109B-428B-90CD-50ED1FB9B8D9}"/>
                    </a:ext>
                  </a:extLst>
                </p:cNvPr>
                <p:cNvSpPr txBox="1">
                  <a:spLocks noChangeArrowheads="1"/>
                </p:cNvSpPr>
                <p:nvPr/>
              </p:nvSpPr>
              <p:spPr bwMode="auto">
                <a:xfrm>
                  <a:off x="3520128" y="258542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U</a:t>
                  </a:r>
                </a:p>
              </p:txBody>
            </p:sp>
          </p:grpSp>
          <p:sp>
            <p:nvSpPr>
              <p:cNvPr id="115" name="文字方塊 114">
                <a:extLst>
                  <a:ext uri="{FF2B5EF4-FFF2-40B4-BE49-F238E27FC236}">
                    <a16:creationId xmlns:a16="http://schemas.microsoft.com/office/drawing/2014/main" id="{5897F515-576F-4741-8C90-B19759A24A20}"/>
                  </a:ext>
                </a:extLst>
              </p:cNvPr>
              <p:cNvSpPr txBox="1"/>
              <p:nvPr/>
            </p:nvSpPr>
            <p:spPr>
              <a:xfrm>
                <a:off x="2029167" y="3908727"/>
                <a:ext cx="2981920" cy="551569"/>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20" name="群組 2068">
              <a:extLst>
                <a:ext uri="{FF2B5EF4-FFF2-40B4-BE49-F238E27FC236}">
                  <a16:creationId xmlns:a16="http://schemas.microsoft.com/office/drawing/2014/main" id="{AED82F78-D1C9-4C51-B51C-BABC63A1F905}"/>
                </a:ext>
              </a:extLst>
            </p:cNvPr>
            <p:cNvGrpSpPr>
              <a:grpSpLocks/>
            </p:cNvGrpSpPr>
            <p:nvPr/>
          </p:nvGrpSpPr>
          <p:grpSpPr bwMode="auto">
            <a:xfrm>
              <a:off x="3777563" y="4113846"/>
              <a:ext cx="3831371" cy="1998426"/>
              <a:chOff x="4670940" y="2396348"/>
              <a:chExt cx="3831310" cy="1998727"/>
            </a:xfrm>
          </p:grpSpPr>
          <p:grpSp>
            <p:nvGrpSpPr>
              <p:cNvPr id="121" name="群組 2054">
                <a:extLst>
                  <a:ext uri="{FF2B5EF4-FFF2-40B4-BE49-F238E27FC236}">
                    <a16:creationId xmlns:a16="http://schemas.microsoft.com/office/drawing/2014/main" id="{5899BB9F-7661-4BD7-849C-1D379C932DD7}"/>
                  </a:ext>
                </a:extLst>
              </p:cNvPr>
              <p:cNvGrpSpPr>
                <a:grpSpLocks/>
              </p:cNvGrpSpPr>
              <p:nvPr/>
            </p:nvGrpSpPr>
            <p:grpSpPr bwMode="auto">
              <a:xfrm>
                <a:off x="4670940" y="2396348"/>
                <a:ext cx="2395604" cy="1859331"/>
                <a:chOff x="4670940" y="2396348"/>
                <a:chExt cx="2395604" cy="1859331"/>
              </a:xfrm>
            </p:grpSpPr>
            <p:pic>
              <p:nvPicPr>
                <p:cNvPr id="123" name="圖片 44">
                  <a:extLst>
                    <a:ext uri="{FF2B5EF4-FFF2-40B4-BE49-F238E27FC236}">
                      <a16:creationId xmlns:a16="http://schemas.microsoft.com/office/drawing/2014/main" id="{B39C0F0A-8261-4A77-8742-9C51F5F30EEB}"/>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0940" y="2396348"/>
                  <a:ext cx="1586291" cy="185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圖片 51">
                  <a:extLst>
                    <a:ext uri="{FF2B5EF4-FFF2-40B4-BE49-F238E27FC236}">
                      <a16:creationId xmlns:a16="http://schemas.microsoft.com/office/drawing/2014/main" id="{D5B84995-9271-4897-9D39-41B29720F7D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08629" y="266383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文字方塊 121">
                <a:extLst>
                  <a:ext uri="{FF2B5EF4-FFF2-40B4-BE49-F238E27FC236}">
                    <a16:creationId xmlns:a16="http://schemas.microsoft.com/office/drawing/2014/main" id="{6F94BA13-4E09-482C-A394-11BDFA84D633}"/>
                  </a:ext>
                </a:extLst>
              </p:cNvPr>
              <p:cNvSpPr txBox="1"/>
              <p:nvPr/>
            </p:nvSpPr>
            <p:spPr>
              <a:xfrm>
                <a:off x="5994038" y="3835094"/>
                <a:ext cx="2508212" cy="559981"/>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25" name="群組 2069">
              <a:extLst>
                <a:ext uri="{FF2B5EF4-FFF2-40B4-BE49-F238E27FC236}">
                  <a16:creationId xmlns:a16="http://schemas.microsoft.com/office/drawing/2014/main" id="{3969A6A3-A9D3-4838-9AE1-4BC204F7F975}"/>
                </a:ext>
              </a:extLst>
            </p:cNvPr>
            <p:cNvGrpSpPr>
              <a:grpSpLocks/>
            </p:cNvGrpSpPr>
            <p:nvPr/>
          </p:nvGrpSpPr>
          <p:grpSpPr bwMode="auto">
            <a:xfrm>
              <a:off x="5122905" y="6867632"/>
              <a:ext cx="3510916" cy="1897582"/>
              <a:chOff x="6001576" y="5241987"/>
              <a:chExt cx="3598424" cy="1944660"/>
            </a:xfrm>
          </p:grpSpPr>
          <p:grpSp>
            <p:nvGrpSpPr>
              <p:cNvPr id="126" name="群組 2055">
                <a:extLst>
                  <a:ext uri="{FF2B5EF4-FFF2-40B4-BE49-F238E27FC236}">
                    <a16:creationId xmlns:a16="http://schemas.microsoft.com/office/drawing/2014/main" id="{A257879D-9317-4B97-96A5-1733186CC084}"/>
                  </a:ext>
                </a:extLst>
              </p:cNvPr>
              <p:cNvGrpSpPr>
                <a:grpSpLocks/>
              </p:cNvGrpSpPr>
              <p:nvPr/>
            </p:nvGrpSpPr>
            <p:grpSpPr bwMode="auto">
              <a:xfrm>
                <a:off x="6001576" y="5364015"/>
                <a:ext cx="2473390" cy="1822632"/>
                <a:chOff x="6001576" y="5364015"/>
                <a:chExt cx="2473390" cy="1822632"/>
              </a:xfrm>
            </p:grpSpPr>
            <p:pic>
              <p:nvPicPr>
                <p:cNvPr id="128" name="圖片 127">
                  <a:extLst>
                    <a:ext uri="{FF2B5EF4-FFF2-40B4-BE49-F238E27FC236}">
                      <a16:creationId xmlns:a16="http://schemas.microsoft.com/office/drawing/2014/main" id="{A4E8BA7A-C78F-4DE1-A763-9EF74AFA70F2}"/>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6001576" y="5364015"/>
                  <a:ext cx="1554980" cy="1822632"/>
                </a:xfrm>
                <a:prstGeom prst="rect">
                  <a:avLst/>
                </a:prstGeom>
              </p:spPr>
            </p:pic>
            <p:pic>
              <p:nvPicPr>
                <p:cNvPr id="129" name="圖片 45">
                  <a:extLst>
                    <a:ext uri="{FF2B5EF4-FFF2-40B4-BE49-F238E27FC236}">
                      <a16:creationId xmlns:a16="http://schemas.microsoft.com/office/drawing/2014/main" id="{4DD34D11-BDE4-4BEC-9FB3-31C4CE1CDC0E}"/>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7051" y="560754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7" name="文字方塊 126">
                <a:extLst>
                  <a:ext uri="{FF2B5EF4-FFF2-40B4-BE49-F238E27FC236}">
                    <a16:creationId xmlns:a16="http://schemas.microsoft.com/office/drawing/2014/main" id="{5D2B370C-06AE-4E8E-820E-FB3376558B06}"/>
                  </a:ext>
                </a:extLst>
              </p:cNvPr>
              <p:cNvSpPr txBox="1"/>
              <p:nvPr/>
            </p:nvSpPr>
            <p:spPr>
              <a:xfrm>
                <a:off x="7274920" y="5241987"/>
                <a:ext cx="2325080" cy="37906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30" name="群組 3">
              <a:extLst>
                <a:ext uri="{FF2B5EF4-FFF2-40B4-BE49-F238E27FC236}">
                  <a16:creationId xmlns:a16="http://schemas.microsoft.com/office/drawing/2014/main" id="{3058CFF6-9FF4-4E16-8E38-16C4E6D94C30}"/>
                </a:ext>
              </a:extLst>
            </p:cNvPr>
            <p:cNvGrpSpPr>
              <a:grpSpLocks/>
            </p:cNvGrpSpPr>
            <p:nvPr/>
          </p:nvGrpSpPr>
          <p:grpSpPr bwMode="auto">
            <a:xfrm>
              <a:off x="3211035" y="6162760"/>
              <a:ext cx="2001112" cy="1626903"/>
              <a:chOff x="4103658" y="4443042"/>
              <a:chExt cx="2002468" cy="1629741"/>
            </a:xfrm>
          </p:grpSpPr>
          <p:cxnSp>
            <p:nvCxnSpPr>
              <p:cNvPr id="131" name="直線單箭頭接點 130">
                <a:extLst>
                  <a:ext uri="{FF2B5EF4-FFF2-40B4-BE49-F238E27FC236}">
                    <a16:creationId xmlns:a16="http://schemas.microsoft.com/office/drawing/2014/main" id="{CC095F37-C6E5-4FD7-914C-537E00208ABE}"/>
                  </a:ext>
                </a:extLst>
              </p:cNvPr>
              <p:cNvCxnSpPr>
                <a:cxnSpLocks/>
              </p:cNvCxnSpPr>
              <p:nvPr/>
            </p:nvCxnSpPr>
            <p:spPr>
              <a:xfrm flipH="1">
                <a:off x="4256710" y="6072783"/>
                <a:ext cx="1849416" cy="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文字方塊 131">
                <a:extLst>
                  <a:ext uri="{FF2B5EF4-FFF2-40B4-BE49-F238E27FC236}">
                    <a16:creationId xmlns:a16="http://schemas.microsoft.com/office/drawing/2014/main" id="{819AAF8E-6808-41ED-BE23-2B71C35DDF03}"/>
                  </a:ext>
                </a:extLst>
              </p:cNvPr>
              <p:cNvSpPr txBox="1"/>
              <p:nvPr/>
            </p:nvSpPr>
            <p:spPr>
              <a:xfrm>
                <a:off x="4103658" y="4443042"/>
                <a:ext cx="1084653" cy="966896"/>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    對</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33" name="群組 4">
              <a:extLst>
                <a:ext uri="{FF2B5EF4-FFF2-40B4-BE49-F238E27FC236}">
                  <a16:creationId xmlns:a16="http://schemas.microsoft.com/office/drawing/2014/main" id="{EE6F4D3A-EC19-4971-8918-5F9035237CD4}"/>
                </a:ext>
              </a:extLst>
            </p:cNvPr>
            <p:cNvGrpSpPr>
              <a:grpSpLocks/>
            </p:cNvGrpSpPr>
            <p:nvPr/>
          </p:nvGrpSpPr>
          <p:grpSpPr bwMode="auto">
            <a:xfrm>
              <a:off x="3299745" y="5994543"/>
              <a:ext cx="1440787" cy="2332789"/>
              <a:chOff x="3413707" y="4480133"/>
              <a:chExt cx="1439471" cy="2331575"/>
            </a:xfrm>
          </p:grpSpPr>
          <p:cxnSp>
            <p:nvCxnSpPr>
              <p:cNvPr id="134" name="直線單箭頭接點 133">
                <a:extLst>
                  <a:ext uri="{FF2B5EF4-FFF2-40B4-BE49-F238E27FC236}">
                    <a16:creationId xmlns:a16="http://schemas.microsoft.com/office/drawing/2014/main" id="{42CD628F-DE23-4EA3-9533-68ACBBBBA380}"/>
                  </a:ext>
                </a:extLst>
              </p:cNvPr>
              <p:cNvCxnSpPr>
                <a:cxnSpLocks/>
              </p:cNvCxnSpPr>
              <p:nvPr/>
            </p:nvCxnSpPr>
            <p:spPr>
              <a:xfrm flipH="1">
                <a:off x="3413707" y="4480133"/>
                <a:ext cx="877182" cy="156023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文字方塊 134">
                <a:extLst>
                  <a:ext uri="{FF2B5EF4-FFF2-40B4-BE49-F238E27FC236}">
                    <a16:creationId xmlns:a16="http://schemas.microsoft.com/office/drawing/2014/main" id="{78D973CC-7A33-463E-A138-871429D3686E}"/>
                  </a:ext>
                </a:extLst>
              </p:cNvPr>
              <p:cNvSpPr txBox="1"/>
              <p:nvPr/>
            </p:nvSpPr>
            <p:spPr>
              <a:xfrm>
                <a:off x="4104946" y="6260445"/>
                <a:ext cx="748232" cy="551263"/>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36" name="群組 8">
              <a:extLst>
                <a:ext uri="{FF2B5EF4-FFF2-40B4-BE49-F238E27FC236}">
                  <a16:creationId xmlns:a16="http://schemas.microsoft.com/office/drawing/2014/main" id="{9F2E22C0-354F-46C7-A512-E447E8840E74}"/>
                </a:ext>
              </a:extLst>
            </p:cNvPr>
            <p:cNvGrpSpPr>
              <a:grpSpLocks/>
            </p:cNvGrpSpPr>
            <p:nvPr/>
          </p:nvGrpSpPr>
          <p:grpSpPr bwMode="auto">
            <a:xfrm>
              <a:off x="4358159" y="5961569"/>
              <a:ext cx="1914036" cy="1541092"/>
              <a:chOff x="5251018" y="4242961"/>
              <a:chExt cx="1915620" cy="1543138"/>
            </a:xfrm>
          </p:grpSpPr>
          <p:cxnSp>
            <p:nvCxnSpPr>
              <p:cNvPr id="137" name="直線單箭頭接點 136">
                <a:extLst>
                  <a:ext uri="{FF2B5EF4-FFF2-40B4-BE49-F238E27FC236}">
                    <a16:creationId xmlns:a16="http://schemas.microsoft.com/office/drawing/2014/main" id="{11BA760F-CFD1-4950-9959-CD6C4D5BF2F0}"/>
                  </a:ext>
                </a:extLst>
              </p:cNvPr>
              <p:cNvCxnSpPr>
                <a:cxnSpLocks/>
              </p:cNvCxnSpPr>
              <p:nvPr/>
            </p:nvCxnSpPr>
            <p:spPr>
              <a:xfrm>
                <a:off x="5251018" y="4242961"/>
                <a:ext cx="854699" cy="1543138"/>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文字方塊 137">
                <a:extLst>
                  <a:ext uri="{FF2B5EF4-FFF2-40B4-BE49-F238E27FC236}">
                    <a16:creationId xmlns:a16="http://schemas.microsoft.com/office/drawing/2014/main" id="{7500AB75-CA04-4120-ADDB-9DD9034D6643}"/>
                  </a:ext>
                </a:extLst>
              </p:cNvPr>
              <p:cNvSpPr txBox="1"/>
              <p:nvPr/>
            </p:nvSpPr>
            <p:spPr>
              <a:xfrm>
                <a:off x="5633707" y="4523626"/>
                <a:ext cx="1532931" cy="96649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   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pic>
          <p:nvPicPr>
            <p:cNvPr id="142" name="圖片 58">
              <a:extLst>
                <a:ext uri="{FF2B5EF4-FFF2-40B4-BE49-F238E27FC236}">
                  <a16:creationId xmlns:a16="http://schemas.microsoft.com/office/drawing/2014/main" id="{79E1B707-EE3A-45DF-AE5C-89A3C45BB95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72141" y="8762661"/>
              <a:ext cx="12128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3" name="直線單箭頭接點 142">
            <a:extLst>
              <a:ext uri="{FF2B5EF4-FFF2-40B4-BE49-F238E27FC236}">
                <a16:creationId xmlns:a16="http://schemas.microsoft.com/office/drawing/2014/main" id="{93DBB08B-F4D7-4AFD-9FE2-0D4753D78E4D}"/>
              </a:ext>
            </a:extLst>
          </p:cNvPr>
          <p:cNvCxnSpPr>
            <a:cxnSpLocks/>
          </p:cNvCxnSpPr>
          <p:nvPr/>
        </p:nvCxnSpPr>
        <p:spPr bwMode="auto">
          <a:xfrm flipH="1">
            <a:off x="3122418" y="2889000"/>
            <a:ext cx="34066" cy="54000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68109"/>
      </p:ext>
    </p:extLst>
  </p:cSld>
  <p:clrMapOvr>
    <a:masterClrMapping/>
  </p:clrMapOvr>
</p:sld>
</file>

<file path=ppt/theme/theme1.xml><?xml version="1.0" encoding="utf-8"?>
<a:theme xmlns:a="http://schemas.openxmlformats.org/drawingml/2006/main" name="古典風華版">
  <a:themeElements>
    <a:clrScheme name="古典風華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古典風華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flat">
          <a:solidFill>
            <a:srgbClr val="1C4271"/>
          </a:solidFill>
          <a:prstDash val="solid"/>
          <a:bevel/>
        </a:ln>
        <a:effectLst/>
      </a:spPr>
      <a:bodyPr wrap="square" lIns="0" tIns="0" rIns="0" bIns="0" numCol="1" anchor="t">
        <a:noAutofit/>
      </a:bodyPr>
      <a:lstStyle>
        <a:defPPr algn="l">
          <a:defRPr/>
        </a:defPPr>
      </a:lst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古典風華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古典風華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古典風華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古典風華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古典風華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古典風華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古典風華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古典風華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古典風華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古典風華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古典風華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古典風華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第一年成果報告0202</Template>
  <TotalTime>25830</TotalTime>
  <Words>5668</Words>
  <Application>Microsoft Office PowerPoint</Application>
  <PresentationFormat>如螢幕大小 (4:3)</PresentationFormat>
  <Paragraphs>920</Paragraphs>
  <Slides>70</Slides>
  <Notes>63</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70</vt:i4>
      </vt:variant>
    </vt:vector>
  </HeadingPairs>
  <TitlesOfParts>
    <vt:vector size="84" baseType="lpstr">
      <vt:lpstr>Eraser</vt:lpstr>
      <vt:lpstr>Gulim</vt:lpstr>
      <vt:lpstr>Microsoft YaHei</vt:lpstr>
      <vt:lpstr>細明體</vt:lpstr>
      <vt:lpstr>微軟正黑體</vt:lpstr>
      <vt:lpstr>新細明體</vt:lpstr>
      <vt:lpstr>標楷體</vt:lpstr>
      <vt:lpstr>Arial</vt:lpstr>
      <vt:lpstr>Arial Black</vt:lpstr>
      <vt:lpstr>Calibri</vt:lpstr>
      <vt:lpstr>Century Gothic</vt:lpstr>
      <vt:lpstr>Times New Roman</vt:lpstr>
      <vt:lpstr>Wingdings</vt:lpstr>
      <vt:lpstr>古典風華版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一、IEP/IGP</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國民小學及國民中學調整內涵課程規劃(部定課程)</vt:lpstr>
      <vt:lpstr>國民小學及國民中學課程規劃(校訂課程)</vt:lpstr>
      <vt:lpstr>PowerPoint 簡報</vt:lpstr>
      <vt:lpstr>PowerPoint 簡報</vt:lpstr>
      <vt:lpstr>PowerPoint 簡報</vt:lpstr>
      <vt:lpstr>PowerPoint 簡報</vt:lpstr>
      <vt:lpstr>PowerPoint 簡報</vt:lpstr>
      <vt:lpstr>PowerPoint 簡報</vt:lpstr>
      <vt:lpstr>PowerPoint 簡報</vt:lpstr>
      <vt:lpstr>集中式特教班之課程規劃 可參照群科、服務群成班</vt:lpstr>
      <vt:lpstr>高級中等教育階段學校集中式特教班之課程規劃</vt:lpstr>
      <vt:lpstr>特殊需求領域課程安排</vt:lpstr>
      <vt:lpstr>PowerPoint 簡報</vt:lpstr>
      <vt:lpstr>PowerPoint 簡報</vt:lpstr>
      <vt:lpstr>PowerPoint 簡報</vt:lpstr>
      <vt:lpstr>PowerPoint 簡報</vt:lpstr>
      <vt:lpstr>(二)教學模式與策略</vt:lpstr>
      <vt:lpstr>(二)教學模式與策略</vt:lpstr>
      <vt:lpstr>PowerPoint 簡報</vt:lpstr>
      <vt:lpstr>(一)學習評量實施</vt:lpstr>
      <vt:lpstr>評量 結果</vt:lpstr>
      <vt:lpstr>(一)教科書選用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國家教育研究院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子計畫一： 十二年國民基本教育特殊類型教育學生課程規劃與實施指引</dc:title>
  <dc:creator>asus</dc:creator>
  <cp:lastModifiedBy>香蘭 林</cp:lastModifiedBy>
  <cp:revision>1463</cp:revision>
  <dcterms:created xsi:type="dcterms:W3CDTF">2016-02-02T13:32:09Z</dcterms:created>
  <dcterms:modified xsi:type="dcterms:W3CDTF">2019-08-17T05:25:37Z</dcterms:modified>
</cp:coreProperties>
</file>