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260" r:id="rId14"/>
    <p:sldId id="261" r:id="rId15"/>
    <p:sldId id="266" r:id="rId16"/>
    <p:sldId id="292" r:id="rId17"/>
    <p:sldId id="269" r:id="rId18"/>
    <p:sldId id="270" r:id="rId19"/>
    <p:sldId id="268" r:id="rId20"/>
    <p:sldId id="267" r:id="rId21"/>
    <p:sldId id="273" r:id="rId22"/>
    <p:sldId id="272" r:id="rId23"/>
    <p:sldId id="275" r:id="rId24"/>
    <p:sldId id="336" r:id="rId25"/>
    <p:sldId id="337" r:id="rId26"/>
    <p:sldId id="338" r:id="rId27"/>
    <p:sldId id="339" r:id="rId28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60"/>
  </p:normalViewPr>
  <p:slideViewPr>
    <p:cSldViewPr>
      <p:cViewPr varScale="1">
        <p:scale>
          <a:sx n="49" d="100"/>
          <a:sy n="49" d="100"/>
        </p:scale>
        <p:origin x="-127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55001-0E49-44E0-9937-A2E7C830B9A0}" type="datetimeFigureOut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277FE-2471-419B-8E1C-79587739023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17920-895E-4EC5-A35E-16CF88FD9876}" type="datetimeFigureOut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D87CB-AA55-4C28-A55C-82ED8B2575F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90800" y="1752600"/>
            <a:ext cx="6019800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2971800"/>
            <a:ext cx="5181600" cy="914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7BD08D9-7227-49E0-BF05-DFE89881019F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5105AD-21FA-4050-B030-53B297AC567D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1885950" cy="57150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28600"/>
            <a:ext cx="5505450" cy="57150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F58374-A206-47CE-90BA-FA2661FA2EA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EA7C29-FE85-4D70-B0FF-4EB2BE884BA2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62500" y="18288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C8D8A2-1391-4EF7-8438-E6B7FEB07783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FD2DEF-7F2B-447D-B3FB-754D043E3E5E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BC018A-2111-4999-A367-AAB6C406AB16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32F776-DAE4-4CE5-AD4F-C44F80A5CD4C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5E1C45-768C-4BED-9C1A-5E7DEE437863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765664-ED8F-4DC7-8737-4CBEE86D583F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28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9FB20C-B872-45B9-A78F-1908EEB0D4B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TW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FB2B124-F538-449D-9175-5BBC39332B8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charset="0"/>
          <a:ea typeface="新細明體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  <a:ea typeface="文鼎粗行楷" pitchFamily="49" charset="-120"/>
              </a:rPr>
              <a:t>因應</a:t>
            </a:r>
            <a:r>
              <a:rPr lang="en-US" altLang="zh-TW" dirty="0" smtClean="0">
                <a:solidFill>
                  <a:srgbClr val="FF0000"/>
                </a:solidFill>
                <a:ea typeface="文鼎粗行楷" pitchFamily="49" charset="-120"/>
              </a:rPr>
              <a:t>12</a:t>
            </a:r>
            <a:r>
              <a:rPr lang="zh-TW" altLang="en-US" dirty="0" smtClean="0">
                <a:solidFill>
                  <a:srgbClr val="FF0000"/>
                </a:solidFill>
                <a:ea typeface="文鼎粗行楷" pitchFamily="49" charset="-120"/>
              </a:rPr>
              <a:t>年國教施行的  教育思維</a:t>
            </a:r>
            <a:endParaRPr lang="zh-TW" altLang="en-US" dirty="0">
              <a:solidFill>
                <a:srgbClr val="FF0000"/>
              </a:solidFill>
              <a:ea typeface="文鼎粗行楷" pitchFamily="49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347864" y="3212976"/>
            <a:ext cx="5181600" cy="914400"/>
          </a:xfrm>
        </p:spPr>
        <p:txBody>
          <a:bodyPr/>
          <a:lstStyle/>
          <a:p>
            <a:pPr algn="ctr"/>
            <a:r>
              <a:rPr lang="zh-TW" altLang="en-US" dirty="0" smtClean="0">
                <a:solidFill>
                  <a:schemeClr val="accent2"/>
                </a:solidFill>
                <a:ea typeface="文鼎粗行楷" pitchFamily="49" charset="-120"/>
              </a:rPr>
              <a:t>花蓮縣政府教育處長             陳玉明</a:t>
            </a:r>
            <a:endParaRPr lang="en-US" altLang="zh-TW" dirty="0" smtClean="0">
              <a:solidFill>
                <a:schemeClr val="accent2"/>
              </a:solidFill>
              <a:ea typeface="文鼎粗行楷" pitchFamily="49" charset="-120"/>
            </a:endParaRPr>
          </a:p>
          <a:p>
            <a:r>
              <a:rPr lang="en-US" altLang="zh-TW" dirty="0" smtClean="0">
                <a:solidFill>
                  <a:schemeClr val="accent2"/>
                </a:solidFill>
                <a:latin typeface="Microsoft Himalaya" pitchFamily="2" charset="0"/>
                <a:ea typeface="Microsoft Himalaya" pitchFamily="2" charset="0"/>
                <a:cs typeface="Microsoft Himalaya" pitchFamily="2" charset="0"/>
              </a:rPr>
              <a:t>102.08.26</a:t>
            </a:r>
            <a:endParaRPr lang="zh-TW" altLang="en-US" dirty="0">
              <a:solidFill>
                <a:schemeClr val="accent2"/>
              </a:solidFill>
              <a:latin typeface="Microsoft Himalaya" pitchFamily="2" charset="0"/>
              <a:cs typeface="Microsoft Himalay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18648" cy="1143000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引導學生適性發展與正確的價值觀</a:t>
            </a:r>
            <a:endParaRPr lang="zh-TW" altLang="en-US" b="1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7624" y="1700808"/>
            <a:ext cx="6912768" cy="4114800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教育部體育署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102.07.29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剪報：         「快樂打球趣，台灣少棒的質變」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中華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少棒代表隊獲得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IBAF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世界少棒賽亞軍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總教練劉睿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成在輸日本後對抗墨西哥，對球員下達「微笑戰術」指令：站上打擊區前，都要對他微笑。＝＞脫困陰霾，放鬆心情再戰＝＞挺進冠軍戰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438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大人要讓孩子快樂打球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828800"/>
            <a:ext cx="6912768" cy="41148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家長成立微笑應援團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集訓期間輪流帶孩子們騎腳踏車、游泳、逛科博館、辦慶生趴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孩子需要身心的調劑、凝聚團隊向心力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不再是「錦標掛帥」、不再視贏球、奪牌是唯一目標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5438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缺乏國際觀的孩子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TW" altLang="en-US" dirty="0" smtClean="0"/>
              <a:t>    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一個赴中國參加台商企業研習的台灣大學生表示：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「在東莞紡織鞋廠實習，發現很多年紀相仿的大陸員工，只有高中學歷，卻有流利的英文能力，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…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」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「赴大陸實習，了解自己國際觀與語言的不足，台灣年輕人缺乏國際觀，甚至連自己沒有國際觀都沒察覺，怎麼會有競爭力？」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543800" cy="11430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推動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年國教的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思維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988840"/>
            <a:ext cx="6768752" cy="41148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教育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必須隨著社會變遷與國家發展需要而不斷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進步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為紓解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國中生升學壓力，促進國中教學正常化，讓國中教育充滿適性、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活力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、創意、優質與卓越</a:t>
            </a:r>
          </a:p>
          <a:p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年國教的重點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5616" y="1844824"/>
            <a:ext cx="7185992" cy="4114800"/>
          </a:xfrm>
        </p:spPr>
        <p:txBody>
          <a:bodyPr/>
          <a:lstStyle/>
          <a:p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三大願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景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提升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中小學教育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品質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成就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每一個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孩子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厚植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國家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競爭力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五大理念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有教無類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、因材施教、適性揚才、多元進路、優質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銜接</a:t>
            </a:r>
            <a:endParaRPr lang="zh-TW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43800" cy="11430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對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年國教政策的思考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03648" y="1988840"/>
            <a:ext cx="6624736" cy="3312368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如何幫助孩子找到自己的興趣與性向，引導學生的多元適性發展？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如何協助家長改變「萬般皆下品，唯有讀書高」的智育掛帥觀念？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技職教育的發展是一條可以選擇的道路！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0872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花蓮縣少子化趨勢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400600"/>
          </a:xfrm>
        </p:spPr>
        <p:txBody>
          <a:bodyPr>
            <a:normAutofit/>
          </a:bodyPr>
          <a:lstStyle/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endParaRPr lang="en-US" altLang="zh-TW" sz="1400" dirty="0" smtClean="0"/>
          </a:p>
          <a:p>
            <a:endParaRPr lang="en-US" altLang="zh-TW" sz="1400" dirty="0"/>
          </a:p>
          <a:p>
            <a:pPr>
              <a:buNone/>
            </a:pPr>
            <a:endParaRPr lang="en-US" altLang="zh-TW" sz="1400" dirty="0" smtClean="0"/>
          </a:p>
          <a:p>
            <a:pPr>
              <a:buNone/>
            </a:pPr>
            <a:endParaRPr lang="en-US" altLang="zh-TW" sz="1400" dirty="0"/>
          </a:p>
          <a:p>
            <a:pPr>
              <a:buNone/>
            </a:pPr>
            <a:endParaRPr lang="en-US" altLang="zh-TW" sz="1400" dirty="0" smtClean="0"/>
          </a:p>
          <a:p>
            <a:pPr>
              <a:buNone/>
            </a:pPr>
            <a:endParaRPr lang="en-US" altLang="zh-TW" sz="1400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1196752"/>
          <a:ext cx="7632848" cy="5303520"/>
        </p:xfrm>
        <a:graphic>
          <a:graphicData uri="http://schemas.openxmlformats.org/drawingml/2006/table">
            <a:tbl>
              <a:tblPr firstRow="1" bandRow="1"/>
              <a:tblGrid>
                <a:gridCol w="4320480"/>
                <a:gridCol w="1656184"/>
                <a:gridCol w="16561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花蓮縣高中職</a:t>
                      </a:r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101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學年度</a:t>
                      </a:r>
                      <a:endParaRPr lang="en-US" altLang="zh-TW" sz="2400" dirty="0" smtClean="0"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/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招生名額總數含補校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 smtClean="0">
                          <a:solidFill>
                            <a:srgbClr val="FF0000"/>
                          </a:solidFill>
                        </a:rPr>
                        <a:t>5461(A)</a:t>
                      </a:r>
                      <a:endParaRPr lang="zh-TW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 smtClean="0">
                          <a:solidFill>
                            <a:srgbClr val="FF0000"/>
                          </a:solidFill>
                        </a:rPr>
                        <a:t>與</a:t>
                      </a:r>
                      <a:r>
                        <a:rPr lang="en-US" altLang="zh-TW" sz="2400" b="1" dirty="0" smtClean="0">
                          <a:solidFill>
                            <a:srgbClr val="FF0000"/>
                          </a:solidFill>
                        </a:rPr>
                        <a:t>(A)</a:t>
                      </a:r>
                      <a:r>
                        <a:rPr lang="zh-TW" altLang="en-US" sz="2400" dirty="0" smtClean="0">
                          <a:solidFill>
                            <a:srgbClr val="FF0000"/>
                          </a:solidFill>
                        </a:rPr>
                        <a:t>差距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9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3848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1613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8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3889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1572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7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3740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1721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6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3322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2139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5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3199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2262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4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2972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2489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3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2867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2594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2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2778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2683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標楷體" pitchFamily="65" charset="-120"/>
                          <a:ea typeface="標楷體" pitchFamily="65" charset="-120"/>
                        </a:rPr>
                        <a:t>1</a:t>
                      </a:r>
                      <a:r>
                        <a:rPr lang="zh-TW" altLang="en-US" sz="2400" dirty="0" smtClean="0">
                          <a:latin typeface="標楷體" pitchFamily="65" charset="-120"/>
                          <a:ea typeface="標楷體" pitchFamily="65" charset="-120"/>
                        </a:rPr>
                        <a:t>年級公私立學生人數</a:t>
                      </a:r>
                      <a:endParaRPr lang="zh-TW" altLang="en-US" sz="2400" dirty="0"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2531</a:t>
                      </a:r>
                    </a:p>
                    <a:p>
                      <a:pPr algn="ctr"/>
                      <a:r>
                        <a:rPr lang="en-US" altLang="zh-TW" sz="2400" dirty="0" smtClean="0"/>
                        <a:t>(2224)</a:t>
                      </a:r>
                      <a:endParaRPr lang="zh-TW" altLang="en-US" sz="2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solidFill>
                            <a:srgbClr val="FF0000"/>
                          </a:solidFill>
                        </a:rPr>
                        <a:t>3110</a:t>
                      </a:r>
                      <a:endParaRPr lang="zh-TW" alt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43800" cy="11430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必須審慎思考的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問題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03648" y="1844824"/>
            <a:ext cx="6393904" cy="41148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回到教育本質，透過教育及其改革，應該達成哪些最迫切的目標？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學校究竟要培育學生哪些能力，才能經得起瞬息萬變的時代變遷，才能讓學生能具備面對未來挑戰的能力？</a:t>
            </a:r>
          </a:p>
          <a:p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899592" y="548680"/>
            <a:ext cx="7543800" cy="1143000"/>
          </a:xfrm>
        </p:spPr>
        <p:txBody>
          <a:bodyPr/>
          <a:lstStyle/>
          <a:p>
            <a:r>
              <a:rPr lang="zh-TW" altLang="zh-TW" dirty="0" smtClean="0">
                <a:ea typeface="文鼎粗行楷" pitchFamily="49" charset="-120"/>
              </a:rPr>
              <a:t>教育</a:t>
            </a:r>
            <a:r>
              <a:rPr lang="zh-TW" altLang="en-US" dirty="0" smtClean="0">
                <a:ea typeface="文鼎粗行楷" pitchFamily="49" charset="-120"/>
              </a:rPr>
              <a:t>的可能</a:t>
            </a:r>
            <a:r>
              <a:rPr lang="zh-TW" altLang="zh-TW" dirty="0" smtClean="0">
                <a:ea typeface="文鼎粗行楷" pitchFamily="49" charset="-120"/>
              </a:rPr>
              <a:t>性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1187624" y="1988840"/>
            <a:ext cx="7056784" cy="3384376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「每一個孩子都可以找到自己生命的出路，每一個孩子都以各自的方式成為世界上最獨一無二的有用之人。」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0"/>
            <a:r>
              <a:rPr lang="zh-TW" altLang="en-US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讓學生找到主動學習的樂趣</a:t>
            </a: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但如何幫助孩子自我實現，是教育場域應該思考的方向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F776-DAE4-4CE5-AD4F-C44F80A5CD4C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75656" y="1340768"/>
            <a:ext cx="6336704" cy="4114800"/>
          </a:xfrm>
        </p:spPr>
        <p:txBody>
          <a:bodyPr/>
          <a:lstStyle/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教育的目的不是一昧給孩子填塞知識，而是在適當的時刻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喚醒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孩子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靈魂深處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和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內在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的某種能力。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給孩子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正確的起點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，啟發孩子認識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真正的自我、發現真正的自我，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孩子就可以海闊天空，一飛沖天，</a:t>
            </a: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盡情實現自我價值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zh-TW" altLang="en-US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rgbClr val="C00000"/>
                </a:solidFill>
                <a:ea typeface="文鼎粗行楷" pitchFamily="49" charset="-120"/>
              </a:rPr>
              <a:t>題綱</a:t>
            </a:r>
            <a:endParaRPr lang="zh-TW" altLang="en-US" b="1" dirty="0">
              <a:solidFill>
                <a:srgbClr val="C00000"/>
              </a:solidFill>
              <a:ea typeface="文鼎粗行楷" pitchFamily="49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47664" y="1484784"/>
            <a:ext cx="6840760" cy="4824536"/>
          </a:xfrm>
        </p:spPr>
        <p:txBody>
          <a:bodyPr/>
          <a:lstStyle/>
          <a:p>
            <a:pPr>
              <a:buNone/>
            </a:pPr>
            <a:r>
              <a:rPr lang="zh-TW" altLang="en-US" b="1" dirty="0" smtClean="0">
                <a:solidFill>
                  <a:srgbClr val="C00000"/>
                </a:solidFill>
                <a:ea typeface="文鼎粗行楷" pitchFamily="49" charset="-120"/>
              </a:rPr>
              <a:t>一、理念分享：</a:t>
            </a:r>
            <a:r>
              <a:rPr lang="en-US" altLang="zh-TW" b="1" dirty="0" smtClean="0">
                <a:solidFill>
                  <a:srgbClr val="C00000"/>
                </a:solidFill>
                <a:ea typeface="文鼎粗行楷" pitchFamily="49" charset="-120"/>
              </a:rPr>
              <a:t> </a:t>
            </a:r>
          </a:p>
          <a:p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教學文化將決定</a:t>
            </a:r>
            <a:r>
              <a:rPr lang="en-US" altLang="zh-TW" sz="2800" b="1" dirty="0" smtClean="0">
                <a:solidFill>
                  <a:srgbClr val="C00000"/>
                </a:solidFill>
                <a:ea typeface="文鼎粗行楷" pitchFamily="49" charset="-120"/>
              </a:rPr>
              <a:t>12</a:t>
            </a: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年國教的成效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引導學生的</a:t>
            </a:r>
            <a:r>
              <a:rPr lang="zh-TW" altLang="en-US" sz="2800" b="1" dirty="0">
                <a:solidFill>
                  <a:srgbClr val="C00000"/>
                </a:solidFill>
                <a:ea typeface="文鼎粗行楷" pitchFamily="49" charset="-120"/>
              </a:rPr>
              <a:t>適性發展與正確</a:t>
            </a: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價值觀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推動</a:t>
            </a:r>
            <a:r>
              <a:rPr lang="en-US" altLang="zh-TW" sz="2800" b="1" dirty="0" smtClean="0">
                <a:solidFill>
                  <a:srgbClr val="C00000"/>
                </a:solidFill>
                <a:ea typeface="文鼎粗行楷" pitchFamily="49" charset="-120"/>
              </a:rPr>
              <a:t>12</a:t>
            </a: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年國教的思維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pPr>
              <a:buNone/>
            </a:pPr>
            <a:r>
              <a:rPr lang="zh-TW" altLang="en-US" b="1" dirty="0" smtClean="0">
                <a:solidFill>
                  <a:srgbClr val="C00000"/>
                </a:solidFill>
                <a:ea typeface="文鼎粗行楷" pitchFamily="49" charset="-120"/>
              </a:rPr>
              <a:t>二、行政溝通</a:t>
            </a:r>
            <a:endParaRPr lang="en-US" altLang="zh-TW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知法、守法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倡導與關懷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sz="2800" b="1" dirty="0" smtClean="0">
                <a:solidFill>
                  <a:srgbClr val="C00000"/>
                </a:solidFill>
                <a:ea typeface="文鼎粗行楷" pitchFamily="49" charset="-120"/>
              </a:rPr>
              <a:t>績效與責任</a:t>
            </a:r>
            <a:endParaRPr lang="en-US" altLang="zh-TW" sz="2800" b="1" dirty="0" smtClean="0">
              <a:solidFill>
                <a:srgbClr val="C00000"/>
              </a:solidFill>
              <a:ea typeface="文鼎粗行楷" pitchFamily="49" charset="-120"/>
            </a:endParaRPr>
          </a:p>
          <a:p>
            <a:pPr>
              <a:buBlip>
                <a:blip r:embed="rId2"/>
              </a:buBlip>
            </a:pPr>
            <a:endParaRPr lang="en-US" altLang="zh-TW" sz="2800" b="1" dirty="0" smtClean="0">
              <a:solidFill>
                <a:srgbClr val="C00000"/>
              </a:solidFill>
            </a:endParaRPr>
          </a:p>
          <a:p>
            <a:pPr>
              <a:buBlip>
                <a:blip r:embed="rId2"/>
              </a:buBlip>
            </a:pPr>
            <a:endParaRPr lang="en-US" altLang="zh-TW" b="1" dirty="0" smtClean="0">
              <a:solidFill>
                <a:srgbClr val="C00000"/>
              </a:solidFill>
            </a:endParaRPr>
          </a:p>
          <a:p>
            <a:pPr>
              <a:buBlip>
                <a:blip r:embed="rId2"/>
              </a:buBlip>
            </a:pPr>
            <a:endParaRPr lang="en-US" altLang="zh-TW" b="1" dirty="0" smtClean="0">
              <a:solidFill>
                <a:srgbClr val="C00000"/>
              </a:solidFill>
            </a:endParaRPr>
          </a:p>
          <a:p>
            <a:pPr>
              <a:buBlip>
                <a:blip r:embed="rId2"/>
              </a:buBlip>
            </a:pPr>
            <a:endParaRPr lang="zh-TW" alt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1619672" y="1844824"/>
            <a:ext cx="60486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教育是價值傳遞與複製的過程，無論教育如何改革，要追求、要實踐的還是一個恆久不變的價值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學校、老師、家長或是學生都應該思考我們可以做些什麼？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75656" y="1556792"/>
            <a:ext cx="6696744" cy="3600400"/>
          </a:xfrm>
        </p:spPr>
        <p:txBody>
          <a:bodyPr/>
          <a:lstStyle/>
          <a:p>
            <a:pPr marL="0" lvl="0" indent="0" eaLnBrk="0" hangingPunct="0">
              <a:spcBef>
                <a:spcPct val="0"/>
              </a:spcBef>
              <a:buBlip>
                <a:blip r:embed="rId2"/>
              </a:buBlip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讓孩子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：                                                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能閱讀、勤學習、會思考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                       </a:t>
            </a:r>
            <a:r>
              <a:rPr lang="zh-TW" altLang="zh-TW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善溝通、願合作、懂感恩</a:t>
            </a:r>
            <a:endParaRPr lang="en-US" altLang="zh-TW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Blip>
                <a:blip r:embed="rId2"/>
              </a:buBlip>
            </a:pPr>
            <a:endParaRPr lang="en-US" altLang="zh-TW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積極培育下一代成為 ：                                      富有優良品德與健康體魄，具備國際視野，並能終身學習的世界公民。</a:t>
            </a:r>
            <a:endParaRPr lang="en-US" altLang="zh-TW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lvl="0" indent="0" eaLnBrk="0" hangingPunct="0">
              <a:spcBef>
                <a:spcPct val="0"/>
              </a:spcBef>
              <a:buNone/>
            </a:pPr>
            <a:endParaRPr lang="en-US" altLang="zh-TW" dirty="0" smtClean="0"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1700808"/>
            <a:ext cx="58326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zh-TW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學校的存在就是要創造教育的無限可能</a:t>
            </a:r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。</a:t>
            </a:r>
            <a:endParaRPr kumimoji="1" lang="en-US" altLang="zh-TW" sz="32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1" lang="zh-TW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TW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提供機會，創造舞台，讓每一個孩子都能發展天賦潛能，尋找自己的幸福人生，這是教育人員的責任</a:t>
            </a:r>
            <a:r>
              <a:rPr kumimoji="1" lang="zh-TW" altLang="en-US" sz="32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。</a:t>
            </a:r>
            <a:endParaRPr kumimoji="1" lang="zh-TW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03648" y="2060848"/>
            <a:ext cx="6912768" cy="2592288"/>
          </a:xfrm>
        </p:spPr>
        <p:txBody>
          <a:bodyPr/>
          <a:lstStyle/>
          <a:p>
            <a:pPr>
              <a:buNone/>
            </a:pPr>
            <a:r>
              <a:rPr lang="en-US" altLang="zh-TW" dirty="0" smtClean="0"/>
              <a:t>   </a:t>
            </a:r>
            <a:r>
              <a:rPr lang="zh-TW" altLang="zh-TW" dirty="0" smtClean="0">
                <a:ea typeface="文鼎粗行楷" pitchFamily="49" charset="-120"/>
              </a:rPr>
              <a:t>希望</a:t>
            </a:r>
            <a:r>
              <a:rPr lang="en-US" altLang="zh-TW" dirty="0" smtClean="0">
                <a:latin typeface="Matura MT Script Capitals" pitchFamily="66" charset="0"/>
                <a:ea typeface="FangSong" pitchFamily="49" charset="-122"/>
              </a:rPr>
              <a:t>12</a:t>
            </a:r>
            <a:r>
              <a:rPr lang="zh-TW" altLang="zh-TW" dirty="0" smtClean="0">
                <a:ea typeface="文鼎粗行楷" pitchFamily="49" charset="-120"/>
              </a:rPr>
              <a:t>年國教的施行，</a:t>
            </a:r>
            <a:r>
              <a:rPr lang="en-US" altLang="zh-TW" dirty="0" smtClean="0">
                <a:ea typeface="文鼎粗行楷" pitchFamily="49" charset="-120"/>
              </a:rPr>
              <a:t>                           </a:t>
            </a:r>
            <a:r>
              <a:rPr lang="zh-TW" altLang="zh-TW" dirty="0" smtClean="0">
                <a:ea typeface="文鼎粗行楷" pitchFamily="49" charset="-120"/>
              </a:rPr>
              <a:t>可以找到未來教育的許多可能性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1029" name="Picture 5" descr="C:\Users\USER\AppData\Local\Microsoft\Windows\Temporary Internet Files\Content.IE5\GYMZSU9J\MP90043932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212976"/>
            <a:ext cx="3312368" cy="2574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文鼎粗行楷" pitchFamily="49" charset="-120"/>
              </a:rPr>
              <a:t>二、行政溝通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7624" y="1844824"/>
            <a:ext cx="7041976" cy="4114800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知法與守法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zh-TW" dirty="0" smtClean="0">
                <a:latin typeface="標楷體" pitchFamily="65" charset="-120"/>
                <a:ea typeface="標楷體" pitchFamily="65" charset="-120"/>
              </a:rPr>
              <a:t>章則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訂定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行政組織程序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案件處理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程序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：教師法第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14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條修正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採購處理程序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公務員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守則：酒駕、健檢風波、上班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文鼎粗行楷" pitchFamily="49" charset="-120"/>
              </a:rPr>
              <a:t>二、行政溝通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倡導與關懷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課程與教學領導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教師專業發展評鑑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品格涵養：童軍運動推展、讀經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行政業務分工與指派：溝通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營造社區關係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文鼎粗行楷" pitchFamily="49" charset="-120"/>
              </a:rPr>
              <a:t>二、行政溝通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7624" y="1772816"/>
            <a:ext cx="7041976" cy="4114800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績效與責任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業務填報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學生學力檢核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政策執行：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教學正常化、常態編班、正向管教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  家庭、人權、環境、性別及營養教育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……</a:t>
            </a:r>
          </a:p>
          <a:p>
            <a:pPr>
              <a:buBlip>
                <a:blip r:embed="rId2"/>
              </a:buBlip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引航、領導、以身作則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文鼎粗行楷" pitchFamily="49" charset="-120"/>
              </a:rPr>
              <a:t>結語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7624" y="1628800"/>
            <a:ext cx="6609928" cy="4114800"/>
          </a:xfrm>
        </p:spPr>
        <p:txBody>
          <a:bodyPr/>
          <a:lstStyle/>
          <a:p>
            <a:pPr>
              <a:buNone/>
            </a:pPr>
            <a:r>
              <a:rPr lang="zh-TW" altLang="en-US" dirty="0" smtClean="0">
                <a:ea typeface="文鼎粗行楷" pitchFamily="49" charset="-120"/>
              </a:rPr>
              <a:t>   </a:t>
            </a:r>
            <a:r>
              <a:rPr lang="zh-TW" altLang="zh-TW" dirty="0" smtClean="0">
                <a:ea typeface="文鼎粗行楷" pitchFamily="49" charset="-120"/>
              </a:rPr>
              <a:t>只要多一分心思，就會多增加一分教育的效果</a:t>
            </a:r>
            <a:endParaRPr lang="en-US" altLang="zh-TW" dirty="0" smtClean="0">
              <a:ea typeface="文鼎粗行楷" pitchFamily="49" charset="-120"/>
            </a:endParaRPr>
          </a:p>
          <a:p>
            <a:pPr>
              <a:buNone/>
            </a:pPr>
            <a:r>
              <a:rPr lang="zh-TW" altLang="en-US" dirty="0" smtClean="0">
                <a:ea typeface="文鼎粗行楷" pitchFamily="49" charset="-120"/>
              </a:rPr>
              <a:t>   </a:t>
            </a:r>
            <a:r>
              <a:rPr lang="zh-TW" altLang="zh-TW" dirty="0" smtClean="0">
                <a:ea typeface="文鼎粗行楷" pitchFamily="49" charset="-120"/>
              </a:rPr>
              <a:t>只要對教育工作多一分投入，就會提高更多教育上的附加價值。</a:t>
            </a:r>
            <a:endParaRPr lang="zh-TW" altLang="en-US" dirty="0">
              <a:ea typeface="文鼎粗行楷" pitchFamily="49" charset="-120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E9741-2C18-4E41-B099-33A40E5ED4C9}" type="datetime1">
              <a:rPr lang="zh-TW" altLang="en-US" smtClean="0"/>
              <a:pPr/>
              <a:t>2013/8/25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2B124-F538-449D-9175-5BBC39332B8E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2051" name="Picture 3" descr="C:\Users\USER\AppData\Local\Microsoft\Windows\Temporary Internet Files\Content.IE5\ALL5WWX6\MC9004453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58536">
            <a:off x="2111093" y="4710962"/>
            <a:ext cx="1732788" cy="174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AppData\Local\Microsoft\Windows\Temporary Internet Files\Content.IE5\LHP1EZQB\MC90044530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33899">
            <a:off x="5623515" y="4694470"/>
            <a:ext cx="1695298" cy="1704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USER\AppData\Local\Microsoft\Windows\Temporary Internet Files\Content.IE5\ALL5WWX6\MP90044660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861048"/>
            <a:ext cx="2016223" cy="1796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543800" cy="1143000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教學文化將決定</a:t>
            </a:r>
            <a:r>
              <a:rPr lang="en-US" altLang="zh-TW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en-US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年國教的成效</a:t>
            </a:r>
            <a:endParaRPr lang="zh-TW" altLang="en-US" b="1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雖然已經立法，民眾仍有很深疑慮。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教育品質是由教學文化決定的。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致力於改善教學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文化才能做到適性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教學。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政大財務管理系周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行一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教授在美國聖塔克拉拉大學授課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MBA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課程的故事：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深度嚴謹性夠，但學生學習效果不好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無法進步，學生就不會選課，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學校就沒有理由付薪水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周行一教授的教學改變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5616" y="1828800"/>
            <a:ext cx="6984776" cy="41148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資深教授主動提出願意觀課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教學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與學習中心專家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錄影、討論如何改進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轉進哈佛，資深與新進教師混合組成教學團隊，共同討論和教授同樣的個案，幫助新人養成良好的教學習慣。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438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反思台灣現況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628800"/>
            <a:ext cx="7185992" cy="4680520"/>
          </a:xfrm>
        </p:spPr>
        <p:txBody>
          <a:bodyPr>
            <a:normAutofit fontScale="92500" lnSpcReduction="20000"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新進教師大都被任由發展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若未被督促或指引，以為如此教學水準可被接受，將習以為常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有教師上課內容學生很難理解，卻不見改善跡象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教師不僅允許學生睡覺，且明言只要不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吵到人，做什麼都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可以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教師未重視自己的教學內容，也缺乏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自信督促學生認真聽講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此現象，可部分被歸因於教師教學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好壞與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工作、升等、薪資幾乎無關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543800" cy="11430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台灣學生最會回答選擇題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772816"/>
            <a:ext cx="6912768" cy="41148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台大前任校長楊泮池在一場國際論壇中指出：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    台灣學生最會回答選擇題，但少了解決問題的能力，最應加強溝通、團隊合作、領導、創新及解決問題的能力。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918648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教學文化直接影響教學內涵與方式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教師紙上談兵的的教學方式，與在實驗室中引導學生在做中學習，所需要的技能和習慣不一樣。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老師間需要認真地討論實驗室教學內容的設計，自己也要有很強的決心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調整自己的教學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方式。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體育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課如果只是做完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操拿了球就放牛吃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草，學生絕對不會正確運動，也不懂欣賞體育。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因材施教，適性發展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71600" y="1628800"/>
            <a:ext cx="7258000" cy="4314800"/>
          </a:xfrm>
        </p:spPr>
        <p:txBody>
          <a:bodyPr>
            <a:normAutofit fontScale="92500" lnSpcReduction="20000"/>
          </a:bodyPr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絕不會易如反掌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習慣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於教導學業菁英，而不太需要關心學生其他性向的老師，必須學習教導學術傾向不明顯，但有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其他潛能待開發的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學生。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性向與學術程度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差異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化極大的學生，學校要思考提供多元化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課程及因材施教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教師不能只依照課綱及教材，照本宣科。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老師必須真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心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地以學生為出發點，共同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討論課程內容的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調整及教學方式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呼籲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844824"/>
            <a:ext cx="6624736" cy="4114800"/>
          </a:xfrm>
        </p:spPr>
        <p:txBody>
          <a:bodyPr/>
          <a:lstStyle/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父母應關心的不是子女入學的比序方式或是學費的高低，而是教學文化的改變。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積極、正面的參與子女的學習過程才是確保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12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年國教成果的方法。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教學指導-01">
  <a:themeElements>
    <a:clrScheme name="Office 佈景主題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佈景主題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鳳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佈景主題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佈景主題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佈景主題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1061</TotalTime>
  <Words>1514</Words>
  <Application>Microsoft Office PowerPoint</Application>
  <PresentationFormat>如螢幕大小 (4:3)</PresentationFormat>
  <Paragraphs>193</Paragraphs>
  <Slides>27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28" baseType="lpstr">
      <vt:lpstr>教學指導-01</vt:lpstr>
      <vt:lpstr>因應12年國教施行的  教育思維</vt:lpstr>
      <vt:lpstr>題綱</vt:lpstr>
      <vt:lpstr>教學文化將決定12年國教的成效</vt:lpstr>
      <vt:lpstr>周行一教授的教學改變</vt:lpstr>
      <vt:lpstr>反思台灣現況</vt:lpstr>
      <vt:lpstr>台灣學生最會回答選擇題</vt:lpstr>
      <vt:lpstr>教學文化直接影響教學內涵與方式</vt:lpstr>
      <vt:lpstr>因材施教，適性發展</vt:lpstr>
      <vt:lpstr>呼籲</vt:lpstr>
      <vt:lpstr>引導學生適性發展與正確的價值觀</vt:lpstr>
      <vt:lpstr>大人要讓孩子快樂打球</vt:lpstr>
      <vt:lpstr>缺乏國際觀的孩子</vt:lpstr>
      <vt:lpstr>推動12年國教的思維</vt:lpstr>
      <vt:lpstr>12年國教的重點</vt:lpstr>
      <vt:lpstr>對12年國教政策的思考</vt:lpstr>
      <vt:lpstr>花蓮縣少子化趨勢</vt:lpstr>
      <vt:lpstr>必須審慎思考的問題：</vt:lpstr>
      <vt:lpstr>教育的可能性</vt:lpstr>
      <vt:lpstr>投影片 19</vt:lpstr>
      <vt:lpstr>投影片 20</vt:lpstr>
      <vt:lpstr>投影片 21</vt:lpstr>
      <vt:lpstr>投影片 22</vt:lpstr>
      <vt:lpstr>投影片 23</vt:lpstr>
      <vt:lpstr>二、行政溝通</vt:lpstr>
      <vt:lpstr>二、行政溝通</vt:lpstr>
      <vt:lpstr>二、行政溝通</vt:lpstr>
      <vt:lpstr>結語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從十二年國教的施行談未來教育的可能性</dc:title>
  <dc:creator>mingo</dc:creator>
  <cp:lastModifiedBy>mingo</cp:lastModifiedBy>
  <cp:revision>64</cp:revision>
  <dcterms:created xsi:type="dcterms:W3CDTF">2012-09-24T12:27:21Z</dcterms:created>
  <dcterms:modified xsi:type="dcterms:W3CDTF">2013-08-25T13:22:00Z</dcterms:modified>
</cp:coreProperties>
</file>