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6" r:id="rId3"/>
    <p:sldId id="302" r:id="rId4"/>
    <p:sldId id="303" r:id="rId5"/>
    <p:sldId id="260" r:id="rId6"/>
    <p:sldId id="266" r:id="rId7"/>
    <p:sldId id="264" r:id="rId8"/>
    <p:sldId id="319" r:id="rId9"/>
    <p:sldId id="259" r:id="rId10"/>
    <p:sldId id="261" r:id="rId11"/>
    <p:sldId id="263" r:id="rId12"/>
    <p:sldId id="262" r:id="rId13"/>
    <p:sldId id="267" r:id="rId14"/>
    <p:sldId id="304" r:id="rId15"/>
    <p:sldId id="269" r:id="rId16"/>
    <p:sldId id="318" r:id="rId17"/>
    <p:sldId id="308" r:id="rId18"/>
    <p:sldId id="268" r:id="rId19"/>
    <p:sldId id="320" r:id="rId20"/>
    <p:sldId id="307" r:id="rId21"/>
    <p:sldId id="270" r:id="rId22"/>
    <p:sldId id="271" r:id="rId23"/>
    <p:sldId id="309" r:id="rId24"/>
    <p:sldId id="310" r:id="rId25"/>
    <p:sldId id="272" r:id="rId26"/>
    <p:sldId id="273" r:id="rId27"/>
    <p:sldId id="287" r:id="rId28"/>
    <p:sldId id="305" r:id="rId29"/>
    <p:sldId id="283" r:id="rId30"/>
    <p:sldId id="284" r:id="rId31"/>
    <p:sldId id="285" r:id="rId32"/>
    <p:sldId id="278" r:id="rId33"/>
    <p:sldId id="280" r:id="rId34"/>
    <p:sldId id="281" r:id="rId35"/>
    <p:sldId id="311" r:id="rId36"/>
    <p:sldId id="289" r:id="rId37"/>
    <p:sldId id="288" r:id="rId38"/>
    <p:sldId id="314" r:id="rId39"/>
    <p:sldId id="306" r:id="rId40"/>
    <p:sldId id="286" r:id="rId41"/>
    <p:sldId id="313" r:id="rId42"/>
    <p:sldId id="317" r:id="rId43"/>
    <p:sldId id="294" r:id="rId44"/>
    <p:sldId id="295" r:id="rId45"/>
    <p:sldId id="293" r:id="rId46"/>
    <p:sldId id="290" r:id="rId47"/>
    <p:sldId id="282" r:id="rId48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940502"/>
    <a:srgbClr val="66FF33"/>
    <a:srgbClr val="660066"/>
    <a:srgbClr val="FF66FF"/>
    <a:srgbClr val="99FF66"/>
    <a:srgbClr val="FF9999"/>
    <a:srgbClr val="81CDE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 autoAdjust="0"/>
    <p:restoredTop sz="90630" autoAdjust="0"/>
  </p:normalViewPr>
  <p:slideViewPr>
    <p:cSldViewPr>
      <p:cViewPr>
        <p:scale>
          <a:sx n="80" d="100"/>
          <a:sy n="80" d="100"/>
        </p:scale>
        <p:origin x="-11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998" y="1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7793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998" y="6457793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97455337-06D8-47D1-96CF-04004AE2DE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549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8" y="1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9" y="3228897"/>
            <a:ext cx="7280697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7793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8" y="6457793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BCC4D218-5203-4ABE-8B4A-9159755A4F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960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6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50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72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42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885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補救教學\20120823\PPT-V3_downsiz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zh-TW" altLang="en-US"/>
              <a:t>補救教學網路評量測驗		</a:t>
            </a:r>
            <a:fld id="{9FB98D0A-77A2-451A-8526-53276B9829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25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9FA4778A-EAA0-464D-B875-D563330F0296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199839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FFD701E2-84BF-43D2-8BF5-40480838E1A5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421981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1663705C-A0F2-4736-A41B-40B1149EA747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543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9FFB1634-6EC7-4197-B397-1431E39A790D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38365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5BBC9044-700A-432C-B250-D97EB21C16C2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33353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21A6999D-17C5-437F-B358-3D9B2027CEA7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11371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5202A128-06EC-4C08-A03B-16BBAAC1DAB7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195322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B1F9F05B-F694-44C8-BD28-440F7F3E9A62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244949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F54408EC-E5EF-4E18-B44A-CB27D06BAA3F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137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AA83883A-E695-4643-9092-73A6F1F61AE9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</p:spTree>
    <p:extLst>
      <p:ext uri="{BB962C8B-B14F-4D97-AF65-F5344CB8AC3E}">
        <p14:creationId xmlns:p14="http://schemas.microsoft.com/office/powerpoint/2010/main" val="7855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:\補救教學\20120823\PPT-V3_downsiz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8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補救教學網路評量測驗	   </a:t>
            </a:r>
            <a:fld id="{1B4C6D8B-1275-4C83-ABD7-9FD9BE28644B}" type="slidenum">
              <a:rPr lang="zh-TW" altLang="en-US" sz="1800" b="1"/>
              <a:pPr>
                <a:defRPr/>
              </a:pPr>
              <a:t>‹#›</a:t>
            </a:fld>
            <a:endParaRPr lang="zh-TW" altLang="en-US" sz="1800" b="1"/>
          </a:p>
        </p:txBody>
      </p:sp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685800" y="1319213"/>
            <a:ext cx="8458200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1" name="Line 11"/>
          <p:cNvSpPr>
            <a:spLocks noChangeShapeType="1"/>
          </p:cNvSpPr>
          <p:nvPr userDrawn="1"/>
        </p:nvSpPr>
        <p:spPr bwMode="auto">
          <a:xfrm>
            <a:off x="0" y="1263650"/>
            <a:ext cx="8458200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>
            <a:off x="8856663" y="-11113"/>
            <a:ext cx="287337" cy="1331913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Rectangle 15"/>
          <p:cNvSpPr>
            <a:spLocks noChangeArrowheads="1"/>
          </p:cNvSpPr>
          <p:nvPr userDrawn="1"/>
        </p:nvSpPr>
        <p:spPr bwMode="auto">
          <a:xfrm>
            <a:off x="0" y="6161088"/>
            <a:ext cx="287338" cy="7016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Wingdings 3" pitchFamily="18" charset="2"/>
        <a:buChar char="´"/>
        <a:defRPr kumimoji="1" sz="3200">
          <a:solidFill>
            <a:srgbClr val="99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800">
          <a:solidFill>
            <a:srgbClr val="99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99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99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9933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9933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9933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9933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9933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xam.tcte.edu.tw/teac/" TargetMode="External"/><Relationship Id="rId2" Type="http://schemas.openxmlformats.org/officeDocument/2006/relationships/hyperlink" Target="http://exam.tcte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800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國民小學及國民中學補救教學方案科技化評量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229000"/>
            <a:ext cx="7632848" cy="2504256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年度第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次學習成長測驗</a:t>
            </a: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系統操作流程與注意事項</a:t>
            </a: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施</a:t>
            </a:r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測時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程：</a:t>
            </a: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日至</a:t>
            </a: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日</a:t>
            </a:r>
            <a:endParaRPr lang="en-US" altLang="zh-TW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應屆畢業生</a:t>
            </a:r>
            <a:r>
              <a:rPr lang="zh-TW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提前至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日起開放施測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7772400" cy="31683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4400" b="1" dirty="0"/>
              <a:t>科技化評量平台入口</a:t>
            </a:r>
            <a:endParaRPr lang="en-US" altLang="zh-TW" sz="4400" b="1" dirty="0" smtClean="0"/>
          </a:p>
          <a:p>
            <a:pPr eaLnBrk="1" hangingPunct="1"/>
            <a:r>
              <a:rPr lang="en-US" altLang="zh-TW" dirty="0" smtClean="0">
                <a:solidFill>
                  <a:schemeClr val="accent6"/>
                </a:solidFill>
                <a:hlinkClick r:id="rId2"/>
              </a:rPr>
              <a:t>http://exam.tcte.edu.tw/</a:t>
            </a:r>
            <a:endParaRPr lang="en-US" altLang="zh-TW" dirty="0" smtClean="0">
              <a:solidFill>
                <a:schemeClr val="accent6"/>
              </a:solidFill>
            </a:endParaRPr>
          </a:p>
          <a:p>
            <a:pPr marL="0" indent="0" eaLnBrk="1" hangingPunct="1">
              <a:buNone/>
            </a:pPr>
            <a:r>
              <a:rPr lang="zh-TW" altLang="en-US" sz="4400" b="1" dirty="0"/>
              <a:t>學生評量系統</a:t>
            </a:r>
            <a:r>
              <a:rPr lang="zh-TW" altLang="en-US" sz="4400" b="1" dirty="0" smtClean="0"/>
              <a:t>入口</a:t>
            </a:r>
            <a:endParaRPr lang="en-US" altLang="zh-TW" sz="4400" b="1" dirty="0"/>
          </a:p>
          <a:p>
            <a:pPr eaLnBrk="1" hangingPunct="1"/>
            <a:r>
              <a:rPr lang="en-US" altLang="zh-TW" dirty="0" smtClean="0">
                <a:solidFill>
                  <a:schemeClr val="accent6"/>
                </a:solidFill>
                <a:hlinkClick r:id="rId3"/>
              </a:rPr>
              <a:t>http://exam.tcte.edu.tw/teac/</a:t>
            </a:r>
            <a:r>
              <a:rPr lang="en-US" altLang="zh-TW" dirty="0" smtClean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zh-TW" altLang="en-US" dirty="0" smtClean="0"/>
              <a:t>流程說明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流程說明</a:t>
            </a:r>
            <a:r>
              <a:rPr lang="en-US" altLang="zh-TW" dirty="0" smtClean="0"/>
              <a:t>-</a:t>
            </a:r>
            <a:r>
              <a:rPr lang="zh-TW" altLang="en-US" dirty="0" smtClean="0"/>
              <a:t>教育局</a:t>
            </a:r>
            <a:r>
              <a:rPr lang="en-US" altLang="zh-TW" dirty="0" smtClean="0"/>
              <a:t>(</a:t>
            </a:r>
            <a:r>
              <a:rPr lang="zh-TW" altLang="en-US" dirty="0" smtClean="0"/>
              <a:t>處</a:t>
            </a:r>
            <a:r>
              <a:rPr lang="en-US" altLang="zh-TW" dirty="0" smtClean="0"/>
              <a:t>)</a:t>
            </a:r>
            <a:r>
              <a:rPr lang="zh-TW" altLang="en-US" dirty="0" smtClean="0"/>
              <a:t>端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203848" y="3357563"/>
            <a:ext cx="2520280" cy="16383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rgbClr val="6600FF"/>
                </a:solidFill>
                <a:ea typeface="標楷體" pitchFamily="65" charset="-120"/>
              </a:rPr>
              <a:t>查閱所屬縣市</a:t>
            </a:r>
            <a:endParaRPr lang="en-US" altLang="zh-TW" sz="280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800">
                <a:solidFill>
                  <a:srgbClr val="6600FF"/>
                </a:solidFill>
                <a:ea typeface="標楷體" pitchFamily="65" charset="-120"/>
              </a:rPr>
              <a:t>各學校施測進度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084316" y="3357563"/>
            <a:ext cx="2664148" cy="16383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6600FF"/>
                </a:solidFill>
                <a:ea typeface="標楷體" pitchFamily="65" charset="-120"/>
              </a:rPr>
              <a:t>查閱所屬縣市</a:t>
            </a:r>
            <a:endParaRPr lang="en-US" altLang="zh-TW" sz="2800" dirty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6600FF"/>
                </a:solidFill>
                <a:ea typeface="標楷體" pitchFamily="65" charset="-120"/>
              </a:rPr>
              <a:t>各學校施測結果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3528" y="3357563"/>
            <a:ext cx="2520280" cy="16383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6600FF"/>
                </a:solidFill>
                <a:ea typeface="標楷體" pitchFamily="65" charset="-120"/>
              </a:rPr>
              <a:t>查閱所屬縣市</a:t>
            </a:r>
            <a:endParaRPr lang="en-US" altLang="zh-TW" sz="2800" dirty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6600FF"/>
                </a:solidFill>
                <a:ea typeface="標楷體" pitchFamily="65" charset="-120"/>
              </a:rPr>
              <a:t>各</a:t>
            </a:r>
            <a:r>
              <a:rPr lang="zh-TW" altLang="en-US" sz="2800" dirty="0" smtClean="0">
                <a:solidFill>
                  <a:srgbClr val="6600FF"/>
                </a:solidFill>
                <a:ea typeface="標楷體" pitchFamily="65" charset="-120"/>
              </a:rPr>
              <a:t>學校預約</a:t>
            </a:r>
            <a:endParaRPr lang="en-US" altLang="zh-TW" sz="2800" dirty="0" smtClean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rgbClr val="6600FF"/>
                </a:solidFill>
                <a:ea typeface="標楷體" pitchFamily="65" charset="-120"/>
              </a:rPr>
              <a:t>登記情形</a:t>
            </a:r>
            <a:endParaRPr lang="zh-TW" altLang="en-US" sz="28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71600" y="2133600"/>
            <a:ext cx="698495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rgbClr val="6600FF"/>
                </a:solidFill>
                <a:ea typeface="標楷體" pitchFamily="65" charset="-120"/>
              </a:rPr>
              <a:t>教育局</a:t>
            </a:r>
            <a:r>
              <a:rPr lang="en-US" altLang="zh-TW" sz="2800">
                <a:solidFill>
                  <a:srgbClr val="6600FF"/>
                </a:solidFill>
                <a:ea typeface="標楷體" pitchFamily="65" charset="-120"/>
              </a:rPr>
              <a:t>(</a:t>
            </a:r>
            <a:r>
              <a:rPr lang="zh-TW" altLang="en-US" sz="2800">
                <a:solidFill>
                  <a:srgbClr val="6600FF"/>
                </a:solidFill>
                <a:ea typeface="標楷體" pitchFamily="65" charset="-120"/>
              </a:rPr>
              <a:t>處</a:t>
            </a:r>
            <a:r>
              <a:rPr lang="en-US" altLang="zh-TW" sz="2800">
                <a:solidFill>
                  <a:srgbClr val="6600FF"/>
                </a:solidFill>
                <a:ea typeface="標楷體" pitchFamily="65" charset="-120"/>
              </a:rPr>
              <a:t>)</a:t>
            </a:r>
            <a:r>
              <a:rPr lang="zh-TW" altLang="en-US" sz="2800">
                <a:solidFill>
                  <a:srgbClr val="6600FF"/>
                </a:solidFill>
                <a:ea typeface="標楷體" pitchFamily="65" charset="-120"/>
              </a:rPr>
              <a:t>登入</a:t>
            </a:r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科技化評量系統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1691680" y="2852936"/>
            <a:ext cx="432048" cy="504627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4247964" y="2853035"/>
            <a:ext cx="432048" cy="504627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7179953" y="2853035"/>
            <a:ext cx="432048" cy="504627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流程說明</a:t>
            </a:r>
            <a:r>
              <a:rPr lang="en-US" altLang="zh-TW" dirty="0" smtClean="0"/>
              <a:t>-</a:t>
            </a:r>
            <a:r>
              <a:rPr lang="zh-TW" altLang="en-US" dirty="0" smtClean="0"/>
              <a:t>教師端</a:t>
            </a:r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4788024" y="1412776"/>
            <a:ext cx="2992760" cy="1741586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教師登入</a:t>
            </a: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科技化評量系統</a:t>
            </a:r>
            <a:r>
              <a:rPr lang="en-US" altLang="zh-TW" sz="2000" dirty="0">
                <a:solidFill>
                  <a:srgbClr val="6600FF"/>
                </a:solidFill>
                <a:ea typeface="標楷體" pitchFamily="65" charset="-120"/>
              </a:rPr>
              <a:t/>
            </a:r>
            <a:br>
              <a:rPr lang="en-US" altLang="zh-TW" sz="2000" dirty="0">
                <a:solidFill>
                  <a:srgbClr val="6600FF"/>
                </a:solidFill>
                <a:ea typeface="標楷體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標楷體" pitchFamily="65" charset="-120"/>
              </a:rPr>
              <a:t>至「登記測驗科目」</a:t>
            </a:r>
            <a:endParaRPr lang="en-US" altLang="zh-TW" sz="20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ea typeface="標楷體" pitchFamily="65" charset="-120"/>
              </a:rPr>
              <a:t>確認考試科目</a:t>
            </a:r>
            <a:endParaRPr lang="en-US" altLang="zh-TW" sz="20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ea typeface="標楷體" pitchFamily="65" charset="-120"/>
              </a:rPr>
              <a:t>並點選　　　　</a:t>
            </a:r>
            <a:endParaRPr lang="zh-TW" altLang="en-US" sz="2000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5037584" y="3416672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預約施測時段</a:t>
            </a: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預估施測</a:t>
            </a:r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人次</a:t>
            </a:r>
            <a:endParaRPr lang="zh-TW" altLang="en-US" sz="20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5037584" y="4378424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 cmpd="dbl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通知學生於預約</a:t>
            </a: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時段內上線施測</a:t>
            </a: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1416497" y="1905000"/>
            <a:ext cx="2438400" cy="6858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6600FF"/>
                </a:solidFill>
                <a:ea typeface="標楷體" pitchFamily="65" charset="-120"/>
              </a:rPr>
              <a:t>教師登入</a:t>
            </a:r>
          </a:p>
          <a:p>
            <a:pPr algn="ctr"/>
            <a:r>
              <a:rPr lang="zh-TW" altLang="en-US" sz="2000">
                <a:solidFill>
                  <a:srgbClr val="FF0000"/>
                </a:solidFill>
                <a:ea typeface="標楷體" pitchFamily="65" charset="-120"/>
              </a:rPr>
              <a:t>學生管理系統</a:t>
            </a: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1416497" y="2971800"/>
            <a:ext cx="2438400" cy="6858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確認及管理</a:t>
            </a:r>
            <a:endParaRPr lang="en-US" altLang="zh-TW" sz="2000" dirty="0" smtClean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應施測學生名單</a:t>
            </a:r>
            <a:endParaRPr lang="zh-TW" altLang="en-US" sz="20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1416497" y="4038600"/>
            <a:ext cx="2438400" cy="6858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確認學生資料</a:t>
            </a: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是否正確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5037584" y="5407496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施</a:t>
            </a:r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測完畢，即可</a:t>
            </a:r>
            <a:endParaRPr lang="en-US" altLang="zh-TW" sz="2000" dirty="0" smtClean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查閱貴</a:t>
            </a:r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校施測結果</a:t>
            </a:r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6256784" y="5076099"/>
            <a:ext cx="0" cy="3432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6256784" y="4130674"/>
            <a:ext cx="0" cy="247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6256784" y="3154362"/>
            <a:ext cx="0" cy="26231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2635697" y="259080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5" name="Line 19"/>
          <p:cNvSpPr>
            <a:spLocks noChangeShapeType="1"/>
          </p:cNvSpPr>
          <p:nvPr/>
        </p:nvSpPr>
        <p:spPr bwMode="auto">
          <a:xfrm>
            <a:off x="2635697" y="365760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Line 20"/>
          <p:cNvSpPr>
            <a:spLocks noChangeShapeType="1"/>
          </p:cNvSpPr>
          <p:nvPr/>
        </p:nvSpPr>
        <p:spPr bwMode="auto">
          <a:xfrm>
            <a:off x="4427984" y="1676400"/>
            <a:ext cx="0" cy="4267200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65584" y="1889125"/>
            <a:ext cx="6715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32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標楷體" pitchFamily="65" charset="-120"/>
              </a:rPr>
              <a:t>國立臺南大學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932935" y="1828800"/>
            <a:ext cx="6715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標楷體" pitchFamily="65" charset="-120"/>
              </a:rPr>
              <a:t>技專校院入學測驗中心</a:t>
            </a:r>
          </a:p>
        </p:txBody>
      </p:sp>
      <p:sp>
        <p:nvSpPr>
          <p:cNvPr id="10259" name="AutoShape 25"/>
          <p:cNvSpPr>
            <a:spLocks noChangeArrowheads="1"/>
          </p:cNvSpPr>
          <p:nvPr/>
        </p:nvSpPr>
        <p:spPr bwMode="auto">
          <a:xfrm>
            <a:off x="3970784" y="4130675"/>
            <a:ext cx="914400" cy="533400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266700 h 21600"/>
              <a:gd name="T4" fmla="*/ 647700 w 21600"/>
              <a:gd name="T5" fmla="*/ 533400 h 21600"/>
              <a:gd name="T6" fmla="*/ 9144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364 h 21600"/>
              <a:gd name="T14" fmla="*/ 19012 w 21600"/>
              <a:gd name="T15" fmla="*/ 15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300" y="0"/>
                </a:moveTo>
                <a:lnTo>
                  <a:pt x="15300" y="6364"/>
                </a:lnTo>
                <a:lnTo>
                  <a:pt x="3375" y="6364"/>
                </a:lnTo>
                <a:lnTo>
                  <a:pt x="3375" y="15236"/>
                </a:lnTo>
                <a:lnTo>
                  <a:pt x="15300" y="15236"/>
                </a:lnTo>
                <a:lnTo>
                  <a:pt x="15300" y="21600"/>
                </a:lnTo>
                <a:lnTo>
                  <a:pt x="21600" y="10800"/>
                </a:lnTo>
                <a:lnTo>
                  <a:pt x="15300" y="0"/>
                </a:lnTo>
                <a:close/>
              </a:path>
              <a:path w="21600" h="21600">
                <a:moveTo>
                  <a:pt x="1350" y="6364"/>
                </a:moveTo>
                <a:lnTo>
                  <a:pt x="1350" y="15236"/>
                </a:lnTo>
                <a:lnTo>
                  <a:pt x="2700" y="15236"/>
                </a:lnTo>
                <a:lnTo>
                  <a:pt x="2700" y="6364"/>
                </a:lnTo>
                <a:lnTo>
                  <a:pt x="1350" y="6364"/>
                </a:lnTo>
                <a:close/>
              </a:path>
              <a:path w="21600" h="21600">
                <a:moveTo>
                  <a:pt x="0" y="6364"/>
                </a:moveTo>
                <a:lnTo>
                  <a:pt x="0" y="15236"/>
                </a:lnTo>
                <a:lnTo>
                  <a:pt x="675" y="15236"/>
                </a:lnTo>
                <a:lnTo>
                  <a:pt x="675" y="6364"/>
                </a:lnTo>
                <a:lnTo>
                  <a:pt x="0" y="63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9" name="圖片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60189" y="2724375"/>
            <a:ext cx="1234256" cy="4001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確定登記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>
            <a:prstDash val="sysDash"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流程說明</a:t>
            </a:r>
            <a:r>
              <a:rPr lang="en-US" altLang="zh-TW" dirty="0" smtClean="0"/>
              <a:t>-</a:t>
            </a:r>
            <a:r>
              <a:rPr lang="zh-TW" altLang="en-US" dirty="0" smtClean="0"/>
              <a:t>受試學生端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3371850" y="1700213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進入</a:t>
            </a:r>
            <a:r>
              <a:rPr lang="zh-TW" altLang="en-US" sz="2000" dirty="0" smtClean="0">
                <a:solidFill>
                  <a:srgbClr val="FF0000"/>
                </a:solidFill>
                <a:ea typeface="標楷體" pitchFamily="65" charset="-120"/>
              </a:rPr>
              <a:t>學生評量</a:t>
            </a:r>
            <a:r>
              <a:rPr lang="zh-TW" altLang="en-US" sz="2000" dirty="0">
                <a:solidFill>
                  <a:srgbClr val="FF0000"/>
                </a:solidFill>
                <a:ea typeface="標楷體" pitchFamily="65" charset="-120"/>
              </a:rPr>
              <a:t>系統</a:t>
            </a: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點選欲測驗</a:t>
            </a:r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之</a:t>
            </a:r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科目</a:t>
            </a:r>
            <a:endParaRPr lang="zh-TW" altLang="en-US" sz="20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3371850" y="2767013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學生登入</a:t>
            </a: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ea typeface="標楷體" pitchFamily="65" charset="-120"/>
              </a:rPr>
              <a:t>身分證統一編號</a:t>
            </a:r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371850" y="5130449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開始逐題測驗</a:t>
            </a: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直至測驗</a:t>
            </a:r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結束</a:t>
            </a:r>
            <a:endParaRPr lang="zh-TW" altLang="en-US" sz="20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1271" name="Line 39"/>
          <p:cNvSpPr>
            <a:spLocks noChangeShapeType="1"/>
          </p:cNvSpPr>
          <p:nvPr/>
        </p:nvSpPr>
        <p:spPr bwMode="auto">
          <a:xfrm>
            <a:off x="4591050" y="4748213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2" name="Line 40"/>
          <p:cNvSpPr>
            <a:spLocks noChangeShapeType="1"/>
          </p:cNvSpPr>
          <p:nvPr/>
        </p:nvSpPr>
        <p:spPr bwMode="auto">
          <a:xfrm>
            <a:off x="4591050" y="3452813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3" name="Line 41"/>
          <p:cNvSpPr>
            <a:spLocks noChangeShapeType="1"/>
          </p:cNvSpPr>
          <p:nvPr/>
        </p:nvSpPr>
        <p:spPr bwMode="auto">
          <a:xfrm>
            <a:off x="4591050" y="2386013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4" name="Line 47"/>
          <p:cNvSpPr>
            <a:spLocks noChangeShapeType="1"/>
          </p:cNvSpPr>
          <p:nvPr/>
        </p:nvSpPr>
        <p:spPr bwMode="auto">
          <a:xfrm rot="5400000">
            <a:off x="2892560" y="3986025"/>
            <a:ext cx="4" cy="614142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4667250" y="47323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FF3300"/>
                </a:solidFill>
              </a:rPr>
              <a:t>正確</a:t>
            </a:r>
          </a:p>
        </p:txBody>
      </p:sp>
      <p:sp>
        <p:nvSpPr>
          <p:cNvPr id="11276" name="AutoShape 49"/>
          <p:cNvSpPr>
            <a:spLocks noChangeArrowheads="1"/>
          </p:cNvSpPr>
          <p:nvPr/>
        </p:nvSpPr>
        <p:spPr bwMode="auto">
          <a:xfrm>
            <a:off x="3131840" y="3833813"/>
            <a:ext cx="2952328" cy="914400"/>
          </a:xfrm>
          <a:prstGeom prst="flowChartDecision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確認個人資</a:t>
            </a: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料是否正確</a:t>
            </a:r>
          </a:p>
        </p:txBody>
      </p:sp>
      <p:sp>
        <p:nvSpPr>
          <p:cNvPr id="11277" name="Text Box 25"/>
          <p:cNvSpPr txBox="1">
            <a:spLocks noChangeArrowheads="1"/>
          </p:cNvSpPr>
          <p:nvPr/>
        </p:nvSpPr>
        <p:spPr bwMode="auto">
          <a:xfrm>
            <a:off x="2585492" y="4316586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FF3300"/>
                </a:solidFill>
              </a:rPr>
              <a:t>錯誤</a:t>
            </a:r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779326" y="3789040"/>
            <a:ext cx="1826376" cy="158417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6600FF"/>
                </a:solidFill>
                <a:latin typeface="Times New Roman" charset="0"/>
                <a:ea typeface="標楷體" pitchFamily="65" charset="-120"/>
              </a:rPr>
              <a:t>請教師回</a:t>
            </a:r>
            <a:r>
              <a:rPr lang="zh-TW" altLang="en-US" sz="2000" dirty="0">
                <a:solidFill>
                  <a:srgbClr val="FF0000"/>
                </a:solidFill>
                <a:latin typeface="Times New Roman" charset="0"/>
                <a:ea typeface="標楷體" pitchFamily="65" charset="-120"/>
              </a:rPr>
              <a:t>學生</a:t>
            </a:r>
          </a:p>
          <a:p>
            <a:pPr algn="ctr">
              <a:defRPr/>
            </a:pPr>
            <a:r>
              <a:rPr lang="zh-TW" altLang="en-US" sz="2000" dirty="0">
                <a:solidFill>
                  <a:srgbClr val="FF0000"/>
                </a:solidFill>
                <a:latin typeface="Times New Roman" charset="0"/>
                <a:ea typeface="標楷體" pitchFamily="65" charset="-120"/>
              </a:rPr>
              <a:t>管理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charset="0"/>
                <a:ea typeface="標楷體" pitchFamily="65" charset="-120"/>
              </a:rPr>
              <a:t>系統</a:t>
            </a:r>
            <a:endParaRPr lang="en-US" altLang="zh-TW" sz="2000" dirty="0" smtClean="0">
              <a:solidFill>
                <a:srgbClr val="FF0000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en-US" altLang="zh-TW" sz="2000" dirty="0" smtClean="0">
                <a:solidFill>
                  <a:srgbClr val="FF0000"/>
                </a:solidFill>
                <a:latin typeface="Times New Roman" charset="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charset="0"/>
                <a:ea typeface="標楷體" pitchFamily="65" charset="-120"/>
              </a:rPr>
              <a:t>國立臺南大學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charset="0"/>
                <a:ea typeface="標楷體" pitchFamily="65" charset="-120"/>
              </a:rPr>
              <a:t>)</a:t>
            </a:r>
          </a:p>
          <a:p>
            <a:pPr algn="ctr">
              <a:defRPr/>
            </a:pPr>
            <a:r>
              <a:rPr lang="zh-TW" altLang="en-US" sz="2000" dirty="0" smtClean="0">
                <a:solidFill>
                  <a:srgbClr val="6600FF"/>
                </a:solidFill>
                <a:latin typeface="Times New Roman" charset="0"/>
                <a:ea typeface="標楷體" pitchFamily="65" charset="-120"/>
              </a:rPr>
              <a:t>修正</a:t>
            </a:r>
            <a:endParaRPr lang="zh-TW" altLang="en-US" sz="2000" dirty="0">
              <a:solidFill>
                <a:srgbClr val="6600FF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11279" name="Line 52"/>
          <p:cNvSpPr>
            <a:spLocks noChangeShapeType="1"/>
          </p:cNvSpPr>
          <p:nvPr/>
        </p:nvSpPr>
        <p:spPr bwMode="auto">
          <a:xfrm flipV="1">
            <a:off x="1763688" y="1988839"/>
            <a:ext cx="0" cy="135218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0" name="Line 53"/>
          <p:cNvSpPr>
            <a:spLocks noChangeShapeType="1"/>
          </p:cNvSpPr>
          <p:nvPr/>
        </p:nvSpPr>
        <p:spPr bwMode="auto">
          <a:xfrm>
            <a:off x="1765409" y="2005013"/>
            <a:ext cx="16081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5810250" y="5473349"/>
            <a:ext cx="43204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242298" y="4984785"/>
            <a:ext cx="2438400" cy="977128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測驗結束</a:t>
            </a:r>
            <a:endParaRPr lang="en-US" altLang="zh-TW" sz="2000" dirty="0" smtClean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務必點選</a:t>
            </a:r>
            <a:r>
              <a:rPr lang="zh-TW" altLang="en-US" sz="2000" b="1" dirty="0" smtClean="0">
                <a:solidFill>
                  <a:srgbClr val="FF0000"/>
                </a:solidFill>
                <a:ea typeface="標楷體" pitchFamily="65" charset="-120"/>
              </a:rPr>
              <a:t>我要交卷</a:t>
            </a:r>
            <a:endParaRPr lang="en-US" altLang="zh-TW" sz="20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確認答題狀況</a:t>
            </a:r>
          </a:p>
        </p:txBody>
      </p:sp>
      <p:pic>
        <p:nvPicPr>
          <p:cNvPr id="18" name="圖片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505980" y="2174366"/>
            <a:ext cx="2515416" cy="139693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zh-TW" altLang="en-US" sz="2000" dirty="0">
                <a:solidFill>
                  <a:srgbClr val="6600FF"/>
                </a:solidFill>
                <a:latin typeface="Times New Roman" charset="0"/>
                <a:ea typeface="標楷體" pitchFamily="65" charset="-120"/>
              </a:rPr>
              <a:t>回</a:t>
            </a:r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科技</a:t>
            </a:r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化評量</a:t>
            </a:r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系統</a:t>
            </a:r>
            <a:r>
              <a:rPr lang="en-US" altLang="zh-TW" sz="2000" dirty="0" smtClean="0">
                <a:solidFill>
                  <a:srgbClr val="6600FF"/>
                </a:solidFill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rgbClr val="6600FF"/>
                </a:solidFill>
                <a:ea typeface="標楷體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標楷體" pitchFamily="65" charset="-120"/>
              </a:rPr>
              <a:t>至</a:t>
            </a:r>
            <a:r>
              <a:rPr lang="zh-TW" altLang="en-US" sz="2000" dirty="0">
                <a:solidFill>
                  <a:srgbClr val="FF0000"/>
                </a:solidFill>
                <a:ea typeface="標楷體" pitchFamily="65" charset="-120"/>
              </a:rPr>
              <a:t>「登記測驗科目」</a:t>
            </a:r>
            <a:endParaRPr lang="en-US" altLang="zh-TW" sz="2000" dirty="0">
              <a:solidFill>
                <a:srgbClr val="FF0000"/>
              </a:solidFill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rgbClr val="FF0000"/>
                </a:solidFill>
                <a:ea typeface="標楷體" pitchFamily="65" charset="-120"/>
              </a:rPr>
              <a:t>點選　　　　</a:t>
            </a:r>
            <a:endParaRPr lang="zh-TW" altLang="en-US" sz="2000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21956" y="3140968"/>
            <a:ext cx="1234256" cy="4001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確定登記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 flipH="1" flipV="1">
            <a:off x="1763688" y="3571302"/>
            <a:ext cx="0" cy="217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440921" y="2967335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施測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前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登記測驗科目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918648" cy="313752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dirty="0" smtClean="0"/>
              <a:t>進入</a:t>
            </a:r>
            <a:r>
              <a:rPr lang="zh-TW" altLang="en-US" dirty="0" smtClean="0"/>
              <a:t>科技化</a:t>
            </a:r>
            <a:r>
              <a:rPr lang="zh-TW" altLang="zh-TW" dirty="0" smtClean="0"/>
              <a:t>評量系統首頁，以學校</a:t>
            </a:r>
            <a:r>
              <a:rPr lang="zh-TW" altLang="en-US" dirty="0" smtClean="0"/>
              <a:t>之</a:t>
            </a:r>
            <a:r>
              <a:rPr lang="zh-TW" altLang="zh-TW" dirty="0" smtClean="0"/>
              <a:t>帳號</a:t>
            </a:r>
            <a:r>
              <a:rPr lang="zh-TW" altLang="zh-TW" dirty="0"/>
              <a:t>密碼</a:t>
            </a:r>
            <a:r>
              <a:rPr lang="zh-TW" altLang="zh-TW" dirty="0" smtClean="0"/>
              <a:t>登入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dirty="0" smtClean="0"/>
              <a:t>在系統選單</a:t>
            </a:r>
            <a:r>
              <a:rPr lang="zh-TW" altLang="en-US" dirty="0" smtClean="0"/>
              <a:t>項下點</a:t>
            </a:r>
            <a:r>
              <a:rPr lang="zh-TW" altLang="zh-TW" dirty="0" smtClean="0"/>
              <a:t>選「登記測驗科目」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dirty="0" smtClean="0"/>
              <a:t>確認學生名單是否正確無誤</a:t>
            </a:r>
            <a:r>
              <a:rPr lang="zh-TW" altLang="en-US" dirty="0"/>
              <a:t>。</a:t>
            </a:r>
            <a:endParaRPr lang="zh-TW" altLang="zh-TW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dirty="0" smtClean="0"/>
              <a:t>確認</a:t>
            </a:r>
            <a:r>
              <a:rPr lang="zh-TW" altLang="en-US" dirty="0" smtClean="0"/>
              <a:t>選擇考試</a:t>
            </a:r>
            <a:r>
              <a:rPr lang="zh-TW" altLang="zh-TW" dirty="0" smtClean="0"/>
              <a:t>科目無誤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登記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71600"/>
            <a:ext cx="8352928" cy="4724400"/>
          </a:xfrm>
        </p:spPr>
        <p:txBody>
          <a:bodyPr/>
          <a:lstStyle/>
          <a:p>
            <a:pPr eaLnBrk="1" hangingPunct="1">
              <a:lnSpc>
                <a:spcPts val="4200"/>
              </a:lnSpc>
              <a:spcBef>
                <a:spcPts val="0"/>
              </a:spcBef>
            </a:pPr>
            <a:r>
              <a:rPr lang="zh-TW" altLang="zh-TW" dirty="0" smtClean="0"/>
              <a:t>若</a:t>
            </a:r>
            <a:r>
              <a:rPr lang="zh-TW" altLang="zh-TW" dirty="0"/>
              <a:t>施測</a:t>
            </a:r>
            <a:r>
              <a:rPr lang="zh-TW" altLang="en-US" dirty="0"/>
              <a:t>名單或學生資料</a:t>
            </a:r>
            <a:r>
              <a:rPr lang="zh-TW" altLang="zh-TW" dirty="0"/>
              <a:t>有異動</a:t>
            </a:r>
            <a:r>
              <a:rPr lang="zh-TW" altLang="en-US" dirty="0"/>
              <a:t>時</a:t>
            </a:r>
            <a:r>
              <a:rPr lang="zh-TW" altLang="zh-TW" dirty="0"/>
              <a:t>，請於測驗前聯繫</a:t>
            </a:r>
            <a:r>
              <a:rPr lang="zh-TW" altLang="zh-TW" dirty="0">
                <a:solidFill>
                  <a:srgbClr val="FF0000"/>
                </a:solidFill>
              </a:rPr>
              <a:t>國立臺南大學</a:t>
            </a:r>
            <a:r>
              <a:rPr lang="zh-TW" altLang="zh-TW" dirty="0"/>
              <a:t>進行修正，修正</a:t>
            </a:r>
            <a:r>
              <a:rPr lang="zh-TW" altLang="en-US" dirty="0"/>
              <a:t>完成</a:t>
            </a:r>
            <a:r>
              <a:rPr lang="zh-TW" altLang="zh-TW" dirty="0"/>
              <a:t>後，請務必</a:t>
            </a:r>
            <a:r>
              <a:rPr lang="zh-TW" altLang="en-US" dirty="0"/>
              <a:t>回科技化評量系統重新</a:t>
            </a:r>
            <a:r>
              <a:rPr lang="zh-TW" altLang="en-US" dirty="0" smtClean="0"/>
              <a:t>點選</a:t>
            </a:r>
            <a:r>
              <a:rPr lang="zh-TW" altLang="en-US" b="1" dirty="0" smtClean="0">
                <a:solidFill>
                  <a:srgbClr val="FF0000"/>
                </a:solidFill>
              </a:rPr>
              <a:t>確定登記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ts val="4200"/>
              </a:lnSpc>
              <a:spcBef>
                <a:spcPts val="0"/>
              </a:spcBef>
              <a:buNone/>
            </a:pPr>
            <a:r>
              <a:rPr lang="zh-TW" altLang="en-US" dirty="0" smtClean="0"/>
              <a:t>  鈕，即可更新。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應屆</a:t>
            </a:r>
            <a:r>
              <a:rPr lang="zh-TW" altLang="en-US" dirty="0"/>
              <a:t>畢業生需於畢業前先行測驗，為避免影響施測率採計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六年級畢業生</a:t>
            </a:r>
            <a:r>
              <a:rPr lang="zh-TW" altLang="en-US" dirty="0">
                <a:solidFill>
                  <a:srgbClr val="FF0000"/>
                </a:solidFill>
              </a:rPr>
              <a:t>請於</a:t>
            </a:r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zh-TW" altLang="en-US" dirty="0">
                <a:solidFill>
                  <a:srgbClr val="FF0000"/>
                </a:solidFill>
              </a:rPr>
              <a:t>月再進行異動轉銜</a:t>
            </a:r>
            <a:r>
              <a:rPr lang="en-US" altLang="zh-TW" dirty="0"/>
              <a:t>(</a:t>
            </a:r>
            <a:r>
              <a:rPr lang="zh-TW" altLang="en-US" dirty="0"/>
              <a:t>九</a:t>
            </a:r>
            <a:r>
              <a:rPr lang="zh-TW" altLang="en-US" dirty="0" smtClean="0"/>
              <a:t>年級學年</a:t>
            </a:r>
            <a:r>
              <a:rPr lang="zh-TW" altLang="en-US" dirty="0"/>
              <a:t>結束後，系統自動將學生異動轉銜為畢業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/>
              <a:t>登記</a:t>
            </a:r>
            <a:r>
              <a:rPr lang="zh-TW" altLang="en-US" dirty="0"/>
              <a:t>測驗</a:t>
            </a:r>
            <a:r>
              <a:rPr lang="zh-TW" altLang="en-US" dirty="0" smtClean="0"/>
              <a:t>科目注意事項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5516" y="1484784"/>
            <a:ext cx="8712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6666FF"/>
              </a:buClr>
              <a:buFont typeface="Wingdings 3" pitchFamily="18" charset="2"/>
              <a:buChar char="´"/>
            </a:pP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學生管理系統中如有學生名單異動</a:t>
            </a:r>
            <a:r>
              <a:rPr lang="en-US" altLang="zh-TW" sz="3200" dirty="0">
                <a:solidFill>
                  <a:srgbClr val="993300"/>
                </a:solidFill>
                <a:latin typeface="+mn-lt"/>
                <a:ea typeface="+mn-ea"/>
              </a:rPr>
              <a:t>(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轉出、轉入、學生結案</a:t>
            </a:r>
            <a:r>
              <a:rPr lang="en-US" altLang="zh-TW" sz="3200" dirty="0">
                <a:solidFill>
                  <a:srgbClr val="993300"/>
                </a:solidFill>
                <a:latin typeface="+mn-lt"/>
                <a:ea typeface="+mn-ea"/>
              </a:rPr>
              <a:t>…)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或學生資料修改</a:t>
            </a:r>
            <a:r>
              <a:rPr lang="en-US" altLang="zh-TW" sz="3200" dirty="0">
                <a:solidFill>
                  <a:srgbClr val="993300"/>
                </a:solidFill>
                <a:latin typeface="+mn-lt"/>
                <a:ea typeface="+mn-ea"/>
              </a:rPr>
              <a:t>(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身分證字號、學年度</a:t>
            </a:r>
            <a:r>
              <a:rPr lang="en-US" altLang="zh-TW" sz="3200" dirty="0">
                <a:solidFill>
                  <a:srgbClr val="993300"/>
                </a:solidFill>
                <a:latin typeface="+mn-lt"/>
                <a:ea typeface="+mn-ea"/>
              </a:rPr>
              <a:t>…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等</a:t>
            </a:r>
            <a:r>
              <a:rPr lang="en-US" altLang="zh-TW" sz="3200" dirty="0">
                <a:solidFill>
                  <a:srgbClr val="993300"/>
                </a:solidFill>
                <a:latin typeface="+mn-lt"/>
                <a:ea typeface="+mn-ea"/>
              </a:rPr>
              <a:t>)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情形，均需登入科技化評量系統，並點選</a:t>
            </a:r>
            <a:r>
              <a:rPr lang="zh-TW" altLang="en-US" sz="3200" b="1" dirty="0">
                <a:solidFill>
                  <a:srgbClr val="FF0000"/>
                </a:solidFill>
                <a:latin typeface="+mn-lt"/>
                <a:ea typeface="+mn-ea"/>
              </a:rPr>
              <a:t>確定登記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按鈕</a:t>
            </a:r>
            <a:r>
              <a:rPr lang="zh-TW" altLang="en-US" sz="3200" dirty="0" smtClean="0">
                <a:solidFill>
                  <a:srgbClr val="993300"/>
                </a:solidFill>
                <a:latin typeface="+mn-lt"/>
                <a:ea typeface="+mn-ea"/>
              </a:rPr>
              <a:t>。</a:t>
            </a:r>
            <a:r>
              <a:rPr lang="en-US" altLang="zh-TW" sz="3200" dirty="0" smtClean="0">
                <a:solidFill>
                  <a:srgbClr val="993300"/>
                </a:solidFill>
                <a:latin typeface="+mn-lt"/>
                <a:ea typeface="+mn-ea"/>
              </a:rPr>
              <a:t/>
            </a:r>
            <a:br>
              <a:rPr lang="en-US" altLang="zh-TW" sz="3200" dirty="0" smtClean="0">
                <a:solidFill>
                  <a:srgbClr val="993300"/>
                </a:solidFill>
                <a:latin typeface="+mn-lt"/>
                <a:ea typeface="+mn-ea"/>
              </a:rPr>
            </a:br>
            <a:endParaRPr lang="en-US" altLang="zh-TW" sz="3200" dirty="0" smtClean="0">
              <a:solidFill>
                <a:srgbClr val="993300"/>
              </a:solidFill>
              <a:latin typeface="+mn-lt"/>
              <a:ea typeface="+mn-ea"/>
            </a:endParaRPr>
          </a:p>
          <a:p>
            <a:pPr>
              <a:spcBef>
                <a:spcPts val="0"/>
              </a:spcBef>
              <a:buClr>
                <a:srgbClr val="6666FF"/>
              </a:buClr>
            </a:pPr>
            <a:endParaRPr lang="en-US" altLang="zh-TW" sz="1800" dirty="0">
              <a:solidFill>
                <a:srgbClr val="993300"/>
              </a:solidFill>
              <a:latin typeface="+mn-lt"/>
              <a:ea typeface="+mn-ea"/>
            </a:endParaRPr>
          </a:p>
          <a:p>
            <a:pPr>
              <a:spcBef>
                <a:spcPts val="0"/>
              </a:spcBef>
              <a:buClr>
                <a:srgbClr val="6666FF"/>
              </a:buClr>
            </a:pPr>
            <a:r>
              <a:rPr lang="en-US" altLang="zh-TW" dirty="0" smtClean="0">
                <a:latin typeface="+mn-lt"/>
                <a:ea typeface="+mn-ea"/>
              </a:rPr>
              <a:t>※</a:t>
            </a:r>
            <a:r>
              <a:rPr lang="zh-TW" altLang="en-US" dirty="0" smtClean="0">
                <a:latin typeface="+mn-lt"/>
                <a:ea typeface="+mn-ea"/>
              </a:rPr>
              <a:t>有關</a:t>
            </a:r>
            <a:r>
              <a:rPr lang="zh-TW" altLang="en-US" dirty="0">
                <a:latin typeface="+mn-lt"/>
                <a:ea typeface="+mn-ea"/>
              </a:rPr>
              <a:t>學生管理系統學生資料除身分證號與</a:t>
            </a:r>
            <a:r>
              <a:rPr lang="zh-TW" altLang="en-US" dirty="0" smtClean="0">
                <a:latin typeface="+mn-lt"/>
                <a:ea typeface="+mn-ea"/>
              </a:rPr>
              <a:t>入學年</a:t>
            </a:r>
            <a:r>
              <a:rPr lang="zh-TW" altLang="en-US" dirty="0">
                <a:latin typeface="+mn-lt"/>
                <a:ea typeface="+mn-ea"/>
              </a:rPr>
              <a:t>度外，需</a:t>
            </a:r>
            <a:r>
              <a:rPr lang="zh-TW" altLang="en-US" dirty="0" smtClean="0">
                <a:latin typeface="+mn-lt"/>
                <a:ea typeface="+mn-ea"/>
              </a:rPr>
              <a:t>由</a:t>
            </a:r>
            <a:endParaRPr lang="en-US" altLang="zh-TW" dirty="0" smtClean="0">
              <a:latin typeface="+mn-lt"/>
              <a:ea typeface="+mn-ea"/>
            </a:endParaRPr>
          </a:p>
          <a:p>
            <a:pPr>
              <a:spcBef>
                <a:spcPts val="0"/>
              </a:spcBef>
              <a:buClr>
                <a:srgbClr val="6666FF"/>
              </a:buClr>
            </a:pPr>
            <a:r>
              <a:rPr lang="zh-TW" altLang="en-US" dirty="0">
                <a:latin typeface="+mn-lt"/>
                <a:ea typeface="+mn-ea"/>
              </a:rPr>
              <a:t> </a:t>
            </a:r>
            <a:r>
              <a:rPr lang="zh-TW" altLang="en-US" dirty="0" smtClean="0">
                <a:latin typeface="+mn-lt"/>
                <a:ea typeface="+mn-ea"/>
              </a:rPr>
              <a:t> 臺</a:t>
            </a:r>
            <a:r>
              <a:rPr lang="zh-TW" altLang="en-US" dirty="0">
                <a:latin typeface="+mn-lt"/>
                <a:ea typeface="+mn-ea"/>
              </a:rPr>
              <a:t>南大學修改，其餘資料</a:t>
            </a:r>
            <a:r>
              <a:rPr lang="zh-TW" altLang="en-US" dirty="0" smtClean="0">
                <a:latin typeface="+mn-lt"/>
                <a:ea typeface="+mn-ea"/>
              </a:rPr>
              <a:t>：姓名</a:t>
            </a:r>
            <a:r>
              <a:rPr lang="zh-TW" altLang="en-US" dirty="0">
                <a:latin typeface="+mn-lt"/>
                <a:ea typeface="+mn-ea"/>
              </a:rPr>
              <a:t>、班級等均自行</a:t>
            </a:r>
            <a:r>
              <a:rPr lang="zh-TW" altLang="en-US" dirty="0" smtClean="0">
                <a:latin typeface="+mn-lt"/>
                <a:ea typeface="+mn-ea"/>
              </a:rPr>
              <a:t>修改，並回</a:t>
            </a:r>
            <a:endParaRPr lang="en-US" altLang="zh-TW" dirty="0" smtClean="0">
              <a:latin typeface="+mn-lt"/>
              <a:ea typeface="+mn-ea"/>
            </a:endParaRPr>
          </a:p>
          <a:p>
            <a:pPr>
              <a:spcBef>
                <a:spcPts val="0"/>
              </a:spcBef>
              <a:buClr>
                <a:srgbClr val="6666FF"/>
              </a:buClr>
            </a:pPr>
            <a:r>
              <a:rPr lang="zh-TW" altLang="en-US" dirty="0" smtClean="0">
                <a:latin typeface="+mn-lt"/>
                <a:ea typeface="+mn-ea"/>
              </a:rPr>
              <a:t>  科技化評量系統點選確定登記按鈕。</a:t>
            </a:r>
            <a:endParaRPr lang="en-US" altLang="zh-TW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14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登記測驗科目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圖片 16" descr="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0" y="2958455"/>
            <a:ext cx="219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下箭號 1"/>
          <p:cNvSpPr/>
          <p:nvPr/>
        </p:nvSpPr>
        <p:spPr>
          <a:xfrm rot="16200000">
            <a:off x="2778371" y="3301739"/>
            <a:ext cx="63341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27824" y="544522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請注意最新消息公告</a:t>
            </a:r>
            <a:endParaRPr lang="zh-TW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5484"/>
            <a:ext cx="50958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登記測驗科目</a:t>
            </a:r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280793" y="1549513"/>
            <a:ext cx="1981200" cy="1671192"/>
            <a:chOff x="1280793" y="1549513"/>
            <a:chExt cx="1981200" cy="167119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43" b="23776"/>
            <a:stretch/>
          </p:blipFill>
          <p:spPr bwMode="auto">
            <a:xfrm>
              <a:off x="1280793" y="1549513"/>
              <a:ext cx="1981200" cy="167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圓角矩形 4"/>
            <p:cNvSpPr/>
            <p:nvPr/>
          </p:nvSpPr>
          <p:spPr>
            <a:xfrm>
              <a:off x="1424808" y="2132856"/>
              <a:ext cx="1277553" cy="4072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向下箭號 7"/>
          <p:cNvSpPr/>
          <p:nvPr/>
        </p:nvSpPr>
        <p:spPr>
          <a:xfrm rot="16200000">
            <a:off x="3412445" y="2176276"/>
            <a:ext cx="705249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5400000">
            <a:off x="4365079" y="4287540"/>
            <a:ext cx="633413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5022079" y="4009817"/>
            <a:ext cx="3803811" cy="1985764"/>
            <a:chOff x="5022079" y="4009817"/>
            <a:chExt cx="3803811" cy="19857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079" y="4009817"/>
              <a:ext cx="3803811" cy="198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圓角矩形 9"/>
            <p:cNvSpPr/>
            <p:nvPr/>
          </p:nvSpPr>
          <p:spPr>
            <a:xfrm>
              <a:off x="7308304" y="5185991"/>
              <a:ext cx="1368152" cy="8095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67991" y="3717032"/>
            <a:ext cx="4168280" cy="1361191"/>
            <a:chOff x="167991" y="4362516"/>
            <a:chExt cx="4168280" cy="136119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0" t="57305" r="20173" b="19393"/>
            <a:stretch/>
          </p:blipFill>
          <p:spPr bwMode="auto">
            <a:xfrm>
              <a:off x="167991" y="4362516"/>
              <a:ext cx="4168280" cy="136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圓角矩形 10"/>
            <p:cNvSpPr/>
            <p:nvPr/>
          </p:nvSpPr>
          <p:spPr>
            <a:xfrm>
              <a:off x="731826" y="5288793"/>
              <a:ext cx="3111152" cy="4292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583371" y="1412776"/>
            <a:ext cx="4093086" cy="2160241"/>
            <a:chOff x="4583371" y="1412776"/>
            <a:chExt cx="4093086" cy="21602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371" y="1412776"/>
              <a:ext cx="4093086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圓角矩形 12"/>
            <p:cNvSpPr/>
            <p:nvPr/>
          </p:nvSpPr>
          <p:spPr>
            <a:xfrm>
              <a:off x="7124997" y="2636913"/>
              <a:ext cx="1335435" cy="9361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23528" y="519029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n-lt"/>
                <a:ea typeface="+mn-ea"/>
              </a:rPr>
              <a:t>※</a:t>
            </a:r>
            <a:r>
              <a:rPr lang="zh-TW" altLang="en-US" dirty="0">
                <a:latin typeface="+mn-lt"/>
                <a:ea typeface="+mn-ea"/>
              </a:rPr>
              <a:t>姓名前出現   </a:t>
            </a:r>
            <a:r>
              <a:rPr lang="zh-TW" altLang="en-US" dirty="0" smtClean="0">
                <a:latin typeface="+mn-lt"/>
                <a:ea typeface="+mn-ea"/>
              </a:rPr>
              <a:t>表示名單尚未</a:t>
            </a:r>
            <a:r>
              <a:rPr lang="en-US" altLang="zh-TW" dirty="0" smtClean="0">
                <a:latin typeface="+mn-lt"/>
                <a:ea typeface="+mn-ea"/>
              </a:rPr>
              <a:t/>
            </a:r>
            <a:br>
              <a:rPr lang="en-US" altLang="zh-TW" dirty="0" smtClean="0">
                <a:latin typeface="+mn-lt"/>
                <a:ea typeface="+mn-ea"/>
              </a:rPr>
            </a:br>
            <a:r>
              <a:rPr lang="en-US" altLang="zh-TW" dirty="0" smtClean="0">
                <a:latin typeface="+mn-lt"/>
                <a:ea typeface="+mn-ea"/>
              </a:rPr>
              <a:t>  </a:t>
            </a:r>
            <a:r>
              <a:rPr lang="zh-TW" altLang="en-US" dirty="0" smtClean="0">
                <a:latin typeface="+mn-lt"/>
                <a:ea typeface="+mn-ea"/>
              </a:rPr>
              <a:t>更新，需</a:t>
            </a:r>
            <a:r>
              <a:rPr lang="zh-TW" altLang="en-US" dirty="0">
                <a:latin typeface="+mn-lt"/>
                <a:ea typeface="+mn-ea"/>
              </a:rPr>
              <a:t>按</a:t>
            </a:r>
            <a:r>
              <a:rPr lang="zh-TW" altLang="en-US" dirty="0">
                <a:solidFill>
                  <a:srgbClr val="FF0000"/>
                </a:solidFill>
                <a:latin typeface="+mn-lt"/>
                <a:ea typeface="+mn-ea"/>
              </a:rPr>
              <a:t>確定登記</a:t>
            </a:r>
            <a:r>
              <a:rPr lang="zh-TW" altLang="en-US" dirty="0">
                <a:latin typeface="+mn-lt"/>
                <a:ea typeface="+mn-ea"/>
              </a:rPr>
              <a:t>鈕</a:t>
            </a:r>
            <a:r>
              <a:rPr lang="zh-TW" altLang="en-US" dirty="0" smtClean="0">
                <a:latin typeface="+mn-lt"/>
                <a:ea typeface="+mn-ea"/>
              </a:rPr>
              <a:t>即可。 </a:t>
            </a:r>
            <a:endParaRPr lang="zh-TW" altLang="en-US" dirty="0">
              <a:latin typeface="+mn-lt"/>
              <a:ea typeface="+mn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25192" r="3781" b="13151"/>
          <a:stretch/>
        </p:blipFill>
        <p:spPr bwMode="auto">
          <a:xfrm>
            <a:off x="2279619" y="5252948"/>
            <a:ext cx="43204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下箭號 11"/>
          <p:cNvSpPr/>
          <p:nvPr/>
        </p:nvSpPr>
        <p:spPr>
          <a:xfrm>
            <a:off x="6290572" y="3480419"/>
            <a:ext cx="633413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0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633008" y="1124744"/>
            <a:ext cx="3877985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教育部國教署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88241"/>
            <a:ext cx="1826141" cy="584775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臺南大學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48561" y="2988241"/>
            <a:ext cx="2646878" cy="584775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各縣市教育局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34293" y="2988240"/>
            <a:ext cx="1826141" cy="584775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測驗中心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向下箭號 7"/>
          <p:cNvSpPr/>
          <p:nvPr/>
        </p:nvSpPr>
        <p:spPr>
          <a:xfrm rot="2855864">
            <a:off x="2756506" y="1861523"/>
            <a:ext cx="432048" cy="13193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355976" y="2027749"/>
            <a:ext cx="432048" cy="9604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18238130">
            <a:off x="5748558" y="1761815"/>
            <a:ext cx="432048" cy="153777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453745" y="4509120"/>
            <a:ext cx="2236510" cy="584775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/>
              <a:t>各國中、小</a:t>
            </a:r>
          </a:p>
        </p:txBody>
      </p:sp>
      <p:sp>
        <p:nvSpPr>
          <p:cNvPr id="12" name="向下箭號 11"/>
          <p:cNvSpPr/>
          <p:nvPr/>
        </p:nvSpPr>
        <p:spPr>
          <a:xfrm>
            <a:off x="4355976" y="3607184"/>
            <a:ext cx="432048" cy="9019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5079" y="4542219"/>
            <a:ext cx="2339102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學生管理系統及</a:t>
            </a:r>
            <a:endParaRPr lang="en-US" altLang="zh-TW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學生填報系統</a:t>
            </a:r>
            <a:endParaRPr lang="zh-TW" altLang="en-US" b="1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23924" y="4513769"/>
            <a:ext cx="2646878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</a:rPr>
              <a:t>科技化評量系統及</a:t>
            </a:r>
            <a:endParaRPr lang="en-US" altLang="zh-TW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  <a:p>
            <a:pPr algn="ctr"/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學生評量系統</a:t>
            </a:r>
            <a:endParaRPr lang="zh-TW" altLang="en-US" b="1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向右箭號 2"/>
          <p:cNvSpPr/>
          <p:nvPr/>
        </p:nvSpPr>
        <p:spPr>
          <a:xfrm rot="5400000">
            <a:off x="1146588" y="3735033"/>
            <a:ext cx="756085" cy="792088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5400000">
            <a:off x="7169321" y="3735033"/>
            <a:ext cx="756085" cy="792088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1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/>
              <a:t>登記測驗科目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Q&amp;A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56792"/>
            <a:ext cx="864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Q1: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學生已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轉至他校，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但登記測驗科目中還有看到該生名字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？</a:t>
            </a:r>
            <a:endParaRPr lang="en-US" altLang="zh-TW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2132856"/>
            <a:ext cx="8648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A1: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請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老師至學生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管理系統將該生進行異動轉銜後，再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至科技化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評量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系統之登記測驗科目點選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確定登記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鈕，即可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更新名單。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51520" y="3356992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Q2: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學生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身分證號或入學年度登打有誤，無法登入測驗，哪裡</a:t>
            </a:r>
            <a:endParaRPr lang="en-US" altLang="zh-TW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可以修改？</a:t>
            </a:r>
            <a:endParaRPr lang="en-US" altLang="zh-TW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520" y="4250705"/>
            <a:ext cx="8648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A2: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請洽臺南大學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(06)214-0992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修改學生身分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證號或入學年度，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      再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至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科技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化評量系統，登記測驗科目中按下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確定登記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鈕，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即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     可更新。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預約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001616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點選「選擇測驗日期」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eaLnBrk="1" hangingPunct="1"/>
            <a:r>
              <a:rPr lang="zh-TW" altLang="zh-TW" dirty="0" smtClean="0"/>
              <a:t>依「預訂流程」之說明：點選日期後於適合時段中輸入人次，按下「預訂」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pPr eaLnBrk="1" hangingPunct="1"/>
            <a:r>
              <a:rPr lang="zh-TW" altLang="zh-TW" dirty="0" smtClean="0"/>
              <a:t>可按「貴校預訂狀況」查詢已預訂資料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</a:rPr>
              <a:t>人次計算方式：一科為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人次。</a:t>
            </a:r>
            <a:r>
              <a:rPr lang="zh-TW" altLang="en-US" dirty="0">
                <a:solidFill>
                  <a:srgbClr val="FF0000"/>
                </a:solidFill>
              </a:rPr>
              <a:t>例</a:t>
            </a:r>
            <a:r>
              <a:rPr lang="zh-TW" altLang="en-US" dirty="0" smtClean="0">
                <a:solidFill>
                  <a:srgbClr val="FF0000"/>
                </a:solidFill>
              </a:rPr>
              <a:t>：某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生在一時段中需</a:t>
            </a:r>
            <a:r>
              <a:rPr lang="zh-TW" altLang="en-US" dirty="0">
                <a:solidFill>
                  <a:srgbClr val="FF0000"/>
                </a:solidFill>
              </a:rPr>
              <a:t>施測二科</a:t>
            </a:r>
            <a:r>
              <a:rPr lang="zh-TW" altLang="en-US" dirty="0" smtClean="0">
                <a:solidFill>
                  <a:srgbClr val="FF0000"/>
                </a:solidFill>
              </a:rPr>
              <a:t>，即預約該生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人次。</a:t>
            </a:r>
            <a:endParaRPr lang="zh-TW" altLang="zh-TW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預約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79512" y="1601973"/>
            <a:ext cx="1981200" cy="4038600"/>
            <a:chOff x="179512" y="1601973"/>
            <a:chExt cx="1981200" cy="40386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01973"/>
              <a:ext cx="1981200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圓角矩形 11"/>
            <p:cNvSpPr/>
            <p:nvPr/>
          </p:nvSpPr>
          <p:spPr>
            <a:xfrm>
              <a:off x="307494" y="3981313"/>
              <a:ext cx="1289472" cy="43224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775224" y="46928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預約時段一天共分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   </a:t>
            </a:r>
            <a:endParaRPr lang="en-US" altLang="zh-TW" dirty="0" smtClean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個時段，以配合各校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上課時間。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299010" y="1371587"/>
            <a:ext cx="3576171" cy="4649702"/>
            <a:chOff x="2204010" y="1371587"/>
            <a:chExt cx="3576171" cy="46497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718" y="1371587"/>
              <a:ext cx="3525463" cy="464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圓角矩形 3"/>
            <p:cNvSpPr/>
            <p:nvPr/>
          </p:nvSpPr>
          <p:spPr>
            <a:xfrm>
              <a:off x="4207144" y="5200692"/>
              <a:ext cx="457756" cy="18464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099263" y="2814374"/>
              <a:ext cx="628461" cy="31396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725627" y="272739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4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099263" y="4295698"/>
              <a:ext cx="259652" cy="1837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794278" y="412206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2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868590" y="500548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3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515729" y="3270148"/>
              <a:ext cx="207813" cy="21612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04010" y="31283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1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3" y="1562072"/>
            <a:ext cx="2940501" cy="293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2093819" y="2493061"/>
            <a:ext cx="378074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747654" y="2107756"/>
            <a:ext cx="397190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預約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Q&amp;A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56792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Q3: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施測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時如有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學生請假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，預訂人次應如何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處理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？</a:t>
            </a:r>
            <a:endParaRPr lang="en-US" altLang="zh-TW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2276872"/>
            <a:ext cx="8032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A3: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當日可先施測，但施測後請記得回科技化評量系統修改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預訂人次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該時段實際施測人次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3212976"/>
            <a:ext cx="834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※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修改預約人次僅當日適用。</a:t>
            </a:r>
            <a:endParaRPr lang="en-US" altLang="zh-TW" dirty="0" smtClean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2.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預約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人次僅供線上施測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流量控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管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，不做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施測率統計之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用，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請縣市端留意。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預約</a:t>
            </a:r>
            <a:r>
              <a:rPr lang="zh-TW" altLang="zh-TW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</a:t>
            </a:r>
            <a:r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日期</a:t>
            </a:r>
            <a:r>
              <a:rPr lang="en-US" altLang="zh-TW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Q&amp;A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8" y="1484784"/>
            <a:ext cx="8613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Q4: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選擇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測驗時段</a:t>
            </a:r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12:00-14:00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無剩餘名額可以預約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，如何可以再</a:t>
            </a:r>
            <a:endParaRPr lang="en-US" altLang="zh-TW" dirty="0" smtClean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再增加人次？</a:t>
            </a:r>
            <a:endParaRPr lang="en-US" altLang="zh-TW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564904"/>
            <a:ext cx="851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A4: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若學生會在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11:00-13:00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間會登入，可以預約該時段。預約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時段定義為登入時間，例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學生施測一科目在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12:35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登入可約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      11:00-13:00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時段，作答超過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13:00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不會自動登出，可繼續作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      答，不影響成績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44033" y="4434141"/>
            <a:ext cx="859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若已無剩餘名額可再預約，請洽專線電話超額預約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少數名額，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倘若有大量人次預約，請另擇日期時段預約，中心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為控管流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故無法進行大量超額預約。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     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紙筆測驗卷下載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990656" cy="4724400"/>
          </a:xfrm>
        </p:spPr>
        <p:txBody>
          <a:bodyPr/>
          <a:lstStyle/>
          <a:p>
            <a:pPr eaLnBrk="1" hangingPunct="1"/>
            <a:r>
              <a:rPr lang="zh-TW" altLang="zh-TW" dirty="0" smtClean="0"/>
              <a:t>點選「紙筆測驗卷下載」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自行下載測驗卷，且於施測結束後，請</a:t>
            </a:r>
            <a:r>
              <a:rPr lang="zh-TW" altLang="en-US" dirty="0" smtClean="0"/>
              <a:t>教師</a:t>
            </a:r>
            <a:r>
              <a:rPr lang="zh-TW" altLang="zh-TW" dirty="0" smtClean="0"/>
              <a:t>將學生測驗結果依正確答案</a:t>
            </a:r>
            <a:r>
              <a:rPr lang="zh-TW" altLang="en-US" dirty="0" smtClean="0"/>
              <a:t>配分</a:t>
            </a:r>
            <a:r>
              <a:rPr lang="zh-TW" altLang="zh-TW" dirty="0" smtClean="0"/>
              <a:t>評分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將各紙筆測驗結果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總分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登錄</a:t>
            </a:r>
            <a:r>
              <a:rPr lang="zh-TW" altLang="en-US" dirty="0">
                <a:solidFill>
                  <a:srgbClr val="FF0000"/>
                </a:solidFill>
              </a:rPr>
              <a:t>至</a:t>
            </a:r>
            <a:r>
              <a:rPr lang="zh-TW" altLang="en-US" dirty="0" smtClean="0">
                <a:solidFill>
                  <a:srgbClr val="FF0000"/>
                </a:solidFill>
              </a:rPr>
              <a:t>系統。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※</a:t>
            </a:r>
            <a:r>
              <a:rPr lang="zh-TW" altLang="en-US" sz="2400" dirty="0" smtClean="0">
                <a:solidFill>
                  <a:srgbClr val="FF0000"/>
                </a:solidFill>
              </a:rPr>
              <a:t>系統自動登出時間為</a:t>
            </a:r>
            <a:r>
              <a:rPr lang="en-US" altLang="zh-TW" sz="2400" dirty="0" smtClean="0">
                <a:solidFill>
                  <a:srgbClr val="FF0000"/>
                </a:solidFill>
              </a:rPr>
              <a:t>20</a:t>
            </a:r>
            <a:r>
              <a:rPr lang="zh-TW" altLang="en-US" sz="2400" dirty="0" smtClean="0">
                <a:solidFill>
                  <a:srgbClr val="FF0000"/>
                </a:solidFill>
              </a:rPr>
              <a:t>分鐘，請老師注意隨時儲存，並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</a:t>
            </a:r>
            <a:r>
              <a:rPr lang="zh-TW" altLang="en-US" sz="2400" dirty="0" smtClean="0">
                <a:solidFill>
                  <a:srgbClr val="FF0000"/>
                </a:solidFill>
              </a:rPr>
              <a:t>需於</a:t>
            </a:r>
            <a:r>
              <a:rPr lang="en-US" altLang="zh-TW" sz="2400" dirty="0" smtClean="0">
                <a:solidFill>
                  <a:srgbClr val="FF0000"/>
                </a:solidFill>
              </a:rPr>
              <a:t>7</a:t>
            </a:r>
            <a:r>
              <a:rPr lang="zh-TW" altLang="en-US" sz="2400" dirty="0" smtClean="0">
                <a:solidFill>
                  <a:srgbClr val="FF0000"/>
                </a:solidFill>
              </a:rPr>
              <a:t>月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zh-TW" altLang="en-US" sz="2400" dirty="0" smtClean="0">
                <a:solidFill>
                  <a:srgbClr val="FF0000"/>
                </a:solidFill>
              </a:rPr>
              <a:t>日前完成成績登錄</a:t>
            </a:r>
            <a:r>
              <a:rPr lang="zh-TW" altLang="en-US" sz="2400" dirty="0">
                <a:solidFill>
                  <a:srgbClr val="FF0000"/>
                </a:solidFill>
              </a:rPr>
              <a:t>，逾期未登錄成績者</a:t>
            </a:r>
            <a:r>
              <a:rPr lang="zh-TW" altLang="en-US" sz="2400" dirty="0" smtClean="0">
                <a:solidFill>
                  <a:srgbClr val="FF0000"/>
                </a:solidFill>
              </a:rPr>
              <a:t>， 視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</a:t>
            </a:r>
            <a:r>
              <a:rPr lang="zh-TW" altLang="en-US" sz="2400" dirty="0" smtClean="0">
                <a:solidFill>
                  <a:srgbClr val="FF0000"/>
                </a:solidFill>
              </a:rPr>
              <a:t>同</a:t>
            </a:r>
            <a:r>
              <a:rPr lang="zh-TW" altLang="en-US" sz="2400" dirty="0">
                <a:solidFill>
                  <a:srgbClr val="FF0000"/>
                </a:solidFill>
              </a:rPr>
              <a:t>缺考。</a:t>
            </a:r>
            <a:endParaRPr lang="zh-TW" altLang="zh-TW" sz="24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8632"/>
            <a:ext cx="198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紙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筆測驗卷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下載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95536" y="4221088"/>
            <a:ext cx="1800201" cy="2994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10116" y="3429000"/>
            <a:ext cx="6696646" cy="24139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 3" pitchFamily="18" charset="2"/>
              <a:buChar char="´"/>
              <a:defRPr kumimoji="1" sz="3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800">
                <a:solidFill>
                  <a:srgbClr val="99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99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/>
              <a:t>紙筆卷列印請以</a:t>
            </a:r>
            <a:r>
              <a:rPr lang="en-US" altLang="zh-TW" dirty="0"/>
              <a:t>B4</a:t>
            </a:r>
            <a:r>
              <a:rPr lang="zh-TW" altLang="en-US" dirty="0"/>
              <a:t>或</a:t>
            </a:r>
            <a:r>
              <a:rPr lang="en-US" altLang="zh-TW" dirty="0"/>
              <a:t>A3</a:t>
            </a:r>
            <a:r>
              <a:rPr lang="zh-TW" altLang="en-US" dirty="0"/>
              <a:t>格式列印。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請依據配分標準給分。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各</a:t>
            </a:r>
            <a:r>
              <a:rPr lang="zh-TW" altLang="en-US" dirty="0" smtClean="0"/>
              <a:t>縣市“中心學校”須</a:t>
            </a:r>
            <a:r>
              <a:rPr lang="zh-TW" altLang="en-US" dirty="0"/>
              <a:t>將貴校紙筆測驗卷寄回測驗中心，以利試題分析。</a:t>
            </a:r>
            <a:endParaRPr lang="en-US" altLang="zh-TW" dirty="0"/>
          </a:p>
          <a:p>
            <a:pPr algn="ctr"/>
            <a:endParaRPr lang="zh-TW" alt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58" y="1412776"/>
            <a:ext cx="45910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4709109" y="2506270"/>
            <a:ext cx="906958" cy="948349"/>
            <a:chOff x="2800946" y="4869160"/>
            <a:chExt cx="906958" cy="948349"/>
          </a:xfrm>
        </p:grpSpPr>
        <p:sp>
          <p:nvSpPr>
            <p:cNvPr id="14" name="向下箭號 13"/>
            <p:cNvSpPr/>
            <p:nvPr/>
          </p:nvSpPr>
          <p:spPr>
            <a:xfrm rot="10800000">
              <a:off x="2800946" y="4869160"/>
              <a:ext cx="906958" cy="9483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10800000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999699" y="4971571"/>
              <a:ext cx="4317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點選</a:t>
              </a:r>
              <a:endParaRPr lang="zh-TW" altLang="en-US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1" name="向右箭號 10"/>
          <p:cNvSpPr/>
          <p:nvPr/>
        </p:nvSpPr>
        <p:spPr>
          <a:xfrm>
            <a:off x="2627784" y="2058842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6" y="1479773"/>
            <a:ext cx="2228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/>
              <a:t>上傳紙筆測驗結果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0675"/>
            <a:ext cx="5349329" cy="36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2843808" y="2829323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539552" y="4682995"/>
            <a:ext cx="1800200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864372" y="4797152"/>
            <a:ext cx="699344" cy="2814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99792" y="5214185"/>
            <a:ext cx="621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+mj-lt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系統自動登出時間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，請老師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並隨時儲存。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95536" y="2564904"/>
            <a:ext cx="1800200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195736" y="33569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94673" y="296733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進行施測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進行施測</a:t>
            </a:r>
            <a:r>
              <a:rPr lang="en-US" altLang="zh-TW" dirty="0" smtClean="0"/>
              <a:t>-</a:t>
            </a:r>
            <a:r>
              <a:rPr lang="zh-TW" altLang="en-US" dirty="0" smtClean="0"/>
              <a:t>選擇測驗科目</a:t>
            </a:r>
            <a:endParaRPr lang="zh-TW" altLang="en-US" dirty="0"/>
          </a:p>
        </p:txBody>
      </p:sp>
      <p:pic>
        <p:nvPicPr>
          <p:cNvPr id="3" name="圖片 5" descr="下載測驗卷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"/>
          <a:stretch/>
        </p:blipFill>
        <p:spPr bwMode="auto">
          <a:xfrm>
            <a:off x="682625" y="1349375"/>
            <a:ext cx="7704138" cy="431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940152" y="2060848"/>
            <a:ext cx="2664296" cy="20882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2339752" y="1916832"/>
            <a:ext cx="3600400" cy="243346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試題出題順序：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採亂序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出題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英語測驗聽力部分除外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7272808" cy="4536504"/>
          </a:xfrm>
        </p:spPr>
        <p:txBody>
          <a:bodyPr/>
          <a:lstStyle/>
          <a:p>
            <a:pPr algn="l">
              <a:buFont typeface="Wingdings" pitchFamily="2" charset="2"/>
              <a:buChar char="l"/>
            </a:pPr>
            <a:r>
              <a:rPr lang="zh-TW" altLang="en-US" sz="4000" dirty="0" smtClean="0">
                <a:solidFill>
                  <a:schemeClr val="tx1"/>
                </a:solidFill>
              </a:rPr>
              <a:t>施測時程、對象、流程說明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zh-TW" altLang="en-US" sz="4000" dirty="0" smtClean="0">
                <a:solidFill>
                  <a:schemeClr val="tx1"/>
                </a:solidFill>
              </a:rPr>
              <a:t>測驗前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zh-TW" altLang="en-US" sz="4000" dirty="0" smtClean="0">
                <a:solidFill>
                  <a:schemeClr val="tx1"/>
                </a:solidFill>
              </a:rPr>
              <a:t>進行施測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zh-TW" altLang="en-US" sz="4000" dirty="0" smtClean="0">
                <a:solidFill>
                  <a:schemeClr val="tx1"/>
                </a:solidFill>
              </a:rPr>
              <a:t>施測結束</a:t>
            </a:r>
            <a:r>
              <a:rPr lang="zh-TW" altLang="en-US" sz="4000" dirty="0" smtClean="0">
                <a:solidFill>
                  <a:schemeClr val="tx1"/>
                </a:solidFill>
              </a:rPr>
              <a:t>後</a:t>
            </a:r>
            <a:endParaRPr lang="en-US" altLang="zh-TW" sz="4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登入測驗系統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9808"/>
            <a:ext cx="3312368" cy="323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左箭號 3"/>
          <p:cNvSpPr/>
          <p:nvPr/>
        </p:nvSpPr>
        <p:spPr>
          <a:xfrm>
            <a:off x="4572000" y="2661420"/>
            <a:ext cx="3528392" cy="1579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填入身分證統一編號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7525" y="5230941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1800" dirty="0" smtClean="0">
                <a:ea typeface="標楷體" pitchFamily="65" charset="-120"/>
                <a:cs typeface="Times New Roman" pitchFamily="18" charset="0"/>
              </a:rPr>
              <a:t>若學生</a:t>
            </a:r>
            <a:r>
              <a:rPr lang="zh-TW" altLang="en-US" sz="1800" dirty="0">
                <a:ea typeface="標楷體" pitchFamily="65" charset="-120"/>
                <a:cs typeface="Times New Roman" pitchFamily="18" charset="0"/>
              </a:rPr>
              <a:t>身分證號有誤</a:t>
            </a:r>
            <a:r>
              <a:rPr lang="zh-TW" altLang="en-US" sz="1800" dirty="0" smtClean="0">
                <a:ea typeface="標楷體" pitchFamily="65" charset="-120"/>
                <a:cs typeface="Times New Roman" pitchFamily="18" charset="0"/>
              </a:rPr>
              <a:t>，請洽臺</a:t>
            </a:r>
            <a:r>
              <a:rPr lang="zh-TW" altLang="en-US" sz="1800" dirty="0">
                <a:ea typeface="標楷體" pitchFamily="65" charset="-120"/>
                <a:cs typeface="Times New Roman" pitchFamily="18" charset="0"/>
              </a:rPr>
              <a:t>南大學</a:t>
            </a:r>
            <a:r>
              <a:rPr lang="zh-TW" altLang="en-US" sz="1800" dirty="0" smtClean="0">
                <a:ea typeface="標楷體" pitchFamily="65" charset="-120"/>
                <a:cs typeface="Times New Roman" pitchFamily="18" charset="0"/>
              </a:rPr>
              <a:t>修正，並回科技</a:t>
            </a:r>
            <a:r>
              <a:rPr lang="zh-TW" altLang="en-US" sz="1800" dirty="0">
                <a:ea typeface="標楷體" pitchFamily="65" charset="-120"/>
                <a:cs typeface="Times New Roman" pitchFamily="18" charset="0"/>
              </a:rPr>
              <a:t>化</a:t>
            </a:r>
            <a:r>
              <a:rPr lang="zh-TW" altLang="en-US" sz="1800" dirty="0" smtClean="0">
                <a:ea typeface="標楷體" pitchFamily="65" charset="-120"/>
                <a:cs typeface="Times New Roman" pitchFamily="18" charset="0"/>
              </a:rPr>
              <a:t>評量   系統</a:t>
            </a:r>
            <a:r>
              <a:rPr lang="en-US" altLang="zh-TW" sz="1800" dirty="0"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800" dirty="0">
                <a:ea typeface="標楷體" pitchFamily="65" charset="-120"/>
                <a:cs typeface="Times New Roman" pitchFamily="18" charset="0"/>
              </a:rPr>
              <a:t>測驗中心</a:t>
            </a:r>
            <a:r>
              <a:rPr lang="en-US" altLang="zh-TW" sz="1800" dirty="0"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1800" dirty="0" smtClean="0">
                <a:ea typeface="標楷體" pitchFamily="65" charset="-120"/>
                <a:cs typeface="Times New Roman" pitchFamily="18" charset="0"/>
              </a:rPr>
              <a:t>點選   </a:t>
            </a:r>
            <a:endParaRPr lang="en-US" altLang="zh-TW" sz="1800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1800" b="1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確定</a:t>
            </a:r>
            <a:r>
              <a:rPr lang="zh-TW" altLang="en-US" sz="1800" b="1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登記</a:t>
            </a:r>
            <a:r>
              <a:rPr lang="zh-TW" altLang="en-US" sz="1800" dirty="0">
                <a:ea typeface="標楷體" pitchFamily="65" charset="-120"/>
                <a:cs typeface="Times New Roman" pitchFamily="18" charset="0"/>
              </a:rPr>
              <a:t>按鈕</a:t>
            </a:r>
            <a:r>
              <a:rPr lang="zh-TW" altLang="en-US" sz="1800" dirty="0" smtClean="0">
                <a:ea typeface="標楷體" pitchFamily="65" charset="-120"/>
                <a:cs typeface="Times New Roman" pitchFamily="18" charset="0"/>
              </a:rPr>
              <a:t>，即可登入。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306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受試者</a:t>
            </a:r>
            <a:r>
              <a:rPr lang="zh-TW" altLang="en-US" dirty="0"/>
              <a:t>資料確認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6958" r="28336" b="66583"/>
          <a:stretch/>
        </p:blipFill>
        <p:spPr bwMode="auto">
          <a:xfrm>
            <a:off x="1259632" y="2060848"/>
            <a:ext cx="678393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283968" y="2852936"/>
            <a:ext cx="406785" cy="23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067944" y="3573016"/>
            <a:ext cx="419416" cy="23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372200" y="4568883"/>
            <a:ext cx="906958" cy="948349"/>
            <a:chOff x="2800946" y="4869160"/>
            <a:chExt cx="906958" cy="948349"/>
          </a:xfrm>
        </p:grpSpPr>
        <p:sp>
          <p:nvSpPr>
            <p:cNvPr id="11" name="向下箭號 10"/>
            <p:cNvSpPr/>
            <p:nvPr/>
          </p:nvSpPr>
          <p:spPr>
            <a:xfrm rot="10800000">
              <a:off x="2800946" y="4869160"/>
              <a:ext cx="906958" cy="9483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10800000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999699" y="4971571"/>
              <a:ext cx="4317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點選</a:t>
              </a:r>
              <a:endParaRPr lang="zh-TW" altLang="en-US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9"/>
            <a:ext cx="683102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測驗系統</a:t>
            </a:r>
            <a:r>
              <a:rPr lang="en-US" altLang="zh-TW" dirty="0" smtClean="0"/>
              <a:t>(</a:t>
            </a:r>
            <a:r>
              <a:rPr lang="zh-TW" altLang="en-US" dirty="0" smtClean="0"/>
              <a:t>英語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9" name="PubRRectCallout"/>
          <p:cNvSpPr>
            <a:spLocks noEditPoints="1" noChangeArrowheads="1"/>
          </p:cNvSpPr>
          <p:nvPr/>
        </p:nvSpPr>
        <p:spPr bwMode="auto">
          <a:xfrm>
            <a:off x="2615909" y="4640503"/>
            <a:ext cx="1996959" cy="1022359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600" dirty="0" smtClean="0">
                <a:latin typeface="+mn-ea"/>
                <a:ea typeface="+mn-ea"/>
              </a:rPr>
              <a:t>說明題須點選「繼續」鍵後，即可進行下一題。</a:t>
            </a:r>
            <a:endParaRPr lang="en-US" altLang="zh-TW" sz="1600" dirty="0" smtClean="0">
              <a:latin typeface="+mn-ea"/>
              <a:ea typeface="+mn-ea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203848" y="5662862"/>
            <a:ext cx="792088" cy="3584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17" y="2083509"/>
            <a:ext cx="4169079" cy="284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測驗系統答題列表</a:t>
            </a:r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340768"/>
            <a:ext cx="8676456" cy="7412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 3" pitchFamily="18" charset="2"/>
              <a:buChar char="´"/>
              <a:defRPr kumimoji="1" sz="3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800">
                <a:solidFill>
                  <a:srgbClr val="99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99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dirty="0" smtClean="0">
                <a:solidFill>
                  <a:srgbClr val="FF0000"/>
                </a:solidFill>
              </a:rPr>
              <a:t>試題右下角之        可查詢作答情形與作答情況</a:t>
            </a:r>
            <a:endParaRPr lang="en-US" altLang="zh-TW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5051548" y="3164718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064181" y="3668774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5040431" y="4137205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6024035" y="3536633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7021554" y="3549266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843808" y="1374348"/>
            <a:ext cx="1415772" cy="461665"/>
          </a:xfrm>
          <a:prstGeom prst="rect">
            <a:avLst/>
          </a:prstGeom>
          <a:solidFill>
            <a:srgbClr val="81CDEF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答題列表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612732" y="4617816"/>
            <a:ext cx="648072" cy="335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6" y="2082045"/>
            <a:ext cx="4428791" cy="303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向右箭號 18"/>
          <p:cNvSpPr/>
          <p:nvPr/>
        </p:nvSpPr>
        <p:spPr>
          <a:xfrm>
            <a:off x="4283968" y="3100506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3408279" y="4707078"/>
            <a:ext cx="659665" cy="219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形圖說文字 1"/>
          <p:cNvSpPr/>
          <p:nvPr/>
        </p:nvSpPr>
        <p:spPr>
          <a:xfrm>
            <a:off x="3923928" y="4819981"/>
            <a:ext cx="2736304" cy="1296144"/>
          </a:xfrm>
          <a:prstGeom prst="wedgeEllipseCallout">
            <a:avLst>
              <a:gd name="adj1" fmla="val 53090"/>
              <a:gd name="adj2" fmla="val -37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每題</a:t>
            </a:r>
            <a:r>
              <a:rPr lang="en-US" altLang="zh-TW" sz="1600" dirty="0" smtClean="0">
                <a:solidFill>
                  <a:srgbClr val="FF0000"/>
                </a:solidFill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</a:rPr>
              <a:t>含說明題</a:t>
            </a:r>
            <a:r>
              <a:rPr lang="en-US" altLang="zh-TW" sz="1600" dirty="0" smtClean="0">
                <a:solidFill>
                  <a:srgbClr val="FF0000"/>
                </a:solidFill>
              </a:rPr>
              <a:t>)</a:t>
            </a:r>
            <a:r>
              <a:rPr lang="zh-TW" altLang="en-US" sz="1600" dirty="0" smtClean="0">
                <a:solidFill>
                  <a:srgbClr val="FF0000"/>
                </a:solidFill>
              </a:rPr>
              <a:t>均需點選答案後，才能點「我要交卷」。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測驗系統</a:t>
            </a: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256584" cy="26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測驗系統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Q&amp;A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1628800"/>
            <a:ext cx="70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Q5: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英語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科施測完畢後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，無法點選「我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要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交卷」？</a:t>
            </a:r>
            <a:endParaRPr lang="zh-TW" altLang="en-US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28917" y="2276872"/>
            <a:ext cx="8340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A5</a:t>
            </a:r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先請學生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重新登入測驗系統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，點選右下角之答題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列表確認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說明題是否都顯示為“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skip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”，如是即可交卷；若無顯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示請學生再次點選「作答說明」以進入說明題，按下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「繼續」鍵，再至答題列表確認無誤即可交卷。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2"/>
          <a:stretch/>
        </p:blipFill>
        <p:spPr bwMode="auto">
          <a:xfrm>
            <a:off x="1753683" y="3982059"/>
            <a:ext cx="4555108" cy="20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2051720" y="4113455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070770" y="4653136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070770" y="5157192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203848" y="4509120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225117" y="4509120"/>
            <a:ext cx="85093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635896" y="5661248"/>
            <a:ext cx="720080" cy="307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8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缺考資訊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9"/>
          <a:stretch/>
        </p:blipFill>
        <p:spPr bwMode="auto">
          <a:xfrm>
            <a:off x="251520" y="2306335"/>
            <a:ext cx="1981200" cy="26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89524" y="4538583"/>
            <a:ext cx="1613337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6668"/>
            <a:ext cx="6378330" cy="22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2051720" y="3590469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092280" y="2468992"/>
            <a:ext cx="1841826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9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68" y="3654033"/>
            <a:ext cx="6000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03" y="1325414"/>
            <a:ext cx="5152248" cy="18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缺考資訊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9"/>
          <a:stretch/>
        </p:blipFill>
        <p:spPr bwMode="auto">
          <a:xfrm>
            <a:off x="323528" y="1628800"/>
            <a:ext cx="1981200" cy="26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61532" y="3854524"/>
            <a:ext cx="1613337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2375756" y="2060848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上-下雙向箭號 5"/>
          <p:cNvSpPr/>
          <p:nvPr/>
        </p:nvSpPr>
        <p:spPr>
          <a:xfrm rot="19637001">
            <a:off x="4832936" y="2373543"/>
            <a:ext cx="404230" cy="13876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424063" y="2003795"/>
            <a:ext cx="1613337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220073" y="3654033"/>
            <a:ext cx="764270" cy="723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7504" y="5343599"/>
            <a:ext cx="892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缺考資訊之應測人數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含紙筆測驗學生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登記測驗科目之人數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小計加總。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32692" y="2841938"/>
            <a:ext cx="141577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缺考資訊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88956" y="4839543"/>
            <a:ext cx="2031325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登記測驗科目</a:t>
            </a:r>
            <a:endParaRPr lang="zh-TW" altLang="en-US" dirty="0"/>
          </a:p>
        </p:txBody>
      </p:sp>
      <p:pic>
        <p:nvPicPr>
          <p:cNvPr id="14" name="圖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進行施測</a:t>
            </a:r>
            <a:r>
              <a:rPr lang="en-US" altLang="zh-TW" dirty="0"/>
              <a:t>-</a:t>
            </a:r>
            <a:r>
              <a:rPr lang="zh-TW" altLang="en-US" dirty="0" smtClean="0"/>
              <a:t>缺</a:t>
            </a:r>
            <a:r>
              <a:rPr lang="zh-TW" altLang="en-US" dirty="0"/>
              <a:t>考</a:t>
            </a:r>
            <a:r>
              <a:rPr lang="zh-TW" altLang="en-US" dirty="0" smtClean="0"/>
              <a:t>資訊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Q&amp;A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1520" y="1412776"/>
            <a:ext cx="844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dirty="0" smtClean="0">
                <a:solidFill>
                  <a:srgbClr val="2D2DB9"/>
                </a:solidFill>
                <a:ea typeface="標楷體" pitchFamily="65" charset="-120"/>
                <a:cs typeface="Times New Roman" pitchFamily="18" charset="0"/>
              </a:rPr>
              <a:t>Q6:</a:t>
            </a:r>
            <a:r>
              <a:rPr lang="zh-TW" altLang="en-US" dirty="0" smtClean="0">
                <a:solidFill>
                  <a:srgbClr val="2D2DB9"/>
                </a:solidFill>
                <a:ea typeface="標楷體" pitchFamily="65" charset="-120"/>
                <a:cs typeface="Times New Roman" pitchFamily="18" charset="0"/>
              </a:rPr>
              <a:t>學校</a:t>
            </a:r>
            <a:r>
              <a:rPr lang="zh-TW" altLang="en-US" dirty="0">
                <a:solidFill>
                  <a:srgbClr val="2D2DB9"/>
                </a:solidFill>
                <a:ea typeface="標楷體" pitchFamily="65" charset="-120"/>
                <a:cs typeface="Times New Roman" pitchFamily="18" charset="0"/>
              </a:rPr>
              <a:t>應施測的學生均已測驗完畢，為何施測率未達</a:t>
            </a:r>
            <a:r>
              <a:rPr lang="en-US" altLang="zh-TW" dirty="0">
                <a:solidFill>
                  <a:srgbClr val="2D2DB9"/>
                </a:solidFill>
                <a:ea typeface="標楷體" pitchFamily="65" charset="-120"/>
                <a:cs typeface="Times New Roman" pitchFamily="18" charset="0"/>
              </a:rPr>
              <a:t>100</a:t>
            </a:r>
            <a:r>
              <a:rPr lang="en-US" altLang="zh-TW" dirty="0" smtClean="0">
                <a:solidFill>
                  <a:srgbClr val="2D2DB9"/>
                </a:solidFill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dirty="0" smtClean="0">
                <a:solidFill>
                  <a:srgbClr val="2D2DB9"/>
                </a:solidFill>
                <a:ea typeface="標楷體" pitchFamily="65" charset="-120"/>
                <a:cs typeface="Times New Roman" pitchFamily="18" charset="0"/>
              </a:rPr>
              <a:t>？</a:t>
            </a:r>
            <a:endParaRPr lang="en-US" altLang="zh-TW" dirty="0">
              <a:solidFill>
                <a:srgbClr val="2D2DB9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916832"/>
            <a:ext cx="8597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A6: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請老師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確認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紙筆測驗成績有無上傳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科技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化評量系統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內</a:t>
            </a:r>
            <a:endParaRPr lang="en-US" altLang="zh-TW" dirty="0" smtClean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en-US" altLang="zh-TW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缺考資訊」的缺考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名單是否正確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(3)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作答是否完成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(4)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接收轉</a:t>
            </a:r>
            <a:endParaRPr lang="en-US" altLang="zh-TW" dirty="0" smtClean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en-US" altLang="zh-TW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入學生。</a:t>
            </a:r>
            <a:endParaRPr lang="en-US" altLang="zh-TW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306896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符合積極因素可結案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之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學生或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輟、死亡之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學生需經學校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學習輔導小組會議決議後，得予結案，並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至學生</a:t>
            </a:r>
            <a:r>
              <a:rPr lang="zh-TW" altLang="en-US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管理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系</a:t>
            </a:r>
            <a:endParaRPr lang="en-US" altLang="zh-TW" dirty="0" smtClean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en-US" altLang="zh-TW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統結案。</a:t>
            </a:r>
            <a:endParaRPr lang="en-US" altLang="zh-TW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/>
              <a:t>    2.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轉學、休學、畢業、移民或轉至私立學校之學生，請至學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生管理系統異動轉銜。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操作完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結案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異動轉銜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後，請回科技化評量系統之登記測驗科目按下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確定登記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扭，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即可更新名單，並請老師至缺考資訊中確認施測率。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6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48424" y="296733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施測結束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後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7477" y="2937718"/>
            <a:ext cx="864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施測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時程、對象、流程說明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84" y="3508462"/>
            <a:ext cx="3026456" cy="262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5"/>
          <a:stretch/>
        </p:blipFill>
        <p:spPr bwMode="auto">
          <a:xfrm>
            <a:off x="2583557" y="3501008"/>
            <a:ext cx="227647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71" y="1389676"/>
            <a:ext cx="5170562" cy="18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測驗結果報告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9"/>
          <a:stretch/>
        </p:blipFill>
        <p:spPr bwMode="auto">
          <a:xfrm>
            <a:off x="323528" y="1484784"/>
            <a:ext cx="1981200" cy="26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61532" y="3368568"/>
            <a:ext cx="1613337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483768" y="2006345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624228" y="2708920"/>
            <a:ext cx="756084" cy="566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9512" y="5373216"/>
            <a:ext cx="5734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全國施測完畢經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數據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統計後得診斷圖   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T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向右箭號 17"/>
          <p:cNvSpPr/>
          <p:nvPr/>
        </p:nvSpPr>
        <p:spPr>
          <a:xfrm rot="10800000">
            <a:off x="5004048" y="4119712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右彎箭號 11"/>
          <p:cNvSpPr/>
          <p:nvPr/>
        </p:nvSpPr>
        <p:spPr>
          <a:xfrm rot="5400000">
            <a:off x="7560332" y="2744924"/>
            <a:ext cx="648072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81000"/>
            <a:ext cx="8206680" cy="8382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測驗</a:t>
            </a:r>
            <a:r>
              <a:rPr lang="zh-TW" altLang="en-US" dirty="0"/>
              <a:t>結果</a:t>
            </a:r>
            <a:r>
              <a:rPr lang="zh-TW" altLang="en-US" dirty="0" smtClean="0"/>
              <a:t>報告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Q&amp;A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1560941"/>
            <a:ext cx="857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Q7: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學生</a:t>
            </a:r>
            <a:r>
              <a:rPr lang="zh-TW" altLang="en-US" dirty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轉</a:t>
            </a:r>
            <a:r>
              <a:rPr lang="zh-TW" altLang="en-US" dirty="0" smtClean="0">
                <a:solidFill>
                  <a:schemeClr val="accent6"/>
                </a:solidFill>
                <a:ea typeface="標楷體" pitchFamily="65" charset="-120"/>
                <a:cs typeface="Times New Roman" pitchFamily="18" charset="0"/>
              </a:rPr>
              <a:t>銜至新校，舊校需查詢該生相關資料，如果取得？</a:t>
            </a:r>
            <a:endParaRPr lang="en-US" altLang="zh-TW" dirty="0">
              <a:solidFill>
                <a:schemeClr val="accent6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276872"/>
            <a:ext cx="8340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a typeface="標楷體" pitchFamily="65" charset="-120"/>
                <a:cs typeface="Times New Roman" pitchFamily="18" charset="0"/>
              </a:rPr>
              <a:t>A7: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請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撥科技化評量系統專線電話，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告知測驗中心轉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學生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身分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ea typeface="標楷體" pitchFamily="65" charset="-120"/>
                <a:cs typeface="Times New Roman" pitchFamily="18" charset="0"/>
              </a:rPr>
              <a:t>      證號，以協助提供測驗結果報告之書面資料留存。</a:t>
            </a:r>
            <a:endParaRPr lang="en-US" altLang="zh-TW" dirty="0" smtClean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9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77" y="2636912"/>
            <a:ext cx="60483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81000"/>
            <a:ext cx="9036496" cy="8382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基本學習內容對照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9"/>
          <a:stretch/>
        </p:blipFill>
        <p:spPr bwMode="auto">
          <a:xfrm>
            <a:off x="317793" y="2931468"/>
            <a:ext cx="1981200" cy="26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25907" y="4239487"/>
            <a:ext cx="1613337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267744" y="4371628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5496" y="1412776"/>
            <a:ext cx="9212778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66FF"/>
              </a:buClr>
              <a:buFont typeface="Wingdings 3" pitchFamily="18" charset="2"/>
              <a:buChar char="´"/>
            </a:pP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當次施測時程結束後開放二、三</a:t>
            </a:r>
            <a:r>
              <a:rPr lang="zh-TW" altLang="en-US" sz="3200" dirty="0" smtClean="0">
                <a:solidFill>
                  <a:srgbClr val="993300"/>
                </a:solidFill>
                <a:latin typeface="+mn-lt"/>
                <a:ea typeface="+mn-ea"/>
              </a:rPr>
              <a:t>年級紙筆測驗</a:t>
            </a:r>
            <a:endParaRPr lang="en-US" altLang="zh-TW" sz="3200" dirty="0" smtClean="0">
              <a:solidFill>
                <a:srgbClr val="993300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6666FF"/>
              </a:buClr>
            </a:pPr>
            <a:r>
              <a:rPr lang="en-US" altLang="zh-TW" sz="3200" dirty="0">
                <a:solidFill>
                  <a:srgbClr val="993300"/>
                </a:solidFill>
                <a:latin typeface="+mn-lt"/>
                <a:ea typeface="+mn-ea"/>
              </a:rPr>
              <a:t> </a:t>
            </a:r>
            <a:r>
              <a:rPr lang="en-US" altLang="zh-TW" sz="3200" dirty="0" smtClean="0">
                <a:solidFill>
                  <a:srgbClr val="993300"/>
                </a:solidFill>
                <a:latin typeface="+mn-lt"/>
                <a:ea typeface="+mn-ea"/>
              </a:rPr>
              <a:t> </a:t>
            </a:r>
            <a:r>
              <a:rPr lang="zh-TW" altLang="en-US" sz="3200" dirty="0" smtClean="0">
                <a:solidFill>
                  <a:srgbClr val="993300"/>
                </a:solidFill>
                <a:latin typeface="+mn-lt"/>
                <a:ea typeface="+mn-ea"/>
              </a:rPr>
              <a:t>題目對應之能力</a:t>
            </a:r>
            <a:r>
              <a:rPr lang="zh-TW" altLang="en-US" sz="3200" dirty="0">
                <a:solidFill>
                  <a:srgbClr val="993300"/>
                </a:solidFill>
                <a:latin typeface="+mn-lt"/>
                <a:ea typeface="+mn-ea"/>
              </a:rPr>
              <a:t>指標及基本學習內容</a:t>
            </a:r>
            <a:r>
              <a:rPr lang="zh-TW" altLang="en-US" sz="3200" dirty="0" smtClean="0">
                <a:solidFill>
                  <a:srgbClr val="993300"/>
                </a:solidFill>
                <a:latin typeface="+mn-lt"/>
                <a:ea typeface="+mn-ea"/>
              </a:rPr>
              <a:t>對照表下載</a:t>
            </a:r>
            <a:endParaRPr lang="zh-TW" altLang="en-US" sz="3200" dirty="0">
              <a:solidFill>
                <a:srgbClr val="993300"/>
              </a:solidFill>
              <a:latin typeface="+mn-lt"/>
              <a:ea typeface="+mn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907850" y="4738250"/>
            <a:ext cx="6049002" cy="12895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下修測驗年級</a:t>
            </a:r>
            <a:endParaRPr lang="zh-TW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371600"/>
            <a:ext cx="7990656" cy="42896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Wingdings 3" pitchFamily="18" charset="2"/>
              <a:buChar char="´"/>
              <a:defRPr kumimoji="1" sz="3200">
                <a:solidFill>
                  <a:srgbClr val="99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800">
                <a:solidFill>
                  <a:srgbClr val="99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99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9933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kern="0" dirty="0" smtClean="0"/>
              <a:t>當年度測驗完成後，如學生該科不及格，教師可評估是否要讓學生進行下修測驗年級。</a:t>
            </a:r>
            <a:endParaRPr lang="en-US" altLang="zh-TW" kern="0" dirty="0" smtClean="0"/>
          </a:p>
          <a:p>
            <a:pPr eaLnBrk="1" hangingPunct="1"/>
            <a:r>
              <a:rPr lang="zh-TW" altLang="en-US" kern="0" dirty="0" smtClean="0"/>
              <a:t>如評估須讓學生繼續進行下修測驗年級，請學生</a:t>
            </a:r>
            <a:r>
              <a:rPr lang="zh-TW" altLang="en-US" b="1" kern="0" dirty="0" smtClean="0">
                <a:solidFill>
                  <a:srgbClr val="FF0000"/>
                </a:solidFill>
              </a:rPr>
              <a:t>再次</a:t>
            </a:r>
            <a:r>
              <a:rPr lang="zh-TW" altLang="en-US" kern="0" dirty="0" smtClean="0"/>
              <a:t>登入學生評量系統，即可進行測驗。</a:t>
            </a:r>
            <a:endParaRPr lang="en-US" altLang="zh-TW" kern="0" dirty="0" smtClean="0"/>
          </a:p>
          <a:p>
            <a:pPr eaLnBrk="1" hangingPunct="1"/>
            <a:endParaRPr lang="en-US" altLang="zh-TW" kern="0" dirty="0" smtClean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下</a:t>
            </a:r>
            <a:r>
              <a:rPr lang="zh-TW" altLang="en-US" dirty="0"/>
              <a:t>修</a:t>
            </a:r>
            <a:r>
              <a:rPr lang="zh-TW" altLang="en-US" dirty="0" smtClean="0"/>
              <a:t>測驗操作</a:t>
            </a:r>
            <a:r>
              <a:rPr lang="zh-TW" altLang="en-US" dirty="0"/>
              <a:t>說明</a:t>
            </a:r>
          </a:p>
        </p:txBody>
      </p:sp>
      <p:pic>
        <p:nvPicPr>
          <p:cNvPr id="3074" name="Picture 2" descr="C:\Users\laiyl\Desktop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41148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左箭號 3"/>
          <p:cNvSpPr/>
          <p:nvPr/>
        </p:nvSpPr>
        <p:spPr>
          <a:xfrm>
            <a:off x="4860032" y="3356992"/>
            <a:ext cx="3600400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填入身分證統一編號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31733" y="16644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再次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下</a:t>
            </a:r>
            <a:r>
              <a:rPr lang="zh-TW" altLang="en-US" dirty="0"/>
              <a:t>修</a:t>
            </a:r>
            <a:r>
              <a:rPr lang="zh-TW" altLang="en-US" dirty="0" smtClean="0"/>
              <a:t>測驗操作說明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pic>
        <p:nvPicPr>
          <p:cNvPr id="2051" name="Picture 3" descr="C:\Users\laiyl\Desktop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129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4587" y="4581128"/>
            <a:ext cx="8793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※1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確認學生基本資料與下修測驗年級 是否正確。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正確，即可進入測驗，如資料錯誤或不進行施測，請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錯誤，離開測驗系統」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2051720" y="2564904"/>
            <a:ext cx="23878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/>
              <a:t>下</a:t>
            </a:r>
            <a:r>
              <a:rPr lang="zh-TW" altLang="en-US" dirty="0"/>
              <a:t>修</a:t>
            </a:r>
            <a:r>
              <a:rPr lang="zh-TW" altLang="en-US" dirty="0" smtClean="0"/>
              <a:t>測驗測驗報告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pic>
        <p:nvPicPr>
          <p:cNvPr id="1027" name="Picture 3" descr="C:\Users\laiyl\Desktop\下修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" y="1376393"/>
            <a:ext cx="5262265" cy="13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iyl\Desktop\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79208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向下箭號 8"/>
          <p:cNvSpPr/>
          <p:nvPr/>
        </p:nvSpPr>
        <p:spPr>
          <a:xfrm rot="5400000">
            <a:off x="1162581" y="3922095"/>
            <a:ext cx="224966" cy="4629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5400000">
            <a:off x="3610853" y="4934845"/>
            <a:ext cx="224966" cy="4629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97" y="1794226"/>
            <a:ext cx="625620" cy="4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97" y="2244447"/>
            <a:ext cx="625620" cy="4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形圖說文字 7"/>
          <p:cNvSpPr/>
          <p:nvPr/>
        </p:nvSpPr>
        <p:spPr>
          <a:xfrm>
            <a:off x="6016202" y="1412776"/>
            <a:ext cx="2876277" cy="1656184"/>
          </a:xfrm>
          <a:prstGeom prst="wedgeEllipseCallout">
            <a:avLst>
              <a:gd name="adj1" fmla="val -76476"/>
              <a:gd name="adj2" fmla="val 17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solidFill>
                  <a:srgbClr val="FF0000"/>
                </a:solidFill>
              </a:rPr>
              <a:t>點選      ，可同時查看當年級與下修測驗年級之診斷結果報告。</a:t>
            </a:r>
            <a:endParaRPr lang="en-US" altLang="zh-TW" sz="1800" dirty="0" smtClean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0" y="1754782"/>
            <a:ext cx="6286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835696" y="3997014"/>
            <a:ext cx="6953597" cy="2113608"/>
            <a:chOff x="1835696" y="3997014"/>
            <a:chExt cx="6953597" cy="2113608"/>
          </a:xfrm>
        </p:grpSpPr>
        <p:pic>
          <p:nvPicPr>
            <p:cNvPr id="1032" name="Picture 8" descr="C:\Users\laiyl\Desktop\1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97014"/>
              <a:ext cx="6953597" cy="211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221" y="4497245"/>
              <a:ext cx="1108058" cy="29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AppData\Local\Microsoft\Windows\Temporary Internet Files\Content.IE5\5P3HFJCU\MP900449114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946"/>
            <a:ext cx="4283967" cy="6858000"/>
          </a:xfrm>
          <a:prstGeom prst="rect">
            <a:avLst/>
          </a:prstGeom>
          <a:noFill/>
          <a:scene3d>
            <a:camera prst="orthographicFront">
              <a:rot lat="0" lon="21594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1196752"/>
            <a:ext cx="3022104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zh-TW" sz="4800" dirty="0" smtClean="0"/>
              <a:t>~~</a:t>
            </a:r>
            <a:r>
              <a:rPr lang="zh-TW" altLang="en-US" sz="4800" dirty="0" smtClean="0"/>
              <a:t>謝謝</a:t>
            </a:r>
            <a:r>
              <a:rPr lang="en-US" altLang="zh-TW" sz="4800" dirty="0" smtClean="0"/>
              <a:t>~~</a:t>
            </a:r>
            <a:endParaRPr lang="zh-TW" altLang="en-US" sz="4800" dirty="0" smtClean="0"/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5696" y="3645024"/>
            <a:ext cx="6192688" cy="240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2400" kern="0" dirty="0" smtClean="0"/>
              <a:t>諮詢專線：</a:t>
            </a:r>
            <a:endParaRPr lang="en-US" altLang="zh-TW" sz="2400" kern="0" dirty="0" smtClean="0"/>
          </a:p>
          <a:p>
            <a:pPr algn="l" eaLnBrk="1" hangingPunct="1">
              <a:defRPr/>
            </a:pPr>
            <a:r>
              <a:rPr lang="en-US" altLang="zh-TW" sz="2400" kern="0" dirty="0" smtClean="0"/>
              <a:t>05-5361345</a:t>
            </a:r>
            <a:r>
              <a:rPr lang="zh-TW" altLang="en-US" sz="2400" kern="0" dirty="0" smtClean="0"/>
              <a:t>、</a:t>
            </a:r>
            <a:r>
              <a:rPr lang="en-US" altLang="zh-TW" sz="2400" kern="0" dirty="0" smtClean="0"/>
              <a:t>5360921</a:t>
            </a:r>
            <a:r>
              <a:rPr lang="zh-TW" altLang="en-US" sz="2400" kern="0" dirty="0" smtClean="0"/>
              <a:t>、</a:t>
            </a:r>
            <a:r>
              <a:rPr lang="en-US" altLang="zh-TW" sz="2400" kern="0" dirty="0" smtClean="0"/>
              <a:t>5360320</a:t>
            </a:r>
            <a:r>
              <a:rPr lang="zh-TW" altLang="en-US" sz="2400" kern="0" dirty="0" smtClean="0"/>
              <a:t>、</a:t>
            </a:r>
            <a:r>
              <a:rPr lang="en-US" altLang="zh-TW" sz="2400" kern="0" dirty="0" smtClean="0"/>
              <a:t>5360561</a:t>
            </a:r>
          </a:p>
          <a:p>
            <a:pPr algn="l" eaLnBrk="1" hangingPunct="1">
              <a:defRPr/>
            </a:pPr>
            <a:r>
              <a:rPr lang="en-US" altLang="zh-TW" sz="2400" kern="0" dirty="0" smtClean="0"/>
              <a:t>05-5379000</a:t>
            </a:r>
            <a:r>
              <a:rPr lang="zh-TW" altLang="en-US" sz="2400" kern="0" dirty="0" smtClean="0"/>
              <a:t>轉</a:t>
            </a:r>
            <a:r>
              <a:rPr lang="en-US" altLang="zh-TW" sz="2400" kern="0" dirty="0" smtClean="0"/>
              <a:t>212</a:t>
            </a:r>
          </a:p>
          <a:p>
            <a:pPr algn="l" eaLnBrk="1" hangingPunct="1">
              <a:defRPr/>
            </a:pPr>
            <a:r>
              <a:rPr lang="zh-TW" altLang="en-US" sz="2400" kern="0" dirty="0" smtClean="0"/>
              <a:t>網路電話：</a:t>
            </a:r>
            <a:endParaRPr lang="en-US" altLang="zh-TW" sz="2400" kern="0" dirty="0" smtClean="0"/>
          </a:p>
          <a:p>
            <a:pPr algn="l" eaLnBrk="1" hangingPunct="1">
              <a:defRPr/>
            </a:pPr>
            <a:r>
              <a:rPr lang="en-US" altLang="zh-TW" sz="2400" kern="0" dirty="0" smtClean="0"/>
              <a:t>99167001</a:t>
            </a:r>
            <a:r>
              <a:rPr lang="zh-TW" altLang="en-US" sz="2400" kern="0" dirty="0" smtClean="0"/>
              <a:t>、</a:t>
            </a:r>
            <a:r>
              <a:rPr lang="en-US" altLang="zh-TW" sz="2400" kern="0" dirty="0" smtClean="0"/>
              <a:t>99167002</a:t>
            </a:r>
            <a:r>
              <a:rPr lang="zh-TW" altLang="en-US" sz="2400" kern="0" dirty="0" smtClean="0"/>
              <a:t>、</a:t>
            </a:r>
            <a:r>
              <a:rPr lang="en-US" altLang="zh-TW" sz="2400" kern="0" dirty="0" smtClean="0"/>
              <a:t>99167003</a:t>
            </a:r>
            <a:r>
              <a:rPr lang="zh-TW" altLang="en-US" sz="2400" kern="0" dirty="0" smtClean="0"/>
              <a:t>、</a:t>
            </a:r>
            <a:r>
              <a:rPr lang="en-US" altLang="zh-TW" sz="2400" kern="0" dirty="0" smtClean="0"/>
              <a:t>99167004</a:t>
            </a:r>
            <a:endParaRPr lang="en-US" altLang="zh-TW" sz="2400" kern="0" dirty="0"/>
          </a:p>
          <a:p>
            <a:pPr algn="l" eaLnBrk="1" hangingPunct="1">
              <a:defRPr/>
            </a:pPr>
            <a:r>
              <a:rPr lang="zh-TW" altLang="en-US" sz="2400" kern="0" dirty="0" smtClean="0"/>
              <a:t>服務信箱：</a:t>
            </a:r>
            <a:r>
              <a:rPr lang="en-US" altLang="zh-TW" sz="2400" kern="0" dirty="0" smtClean="0"/>
              <a:t>tbt@mail.tcte.edu.tw</a:t>
            </a:r>
          </a:p>
          <a:p>
            <a:pPr algn="l" eaLnBrk="1" hangingPunct="1">
              <a:defRPr/>
            </a:pPr>
            <a:endParaRPr lang="zh-TW" alt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施測時程</a:t>
            </a:r>
          </a:p>
        </p:txBody>
      </p:sp>
      <p:graphicFrame>
        <p:nvGraphicFramePr>
          <p:cNvPr id="826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53116"/>
              </p:ext>
            </p:extLst>
          </p:nvPr>
        </p:nvGraphicFramePr>
        <p:xfrm>
          <a:off x="683568" y="1421896"/>
          <a:ext cx="7834064" cy="4599392"/>
        </p:xfrm>
        <a:graphic>
          <a:graphicData uri="http://schemas.openxmlformats.org/drawingml/2006/table">
            <a:tbl>
              <a:tblPr/>
              <a:tblGrid>
                <a:gridCol w="2376264"/>
                <a:gridCol w="2232248"/>
                <a:gridCol w="3225552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測驗名稱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1178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篩選測驗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各校初步篩選施測學生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已列入個案名單者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178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kumimoji="1" lang="en-US" altLang="zh-TW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endParaRPr kumimoji="1" lang="en-US" altLang="zh-TW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次</a:t>
                      </a:r>
                      <a:endParaRPr kumimoji="1" lang="en-US" altLang="zh-TW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學習成長測驗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學生管理系統之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個案名單學生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178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次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學習成長測驗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學生管理系統之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個案名單學生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43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備註：應屆畢業生可提前至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日起開放施測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施測對象</a:t>
            </a:r>
            <a:endParaRPr lang="zh-TW" alt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990656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學生管理系統內之個案名單</a:t>
            </a: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學生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均</a:t>
            </a: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須參加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測驗。</a:t>
            </a:r>
            <a:endParaRPr lang="en-US" altLang="zh-TW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國小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一</a:t>
            </a: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年級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至</a:t>
            </a: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三年級為紙筆測驗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四年級以上為電腦化測驗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單科</a:t>
            </a:r>
            <a:r>
              <a:rPr lang="zh-TW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測驗時間以一節課為原則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施測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科目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為</a:t>
            </a:r>
            <a:r>
              <a:rPr lang="en-US" altLang="zh-TW" dirty="0"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月篩選測驗之不合格科目。</a:t>
            </a:r>
            <a:endParaRPr lang="en-US" altLang="zh-TW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手動轉入之個案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名單學生若未參與</a:t>
            </a:r>
            <a:r>
              <a:rPr lang="en-US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月篩選測驗或第一次學習成長測驗者，則國、英、數三科均需</a:t>
            </a:r>
            <a:r>
              <a:rPr lang="zh-TW" altLang="en-US" dirty="0">
                <a:latin typeface="Times New Roman" pitchFamily="18" charset="0"/>
                <a:ea typeface="+mj-ea"/>
                <a:cs typeface="Times New Roman" pitchFamily="18" charset="0"/>
              </a:rPr>
              <a:t>測驗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。</a:t>
            </a:r>
            <a:r>
              <a:rPr lang="en-US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低年級測驗國、數</a:t>
            </a:r>
            <a:r>
              <a:rPr lang="en-US" altLang="zh-TW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TW" altLang="zh-TW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流程說明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1697038" y="1981200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 登記測驗時間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697038" y="3048000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依登記時間進行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電腦化測驗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15397" name="Text Box 24"/>
          <p:cNvSpPr txBox="1">
            <a:spLocks noChangeArrowheads="1"/>
          </p:cNvSpPr>
          <p:nvPr/>
        </p:nvSpPr>
        <p:spPr bwMode="auto">
          <a:xfrm>
            <a:off x="4716463" y="1524000"/>
            <a:ext cx="2951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lang="zh-TW" alt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至</a:t>
            </a: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三年級紙筆測驗</a:t>
            </a:r>
          </a:p>
        </p:txBody>
      </p:sp>
      <p:sp>
        <p:nvSpPr>
          <p:cNvPr id="15398" name="Text Box 25"/>
          <p:cNvSpPr txBox="1">
            <a:spLocks noChangeArrowheads="1"/>
          </p:cNvSpPr>
          <p:nvPr/>
        </p:nvSpPr>
        <p:spPr bwMode="auto">
          <a:xfrm>
            <a:off x="1433513" y="1524000"/>
            <a:ext cx="292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四至九年級電腦化測驗</a:t>
            </a:r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2916238" y="3756025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3" name="Line 41"/>
          <p:cNvSpPr>
            <a:spLocks noChangeShapeType="1"/>
          </p:cNvSpPr>
          <p:nvPr/>
        </p:nvSpPr>
        <p:spPr bwMode="auto">
          <a:xfrm>
            <a:off x="2916238" y="2681362"/>
            <a:ext cx="0" cy="3473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" name="AutoShape 42"/>
          <p:cNvSpPr>
            <a:spLocks noChangeArrowheads="1"/>
          </p:cNvSpPr>
          <p:nvPr/>
        </p:nvSpPr>
        <p:spPr bwMode="auto">
          <a:xfrm>
            <a:off x="5013325" y="1981200"/>
            <a:ext cx="2438400" cy="6858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6600FF"/>
                </a:solidFill>
                <a:ea typeface="標楷體" pitchFamily="65" charset="-120"/>
              </a:rPr>
              <a:t>由教師下載</a:t>
            </a:r>
            <a:endParaRPr lang="en-US" altLang="zh-TW" sz="200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>
                <a:solidFill>
                  <a:srgbClr val="6600FF"/>
                </a:solidFill>
                <a:ea typeface="標楷體" pitchFamily="65" charset="-120"/>
              </a:rPr>
              <a:t>試卷及答案</a:t>
            </a:r>
          </a:p>
        </p:txBody>
      </p:sp>
      <p:sp>
        <p:nvSpPr>
          <p:cNvPr id="6155" name="AutoShape 43"/>
          <p:cNvSpPr>
            <a:spLocks noChangeArrowheads="1"/>
          </p:cNvSpPr>
          <p:nvPr/>
        </p:nvSpPr>
        <p:spPr bwMode="auto">
          <a:xfrm>
            <a:off x="5013325" y="3882008"/>
            <a:ext cx="2438400" cy="982092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測驗後進行閱卷</a:t>
            </a:r>
            <a:endParaRPr lang="en-US" altLang="zh-TW" sz="2000" dirty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回</a:t>
            </a:r>
            <a:r>
              <a:rPr lang="zh-TW" altLang="en-US" sz="2000" dirty="0">
                <a:solidFill>
                  <a:srgbClr val="6600FF"/>
                </a:solidFill>
                <a:ea typeface="標楷體" pitchFamily="65" charset="-120"/>
              </a:rPr>
              <a:t>系統登分</a:t>
            </a:r>
          </a:p>
        </p:txBody>
      </p:sp>
      <p:sp>
        <p:nvSpPr>
          <p:cNvPr id="6156" name="Line 45"/>
          <p:cNvSpPr>
            <a:spLocks noChangeShapeType="1"/>
          </p:cNvSpPr>
          <p:nvPr/>
        </p:nvSpPr>
        <p:spPr bwMode="auto">
          <a:xfrm>
            <a:off x="6227763" y="2681610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7" name="Line 45"/>
          <p:cNvSpPr>
            <a:spLocks noChangeShapeType="1"/>
          </p:cNvSpPr>
          <p:nvPr/>
        </p:nvSpPr>
        <p:spPr bwMode="auto">
          <a:xfrm flipH="1">
            <a:off x="6227763" y="3501008"/>
            <a:ext cx="4762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8" name="AutoShape 42"/>
          <p:cNvSpPr>
            <a:spLocks noChangeArrowheads="1"/>
          </p:cNvSpPr>
          <p:nvPr/>
        </p:nvSpPr>
        <p:spPr bwMode="auto">
          <a:xfrm>
            <a:off x="5003800" y="3068638"/>
            <a:ext cx="2438400" cy="43237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6600FF"/>
                </a:solidFill>
                <a:ea typeface="標楷體" pitchFamily="65" charset="-120"/>
              </a:rPr>
              <a:t>自行選擇時間施測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692275" y="4149725"/>
            <a:ext cx="2438400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確認測驗</a:t>
            </a: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結果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563889" y="5600281"/>
            <a:ext cx="2012030" cy="49301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完成測驗程序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2916238" y="5157788"/>
            <a:ext cx="3316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stCxn id="26" idx="2"/>
          </p:cNvCxnSpPr>
          <p:nvPr/>
        </p:nvCxnSpPr>
        <p:spPr>
          <a:xfrm>
            <a:off x="2911475" y="4835525"/>
            <a:ext cx="4763" cy="322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stCxn id="6155" idx="2"/>
          </p:cNvCxnSpPr>
          <p:nvPr/>
        </p:nvCxnSpPr>
        <p:spPr>
          <a:xfrm>
            <a:off x="6232525" y="4864100"/>
            <a:ext cx="0" cy="2936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165304"/>
            <a:ext cx="6200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4644008" y="5157787"/>
            <a:ext cx="0" cy="4314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流程說明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565985" y="1484784"/>
            <a:ext cx="2012030" cy="49301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完成測驗程序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4572000" y="1988840"/>
            <a:ext cx="0" cy="4314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2867558" y="2420888"/>
            <a:ext cx="33843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2873829" y="2404476"/>
            <a:ext cx="0" cy="6107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6258296" y="2404476"/>
            <a:ext cx="0" cy="4314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5050303" y="2708920"/>
            <a:ext cx="2438400" cy="982092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下載基本學習內容</a:t>
            </a:r>
            <a:endParaRPr lang="en-US" altLang="zh-TW" sz="2000" dirty="0" smtClean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對應表以利教學</a:t>
            </a:r>
            <a:endParaRPr lang="zh-TW" altLang="en-US" sz="20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187624" y="2869376"/>
            <a:ext cx="3168352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觀看診斷報告及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診斷圖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(T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以利教學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005214" y="2008205"/>
            <a:ext cx="2951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lang="zh-TW" alt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至</a:t>
            </a: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三年級紙筆測驗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115616" y="2020778"/>
            <a:ext cx="292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四至九年級電腦化測驗</a:t>
            </a:r>
          </a:p>
        </p:txBody>
      </p:sp>
      <p:cxnSp>
        <p:nvCxnSpPr>
          <p:cNvPr id="15" name="直線接點 14"/>
          <p:cNvCxnSpPr/>
          <p:nvPr/>
        </p:nvCxnSpPr>
        <p:spPr>
          <a:xfrm flipH="1" flipV="1">
            <a:off x="2909501" y="4005064"/>
            <a:ext cx="336000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45"/>
          <p:cNvSpPr>
            <a:spLocks noChangeShapeType="1"/>
          </p:cNvSpPr>
          <p:nvPr/>
        </p:nvSpPr>
        <p:spPr bwMode="auto">
          <a:xfrm>
            <a:off x="2885036" y="3573017"/>
            <a:ext cx="9646" cy="43204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 flipH="1">
            <a:off x="6258296" y="3717630"/>
            <a:ext cx="11207" cy="2874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4613564" y="4005064"/>
            <a:ext cx="0" cy="7670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H="1">
            <a:off x="2302404" y="3985448"/>
            <a:ext cx="607096" cy="7441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5"/>
          <p:cNvSpPr>
            <a:spLocks noChangeShapeType="1"/>
          </p:cNvSpPr>
          <p:nvPr/>
        </p:nvSpPr>
        <p:spPr bwMode="auto">
          <a:xfrm>
            <a:off x="6264567" y="4005063"/>
            <a:ext cx="683698" cy="6809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119810" y="4772805"/>
            <a:ext cx="2012030" cy="108071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各</a:t>
            </a: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年級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成長狀況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930900" y="395613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學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校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端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707904" y="4772805"/>
            <a:ext cx="2012030" cy="108071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縣市內各校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成長狀況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6084167" y="4772805"/>
            <a:ext cx="2012030" cy="108071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全國各縣市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國中、小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成長狀況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155154" y="395613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縣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市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端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895257" y="395613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國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教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署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093919" y="3604954"/>
            <a:ext cx="902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未來</a:t>
            </a:r>
          </a:p>
        </p:txBody>
      </p:sp>
      <p:pic>
        <p:nvPicPr>
          <p:cNvPr id="28" name="圖片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流程說明</a:t>
            </a:r>
            <a:endParaRPr lang="zh-TW" altLang="en-US" dirty="0"/>
          </a:p>
        </p:txBody>
      </p:sp>
      <p:graphicFrame>
        <p:nvGraphicFramePr>
          <p:cNvPr id="7250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18342"/>
              </p:ext>
            </p:extLst>
          </p:nvPr>
        </p:nvGraphicFramePr>
        <p:xfrm>
          <a:off x="467545" y="1600200"/>
          <a:ext cx="8280919" cy="4288504"/>
        </p:xfrm>
        <a:graphic>
          <a:graphicData uri="http://schemas.openxmlformats.org/drawingml/2006/table">
            <a:tbl>
              <a:tblPr/>
              <a:tblGrid>
                <a:gridCol w="1512167"/>
                <a:gridCol w="1656184"/>
                <a:gridCol w="2448272"/>
                <a:gridCol w="2664296"/>
              </a:tblGrid>
              <a:tr h="103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實施年級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提醒事項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103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國語文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一至九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一至三年級為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紙筆測驗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3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英語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四至九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有聽力題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說明題看完要按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「繼續」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需準備耳機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03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一至九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請攜帶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量角器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及紙筆進行計算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一至三年級為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FF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紙筆測驗</a:t>
                      </a:r>
                    </a:p>
                  </a:txBody>
                  <a:tcPr marL="91444" marR="91444" marT="45716" marB="45716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5304"/>
            <a:ext cx="6200775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FF0000"/>
      </a:folHlink>
    </a:clrScheme>
    <a:fontScheme name="預設簡報設計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4516</TotalTime>
  <Words>2316</Words>
  <Application>Microsoft Office PowerPoint</Application>
  <PresentationFormat>如螢幕大小 (4:3)</PresentationFormat>
  <Paragraphs>309</Paragraphs>
  <Slides>47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預設簡報設計</vt:lpstr>
      <vt:lpstr>國民小學及國民中學補救教學方案科技化評量 </vt:lpstr>
      <vt:lpstr>PowerPoint 簡報</vt:lpstr>
      <vt:lpstr>PowerPoint 簡報</vt:lpstr>
      <vt:lpstr>PowerPoint 簡報</vt:lpstr>
      <vt:lpstr>施測時程</vt:lpstr>
      <vt:lpstr>施測對象</vt:lpstr>
      <vt:lpstr>流程說明</vt:lpstr>
      <vt:lpstr>流程說明</vt:lpstr>
      <vt:lpstr>流程說明</vt:lpstr>
      <vt:lpstr>流程說明</vt:lpstr>
      <vt:lpstr>流程說明-教育局(處)端</vt:lpstr>
      <vt:lpstr>流程說明-教師端</vt:lpstr>
      <vt:lpstr>流程說明-受試學生端</vt:lpstr>
      <vt:lpstr>PowerPoint 簡報</vt:lpstr>
      <vt:lpstr>施測前-登記測驗科目</vt:lpstr>
      <vt:lpstr>施測前-登記測驗科目注意事項</vt:lpstr>
      <vt:lpstr>施測前-登記測驗科目注意事項</vt:lpstr>
      <vt:lpstr>施測前-登記測驗科目</vt:lpstr>
      <vt:lpstr>施測前-登記測驗科目</vt:lpstr>
      <vt:lpstr>施測前-登記測驗科目Q&amp;A</vt:lpstr>
      <vt:lpstr>施測前-預約測驗日期</vt:lpstr>
      <vt:lpstr>施測前-預約測驗日期</vt:lpstr>
      <vt:lpstr>施測前-預約測驗日期Q&amp;A</vt:lpstr>
      <vt:lpstr>施測前-預約測驗日期Q&amp;A</vt:lpstr>
      <vt:lpstr>施測前-紙筆測驗卷下載</vt:lpstr>
      <vt:lpstr>施測前-紙筆測驗卷下載</vt:lpstr>
      <vt:lpstr>施測前-上傳紙筆測驗結果</vt:lpstr>
      <vt:lpstr>PowerPoint 簡報</vt:lpstr>
      <vt:lpstr>進行施測-選擇測驗科目</vt:lpstr>
      <vt:lpstr>進行施測-登入測驗系統</vt:lpstr>
      <vt:lpstr>進行施測-受試者資料確認</vt:lpstr>
      <vt:lpstr>進行施測-測驗系統(英語)</vt:lpstr>
      <vt:lpstr>進行施測-測驗系統答題列表</vt:lpstr>
      <vt:lpstr>進行施測-測驗系統</vt:lpstr>
      <vt:lpstr>進行施測-測驗系統Q&amp;A</vt:lpstr>
      <vt:lpstr>進行施測-缺考資訊</vt:lpstr>
      <vt:lpstr>進行施測-缺考資訊</vt:lpstr>
      <vt:lpstr>進行施測-缺考資訊Q&amp;A</vt:lpstr>
      <vt:lpstr>PowerPoint 簡報</vt:lpstr>
      <vt:lpstr>施測結束後-測驗結果報告</vt:lpstr>
      <vt:lpstr>施測結束後-測驗結果報告Q&amp;A</vt:lpstr>
      <vt:lpstr>施測結束後-基本學習內容對照</vt:lpstr>
      <vt:lpstr>施測結束後-下修測驗年級</vt:lpstr>
      <vt:lpstr>施測結束後-下修測驗操作說明</vt:lpstr>
      <vt:lpstr>施測結束後-下修測驗操作說明</vt:lpstr>
      <vt:lpstr>施測結束後-下修測驗測驗報告</vt:lpstr>
      <vt:lpstr>~~謝謝~~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HPWX4400</dc:creator>
  <cp:lastModifiedBy>研發處石明格</cp:lastModifiedBy>
  <cp:revision>284</cp:revision>
  <cp:lastPrinted>2013-04-27T07:26:22Z</cp:lastPrinted>
  <dcterms:created xsi:type="dcterms:W3CDTF">2012-08-07T00:35:04Z</dcterms:created>
  <dcterms:modified xsi:type="dcterms:W3CDTF">2013-05-22T00:39:19Z</dcterms:modified>
</cp:coreProperties>
</file>