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9" r:id="rId3"/>
    <p:sldId id="271" r:id="rId4"/>
    <p:sldId id="261" r:id="rId5"/>
    <p:sldId id="273" r:id="rId6"/>
    <p:sldId id="274" r:id="rId7"/>
    <p:sldId id="272" r:id="rId8"/>
    <p:sldId id="266" r:id="rId9"/>
    <p:sldId id="279" r:id="rId10"/>
    <p:sldId id="278" r:id="rId11"/>
    <p:sldId id="280" r:id="rId12"/>
    <p:sldId id="282" r:id="rId13"/>
    <p:sldId id="281" r:id="rId14"/>
    <p:sldId id="277" r:id="rId15"/>
    <p:sldId id="265" r:id="rId16"/>
    <p:sldId id="270" r:id="rId17"/>
    <p:sldId id="275" r:id="rId18"/>
    <p:sldId id="276" r:id="rId1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9" autoAdjust="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3"/>
  <c:chart>
    <c:plotArea>
      <c:layout>
        <c:manualLayout>
          <c:layoutTarget val="inner"/>
          <c:xMode val="edge"/>
          <c:yMode val="edge"/>
          <c:x val="0.20648672478657071"/>
          <c:y val="0.17405583682941775"/>
          <c:w val="0.41643829568032981"/>
          <c:h val="0.75523555318297075"/>
        </c:manualLayout>
      </c:layout>
      <c:radarChart>
        <c:radarStyle val="marker"/>
        <c:ser>
          <c:idx val="0"/>
          <c:order val="0"/>
          <c:tx>
            <c:strRef>
              <c:f>Sheet1!$B$1</c:f>
              <c:strCache>
                <c:ptCount val="1"/>
                <c:pt idx="0">
                  <c:v>欄1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形音對應
</c:v>
                </c:pt>
                <c:pt idx="1">
                  <c:v>字詞理解
</c:v>
                </c:pt>
                <c:pt idx="2">
                  <c:v>語句理解</c:v>
                </c:pt>
                <c:pt idx="3">
                  <c:v>文意理解</c:v>
                </c:pt>
                <c:pt idx="4">
                  <c:v>推論理解</c:v>
                </c:pt>
                <c:pt idx="5">
                  <c:v>評量性理解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欄2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形音對應
</c:v>
                </c:pt>
                <c:pt idx="1">
                  <c:v>字詞理解
</c:v>
                </c:pt>
                <c:pt idx="2">
                  <c:v>語句理解</c:v>
                </c:pt>
                <c:pt idx="3">
                  <c:v>文意理解</c:v>
                </c:pt>
                <c:pt idx="4">
                  <c:v>推論理解</c:v>
                </c:pt>
                <c:pt idx="5">
                  <c:v>評量性理解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axId val="93334912"/>
        <c:axId val="93336704"/>
      </c:radarChart>
      <c:catAx>
        <c:axId val="93334912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2100" baseline="0"/>
            </a:pPr>
            <a:endParaRPr lang="zh-TW"/>
          </a:p>
        </c:txPr>
        <c:crossAx val="93336704"/>
        <c:crosses val="autoZero"/>
        <c:auto val="1"/>
        <c:lblAlgn val="ctr"/>
        <c:lblOffset val="100"/>
      </c:catAx>
      <c:valAx>
        <c:axId val="93336704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933349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3"/>
  <c:chart>
    <c:plotArea>
      <c:layout>
        <c:manualLayout>
          <c:layoutTarget val="inner"/>
          <c:xMode val="edge"/>
          <c:yMode val="edge"/>
          <c:x val="0.24850586402080679"/>
          <c:y val="0.14532966546390172"/>
          <c:w val="0.38025998060994193"/>
          <c:h val="0.64478866277337998"/>
        </c:manualLayout>
      </c:layout>
      <c:radarChart>
        <c:radarStyle val="marker"/>
        <c:ser>
          <c:idx val="0"/>
          <c:order val="0"/>
          <c:tx>
            <c:strRef>
              <c:f>Sheet1!$B$1</c:f>
              <c:strCache>
                <c:ptCount val="1"/>
                <c:pt idx="0">
                  <c:v>欄1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數與量</c:v>
                </c:pt>
                <c:pt idx="1">
                  <c:v>幾何</c:v>
                </c:pt>
                <c:pt idx="2">
                  <c:v>代數</c:v>
                </c:pt>
                <c:pt idx="3">
                  <c:v>機率與統計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欄2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數與量</c:v>
                </c:pt>
                <c:pt idx="1">
                  <c:v>幾何</c:v>
                </c:pt>
                <c:pt idx="2">
                  <c:v>代數</c:v>
                </c:pt>
                <c:pt idx="3">
                  <c:v>機率與統計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axId val="98563200"/>
        <c:axId val="98564736"/>
      </c:radarChart>
      <c:catAx>
        <c:axId val="98563200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2300" baseline="0"/>
            </a:pPr>
            <a:endParaRPr lang="zh-TW"/>
          </a:p>
        </c:txPr>
        <c:crossAx val="98564736"/>
        <c:crosses val="autoZero"/>
        <c:auto val="1"/>
        <c:lblAlgn val="ctr"/>
        <c:lblOffset val="100"/>
      </c:catAx>
      <c:valAx>
        <c:axId val="98564736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985632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3"/>
  <c:chart>
    <c:plotArea>
      <c:layout>
        <c:manualLayout>
          <c:layoutTarget val="inner"/>
          <c:xMode val="edge"/>
          <c:yMode val="edge"/>
          <c:x val="0.18115121047156379"/>
          <c:y val="0.14206480970033075"/>
          <c:w val="0.39078460979083168"/>
          <c:h val="0.60544094474635801"/>
        </c:manualLayout>
      </c:layout>
      <c:radarChart>
        <c:radarStyle val="marker"/>
        <c:ser>
          <c:idx val="0"/>
          <c:order val="0"/>
          <c:tx>
            <c:strRef>
              <c:f>Sheet1!$B$1</c:f>
              <c:strCache>
                <c:ptCount val="1"/>
                <c:pt idx="0">
                  <c:v>欄1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大意理解</c:v>
                </c:pt>
                <c:pt idx="1">
                  <c:v>辨識寫作意圖</c:v>
                </c:pt>
                <c:pt idx="2">
                  <c:v>推論時間關係</c:v>
                </c:pt>
                <c:pt idx="3">
                  <c:v>推論言外之意</c:v>
                </c:pt>
                <c:pt idx="4">
                  <c:v>推論字詞意義</c:v>
                </c:pt>
                <c:pt idx="5">
                  <c:v>辨識事實與細節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欄2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大意理解</c:v>
                </c:pt>
                <c:pt idx="1">
                  <c:v>辨識寫作意圖</c:v>
                </c:pt>
                <c:pt idx="2">
                  <c:v>推論時間關係</c:v>
                </c:pt>
                <c:pt idx="3">
                  <c:v>推論言外之意</c:v>
                </c:pt>
                <c:pt idx="4">
                  <c:v>推論字詞意義</c:v>
                </c:pt>
                <c:pt idx="5">
                  <c:v>辨識事實與細節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axId val="99872128"/>
        <c:axId val="99873920"/>
      </c:radarChart>
      <c:catAx>
        <c:axId val="99872128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2000" baseline="0"/>
            </a:pPr>
            <a:endParaRPr lang="zh-TW"/>
          </a:p>
        </c:txPr>
        <c:crossAx val="99873920"/>
        <c:crosses val="autoZero"/>
        <c:auto val="1"/>
        <c:lblAlgn val="ctr"/>
        <c:lblOffset val="100"/>
      </c:catAx>
      <c:valAx>
        <c:axId val="99873920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99872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0.48774</cdr:x>
      <cdr:y>0.84514</cdr:y>
    </cdr:from>
    <cdr:to>
      <cdr:x>1</cdr:x>
      <cdr:y>1</cdr:y>
    </cdr:to>
    <cdr:sp macro="" textlink="">
      <cdr:nvSpPr>
        <cdr:cNvPr id="2" name="文字方塊 4"/>
        <cdr:cNvSpPr txBox="1"/>
      </cdr:nvSpPr>
      <cdr:spPr>
        <a:xfrm xmlns:a="http://schemas.openxmlformats.org/drawingml/2006/main">
          <a:off x="4320480" y="4387751"/>
          <a:ext cx="4057521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9pPr>
        </a:lstStyle>
        <a:p xmlns:a="http://schemas.openxmlformats.org/drawingml/2006/main">
          <a:r>
            <a:rPr lang="zh-TW" altLang="en-US" dirty="0" smtClean="0"/>
            <a:t>因應</a:t>
          </a:r>
          <a:r>
            <a:rPr lang="zh-TW" altLang="en-US" sz="4400" dirty="0" smtClean="0">
              <a:solidFill>
                <a:srgbClr val="775F55"/>
              </a:solidFill>
              <a:latin typeface="Tw Cen MT"/>
              <a:ea typeface="微軟正黑體"/>
            </a:rPr>
            <a:t>年段</a:t>
          </a:r>
          <a:r>
            <a:rPr lang="zh-TW" altLang="en-US" dirty="0" smtClean="0"/>
            <a:t>調整各向度</a:t>
          </a:r>
          <a:r>
            <a:rPr lang="zh-TW" altLang="en-US" sz="4400" dirty="0" smtClean="0">
              <a:solidFill>
                <a:srgbClr val="775F55"/>
              </a:solidFill>
              <a:latin typeface="Tw Cen MT"/>
              <a:ea typeface="微軟正黑體"/>
            </a:rPr>
            <a:t>比重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0.48774</cdr:x>
      <cdr:y>0.84514</cdr:y>
    </cdr:from>
    <cdr:to>
      <cdr:x>1</cdr:x>
      <cdr:y>1</cdr:y>
    </cdr:to>
    <cdr:sp macro="" textlink="">
      <cdr:nvSpPr>
        <cdr:cNvPr id="2" name="文字方塊 4"/>
        <cdr:cNvSpPr txBox="1"/>
      </cdr:nvSpPr>
      <cdr:spPr>
        <a:xfrm xmlns:a="http://schemas.openxmlformats.org/drawingml/2006/main">
          <a:off x="4320480" y="4387751"/>
          <a:ext cx="4057521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9pPr>
        </a:lstStyle>
        <a:p xmlns:a="http://schemas.openxmlformats.org/drawingml/2006/main">
          <a:r>
            <a:rPr lang="zh-TW" altLang="en-US" dirty="0" smtClean="0"/>
            <a:t>因應</a:t>
          </a:r>
          <a:r>
            <a:rPr lang="zh-TW" altLang="en-US" sz="4400" dirty="0" smtClean="0">
              <a:solidFill>
                <a:srgbClr val="775F55"/>
              </a:solidFill>
              <a:latin typeface="Tw Cen MT"/>
              <a:ea typeface="微軟正黑體"/>
            </a:rPr>
            <a:t>年段</a:t>
          </a:r>
          <a:r>
            <a:rPr lang="zh-TW" altLang="en-US" dirty="0" smtClean="0"/>
            <a:t>調整各向度</a:t>
          </a:r>
          <a:r>
            <a:rPr lang="zh-TW" altLang="en-US" sz="4400" dirty="0" smtClean="0">
              <a:solidFill>
                <a:srgbClr val="775F55"/>
              </a:solidFill>
              <a:latin typeface="Tw Cen MT"/>
              <a:ea typeface="微軟正黑體"/>
            </a:rPr>
            <a:t>比重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16AAF-5CC8-4587-92E1-137EB237AAE1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2A688-6754-4707-B5E9-615B8410EE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6273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2A688-6754-4707-B5E9-615B8410EE9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D7E13D4-B1C8-42A9-875B-C9131601E68B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AE1483-DA29-4F10-AB66-3F68BD5DBB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13D4-B1C8-42A9-875B-C9131601E68B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1483-DA29-4F10-AB66-3F68BD5DBB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D7E13D4-B1C8-42A9-875B-C9131601E68B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AE1483-DA29-4F10-AB66-3F68BD5DBB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13D4-B1C8-42A9-875B-C9131601E68B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AE1483-DA29-4F10-AB66-3F68BD5DBB3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13D4-B1C8-42A9-875B-C9131601E68B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AE1483-DA29-4F10-AB66-3F68BD5DBB3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7E13D4-B1C8-42A9-875B-C9131601E68B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AE1483-DA29-4F10-AB66-3F68BD5DBB3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7E13D4-B1C8-42A9-875B-C9131601E68B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AE1483-DA29-4F10-AB66-3F68BD5DBB3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13D4-B1C8-42A9-875B-C9131601E68B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AE1483-DA29-4F10-AB66-3F68BD5DBB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13D4-B1C8-42A9-875B-C9131601E68B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AE1483-DA29-4F10-AB66-3F68BD5DBB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13D4-B1C8-42A9-875B-C9131601E68B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AE1483-DA29-4F10-AB66-3F68BD5DBB3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D7E13D4-B1C8-42A9-875B-C9131601E68B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AE1483-DA29-4F10-AB66-3F68BD5DBB3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7E13D4-B1C8-42A9-875B-C9131601E68B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AE1483-DA29-4F10-AB66-3F68BD5DBB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er.edu.tw/files/11-1000-1282.php?Lang=zh-t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協助縣市國中段學力檢測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評量向度及範例試題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國家教育研究院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範例試題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數學選擇題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pPr lvl="0">
              <a:lnSpc>
                <a:spcPct val="90000"/>
              </a:lnSpc>
              <a:defRPr/>
            </a:pPr>
            <a:r>
              <a:rPr lang="zh-TW" altLang="zh-TW" dirty="0" smtClean="0"/>
              <a:t>【例題】【代數</a:t>
            </a:r>
            <a:r>
              <a:rPr lang="en-US" altLang="zh-TW" dirty="0" smtClean="0"/>
              <a:t>-</a:t>
            </a:r>
            <a:r>
              <a:rPr lang="zh-TW" altLang="zh-TW" dirty="0" smtClean="0"/>
              <a:t>概念理解</a:t>
            </a:r>
            <a:r>
              <a:rPr lang="zh-TW" altLang="en-US" dirty="0" smtClean="0"/>
              <a:t>、程序執行 中等試題</a:t>
            </a:r>
            <a:r>
              <a:rPr lang="zh-TW" altLang="zh-TW" dirty="0" smtClean="0"/>
              <a:t>】</a:t>
            </a:r>
            <a:r>
              <a:rPr lang="en-US" altLang="zh-TW" sz="2800" u="sng" dirty="0" smtClean="0"/>
              <a:t>  </a:t>
            </a:r>
            <a:endParaRPr lang="en-US" altLang="zh-TW" sz="2700" u="sng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19"/>
          <a:stretch>
            <a:fillRect/>
          </a:stretch>
        </p:blipFill>
        <p:spPr bwMode="auto">
          <a:xfrm>
            <a:off x="611560" y="2204864"/>
            <a:ext cx="7890520" cy="46531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範例試題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數學選擇題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defRPr/>
            </a:pPr>
            <a:r>
              <a:rPr lang="zh-TW" altLang="zh-TW" dirty="0" smtClean="0"/>
              <a:t>【例題】【代數</a:t>
            </a:r>
            <a:r>
              <a:rPr lang="en-US" altLang="zh-TW" dirty="0" smtClean="0"/>
              <a:t>-</a:t>
            </a:r>
            <a:r>
              <a:rPr lang="zh-TW" altLang="zh-TW" dirty="0" smtClean="0"/>
              <a:t>解數學文字題</a:t>
            </a:r>
            <a:r>
              <a:rPr lang="zh-TW" altLang="en-US" dirty="0" smtClean="0"/>
              <a:t> 較難試題</a:t>
            </a:r>
            <a:r>
              <a:rPr lang="zh-TW" altLang="zh-TW" dirty="0" smtClean="0"/>
              <a:t>】</a:t>
            </a:r>
            <a:r>
              <a:rPr lang="en-US" altLang="zh-TW" sz="2800" u="sng" dirty="0" smtClean="0"/>
              <a:t>  </a:t>
            </a:r>
            <a:endParaRPr lang="en-US" altLang="zh-TW" sz="2700" u="sng" dirty="0" smtClean="0"/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" y="2060848"/>
            <a:ext cx="9134096" cy="4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範例試題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數學選填題</a:t>
            </a:r>
            <a:endParaRPr lang="zh-TW" altLang="en-US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zh-TW" altLang="zh-TW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【例題】</a:t>
            </a:r>
            <a:r>
              <a:rPr lang="zh-TW" altLang="en-US" sz="2900" dirty="0" smtClean="0"/>
              <a:t>選填題</a:t>
            </a:r>
            <a:endParaRPr kumimoji="0" lang="en-US" altLang="zh-TW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lvl="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zh-TW" sz="2800" dirty="0" smtClean="0"/>
              <a:t>  </a:t>
            </a:r>
            <a:r>
              <a:rPr lang="en-US" altLang="zh-TW" sz="2800" u="sng" dirty="0" smtClean="0"/>
              <a:t>     </a:t>
            </a:r>
            <a:endParaRPr kumimoji="0" lang="en-US" altLang="zh-TW" sz="27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zh-TW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67944" y="4509120"/>
            <a:ext cx="288032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9781" t="34250" r="22240" b="18982"/>
          <a:stretch>
            <a:fillRect/>
          </a:stretch>
        </p:blipFill>
        <p:spPr bwMode="auto">
          <a:xfrm>
            <a:off x="179512" y="2348880"/>
            <a:ext cx="8712968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0447" t="37114" r="26464" b="50000"/>
          <a:stretch>
            <a:fillRect/>
          </a:stretch>
        </p:blipFill>
        <p:spPr bwMode="auto">
          <a:xfrm>
            <a:off x="611560" y="1556792"/>
            <a:ext cx="77048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範例試題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選填題劃卡方式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dirty="0" smtClean="0"/>
              <a:t>正確答案為</a:t>
            </a:r>
            <a:r>
              <a:rPr lang="en-US" altLang="zh-TW" dirty="0" smtClean="0"/>
              <a:t>-8</a:t>
            </a:r>
            <a:r>
              <a:rPr lang="zh-TW" altLang="en-US" dirty="0" smtClean="0"/>
              <a:t>，所以</a:t>
            </a:r>
            <a:r>
              <a:rPr lang="zh-TW" altLang="en-US" u="sng" dirty="0" smtClean="0"/>
              <a:t> </a:t>
            </a:r>
            <a:r>
              <a:rPr lang="zh-TW" altLang="en-US" u="sng" dirty="0" smtClean="0">
                <a:latin typeface="新細明體"/>
                <a:ea typeface="新細明體"/>
              </a:rPr>
              <a:t>④ </a:t>
            </a:r>
            <a:r>
              <a:rPr lang="zh-TW" altLang="en-US" dirty="0" smtClean="0">
                <a:latin typeface="新細明體"/>
                <a:ea typeface="新細明體"/>
              </a:rPr>
              <a:t>應填入 </a:t>
            </a:r>
            <a:r>
              <a:rPr lang="zh-TW" altLang="en-US" u="sng" dirty="0" smtClean="0">
                <a:latin typeface="新細明體"/>
                <a:ea typeface="新細明體"/>
              </a:rPr>
              <a:t> － </a:t>
            </a:r>
            <a:r>
              <a:rPr lang="zh-TW" altLang="en-US" dirty="0" smtClean="0">
                <a:latin typeface="新細明體"/>
                <a:ea typeface="新細明體"/>
              </a:rPr>
              <a:t>。 </a:t>
            </a:r>
            <a:r>
              <a:rPr lang="zh-TW" altLang="en-US" u="sng" dirty="0" smtClean="0">
                <a:latin typeface="新細明體"/>
                <a:ea typeface="新細明體"/>
              </a:rPr>
              <a:t>       　</a:t>
            </a:r>
            <a:endParaRPr lang="en-US" altLang="zh-TW" u="sng" dirty="0" smtClean="0">
              <a:latin typeface="新細明體"/>
              <a:ea typeface="新細明體"/>
            </a:endParaRPr>
          </a:p>
          <a:p>
            <a:pPr>
              <a:buNone/>
            </a:pPr>
            <a:r>
              <a:rPr lang="zh-TW" altLang="en-US" dirty="0" smtClean="0">
                <a:latin typeface="新細明體"/>
                <a:ea typeface="新細明體"/>
              </a:rPr>
              <a:t>   　　　　　　　　　</a:t>
            </a:r>
            <a:r>
              <a:rPr lang="zh-TW" altLang="en-US" u="sng" dirty="0" smtClean="0">
                <a:latin typeface="新細明體"/>
                <a:ea typeface="新細明體"/>
              </a:rPr>
              <a:t> ⑤  </a:t>
            </a:r>
            <a:r>
              <a:rPr lang="zh-TW" altLang="en-US" dirty="0" smtClean="0">
                <a:latin typeface="新細明體"/>
                <a:ea typeface="新細明體"/>
              </a:rPr>
              <a:t>應填入 </a:t>
            </a:r>
            <a:r>
              <a:rPr lang="zh-TW" altLang="en-US" u="sng" dirty="0" smtClean="0">
                <a:latin typeface="新細明體"/>
                <a:ea typeface="新細明體"/>
              </a:rPr>
              <a:t>  </a:t>
            </a:r>
            <a:r>
              <a:rPr lang="en-US" altLang="zh-TW" u="sng" dirty="0" smtClean="0">
                <a:latin typeface="新細明體"/>
                <a:ea typeface="新細明體"/>
              </a:rPr>
              <a:t>8</a:t>
            </a:r>
            <a:r>
              <a:rPr lang="zh-TW" altLang="en-US" u="sng" dirty="0" smtClean="0">
                <a:latin typeface="新細明體"/>
                <a:ea typeface="新細明體"/>
              </a:rPr>
              <a:t>  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endParaRPr lang="en-US" altLang="zh-TW" dirty="0" smtClean="0">
              <a:latin typeface="新細明體"/>
              <a:ea typeface="新細明體"/>
            </a:endParaRPr>
          </a:p>
          <a:p>
            <a:r>
              <a:rPr lang="zh-TW" altLang="en-US" dirty="0" smtClean="0">
                <a:latin typeface="新細明體"/>
                <a:ea typeface="新細明體"/>
              </a:rPr>
              <a:t> 需同時答對，才計分。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9700" t="14987" r="50558" b="61462"/>
          <a:stretch>
            <a:fillRect/>
          </a:stretch>
        </p:blipFill>
        <p:spPr bwMode="auto">
          <a:xfrm>
            <a:off x="2987824" y="4293096"/>
            <a:ext cx="58326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884368" y="5661248"/>
            <a:ext cx="288032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660232" y="6021288"/>
            <a:ext cx="288032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英語文評量向度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/>
        </p:nvGraphicFramePr>
        <p:xfrm>
          <a:off x="755576" y="1556792"/>
          <a:ext cx="792088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英語文評量向度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153400" cy="3989040"/>
          </a:xfrm>
        </p:spPr>
        <p:txBody>
          <a:bodyPr>
            <a:normAutofit fontScale="92500"/>
          </a:bodyPr>
          <a:lstStyle/>
          <a:p>
            <a:r>
              <a:rPr lang="zh-TW" altLang="zh-TW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大意理解</a:t>
            </a:r>
            <a:r>
              <a:rPr lang="en-US" altLang="zh-TW" sz="2600" dirty="0" smtClean="0"/>
              <a:t>-</a:t>
            </a:r>
            <a:r>
              <a:rPr lang="zh-TW" altLang="zh-TW" sz="2600" dirty="0" smtClean="0"/>
              <a:t>能夠理解文章大意與主旨並能擷取文章主要訊息</a:t>
            </a:r>
            <a:endParaRPr lang="en-US" altLang="zh-TW" sz="2600" dirty="0" smtClean="0"/>
          </a:p>
          <a:p>
            <a:r>
              <a:rPr lang="zh-TW" altLang="zh-TW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辨識寫作意圖</a:t>
            </a:r>
            <a:r>
              <a:rPr lang="en-US" altLang="zh-TW" sz="2600" dirty="0" smtClean="0"/>
              <a:t>-</a:t>
            </a:r>
            <a:r>
              <a:rPr lang="zh-TW" altLang="zh-TW" sz="2600" dirty="0" smtClean="0"/>
              <a:t>能夠識別作者態度與讀者立場</a:t>
            </a:r>
            <a:endParaRPr lang="en-US" altLang="zh-TW" sz="2600" dirty="0" smtClean="0"/>
          </a:p>
          <a:p>
            <a:r>
              <a:rPr lang="zh-TW" altLang="zh-TW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推論時間關係</a:t>
            </a:r>
            <a:r>
              <a:rPr lang="en-US" altLang="zh-TW" sz="2600" dirty="0" smtClean="0"/>
              <a:t>-</a:t>
            </a:r>
            <a:r>
              <a:rPr lang="zh-TW" altLang="zh-TW" sz="2600" dirty="0" smtClean="0"/>
              <a:t>能夠瞭解文本相關事件之先後順序</a:t>
            </a:r>
            <a:endParaRPr lang="en-US" altLang="zh-TW" sz="2600" dirty="0" smtClean="0"/>
          </a:p>
          <a:p>
            <a:r>
              <a:rPr lang="zh-TW" altLang="zh-TW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推論言外之意</a:t>
            </a:r>
            <a:r>
              <a:rPr lang="en-US" altLang="zh-TW" sz="2600" dirty="0" smtClean="0"/>
              <a:t>-</a:t>
            </a:r>
            <a:r>
              <a:rPr lang="zh-TW" altLang="zh-TW" sz="2600" dirty="0" smtClean="0"/>
              <a:t>能夠依據文本得出推論</a:t>
            </a:r>
            <a:endParaRPr lang="en-US" altLang="zh-TW" sz="2600" dirty="0" smtClean="0"/>
          </a:p>
          <a:p>
            <a:r>
              <a:rPr lang="zh-TW" altLang="zh-TW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推論字詞意義</a:t>
            </a:r>
            <a:r>
              <a:rPr lang="en-US" altLang="zh-TW" sz="2600" dirty="0" smtClean="0"/>
              <a:t>-</a:t>
            </a:r>
            <a:r>
              <a:rPr lang="zh-TW" altLang="zh-TW" sz="2600" dirty="0" smtClean="0"/>
              <a:t>能從上下文或圖示，推論字義或文意</a:t>
            </a:r>
          </a:p>
          <a:p>
            <a:r>
              <a:rPr lang="zh-TW" altLang="zh-TW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辨識事實與細節</a:t>
            </a:r>
            <a:r>
              <a:rPr lang="en-US" altLang="zh-TW" sz="2600" dirty="0" smtClean="0"/>
              <a:t>-</a:t>
            </a:r>
            <a:r>
              <a:rPr lang="zh-TW" altLang="zh-TW" sz="2600" dirty="0" smtClean="0"/>
              <a:t>能夠理解與辨識文本內相關事實與細節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範例試題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英文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zh-TW" altLang="zh-TW" sz="3200" dirty="0" smtClean="0"/>
              <a:t>【例題】能從上下文或圖示，推論字義或文意</a:t>
            </a:r>
          </a:p>
          <a:p>
            <a:pPr lvl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 </a:t>
            </a:r>
            <a:r>
              <a:rPr lang="en-US" altLang="zh-TW" dirty="0" smtClean="0"/>
              <a:t>Look at the picture. The girl drew two _____ on the wall.</a:t>
            </a:r>
            <a:endParaRPr lang="zh-TW" altLang="zh-TW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(1)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circles                                                                                </a:t>
            </a:r>
            <a:endParaRPr lang="zh-TW" altLang="zh-TW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(2)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lines</a:t>
            </a:r>
            <a:endParaRPr lang="zh-TW" altLang="zh-TW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(3)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points</a:t>
            </a:r>
            <a:endParaRPr lang="zh-TW" altLang="zh-TW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(4)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squares</a:t>
            </a:r>
            <a:endParaRPr lang="zh-TW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sz="2200" b="1" dirty="0" smtClean="0"/>
              <a:t>                                   </a:t>
            </a:r>
            <a:r>
              <a:rPr lang="zh-TW" altLang="zh-TW" sz="2200" b="1" dirty="0" smtClean="0"/>
              <a:t>引用自</a:t>
            </a:r>
            <a:r>
              <a:rPr lang="en-US" altLang="zh-TW" sz="2200" b="1" dirty="0" smtClean="0"/>
              <a:t>(104</a:t>
            </a:r>
            <a:r>
              <a:rPr lang="zh-TW" altLang="zh-TW" sz="2200" b="1" dirty="0" smtClean="0"/>
              <a:t>年國中教育會考英語科閱讀題本第</a:t>
            </a:r>
            <a:r>
              <a:rPr lang="en-US" altLang="zh-TW" sz="2200" b="1" dirty="0" smtClean="0"/>
              <a:t>1</a:t>
            </a:r>
            <a:r>
              <a:rPr lang="zh-TW" altLang="zh-TW" sz="2200" b="1" dirty="0" smtClean="0"/>
              <a:t>題</a:t>
            </a:r>
            <a:r>
              <a:rPr lang="en-US" altLang="zh-TW" sz="2200" b="1" dirty="0" smtClean="0"/>
              <a:t>)</a:t>
            </a:r>
            <a:endParaRPr lang="zh-TW" altLang="zh-TW" sz="2200" b="1" dirty="0" smtClean="0"/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80928"/>
            <a:ext cx="27363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協助縣市學力檢測資訊查詢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53400" cy="4536504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網站提供下載服務：</a:t>
            </a:r>
            <a:endParaRPr lang="en-US" altLang="zh-TW" b="1" dirty="0" smtClean="0"/>
          </a:p>
          <a:p>
            <a:r>
              <a:rPr lang="en-US" altLang="zh-TW" b="1" dirty="0" smtClean="0"/>
              <a:t>2010-2015</a:t>
            </a:r>
            <a:r>
              <a:rPr lang="zh-TW" altLang="en-US" b="1" dirty="0" smtClean="0"/>
              <a:t>國小段學力檢測相關報告</a:t>
            </a:r>
            <a:endParaRPr lang="en-US" altLang="zh-TW" b="1" dirty="0" smtClean="0"/>
          </a:p>
          <a:p>
            <a:r>
              <a:rPr lang="en-US" altLang="zh-TW" b="1" dirty="0" smtClean="0"/>
              <a:t>2010-2015</a:t>
            </a:r>
            <a:r>
              <a:rPr lang="zh-TW" altLang="en-US" b="1" dirty="0" smtClean="0"/>
              <a:t>國小段正式施測題本</a:t>
            </a:r>
            <a:endParaRPr lang="en-US" altLang="zh-TW" b="1" dirty="0" smtClean="0"/>
          </a:p>
          <a:p>
            <a:r>
              <a:rPr lang="zh-TW" altLang="en-US" b="1" dirty="0" smtClean="0"/>
              <a:t>如何解讀學力檢測統計報告</a:t>
            </a:r>
            <a:endParaRPr lang="en-US" altLang="zh-TW" b="1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網址：</a:t>
            </a:r>
            <a:r>
              <a:rPr lang="en-US" altLang="zh-TW" dirty="0" smtClean="0">
                <a:hlinkClick r:id="rId2"/>
              </a:rPr>
              <a:t>http://www.naer.edu.tw/files/11-1000-1282.php?Lang=zh-tw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sz="5400" dirty="0" smtClean="0"/>
              <a:t>簡報結束</a:t>
            </a:r>
            <a:endParaRPr lang="en-US" altLang="zh-TW" sz="5400" dirty="0" smtClean="0"/>
          </a:p>
          <a:p>
            <a:pPr algn="ctr">
              <a:buNone/>
            </a:pPr>
            <a:r>
              <a:rPr lang="zh-TW" altLang="en-US" sz="5400" dirty="0" smtClean="0"/>
              <a:t>謝謝聆聽</a:t>
            </a:r>
            <a:endParaRPr lang="zh-TW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3923928" y="5373216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 歡迎加入</a:t>
            </a:r>
            <a:r>
              <a:rPr lang="en-US" altLang="zh-TW" dirty="0" smtClean="0"/>
              <a:t>106</a:t>
            </a:r>
            <a:r>
              <a:rPr lang="zh-TW" altLang="en-US" dirty="0" smtClean="0"/>
              <a:t>年度縣市學力檢測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縣市可洽承辦人：</a:t>
            </a:r>
            <a:r>
              <a:rPr lang="en-US" altLang="zh-TW" dirty="0" smtClean="0"/>
              <a:t>02-7740-7301</a:t>
            </a:r>
            <a:r>
              <a:rPr lang="zh-TW" altLang="en-US" dirty="0" smtClean="0"/>
              <a:t>  余昭青專員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E-mail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dodolon3874@mail.naer.edu.tw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考試時間、題型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467544" y="2276872"/>
          <a:ext cx="8207696" cy="36261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1924"/>
                <a:gridCol w="2051924"/>
                <a:gridCol w="2051924"/>
                <a:gridCol w="2051924"/>
              </a:tblGrid>
              <a:tr h="6103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考科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國語文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數學科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英語文</a:t>
                      </a:r>
                      <a:endParaRPr lang="zh-TW" altLang="en-US" sz="2800" dirty="0"/>
                    </a:p>
                  </a:txBody>
                  <a:tcPr/>
                </a:tc>
              </a:tr>
              <a:tr h="1005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時間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60</a:t>
                      </a:r>
                      <a:r>
                        <a:rPr lang="zh-TW" altLang="en-US" sz="2800" dirty="0" smtClean="0"/>
                        <a:t>分鐘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60</a:t>
                      </a:r>
                      <a:r>
                        <a:rPr lang="zh-TW" altLang="en-US" sz="2800" dirty="0" smtClean="0"/>
                        <a:t>分鐘</a:t>
                      </a:r>
                    </a:p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60</a:t>
                      </a:r>
                      <a:r>
                        <a:rPr lang="zh-TW" altLang="en-US" sz="2800" dirty="0" smtClean="0"/>
                        <a:t>分鐘</a:t>
                      </a:r>
                    </a:p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</a:tr>
              <a:tr h="1005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題型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四選一單題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四選一單題</a:t>
                      </a:r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選及填</a:t>
                      </a:r>
                      <a:r>
                        <a:rPr lang="zh-TW" altLang="en-US" sz="2800" dirty="0" smtClean="0"/>
                        <a:t>題型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四選一單題</a:t>
                      </a:r>
                      <a:r>
                        <a:rPr lang="en-US" altLang="zh-TW" sz="2800" dirty="0" smtClean="0"/>
                        <a:t>(</a:t>
                      </a:r>
                      <a:r>
                        <a:rPr lang="zh-TW" altLang="en-US" sz="2800" dirty="0" smtClean="0"/>
                        <a:t>無聽力</a:t>
                      </a:r>
                      <a:r>
                        <a:rPr lang="en-US" altLang="zh-TW" sz="2800" dirty="0" smtClean="0"/>
                        <a:t>)</a:t>
                      </a:r>
                    </a:p>
                  </a:txBody>
                  <a:tcPr/>
                </a:tc>
              </a:tr>
              <a:tr h="1005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題數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20-30</a:t>
                      </a:r>
                      <a:r>
                        <a:rPr lang="zh-TW" altLang="en-US" sz="2800" dirty="0" smtClean="0"/>
                        <a:t>題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30</a:t>
                      </a:r>
                      <a:r>
                        <a:rPr lang="zh-TW" altLang="en-US" sz="2800" dirty="0" smtClean="0"/>
                        <a:t>題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40</a:t>
                      </a:r>
                      <a:r>
                        <a:rPr lang="zh-TW" altLang="en-US" sz="2800" dirty="0" smtClean="0"/>
                        <a:t>題</a:t>
                      </a:r>
                      <a:endParaRPr lang="en-US" altLang="zh-TW" sz="28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國語文評量向度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251520" y="1196752"/>
          <a:ext cx="79208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644008" y="5589240"/>
            <a:ext cx="40575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因應</a:t>
            </a:r>
            <a:r>
              <a:rPr lang="zh-TW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年段</a:t>
            </a:r>
            <a:r>
              <a:rPr lang="zh-TW" altLang="en-US" dirty="0" smtClean="0"/>
              <a:t>調整各向度</a:t>
            </a:r>
            <a:r>
              <a:rPr lang="zh-TW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比重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國語文評量向度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53400" cy="4495800"/>
          </a:xfrm>
        </p:spPr>
        <p:txBody>
          <a:bodyPr>
            <a:normAutofit/>
          </a:bodyPr>
          <a:lstStyle/>
          <a:p>
            <a:pPr lvl="0"/>
            <a:r>
              <a:rPr lang="zh-TW" alt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形音對應</a:t>
            </a:r>
            <a:r>
              <a:rPr lang="en-US" altLang="zh-TW" dirty="0" smtClean="0"/>
              <a:t>- </a:t>
            </a:r>
            <a:r>
              <a:rPr lang="en-US" altLang="zh-TW" sz="2500" dirty="0" err="1" smtClean="0"/>
              <a:t>字形對應發音或發音對應字形</a:t>
            </a:r>
            <a:endParaRPr lang="en-US" altLang="zh-TW" sz="2500" dirty="0" smtClean="0"/>
          </a:p>
          <a:p>
            <a:pPr lvl="0"/>
            <a:r>
              <a:rPr lang="zh-TW" altLang="zh-TW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字詞理解</a:t>
            </a:r>
            <a:r>
              <a:rPr lang="en-US" altLang="zh-TW" dirty="0" smtClean="0"/>
              <a:t>-</a:t>
            </a:r>
            <a:r>
              <a:rPr lang="zh-TW" altLang="zh-TW" sz="2500" dirty="0" smtClean="0"/>
              <a:t>理解文章脈絡中字或詞彙意義</a:t>
            </a:r>
          </a:p>
          <a:p>
            <a:pPr lvl="0"/>
            <a:r>
              <a:rPr lang="zh-TW" altLang="zh-TW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語句理解</a:t>
            </a:r>
            <a:r>
              <a:rPr lang="en-US" altLang="zh-TW" dirty="0" smtClean="0"/>
              <a:t>-</a:t>
            </a:r>
            <a:r>
              <a:rPr lang="zh-TW" altLang="zh-TW" sz="2500" dirty="0" smtClean="0"/>
              <a:t>理解文章脈絡中特定語句</a:t>
            </a:r>
            <a:r>
              <a:rPr lang="zh-TW" altLang="en-US" sz="2500" dirty="0" smtClean="0"/>
              <a:t>傳達</a:t>
            </a:r>
            <a:r>
              <a:rPr lang="zh-TW" altLang="zh-TW" sz="2500" dirty="0" smtClean="0"/>
              <a:t>意義</a:t>
            </a:r>
          </a:p>
          <a:p>
            <a:pPr lvl="0"/>
            <a:r>
              <a:rPr lang="zh-TW" altLang="zh-TW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文意理解</a:t>
            </a:r>
            <a:r>
              <a:rPr lang="en-US" altLang="zh-TW" sz="2500" dirty="0" smtClean="0"/>
              <a:t>-</a:t>
            </a:r>
            <a:r>
              <a:rPr lang="zh-TW" altLang="en-US" sz="2500" dirty="0" smtClean="0"/>
              <a:t>對</a:t>
            </a:r>
            <a:r>
              <a:rPr lang="zh-TW" altLang="zh-TW" sz="2500" dirty="0" smtClean="0"/>
              <a:t>篇章內容明確理解，如主旨、摘要、重點</a:t>
            </a:r>
          </a:p>
          <a:p>
            <a:pPr lvl="0"/>
            <a:r>
              <a:rPr lang="zh-TW" altLang="zh-TW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推論理解</a:t>
            </a:r>
            <a:r>
              <a:rPr lang="en-US" altLang="zh-TW" sz="2500" dirty="0" smtClean="0"/>
              <a:t>-</a:t>
            </a:r>
            <a:r>
              <a:rPr lang="zh-TW" altLang="zh-TW" sz="2500" dirty="0" smtClean="0"/>
              <a:t>整合文章上下文或不同區塊間訊息關係，或結合背景知識，以超越文章字面陳述的訊息。</a:t>
            </a:r>
          </a:p>
          <a:p>
            <a:pPr lvl="0"/>
            <a:r>
              <a:rPr lang="zh-TW" altLang="zh-TW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評論性理解</a:t>
            </a:r>
            <a:r>
              <a:rPr lang="en-US" altLang="zh-TW" sz="2500" dirty="0" smtClean="0"/>
              <a:t>-</a:t>
            </a:r>
            <a:r>
              <a:rPr lang="zh-TW" altLang="zh-TW" sz="2500" dirty="0" smtClean="0"/>
              <a:t>用自己的觀點詮釋文本，對文章論點、寫作手法、情意表達等做出評估或比較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C:\Users\USER\Desktop\熱氣球.pn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9504" y="5867400"/>
            <a:ext cx="4464496" cy="990600"/>
          </a:xfrm>
        </p:spPr>
        <p:txBody>
          <a:bodyPr/>
          <a:lstStyle/>
          <a:p>
            <a:r>
              <a:rPr lang="zh-TW" altLang="en-US" dirty="0" smtClean="0"/>
              <a:t>範例試題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國語文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範例試題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國語文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sz="2800" dirty="0" smtClean="0"/>
              <a:t>【例題】 </a:t>
            </a:r>
            <a:r>
              <a:rPr lang="zh-TW" altLang="zh-TW" dirty="0" smtClean="0"/>
              <a:t>【評量指標：</a:t>
            </a:r>
            <a:r>
              <a:rPr lang="en-US" altLang="zh-TW" dirty="0" smtClean="0"/>
              <a:t>B.</a:t>
            </a:r>
            <a:r>
              <a:rPr lang="zh-TW" altLang="zh-TW" dirty="0" smtClean="0"/>
              <a:t>語句理解】</a:t>
            </a:r>
          </a:p>
          <a:p>
            <a:pPr>
              <a:buNone/>
            </a:pPr>
            <a:r>
              <a:rPr lang="en-US" altLang="zh-TW" dirty="0" smtClean="0"/>
              <a:t>1.</a:t>
            </a:r>
            <a:r>
              <a:rPr lang="zh-TW" altLang="zh-TW" dirty="0" smtClean="0"/>
              <a:t>下列哪一個選項是正確的？</a:t>
            </a:r>
          </a:p>
          <a:p>
            <a:pPr lvl="0"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1.</a:t>
            </a:r>
            <a:r>
              <a:rPr lang="zh-TW" altLang="zh-TW" u="sng" dirty="0" smtClean="0"/>
              <a:t>辛哈尼亞</a:t>
            </a:r>
            <a:r>
              <a:rPr lang="zh-TW" altLang="zh-TW" dirty="0" smtClean="0"/>
              <a:t>駕駛空中巨無霸飛到</a:t>
            </a:r>
            <a:r>
              <a:rPr lang="en-US" altLang="zh-TW" dirty="0" smtClean="0"/>
              <a:t>10,000</a:t>
            </a:r>
            <a:r>
              <a:rPr lang="zh-TW" altLang="zh-TW" dirty="0" smtClean="0"/>
              <a:t>公尺</a:t>
            </a:r>
          </a:p>
          <a:p>
            <a:pPr lvl="0"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2.</a:t>
            </a:r>
            <a:r>
              <a:rPr lang="zh-TW" altLang="zh-TW" u="sng" dirty="0" smtClean="0"/>
              <a:t>辛哈尼亞</a:t>
            </a:r>
            <a:r>
              <a:rPr lang="zh-TW" altLang="zh-TW" dirty="0" smtClean="0"/>
              <a:t>駕駛熱氣球飛到</a:t>
            </a:r>
            <a:r>
              <a:rPr lang="en-US" altLang="zh-TW" dirty="0" smtClean="0"/>
              <a:t>19,800</a:t>
            </a:r>
            <a:r>
              <a:rPr lang="zh-TW" altLang="zh-TW" dirty="0" smtClean="0"/>
              <a:t>公尺</a:t>
            </a:r>
          </a:p>
          <a:p>
            <a:pPr lvl="0"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3.</a:t>
            </a:r>
            <a:r>
              <a:rPr lang="zh-TW" altLang="zh-TW" u="sng" dirty="0" smtClean="0"/>
              <a:t>辛哈尼亞</a:t>
            </a:r>
            <a:r>
              <a:rPr lang="zh-TW" altLang="zh-TW" dirty="0" smtClean="0"/>
              <a:t>穿著尼龍衣駕駛熱氣球</a:t>
            </a:r>
          </a:p>
          <a:p>
            <a:pPr lvl="0"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4.</a:t>
            </a:r>
            <a:r>
              <a:rPr lang="zh-TW" altLang="zh-TW" u="sng" dirty="0" smtClean="0"/>
              <a:t>辛哈尼亞</a:t>
            </a:r>
            <a:r>
              <a:rPr lang="zh-TW" altLang="zh-TW" dirty="0" smtClean="0"/>
              <a:t>穿著太空衣駕駛熱氣球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正確答案：</a:t>
            </a:r>
            <a:r>
              <a:rPr lang="en-US" altLang="zh-TW" dirty="0" smtClean="0"/>
              <a:t>4</a:t>
            </a:r>
            <a:endParaRPr lang="zh-TW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64088" y="594928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 </a:t>
            </a:r>
            <a:r>
              <a:rPr lang="zh-TW" altLang="zh-TW" b="1" dirty="0" smtClean="0"/>
              <a:t>引用自</a:t>
            </a:r>
            <a:r>
              <a:rPr lang="en-US" altLang="zh-TW" b="1" dirty="0" smtClean="0"/>
              <a:t>PISA</a:t>
            </a:r>
            <a:r>
              <a:rPr lang="zh-TW" altLang="en-US" b="1" dirty="0" smtClean="0"/>
              <a:t>樣本試題</a:t>
            </a:r>
            <a:r>
              <a:rPr lang="en-US" altLang="zh-TW" b="1" dirty="0" smtClean="0"/>
              <a:t>http://tinvurl.com/zghzvvw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範例試題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國語文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sz="2800" dirty="0" smtClean="0"/>
              <a:t>【例題】 </a:t>
            </a:r>
            <a:r>
              <a:rPr lang="zh-TW" altLang="zh-TW" dirty="0" smtClean="0"/>
              <a:t>【評量指標：</a:t>
            </a:r>
            <a:r>
              <a:rPr lang="en-US" altLang="zh-TW" dirty="0" smtClean="0"/>
              <a:t>D.</a:t>
            </a:r>
            <a:r>
              <a:rPr lang="zh-TW" altLang="zh-TW" dirty="0" smtClean="0"/>
              <a:t>推論理解】</a:t>
            </a:r>
            <a:endParaRPr lang="en-US" altLang="zh-TW" dirty="0" smtClean="0"/>
          </a:p>
          <a:p>
            <a:pPr>
              <a:buNone/>
            </a:pPr>
            <a:r>
              <a:rPr lang="en-US" altLang="zh-TW" sz="2800" dirty="0" smtClean="0"/>
              <a:t>2.</a:t>
            </a:r>
            <a:r>
              <a:rPr lang="zh-TW" altLang="zh-TW" sz="2800" u="sng" dirty="0" smtClean="0"/>
              <a:t>辛哈尼亞</a:t>
            </a:r>
            <a:r>
              <a:rPr lang="zh-TW" altLang="zh-TW" sz="2800" dirty="0" smtClean="0"/>
              <a:t>在旅程中穿著太空衣的用意為何？</a:t>
            </a:r>
          </a:p>
          <a:p>
            <a:pPr marL="514350" lvl="0" indent="-514350">
              <a:buNone/>
            </a:pPr>
            <a:r>
              <a:rPr lang="zh-TW" altLang="en-US" sz="2800" dirty="0" smtClean="0"/>
              <a:t>     </a:t>
            </a:r>
            <a:r>
              <a:rPr lang="en-US" altLang="zh-TW" sz="2700" dirty="0" smtClean="0"/>
              <a:t>1.</a:t>
            </a:r>
            <a:r>
              <a:rPr lang="zh-TW" altLang="zh-TW" sz="2700" dirty="0" smtClean="0"/>
              <a:t>表示他已準備好適應高空的低溫、低壓與缺氧</a:t>
            </a:r>
          </a:p>
          <a:p>
            <a:pPr lvl="0">
              <a:buNone/>
            </a:pPr>
            <a:r>
              <a:rPr lang="zh-TW" altLang="en-US" sz="2700" dirty="0" smtClean="0"/>
              <a:t>     </a:t>
            </a:r>
            <a:r>
              <a:rPr lang="en-US" altLang="zh-TW" sz="2700" dirty="0" smtClean="0"/>
              <a:t>2.</a:t>
            </a:r>
            <a:r>
              <a:rPr lang="zh-TW" altLang="zh-TW" sz="2700" dirty="0" smtClean="0"/>
              <a:t>表示他是打破熱氣球飛行紀錄的</a:t>
            </a:r>
            <a:r>
              <a:rPr lang="zh-TW" altLang="zh-TW" sz="2700" u="sng" dirty="0" smtClean="0"/>
              <a:t>印度</a:t>
            </a:r>
            <a:r>
              <a:rPr lang="zh-TW" altLang="zh-TW" sz="2700" dirty="0" smtClean="0"/>
              <a:t>飛行員</a:t>
            </a:r>
          </a:p>
          <a:p>
            <a:pPr lvl="0">
              <a:buNone/>
            </a:pPr>
            <a:r>
              <a:rPr lang="zh-TW" altLang="en-US" sz="2700" dirty="0" smtClean="0"/>
              <a:t>     </a:t>
            </a:r>
            <a:r>
              <a:rPr lang="en-US" altLang="zh-TW" sz="2700" dirty="0" smtClean="0"/>
              <a:t>3.</a:t>
            </a:r>
            <a:r>
              <a:rPr lang="zh-TW" altLang="zh-TW" sz="2700" dirty="0" smtClean="0"/>
              <a:t>表示他先駕駛空中巨無霸，再駕駛一般熱氣球及</a:t>
            </a:r>
            <a:endParaRPr lang="en-US" altLang="zh-TW" sz="2700" dirty="0" smtClean="0"/>
          </a:p>
          <a:p>
            <a:pPr lvl="0">
              <a:buNone/>
            </a:pPr>
            <a:r>
              <a:rPr lang="en-US" altLang="zh-TW" sz="2700" dirty="0" smtClean="0"/>
              <a:t>        </a:t>
            </a:r>
            <a:r>
              <a:rPr lang="zh-TW" altLang="zh-TW" sz="2700" dirty="0" smtClean="0"/>
              <a:t>特製的大熱氣球</a:t>
            </a:r>
          </a:p>
          <a:p>
            <a:pPr lvl="0">
              <a:buNone/>
            </a:pPr>
            <a:r>
              <a:rPr lang="zh-TW" altLang="en-US" sz="2700" dirty="0" smtClean="0"/>
              <a:t>     </a:t>
            </a:r>
            <a:r>
              <a:rPr lang="en-US" altLang="zh-TW" sz="2700" dirty="0" smtClean="0"/>
              <a:t>4.</a:t>
            </a:r>
            <a:r>
              <a:rPr lang="zh-TW" altLang="zh-TW" sz="2700" dirty="0" smtClean="0"/>
              <a:t>表示他穿厚重的太空衣，能加重吊艙重量，更易</a:t>
            </a:r>
            <a:endParaRPr lang="en-US" altLang="zh-TW" sz="2700" dirty="0" smtClean="0"/>
          </a:p>
          <a:p>
            <a:pPr lvl="0">
              <a:buNone/>
            </a:pPr>
            <a:r>
              <a:rPr lang="en-US" altLang="zh-TW" sz="2700" dirty="0" smtClean="0"/>
              <a:t>        </a:t>
            </a:r>
            <a:r>
              <a:rPr lang="zh-TW" altLang="zh-TW" sz="2700" dirty="0" smtClean="0"/>
              <a:t>於操控熱氣球的方向</a:t>
            </a:r>
            <a:endParaRPr lang="en-US" altLang="zh-TW" sz="2700" dirty="0" smtClean="0"/>
          </a:p>
          <a:p>
            <a:pPr lvl="0">
              <a:buNone/>
            </a:pPr>
            <a:endParaRPr lang="en-US" altLang="zh-TW" dirty="0" smtClean="0"/>
          </a:p>
          <a:p>
            <a:pPr lvl="0">
              <a:buNone/>
            </a:pPr>
            <a:r>
              <a:rPr lang="zh-TW" altLang="en-US" dirty="0" smtClean="0"/>
              <a:t>正確答案：</a:t>
            </a:r>
            <a:r>
              <a:rPr lang="en-US" altLang="zh-TW" dirty="0" smtClean="0"/>
              <a:t>1</a:t>
            </a:r>
            <a:endParaRPr lang="zh-TW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5436096" y="6021288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 </a:t>
            </a:r>
            <a:r>
              <a:rPr lang="zh-TW" altLang="zh-TW" b="1" dirty="0" smtClean="0"/>
              <a:t>引用自</a:t>
            </a:r>
            <a:r>
              <a:rPr lang="en-US" altLang="zh-TW" b="1" dirty="0" smtClean="0"/>
              <a:t>PISA</a:t>
            </a:r>
            <a:r>
              <a:rPr lang="zh-TW" altLang="en-US" b="1" dirty="0" smtClean="0"/>
              <a:t>樣本試題</a:t>
            </a:r>
            <a:r>
              <a:rPr lang="en-US" altLang="zh-TW" b="1" dirty="0" smtClean="0"/>
              <a:t>http://tinvurl.com/zghzvvw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數學科評量向度</a:t>
            </a:r>
            <a:endParaRPr lang="zh-TW" altLang="en-US" dirty="0"/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/>
        </p:nvGraphicFramePr>
        <p:xfrm>
          <a:off x="251520" y="1700808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範例試題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數學選擇題</a:t>
            </a:r>
            <a:endParaRPr lang="zh-TW" altLang="en-US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612648" y="1719089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lvl="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zh-TW" altLang="zh-TW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【例題】</a:t>
            </a:r>
            <a:r>
              <a:rPr lang="zh-TW" altLang="zh-TW" sz="2900" dirty="0" smtClean="0"/>
              <a:t>【代數</a:t>
            </a:r>
            <a:r>
              <a:rPr lang="en-US" altLang="zh-TW" sz="2900" dirty="0" smtClean="0"/>
              <a:t>-</a:t>
            </a:r>
            <a:r>
              <a:rPr lang="zh-TW" altLang="en-US" sz="2900" dirty="0" smtClean="0"/>
              <a:t>程序執行 簡單試題</a:t>
            </a:r>
            <a:r>
              <a:rPr lang="zh-TW" altLang="zh-TW" sz="2900" dirty="0" smtClean="0"/>
              <a:t>】</a:t>
            </a:r>
            <a:endParaRPr lang="en-US" altLang="zh-TW" sz="2900" dirty="0" smtClean="0"/>
          </a:p>
          <a:p>
            <a:pPr marL="320040" lvl="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altLang="zh-TW" sz="2800" dirty="0" smtClean="0"/>
              <a:t>  </a:t>
            </a:r>
            <a:r>
              <a:rPr lang="en-US" altLang="zh-TW" sz="2800" u="sng" dirty="0" smtClean="0"/>
              <a:t>     </a:t>
            </a:r>
            <a:endParaRPr kumimoji="0" lang="en-US" altLang="zh-TW" sz="27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zh-TW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表格 3"/>
              <p:cNvGraphicFramePr>
                <a:graphicFrameLocks noGrp="1"/>
              </p:cNvGraphicFramePr>
              <p:nvPr/>
            </p:nvGraphicFramePr>
            <p:xfrm>
              <a:off x="612775" y="2787084"/>
              <a:ext cx="8153400" cy="21521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370263"/>
                    <a:gridCol w="6783137"/>
                  </a:tblGrid>
                  <a:tr h="145848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0">
                              <a:effectLst/>
                            </a:rPr>
                            <a:t>題目</a:t>
                          </a:r>
                          <a:endParaRPr lang="zh-TW" sz="1200" kern="100">
                            <a:effectLst/>
                            <a:latin typeface="Times New Roman"/>
                            <a:ea typeface="標楷體"/>
                          </a:endParaRPr>
                        </a:p>
                      </a:txBody>
                      <a:tcPr marL="67314" marR="67314" marT="0" marB="0" anchor="ctr"/>
                    </a:tc>
                    <a:tc>
                      <a:txBody>
                        <a:bodyPr/>
                        <a:lstStyle/>
                        <a:p>
                          <a:pPr indent="76200">
                            <a:spcAft>
                              <a:spcPts val="0"/>
                            </a:spcAft>
                          </a:pPr>
                          <a:r>
                            <a:rPr lang="zh-TW" sz="1200" kern="0">
                              <a:effectLst/>
                            </a:rPr>
                            <a:t>請計算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zh-TW" sz="1200" kern="0">
                                      <a:effectLst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kern="0">
                                      <a:effectLst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1200" kern="0">
                                  <a:effectLst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zh-TW" sz="1200" kern="0">
                                      <a:effectLst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kern="0">
                                      <a:effectLst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zh-TW" sz="1200" kern="0">
                              <a:effectLst/>
                            </a:rPr>
                            <a:t>的值為何？</a:t>
                          </a:r>
                          <a:endParaRPr lang="zh-TW" sz="1200" kern="10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 </a:t>
                          </a:r>
                          <a:endParaRPr lang="zh-TW" sz="1200" kern="10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360"/>
                            </a:spcAft>
                            <a:buSzPts val="1200"/>
                            <a:buFont typeface="Times New Roman"/>
                            <a:buAutoNum type="arabicPeriod"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zh-TW" sz="1200" kern="0">
                                      <a:effectLst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kern="0">
                                      <a:effectLst/>
                                    </a:rPr>
                                    <m:t>6</m:t>
                                  </m:r>
                                </m:e>
                              </m:rad>
                            </m:oMath>
                          </a14:m>
                          <a:endParaRPr lang="zh-TW" sz="1200" kern="10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360"/>
                            </a:spcAft>
                            <a:buSzPts val="1200"/>
                            <a:buFont typeface="Times New Roman"/>
                            <a:buAutoNum type="arabicPeriod"/>
                          </a:pPr>
                          <a:r>
                            <a:rPr lang="en-US" sz="1200" kern="100">
                              <a:effectLst/>
                            </a:rPr>
                            <a:t>3</a:t>
                          </a:r>
                          <a:endParaRPr lang="zh-TW" sz="1200" kern="10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360"/>
                            </a:spcAft>
                            <a:buSzPts val="1200"/>
                            <a:buFont typeface="Times New Roman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US" sz="1200" kern="0">
                                  <a:effectLst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zh-TW" sz="1200" kern="0">
                                      <a:effectLst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kern="0">
                                      <a:effectLst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lang="zh-TW" sz="1200" kern="10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SzPts val="1200"/>
                            <a:buFont typeface="Times New Roman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US" sz="1200" kern="0">
                                  <a:effectLst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zh-TW" sz="1200" kern="0">
                                      <a:effectLst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kern="0">
                                      <a:effectLst/>
                                    </a:rPr>
                                    <m:t>6</m:t>
                                  </m:r>
                                </m:e>
                              </m:rad>
                            </m:oMath>
                          </a14:m>
                          <a:endParaRPr lang="zh-TW" sz="1200" kern="100">
                            <a:effectLst/>
                            <a:latin typeface="Times New Roman"/>
                            <a:ea typeface="標楷體"/>
                          </a:endParaRPr>
                        </a:p>
                      </a:txBody>
                      <a:tcPr marL="67314" marR="67314" marT="0" marB="0" anchor="ctr"/>
                    </a:tc>
                  </a:tr>
                  <a:tr h="69371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0">
                              <a:effectLst/>
                            </a:rPr>
                            <a:t>解題分析</a:t>
                          </a:r>
                          <a:endParaRPr lang="zh-TW" sz="1200" kern="100">
                            <a:effectLst/>
                            <a:latin typeface="Times New Roman"/>
                            <a:ea typeface="標楷體"/>
                          </a:endParaRPr>
                        </a:p>
                      </a:txBody>
                      <a:tcPr marL="67314" marR="67314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60"/>
                            </a:spcAft>
                          </a:pPr>
                          <a:r>
                            <a:rPr lang="zh-TW" sz="1200" kern="100" dirty="0">
                              <a:effectLst/>
                            </a:rPr>
                            <a:t>正確答案（</a:t>
                          </a:r>
                          <a:r>
                            <a:rPr lang="en-US" sz="1200" kern="100" dirty="0">
                              <a:effectLst/>
                            </a:rPr>
                            <a:t>3</a:t>
                          </a:r>
                          <a:r>
                            <a:rPr lang="zh-TW" sz="1200" kern="100" dirty="0">
                              <a:effectLst/>
                            </a:rPr>
                            <a:t>）做法或理由：</a:t>
                          </a:r>
                        </a:p>
                        <a:p>
                          <a:pPr>
                            <a:spcAft>
                              <a:spcPts val="360"/>
                            </a:spcAft>
                          </a:pPr>
                          <a:r>
                            <a:rPr lang="zh-TW" sz="1200" kern="0" dirty="0">
                              <a:effectLst/>
                            </a:rPr>
                            <a:t>根式計算，同類項相加，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zh-TW" sz="1200" kern="0">
                                      <a:effectLst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kern="0">
                                      <a:effectLst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1200" kern="0">
                                  <a:effectLst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zh-TW" sz="1200" kern="0">
                                      <a:effectLst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kern="0">
                                      <a:effectLst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1200" kern="0">
                                  <a:effectLst/>
                                </a:rPr>
                                <m:t>=2</m:t>
                              </m:r>
                              <m:rad>
                                <m:radPr>
                                  <m:degHide m:val="on"/>
                                  <m:ctrlPr>
                                    <a:rPr lang="zh-TW" sz="1200" kern="0">
                                      <a:effectLst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kern="0">
                                      <a:effectLst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lang="zh-TW" sz="1200" kern="100" dirty="0">
                            <a:effectLst/>
                            <a:latin typeface="Times New Roman"/>
                            <a:ea typeface="標楷體"/>
                          </a:endParaRPr>
                        </a:p>
                      </a:txBody>
                      <a:tcPr marL="67314" marR="67314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/>
            </p:nvGraphicFramePr>
            <p:xfrm>
              <a:off x="612775" y="2787084"/>
              <a:ext cx="8153400" cy="21521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370263"/>
                    <a:gridCol w="6783137"/>
                  </a:tblGrid>
                  <a:tr h="145848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0">
                              <a:effectLst/>
                            </a:rPr>
                            <a:t>題目</a:t>
                          </a:r>
                          <a:endParaRPr lang="zh-TW" sz="1200" kern="100">
                            <a:effectLst/>
                            <a:latin typeface="Times New Roman"/>
                            <a:ea typeface="標楷體"/>
                          </a:endParaRPr>
                        </a:p>
                      </a:txBody>
                      <a:tcPr marL="67314" marR="67314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7314" marR="67314" marT="0" marB="0" anchor="ctr">
                        <a:blipFill rotWithShape="1">
                          <a:blip r:embed="rId2"/>
                          <a:stretch>
                            <a:fillRect l="-20324" r="-90" b="-48117"/>
                          </a:stretch>
                        </a:blipFill>
                      </a:tcPr>
                    </a:tc>
                  </a:tr>
                  <a:tr h="69371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0">
                              <a:effectLst/>
                            </a:rPr>
                            <a:t>解題分析</a:t>
                          </a:r>
                          <a:endParaRPr lang="zh-TW" sz="1200" kern="100">
                            <a:effectLst/>
                            <a:latin typeface="Times New Roman"/>
                            <a:ea typeface="標楷體"/>
                          </a:endParaRPr>
                        </a:p>
                      </a:txBody>
                      <a:tcPr marL="67314" marR="67314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7314" marR="67314" marT="0" marB="0" anchor="ctr">
                        <a:blipFill rotWithShape="1">
                          <a:blip r:embed="rId2"/>
                          <a:stretch>
                            <a:fillRect l="-20324" t="-209649" r="-90" b="-87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5" y="2204864"/>
            <a:ext cx="8591550" cy="40100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445</TotalTime>
  <Words>747</Words>
  <Application>Microsoft Office PowerPoint</Application>
  <PresentationFormat>如螢幕大小 (4:3)</PresentationFormat>
  <Paragraphs>106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中庸</vt:lpstr>
      <vt:lpstr>協助縣市國中段學力檢測 評量向度及範例試題</vt:lpstr>
      <vt:lpstr>考試時間、題型</vt:lpstr>
      <vt:lpstr>國語文評量向度-1</vt:lpstr>
      <vt:lpstr>國語文評量向度-2</vt:lpstr>
      <vt:lpstr>範例試題-國語文</vt:lpstr>
      <vt:lpstr>範例試題-國語文</vt:lpstr>
      <vt:lpstr>範例試題-國語文</vt:lpstr>
      <vt:lpstr>數學科評量向度</vt:lpstr>
      <vt:lpstr>範例試題-數學選擇題</vt:lpstr>
      <vt:lpstr>範例試題-數學選擇題</vt:lpstr>
      <vt:lpstr>範例試題-數學選擇題</vt:lpstr>
      <vt:lpstr>範例試題-數學選填題</vt:lpstr>
      <vt:lpstr>範例試題-選填題劃卡方式</vt:lpstr>
      <vt:lpstr>英語文評量向度-1</vt:lpstr>
      <vt:lpstr>英語文評量向度-2</vt:lpstr>
      <vt:lpstr>範例試題-英文</vt:lpstr>
      <vt:lpstr>協助縣市學力檢測資訊查詢</vt:lpstr>
      <vt:lpstr>投影片 18</vt:lpstr>
    </vt:vector>
  </TitlesOfParts>
  <Company>NAER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協助縣市國中段學力檢測 評量向度及範例試題</dc:title>
  <dc:creator>user</dc:creator>
  <cp:lastModifiedBy>user</cp:lastModifiedBy>
  <cp:revision>50</cp:revision>
  <dcterms:created xsi:type="dcterms:W3CDTF">2016-01-14T07:27:48Z</dcterms:created>
  <dcterms:modified xsi:type="dcterms:W3CDTF">2016-01-20T04:15:57Z</dcterms:modified>
</cp:coreProperties>
</file>