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3" r:id="rId6"/>
    <p:sldId id="260" r:id="rId7"/>
    <p:sldId id="275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0" r:id="rId16"/>
    <p:sldId id="261" r:id="rId17"/>
    <p:sldId id="272" r:id="rId18"/>
    <p:sldId id="26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63" d="100"/>
          <a:sy n="63" d="100"/>
        </p:scale>
        <p:origin x="-1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457C84-AA34-4947-8903-78BE4D170060}" type="datetimeFigureOut">
              <a:rPr lang="zh-TW" altLang="en-US"/>
              <a:pPr/>
              <a:t>2013/1/22</a:t>
            </a:fld>
            <a:endParaRPr lang="en-US" altLang="zh-TW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8D0E7F-2494-4DE6-9199-D0F2E8F5599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051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056E-BBCC-4833-8616-1A0BAC2E4293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9FB9-E247-468B-A303-0C2BFEBF09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F37F-EE43-4BFB-AB56-D3950887B346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A507-BC73-4C7B-AA8C-A2F5755288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A772-893B-4A83-A3B7-9C0DC59F5F2C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EE77-B196-447F-9564-0051CE9C49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AA99-CE63-4EAC-A9DF-C83BA3F59451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CA1F-CCEC-4292-9B89-7D5FF3A898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A721-00E4-406D-91D6-128910C3AEF8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191BC-B013-4FFD-9E77-DCDD78BA0F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F185-A203-4F02-897E-5BEB34D8BBCD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B9FC-FB90-4C1E-8EA8-78DB43BA87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35DE-0B92-4963-8911-D13DFA3EE00A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4730-853A-46C5-AE66-22DF422533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548-245D-435B-A943-93C1246A0866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9E6D-3F1D-4379-9D4D-DA0915CF0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6EC9-9111-4987-8536-7CE4F5E18104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8032-AD01-463F-A8E9-1BF39FC93A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7101-0873-445D-B614-5CEB1E148D3D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5EE3-AD40-4925-98F6-82B057CFCE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E80A-C674-469B-B078-1234099BB662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735B-0437-4001-B774-52ED48205D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9AC137-A538-4AD4-9D93-4EB65ECD332F}" type="datetimeFigureOut">
              <a:rPr lang="zh-TW" altLang="en-US"/>
              <a:pPr>
                <a:defRPr/>
              </a:pPr>
              <a:t>2013/1/22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DF523B-FF57-453E-B2E8-9AB32340B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ctrTitle"/>
          </p:nvPr>
        </p:nvSpPr>
        <p:spPr>
          <a:xfrm>
            <a:off x="685800" y="2565400"/>
            <a:ext cx="7772400" cy="1584325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100</a:t>
            </a:r>
            <a:r>
              <a:rPr lang="zh-TW" altLang="en-US" sz="3600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學年度健康促進學校</a:t>
            </a:r>
            <a:r>
              <a:rPr lang="en-US" altLang="zh-TW" sz="3600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600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</a:br>
            <a:r>
              <a:rPr lang="zh-TW" altLang="en-US" sz="3600" dirty="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成效資料庫持續登錄與</a:t>
            </a:r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分析</a:t>
            </a:r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計畫</a:t>
            </a:r>
            <a:endParaRPr lang="zh-TW" altLang="en-US" sz="3600" smtClean="0">
              <a:solidFill>
                <a:schemeClr val="tx2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314" name="副標題 2"/>
          <p:cNvSpPr>
            <a:spLocks noGrp="1"/>
          </p:cNvSpPr>
          <p:nvPr>
            <p:ph type="subTitle" idx="1"/>
          </p:nvPr>
        </p:nvSpPr>
        <p:spPr>
          <a:xfrm>
            <a:off x="1371600" y="4941888"/>
            <a:ext cx="6400800" cy="696912"/>
          </a:xfrm>
        </p:spPr>
        <p:txBody>
          <a:bodyPr/>
          <a:lstStyle/>
          <a:p>
            <a:pPr eaLnBrk="1" hangingPunct="1"/>
            <a:r>
              <a:rPr lang="zh-TW" altLang="en-US" sz="1800" smtClean="0">
                <a:solidFill>
                  <a:schemeClr val="accent2"/>
                </a:solidFill>
                <a:latin typeface="微軟正黑體"/>
                <a:ea typeface="微軟正黑體"/>
                <a:cs typeface="微軟正黑體"/>
              </a:rPr>
              <a:t>主辦單位：教育部　承辦單位：國立臺灣師範大學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4" descr="2-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" descr="2-4.gif"/>
          <p:cNvPicPr>
            <a:picLocks noChangeAspect="1"/>
          </p:cNvPicPr>
          <p:nvPr/>
        </p:nvPicPr>
        <p:blipFill>
          <a:blip r:embed="rId2"/>
          <a:srcRect l="8472" t="94099" r="66075"/>
          <a:stretch>
            <a:fillRect/>
          </a:stretch>
        </p:blipFill>
        <p:spPr bwMode="auto">
          <a:xfrm>
            <a:off x="5435600" y="5805488"/>
            <a:ext cx="21923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 l="14688" t="20982" r="16068" b="4877"/>
          <a:stretch>
            <a:fillRect/>
          </a:stretch>
        </p:blipFill>
        <p:spPr bwMode="auto">
          <a:xfrm>
            <a:off x="0" y="0"/>
            <a:ext cx="56149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 l="16524" t="20097" r="44951" b="12756"/>
          <a:stretch>
            <a:fillRect/>
          </a:stretch>
        </p:blipFill>
        <p:spPr bwMode="auto">
          <a:xfrm>
            <a:off x="5580063" y="0"/>
            <a:ext cx="33401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 l="15501" t="67262" r="44069" b="6113"/>
          <a:stretch>
            <a:fillRect/>
          </a:stretch>
        </p:blipFill>
        <p:spPr bwMode="auto">
          <a:xfrm>
            <a:off x="5508625" y="4005263"/>
            <a:ext cx="3498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2" descr="2-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4" descr="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82057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3" descr="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885113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 descr="2-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華康粗黑體"/>
                <a:ea typeface="華康粗黑體"/>
                <a:cs typeface="華康粗黑體"/>
              </a:rPr>
              <a:t>五、上傳整份問卷</a:t>
            </a:r>
            <a:endParaRPr lang="zh-TW" altLang="en-US" sz="3600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如下頁步驟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3" descr="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8770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圖說文字 3"/>
          <p:cNvSpPr/>
          <p:nvPr/>
        </p:nvSpPr>
        <p:spPr>
          <a:xfrm>
            <a:off x="1547664" y="2780928"/>
            <a:ext cx="6480720" cy="1728192"/>
          </a:xfrm>
          <a:prstGeom prst="wedgeRoundRectCallout">
            <a:avLst>
              <a:gd name="adj1" fmla="val 1662"/>
              <a:gd name="adj2" fmla="val 7930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724" name="標題 3"/>
          <p:cNvSpPr>
            <a:spLocks noGrp="1"/>
          </p:cNvSpPr>
          <p:nvPr>
            <p:ph type="ctrTitle"/>
          </p:nvPr>
        </p:nvSpPr>
        <p:spPr>
          <a:xfrm>
            <a:off x="827088" y="2781300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六、列印貴校上傳版問卷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76375" y="5105400"/>
            <a:ext cx="6400800" cy="844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如下頁步驟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2" descr="1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505075"/>
            <a:ext cx="87534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一、登錄流程</a:t>
            </a:r>
            <a:endParaRPr lang="zh-TW" altLang="en-US" sz="3600" smtClean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4338" name="圖片 6" descr="steps-al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51200"/>
            <a:ext cx="57150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華康粗黑體"/>
                <a:ea typeface="華康粗黑體"/>
                <a:cs typeface="華康粗黑體"/>
              </a:rPr>
              <a:t>七、恭禧您，您己完成資料登錄</a:t>
            </a:r>
            <a:r>
              <a:rPr lang="en-US" altLang="zh-TW" sz="3600" smtClean="0">
                <a:solidFill>
                  <a:schemeClr val="tx2"/>
                </a:solidFill>
                <a:latin typeface="華康粗黑體"/>
                <a:ea typeface="華康粗黑體"/>
                <a:cs typeface="華康粗黑體"/>
              </a:rPr>
              <a:t>!</a:t>
            </a:r>
            <a:endParaRPr lang="zh-TW" altLang="en-US" sz="3600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歷年各校常見狀況之</a:t>
            </a:r>
            <a:r>
              <a:rPr lang="en-US" altLang="zh-TW" sz="36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</a:t>
            </a:r>
            <a:endParaRPr lang="zh-TW" altLang="en-US" sz="3600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副標題 4"/>
          <p:cNvSpPr txBox="1">
            <a:spLocks/>
          </p:cNvSpPr>
          <p:nvPr/>
        </p:nvSpPr>
        <p:spPr>
          <a:xfrm>
            <a:off x="755650" y="3213100"/>
            <a:ext cx="8064500" cy="3024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各校於填答共九分頁之問題之後，</a:t>
            </a:r>
            <a:r>
              <a:rPr kumimoji="0" lang="zh-TW" altLang="en-US" sz="20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常忘記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點擊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造成該校於系統中屬於</a:t>
            </a:r>
            <a:r>
              <a:rPr kumimoji="0" lang="zh-TW" altLang="en-US" sz="20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暫存檔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、</a:t>
            </a:r>
            <a:r>
              <a:rPr kumimoji="0" lang="zh-TW" altLang="en-US" sz="2000" b="1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未填答完成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的狀況。 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故請縣市承辦人特別提醒各學校填報人，</a:t>
            </a:r>
            <a:r>
              <a:rPr kumimoji="0" lang="zh-TW" altLang="en-US" sz="20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務必於填完九分頁之問卷後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，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點擊上方選單之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並按下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endParaRPr kumimoji="0" lang="en-US" altLang="zh-TW" sz="200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algn="ctr">
              <a:spcBef>
                <a:spcPct val="20000"/>
              </a:spcBef>
            </a:pPr>
            <a:r>
              <a:rPr kumimoji="0" lang="zh-TW" altLang="en-US" sz="2000">
                <a:solidFill>
                  <a:srgbClr val="7F7F7F"/>
                </a:solidFill>
                <a:latin typeface="微軟正黑體"/>
                <a:ea typeface="微軟正黑體"/>
                <a:cs typeface="微軟正黑體"/>
              </a:rPr>
              <a:t>如下頁圖示</a:t>
            </a:r>
            <a:endParaRPr kumimoji="0" lang="en-US" altLang="zh-TW" sz="2000">
              <a:solidFill>
                <a:srgbClr val="7F7F7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33796" name="圖片 4" descr="submi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213100"/>
            <a:ext cx="9763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圖片 5" descr="submi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292600"/>
            <a:ext cx="9779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圖片 8" descr="save_fina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941888"/>
            <a:ext cx="2740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3" descr="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1557338"/>
            <a:ext cx="89138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圖片 4" descr="li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28775"/>
            <a:ext cx="952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>
            <a:stCxn id="5" idx="2"/>
          </p:cNvCxnSpPr>
          <p:nvPr/>
        </p:nvCxnSpPr>
        <p:spPr>
          <a:xfrm flipH="1">
            <a:off x="4859338" y="1819275"/>
            <a:ext cx="117475" cy="1249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歷年各校常見狀況之</a:t>
            </a:r>
            <a:r>
              <a:rPr lang="en-US" altLang="zh-TW" sz="36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2</a:t>
            </a:r>
            <a:endParaRPr lang="zh-TW" altLang="en-US" sz="3600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副標題 4"/>
          <p:cNvSpPr txBox="1">
            <a:spLocks/>
          </p:cNvSpPr>
          <p:nvPr/>
        </p:nvSpPr>
        <p:spPr>
          <a:xfrm>
            <a:off x="755650" y="3213100"/>
            <a:ext cx="8064500" cy="30241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各校於上傳整份問卷後，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會遇到反悔或需修改部份答案</a:t>
            </a: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的狀況，這時僅能由師大或系統廠商為該校開放填答權限。 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如需為該校開放填答權限，請該校填報人於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前台＞問題反映</a:t>
            </a: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頁面中填寫該校相關資料，我們在核對該校資料，核對無誤後會解開填答限制，並回信至該校填報人之電子信箱。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歷年各校常見狀況之</a:t>
            </a:r>
            <a:r>
              <a:rPr lang="zh-TW" altLang="en-US" sz="36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３</a:t>
            </a:r>
            <a:endParaRPr lang="zh-TW" altLang="en-US" sz="3600" smtClean="0"/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755650" y="3213100"/>
            <a:ext cx="8064500" cy="30241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列印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整份</a:t>
            </a:r>
            <a:r>
              <a:rPr kumimoji="0" lang="zh-TW" altLang="en-US" sz="20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上傳版問卷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頁僅能於</a:t>
            </a:r>
            <a:r>
              <a:rPr kumimoji="0" lang="zh-TW" altLang="en-US" sz="200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上傳整份問卷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後，方能列印，故請縣市承辦人提醒各校填報人，請先下載問卷</a:t>
            </a:r>
            <a:r>
              <a:rPr kumimoji="0" lang="en-US" altLang="zh-TW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word</a:t>
            </a: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檔後，依各頁問卷鍵入答案後，請該校校長核可後，再進入系統中填答。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ct val="20000"/>
              </a:spcBef>
            </a:pPr>
            <a:r>
              <a:rPr kumimoji="0" lang="zh-TW" altLang="en-US" sz="200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為求各校填報資料之安全，系統於填報截止日後將完全關閉，舊一年資料亦不會保留於網路資料庫中，請各位務必自行列印上傳版問卷，並建檔以利來年之填報參考。</a:t>
            </a:r>
            <a:endParaRPr kumimoji="0" lang="en-US" altLang="zh-TW" sz="200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8134350" cy="14700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四、學校代碼相同、學制不同解決方案</a:t>
            </a:r>
            <a:endParaRPr lang="zh-TW" altLang="en-US" sz="3600" smtClean="0"/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755650" y="3213100"/>
            <a:ext cx="8064500" cy="30241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以台北市為例，國立臺灣現代學院有附設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國小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但附設國小及附設國中之學校代碼均為</a:t>
            </a:r>
            <a:r>
              <a:rPr lang="en-US" altLang="zh-TW" sz="2000" b="1" dirty="0">
                <a:solidFill>
                  <a:schemeClr val="tx2"/>
                </a:solidFill>
              </a:rPr>
              <a:t>200346</a:t>
            </a: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，為求資料統計正確性，今年於學校代碼後會加上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</a:rPr>
              <a:t> B</a:t>
            </a: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分別代表國小、國中。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即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國立臺灣現代學院附設國小：</a:t>
            </a:r>
            <a:r>
              <a:rPr lang="en-US" altLang="zh-TW" sz="2000" b="1" dirty="0">
                <a:solidFill>
                  <a:schemeClr val="tx2"/>
                </a:solidFill>
              </a:rPr>
              <a:t>200346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endParaRPr kumimoji="0" lang="en-US" altLang="zh-TW" sz="20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國立臺灣現代學院附設國中：</a:t>
            </a:r>
            <a:r>
              <a:rPr lang="en-US" altLang="zh-TW" sz="2000" b="1" dirty="0">
                <a:solidFill>
                  <a:schemeClr val="tx2"/>
                </a:solidFill>
              </a:rPr>
              <a:t>200346</a:t>
            </a:r>
            <a:r>
              <a:rPr lang="en-US" altLang="zh-TW" sz="2000" b="1" dirty="0">
                <a:solidFill>
                  <a:srgbClr val="FF0000"/>
                </a:solidFill>
              </a:rPr>
              <a:t>B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8134350" cy="1470025"/>
          </a:xfrm>
        </p:spPr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四、學校代碼相同、學制不同解決方案</a:t>
            </a:r>
            <a:endParaRPr lang="zh-TW" altLang="en-US" sz="3600" smtClean="0"/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755650" y="3213100"/>
            <a:ext cx="8208963" cy="30241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故請各縣市承辦人提醒貴縣市學校有國小或國中代碼相同者之學校，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務必填報時分別以國小、國中登入一次並填報問卷</a:t>
            </a: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預設密碼同學校代碼</a:t>
            </a:r>
            <a:endParaRPr kumimoji="0"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國立臺灣現代學院附設國小學校代碼：</a:t>
            </a:r>
            <a:r>
              <a:rPr lang="en-US" altLang="zh-TW" sz="2000" b="1" dirty="0">
                <a:solidFill>
                  <a:schemeClr val="tx2"/>
                </a:solidFill>
              </a:rPr>
              <a:t>200346</a:t>
            </a:r>
            <a:r>
              <a:rPr kumimoji="0"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密碼：</a:t>
            </a:r>
            <a:r>
              <a:rPr lang="en-US" altLang="zh-TW" sz="2000" b="1" dirty="0"/>
              <a:t>200346A</a:t>
            </a:r>
            <a:endParaRPr kumimoji="0" lang="en-US" altLang="zh-TW" sz="20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國立臺灣現代學院附設國中學校代碼：</a:t>
            </a:r>
            <a:r>
              <a:rPr lang="en-US" altLang="zh-TW" sz="2000" b="1" dirty="0">
                <a:solidFill>
                  <a:schemeClr val="tx2"/>
                </a:solidFill>
              </a:rPr>
              <a:t>200346</a:t>
            </a:r>
            <a:r>
              <a:rPr lang="en-US" altLang="zh-TW" sz="2000" b="1" dirty="0">
                <a:solidFill>
                  <a:srgbClr val="FF0000"/>
                </a:solidFill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</a:rPr>
              <a:t>　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密碼：</a:t>
            </a:r>
            <a:r>
              <a:rPr lang="en-US" altLang="zh-TW" sz="2000" b="1" dirty="0"/>
              <a:t>200346B</a:t>
            </a:r>
            <a:endParaRPr kumimoji="0"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0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chemeClr val="tx2"/>
                </a:solidFill>
                <a:latin typeface="華康粗黑體"/>
                <a:ea typeface="華康粗黑體"/>
                <a:cs typeface="華康粗黑體"/>
              </a:rPr>
              <a:t>簡報結束</a:t>
            </a:r>
            <a:r>
              <a:rPr lang="en-US" altLang="zh-TW" sz="3600" smtClean="0">
                <a:solidFill>
                  <a:schemeClr val="tx2"/>
                </a:solidFill>
                <a:latin typeface="華康粗黑體"/>
                <a:ea typeface="華康粗黑體"/>
                <a:cs typeface="華康粗黑體"/>
              </a:rPr>
              <a:t>!</a:t>
            </a:r>
            <a:endParaRPr lang="zh-TW" altLang="en-US" sz="3600" smtClean="0"/>
          </a:p>
        </p:txBody>
      </p:sp>
      <p:sp>
        <p:nvSpPr>
          <p:cNvPr id="5" name="副標題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二、登入系統</a:t>
            </a:r>
            <a:endParaRPr lang="zh-TW" altLang="en-US" sz="360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356100" y="3500438"/>
            <a:ext cx="4319588" cy="273685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請選擇貴校</a:t>
            </a:r>
            <a:endParaRPr lang="en-US" altLang="zh-TW" sz="2000" smtClean="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所屬的縣市＞級別＞及學校名稱</a:t>
            </a:r>
            <a:endParaRPr lang="en-US" altLang="zh-TW" sz="2000" smtClean="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並於密碼欄中輸入密碼</a:t>
            </a:r>
            <a:endParaRPr lang="en-US" altLang="zh-TW" sz="2000" smtClean="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TW" altLang="en-US" sz="20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（預設密碼為貴校之學校代碼，如不知學校代碼可點擊查詢學校代碼，將代碼自動帶入密碼欄）</a:t>
            </a:r>
          </a:p>
          <a:p>
            <a:pPr algn="l" eaLnBrk="1" hangingPunct="1">
              <a:lnSpc>
                <a:spcPct val="80000"/>
              </a:lnSpc>
            </a:pPr>
            <a:endParaRPr lang="zh-TW" altLang="en-US" sz="2000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algn="l" eaLnBrk="1" hangingPunct="1">
              <a:lnSpc>
                <a:spcPct val="80000"/>
              </a:lnSpc>
            </a:pPr>
            <a:r>
              <a:rPr lang="zh-TW" altLang="en-US" sz="1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請注意：填寫數字時，注意全形</a:t>
            </a:r>
            <a:r>
              <a:rPr lang="en-US" altLang="zh-TW" sz="1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/</a:t>
            </a:r>
            <a:r>
              <a:rPr lang="zh-TW" altLang="en-US" sz="1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半形，全形系統不接受</a:t>
            </a:r>
          </a:p>
        </p:txBody>
      </p:sp>
      <p:pic>
        <p:nvPicPr>
          <p:cNvPr id="15363" name="圖片 5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2131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三、修改密碼</a:t>
            </a:r>
            <a:endParaRPr lang="zh-TW" altLang="en-US" sz="360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副標題 4"/>
          <p:cNvSpPr txBox="1">
            <a:spLocks/>
          </p:cNvSpPr>
          <p:nvPr/>
        </p:nvSpPr>
        <p:spPr>
          <a:xfrm>
            <a:off x="5148263" y="3213100"/>
            <a:ext cx="3671887" cy="25923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第一次登入系統，系統會強制要求您變更密碼。按下變更密碼後，會出現</a:t>
            </a:r>
            <a:r>
              <a:rPr kumimoji="0" lang="en-US" altLang="zh-TW" sz="32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OK</a:t>
            </a:r>
            <a:r>
              <a:rPr kumimoji="0" lang="zh-TW" altLang="en-US" sz="32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訊息，點選確定鍵後，就完成變更密碼動作。</a:t>
            </a:r>
            <a:endParaRPr kumimoji="0" lang="en-US" altLang="zh-TW" sz="32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zh-TW" altLang="en-US" sz="3200" dirty="0">
              <a:solidFill>
                <a:schemeClr val="tx1">
                  <a:tint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變更完密碼後，系統會將您先登出系統，並且回到首頁。請您以新密碼重新登入系統。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zh-TW" altLang="en-US" sz="2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387" name="圖片 5" descr="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4676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/>
          <p:cNvCxnSpPr/>
          <p:nvPr/>
        </p:nvCxnSpPr>
        <p:spPr>
          <a:xfrm>
            <a:off x="3779838" y="620713"/>
            <a:ext cx="647700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圖片 4" descr="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385763"/>
            <a:ext cx="90392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6491288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rgbClr val="FF0000"/>
                </a:solidFill>
              </a:rPr>
              <a:t>基本資料：配合個資法，網路填報人只填姓氏，不填全名；只留公務電話，不留手機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smtClean="0">
                <a:solidFill>
                  <a:schemeClr val="tx2"/>
                </a:solidFill>
                <a:latin typeface="微軟正黑體"/>
                <a:ea typeface="微軟正黑體"/>
                <a:cs typeface="微軟正黑體"/>
              </a:rPr>
              <a:t>四、開始填寫各分頁問卷</a:t>
            </a:r>
            <a:r>
              <a:rPr lang="en-US" altLang="zh-TW" sz="2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共</a:t>
            </a:r>
            <a:r>
              <a:rPr lang="en-US" altLang="zh-TW" sz="2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en-US" sz="2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分頁</a:t>
            </a:r>
            <a:r>
              <a:rPr lang="en-US" altLang="zh-TW" sz="28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)</a:t>
            </a:r>
            <a:endParaRPr lang="zh-TW" altLang="en-US" sz="2800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403350" y="3284538"/>
            <a:ext cx="6840538" cy="31686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各分頁均需分別儲存，因有</a:t>
            </a:r>
            <a:r>
              <a:rPr lang="en-US" altLang="zh-TW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分頁，</a:t>
            </a:r>
            <a:r>
              <a:rPr lang="zh-TW" altLang="en-US" sz="20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故必須儲存</a:t>
            </a:r>
            <a:r>
              <a:rPr lang="en-US" altLang="zh-TW" sz="20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en-US" sz="20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次</a:t>
            </a:r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000" smtClean="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/>
            <a:r>
              <a:rPr lang="zh-TW" altLang="en-US" sz="2000" smtClean="0">
                <a:solidFill>
                  <a:srgbClr val="898989"/>
                </a:solidFill>
                <a:latin typeface="微軟正黑體"/>
                <a:ea typeface="微軟正黑體"/>
                <a:cs typeface="微軟正黑體"/>
              </a:rPr>
              <a:t>以下以某校填答結果為範例。</a:t>
            </a:r>
          </a:p>
          <a:p>
            <a:pPr eaLnBrk="1" hangingPunct="1"/>
            <a:endParaRPr lang="zh-TW" altLang="en-US" sz="2000" smtClean="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zh-TW" altLang="en-US" sz="2000" smtClean="0">
              <a:solidFill>
                <a:srgbClr val="898989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8435" name="圖片 5" descr="save_this_pag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149725"/>
            <a:ext cx="213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4" descr="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0"/>
            <a:ext cx="665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文字方塊 2"/>
          <p:cNvSpPr txBox="1">
            <a:spLocks noChangeArrowheads="1"/>
          </p:cNvSpPr>
          <p:nvPr/>
        </p:nvSpPr>
        <p:spPr bwMode="auto">
          <a:xfrm>
            <a:off x="1979613" y="333375"/>
            <a:ext cx="3097212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700" b="1">
                <a:latin typeface="微軟正黑體"/>
                <a:ea typeface="微軟正黑體"/>
                <a:cs typeface="微軟正黑體"/>
              </a:rPr>
              <a:t>此處所填資料均指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100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學年度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民國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100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6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日至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101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7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700" b="1" u="sng">
                <a:latin typeface="微軟正黑體"/>
                <a:ea typeface="微軟正黑體"/>
                <a:cs typeface="微軟正黑體"/>
              </a:rPr>
              <a:t>31</a:t>
            </a:r>
            <a:r>
              <a:rPr lang="zh-TW" altLang="en-US" sz="700" b="1" u="sng">
                <a:latin typeface="微軟正黑體"/>
                <a:ea typeface="微軟正黑體"/>
                <a:cs typeface="微軟正黑體"/>
              </a:rPr>
              <a:t>日</a:t>
            </a:r>
            <a:r>
              <a:rPr lang="zh-TW" altLang="en-US" sz="700" b="1">
                <a:latin typeface="微軟正黑體"/>
                <a:ea typeface="微軟正黑體"/>
                <a:cs typeface="微軟正黑體"/>
              </a:rPr>
              <a:t>的狀況。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3" descr="2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4" descr="2-2.gif"/>
          <p:cNvPicPr>
            <a:picLocks noChangeAspect="1"/>
          </p:cNvPicPr>
          <p:nvPr/>
        </p:nvPicPr>
        <p:blipFill>
          <a:blip r:embed="rId2"/>
          <a:srcRect t="91998" r="72716"/>
          <a:stretch>
            <a:fillRect/>
          </a:stretch>
        </p:blipFill>
        <p:spPr bwMode="auto">
          <a:xfrm>
            <a:off x="609600" y="6308725"/>
            <a:ext cx="21621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12994" t="20474" r="14951" b="4713"/>
          <a:stretch>
            <a:fillRect/>
          </a:stretch>
        </p:blipFill>
        <p:spPr bwMode="auto">
          <a:xfrm>
            <a:off x="755650" y="0"/>
            <a:ext cx="6911975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 l="13583" t="80324" r="41528" b="7024"/>
          <a:stretch>
            <a:fillRect/>
          </a:stretch>
        </p:blipFill>
        <p:spPr bwMode="auto">
          <a:xfrm>
            <a:off x="827088" y="5467350"/>
            <a:ext cx="4321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703</Words>
  <Application>Microsoft Office PowerPoint</Application>
  <PresentationFormat>如螢幕大小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100學年度健康促進學校 成效資料庫持續登錄與分析計畫</vt:lpstr>
      <vt:lpstr>一、登錄流程</vt:lpstr>
      <vt:lpstr>二、登入系統</vt:lpstr>
      <vt:lpstr>三、修改密碼</vt:lpstr>
      <vt:lpstr>PowerPoint 簡報</vt:lpstr>
      <vt:lpstr>四、開始填寫各分頁問卷(共9分頁)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五、上傳整份問卷</vt:lpstr>
      <vt:lpstr>PowerPoint 簡報</vt:lpstr>
      <vt:lpstr>六、列印貴校上傳版問卷</vt:lpstr>
      <vt:lpstr>PowerPoint 簡報</vt:lpstr>
      <vt:lpstr>七、恭禧您，您己完成資料登錄!</vt:lpstr>
      <vt:lpstr>歷年各校常見狀況之1</vt:lpstr>
      <vt:lpstr>PowerPoint 簡報</vt:lpstr>
      <vt:lpstr>歷年各校常見狀況之2</vt:lpstr>
      <vt:lpstr>歷年各校常見狀況之３</vt:lpstr>
      <vt:lpstr>四、學校代碼相同、學制不同解決方案</vt:lpstr>
      <vt:lpstr>四、學校代碼相同、學制不同解決方案</vt:lpstr>
      <vt:lpstr>簡報結束!</vt:lpstr>
    </vt:vector>
  </TitlesOfParts>
  <Company>Marcom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Joe Tsai</dc:creator>
  <cp:lastModifiedBy>o</cp:lastModifiedBy>
  <cp:revision>80</cp:revision>
  <dcterms:created xsi:type="dcterms:W3CDTF">2011-12-19T07:45:03Z</dcterms:created>
  <dcterms:modified xsi:type="dcterms:W3CDTF">2013-01-22T00:35:47Z</dcterms:modified>
</cp:coreProperties>
</file>