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3" r:id="rId4"/>
    <p:sldId id="258" r:id="rId5"/>
    <p:sldId id="261" r:id="rId6"/>
    <p:sldId id="259" r:id="rId7"/>
    <p:sldId id="273" r:id="rId8"/>
    <p:sldId id="269" r:id="rId9"/>
    <p:sldId id="274" r:id="rId10"/>
    <p:sldId id="275" r:id="rId11"/>
    <p:sldId id="264" r:id="rId12"/>
  </p:sldIdLst>
  <p:sldSz cx="9753600" cy="73152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微軟正黑體" panose="020B0604030504040204" pitchFamily="34" charset="-12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876" autoAdjust="0"/>
  </p:normalViewPr>
  <p:slideViewPr>
    <p:cSldViewPr>
      <p:cViewPr varScale="1">
        <p:scale>
          <a:sx n="95" d="100"/>
          <a:sy n="95" d="100"/>
        </p:scale>
        <p:origin x="18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606465E2-6E1F-3D9F-0B8E-198213C905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BC4B82A-328D-FF4B-6C20-C0D1A7BD5A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5A01F-CFE2-48E6-9DFA-AB14F5993C7B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0459EC0-0846-C9F4-3804-FEDA9031FD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D0FB2D2-2EF0-D245-EBFD-CFD660B199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758EA-724F-4CBB-B3B3-44C0D559213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033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AF2D3-A2DF-4AF5-AC2C-EF81C4BE51DE}" type="datetimeFigureOut">
              <a:rPr lang="zh-TW" altLang="en-US" smtClean="0"/>
              <a:t>2023/8/16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F3B5B-BC6E-4D0A-9182-7CFFEFE8AF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433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16-1C76-4EFB-AEE8-BDF29500FEE6}" type="datetime1">
              <a:rPr lang="en-US" altLang="zh-TW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ED43-EB41-4907-B0C2-4905B7AA5FCB}" type="datetime1">
              <a:rPr lang="en-US" altLang="zh-TW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A526-94DE-4EEC-B080-90B23F0B43B2}" type="datetime1">
              <a:rPr lang="en-US" altLang="zh-TW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20EC0-6B3B-4D41-B54B-1EEAB71C038B}" type="datetime1">
              <a:rPr lang="en-US" altLang="zh-TW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FF07-F727-421C-B612-55637A4F479C}" type="datetime1">
              <a:rPr lang="en-US" altLang="zh-TW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EE57-3F1E-4C03-AF94-B1376F78A975}" type="datetime1">
              <a:rPr lang="en-US" altLang="zh-TW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11CD-04F1-4B34-BD66-C7E8DD8316C7}" type="datetime1">
              <a:rPr lang="en-US" altLang="zh-TW" smtClean="0"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A19C4-7A6F-4BE3-BBFF-ABD58DABDB1D}" type="datetime1">
              <a:rPr lang="en-US" altLang="zh-TW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0BB5-B2E8-4917-B015-BBF0DD8A3DF6}" type="datetime1">
              <a:rPr lang="en-US" altLang="zh-TW" smtClean="0"/>
              <a:t>8/16/2023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356350"/>
            <a:ext cx="2133600" cy="365125"/>
          </a:xfrm>
        </p:spPr>
        <p:txBody>
          <a:bodyPr/>
          <a:lstStyle>
            <a:lvl1pPr algn="ctr"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C671D-FD4F-4031-B325-0BBD20C088E3}" type="datetime1">
              <a:rPr lang="en-US" altLang="zh-TW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2FE6-D480-4D7A-AC60-3D1065C14B1F}" type="datetime1">
              <a:rPr lang="en-US" altLang="zh-TW" smtClean="0"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679EB-9C57-40AA-B6E2-42BEB8C52ADC}" type="datetime1">
              <a:rPr lang="en-US" altLang="zh-TW" smtClean="0"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9000"/>
          </a:blip>
          <a:srcRect l="8796" t="4412" r="11286" b="5625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65830" y="1759708"/>
            <a:ext cx="7221940" cy="379578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18693" y="3352504"/>
            <a:ext cx="6716215" cy="1294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82"/>
              </a:lnSpc>
            </a:pPr>
            <a:r>
              <a:rPr lang="zh-TW" altLang="en-US" sz="4226" b="1" spc="126" dirty="0">
                <a:solidFill>
                  <a:srgbClr val="1C64AA"/>
                </a:solidFill>
                <a:ea typeface="Lato Bold"/>
              </a:rPr>
              <a:t>花蓮縣道路安全聯席會報</a:t>
            </a:r>
            <a:endParaRPr lang="en-US" altLang="zh-TW" sz="4226" b="1" spc="126" dirty="0">
              <a:solidFill>
                <a:srgbClr val="1C64AA"/>
              </a:solidFill>
              <a:ea typeface="Lato Bold"/>
            </a:endParaRPr>
          </a:p>
          <a:p>
            <a:pPr algn="ctr">
              <a:lnSpc>
                <a:spcPts val="5282"/>
              </a:lnSpc>
            </a:pPr>
            <a:r>
              <a:rPr lang="en-US" sz="3200" b="1" spc="126" dirty="0" err="1">
                <a:solidFill>
                  <a:srgbClr val="1C64AA"/>
                </a:solidFill>
                <a:ea typeface="Lato Bold"/>
              </a:rPr>
              <a:t>宣導小組</a:t>
            </a:r>
            <a:endParaRPr lang="en-US" sz="3200" b="1" spc="126" dirty="0">
              <a:solidFill>
                <a:srgbClr val="1C64AA"/>
              </a:solidFill>
              <a:ea typeface="Lato Bold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8851CAD3-69F8-9062-75CC-7DC1CB26C236}"/>
              </a:ext>
            </a:extLst>
          </p:cNvPr>
          <p:cNvGrpSpPr/>
          <p:nvPr/>
        </p:nvGrpSpPr>
        <p:grpSpPr>
          <a:xfrm>
            <a:off x="1809369" y="2138822"/>
            <a:ext cx="6134862" cy="838609"/>
            <a:chOff x="1809369" y="2138822"/>
            <a:chExt cx="6134862" cy="83860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809369" y="2138822"/>
              <a:ext cx="671128" cy="732539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2468088" y="2268904"/>
              <a:ext cx="5476143" cy="708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302" spc="920" dirty="0">
                  <a:solidFill>
                    <a:srgbClr val="000000"/>
                  </a:solidFill>
                  <a:ea typeface="Lato"/>
                </a:rPr>
                <a:t>花蓮縣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112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年度第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學期</a:t>
              </a:r>
              <a:endParaRPr lang="en-US" altLang="zh-TW" sz="2302" spc="920" dirty="0">
                <a:solidFill>
                  <a:srgbClr val="000000"/>
                </a:solidFill>
                <a:ea typeface="Lato"/>
              </a:endParaRPr>
            </a:p>
            <a:p>
              <a:pPr algn="ctr"/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國民中小學校長會議</a:t>
              </a:r>
              <a:endParaRPr lang="en-US" sz="2302" spc="920" dirty="0">
                <a:solidFill>
                  <a:srgbClr val="000000"/>
                </a:solidFill>
                <a:ea typeface="Lato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44096" y="5056082"/>
            <a:ext cx="3985243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86"/>
              </a:lnSpc>
            </a:pPr>
            <a:r>
              <a:rPr lang="en-US" sz="1909" b="1" spc="343" dirty="0" err="1">
                <a:solidFill>
                  <a:srgbClr val="000000"/>
                </a:solidFill>
                <a:ea typeface="Lato"/>
              </a:rPr>
              <a:t>報告單位</a:t>
            </a:r>
            <a:r>
              <a:rPr lang="zh-TW" altLang="en-US" sz="1909" b="1" spc="343" dirty="0">
                <a:solidFill>
                  <a:srgbClr val="000000"/>
                </a:solidFill>
                <a:ea typeface="Lato"/>
              </a:rPr>
              <a:t>：花蓮縣政府</a:t>
            </a:r>
            <a:r>
              <a:rPr lang="en-US" sz="1909" b="1" spc="343" dirty="0" err="1">
                <a:solidFill>
                  <a:srgbClr val="000000"/>
                </a:solidFill>
                <a:ea typeface="Lato"/>
              </a:rPr>
              <a:t>建設處</a:t>
            </a:r>
            <a:endParaRPr lang="en-US" sz="1909" b="1" spc="343" dirty="0">
              <a:solidFill>
                <a:srgbClr val="000000"/>
              </a:solidFill>
              <a:ea typeface="Lato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819B7C1-112E-467B-0D3F-DE1841FE0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-19050"/>
            <a:ext cx="9791700" cy="7353300"/>
            <a:chOff x="0" y="0"/>
            <a:chExt cx="13055600" cy="9804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80000"/>
            </a:blip>
            <a:srcRect t="21820" b="21820"/>
            <a:stretch>
              <a:fillRect/>
            </a:stretch>
          </p:blipFill>
          <p:spPr>
            <a:xfrm>
              <a:off x="0" y="0"/>
              <a:ext cx="13055600" cy="980440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9106843" cy="6686256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E083073F-3622-0D0B-438D-912ECA10E9BB}"/>
              </a:ext>
            </a:extLst>
          </p:cNvPr>
          <p:cNvSpPr txBox="1"/>
          <p:nvPr/>
        </p:nvSpPr>
        <p:spPr>
          <a:xfrm>
            <a:off x="609600" y="2166581"/>
            <a:ext cx="2533179" cy="424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altLang="zh-TW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道安資訊查詢網</a:t>
            </a:r>
            <a:endParaRPr lang="en-US" altLang="zh-TW" b="1" dirty="0">
              <a:solidFill>
                <a:srgbClr val="1C64A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6B5CFD7D-F608-D9AB-3D28-181BE44EBB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687" r="1496" b="4625"/>
          <a:stretch/>
        </p:blipFill>
        <p:spPr>
          <a:xfrm>
            <a:off x="457200" y="2514600"/>
            <a:ext cx="8548375" cy="4134057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FE9461FC-F1BE-DCF9-62E7-1CC552609C8C}"/>
              </a:ext>
            </a:extLst>
          </p:cNvPr>
          <p:cNvGrpSpPr/>
          <p:nvPr/>
        </p:nvGrpSpPr>
        <p:grpSpPr>
          <a:xfrm>
            <a:off x="538248" y="612952"/>
            <a:ext cx="8677105" cy="581409"/>
            <a:chOff x="1947829" y="2289952"/>
            <a:chExt cx="8677105" cy="581409"/>
          </a:xfrm>
        </p:grpSpPr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BA19162F-92CE-2EC0-932F-2D7BB62CA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947829" y="2289952"/>
              <a:ext cx="532668" cy="581409"/>
            </a:xfrm>
            <a:prstGeom prst="rect">
              <a:avLst/>
            </a:prstGeom>
          </p:spPr>
        </p:pic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FD1D10A5-9714-42F1-9F12-899C0498FBD0}"/>
                </a:ext>
              </a:extLst>
            </p:cNvPr>
            <p:cNvSpPr txBox="1"/>
            <p:nvPr/>
          </p:nvSpPr>
          <p:spPr>
            <a:xfrm>
              <a:off x="2573691" y="2517097"/>
              <a:ext cx="8051243" cy="354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302" spc="920" dirty="0">
                  <a:solidFill>
                    <a:srgbClr val="000000"/>
                  </a:solidFill>
                  <a:ea typeface="Lato"/>
                </a:rPr>
                <a:t>花蓮縣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112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年度第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學期國民中小學校長會議</a:t>
              </a:r>
              <a:endParaRPr lang="en-US" sz="2302" spc="920" dirty="0">
                <a:solidFill>
                  <a:srgbClr val="000000"/>
                </a:solidFill>
                <a:ea typeface="Lato"/>
              </a:endParaRPr>
            </a:p>
          </p:txBody>
        </p:sp>
      </p:grp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04990B11-D47A-6138-4443-DED6694D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0" y="66452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590538D-FE3A-F09A-AAD1-CCA488F04949}"/>
              </a:ext>
            </a:extLst>
          </p:cNvPr>
          <p:cNvSpPr txBox="1"/>
          <p:nvPr/>
        </p:nvSpPr>
        <p:spPr>
          <a:xfrm>
            <a:off x="2167364" y="1464925"/>
            <a:ext cx="5418873" cy="565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交通安全文宣相關資訊網</a:t>
            </a:r>
          </a:p>
        </p:txBody>
      </p:sp>
    </p:spTree>
    <p:extLst>
      <p:ext uri="{BB962C8B-B14F-4D97-AF65-F5344CB8AC3E}">
        <p14:creationId xmlns:p14="http://schemas.microsoft.com/office/powerpoint/2010/main" val="2414462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91700" cy="7353300"/>
            <a:chOff x="0" y="0"/>
            <a:chExt cx="13055600" cy="9804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83000"/>
            </a:blip>
            <a:srcRect r="129"/>
            <a:stretch>
              <a:fillRect/>
            </a:stretch>
          </p:blipFill>
          <p:spPr>
            <a:xfrm>
              <a:off x="0" y="0"/>
              <a:ext cx="13055600" cy="980440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7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7799" b="27799"/>
          <a:stretch>
            <a:fillRect/>
          </a:stretch>
        </p:blipFill>
        <p:spPr>
          <a:xfrm>
            <a:off x="1257300" y="2057400"/>
            <a:ext cx="7221940" cy="320018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91790" y="2649421"/>
            <a:ext cx="5962650" cy="2025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0"/>
              </a:lnSpc>
            </a:pPr>
            <a:r>
              <a:rPr lang="en-US" sz="6440" b="1" spc="193" dirty="0" err="1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報告完畢</a:t>
            </a:r>
            <a:endParaRPr lang="en-US" sz="6440" b="1" spc="193" dirty="0">
              <a:solidFill>
                <a:srgbClr val="1C64A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8049"/>
              </a:lnSpc>
            </a:pPr>
            <a:r>
              <a:rPr lang="en-US" sz="6439" b="1" spc="36" dirty="0" err="1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endParaRPr lang="en-US" sz="6439" b="1" spc="36" dirty="0">
              <a:solidFill>
                <a:srgbClr val="1C64A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94998" y="6643193"/>
            <a:ext cx="519704" cy="56725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814702" y="6926823"/>
            <a:ext cx="2938898" cy="313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sz="2302" spc="485" dirty="0" err="1">
                <a:solidFill>
                  <a:srgbClr val="FFFFFF"/>
                </a:solidFill>
                <a:ea typeface="Lato"/>
              </a:rPr>
              <a:t>花蓮縣政府建設處</a:t>
            </a:r>
            <a:endParaRPr lang="en-US" sz="2302" spc="485" dirty="0">
              <a:solidFill>
                <a:srgbClr val="FFFFFF"/>
              </a:solidFill>
              <a:ea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-19050"/>
            <a:ext cx="9791700" cy="7353300"/>
            <a:chOff x="0" y="0"/>
            <a:chExt cx="13055600" cy="9804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80000"/>
            </a:blip>
            <a:srcRect t="21820" b="21820"/>
            <a:stretch>
              <a:fillRect/>
            </a:stretch>
          </p:blipFill>
          <p:spPr>
            <a:xfrm>
              <a:off x="0" y="0"/>
              <a:ext cx="13055600" cy="980440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3378" y="314472"/>
            <a:ext cx="9106843" cy="668625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42835" y="2606607"/>
            <a:ext cx="3503174" cy="2101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4427" lvl="1" indent="-457200">
              <a:lnSpc>
                <a:spcPct val="200000"/>
              </a:lnSpc>
              <a:buFont typeface="+mj-ea"/>
              <a:buAutoNum type="ea1ChtPeriod"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核心指標及四季交安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64427" lvl="1" indent="-457200">
              <a:lnSpc>
                <a:spcPct val="200000"/>
              </a:lnSpc>
              <a:buFont typeface="+mj-ea"/>
              <a:buAutoNum type="ea1ChtPeriod"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事故熱點及肇事主因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64427" lvl="1" indent="-457200">
              <a:lnSpc>
                <a:spcPct val="200000"/>
              </a:lnSpc>
              <a:buFont typeface="+mj-ea"/>
              <a:buAutoNum type="ea1ChtPeriod"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微型電動二輪車新制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38729" y="1634417"/>
            <a:ext cx="5476143" cy="661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6"/>
              </a:lnSpc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200" b="1" dirty="0" err="1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度宣導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規劃執行項目</a:t>
            </a:r>
            <a:endParaRPr lang="en-US" altLang="zh-TW" sz="32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70821" y="5419880"/>
            <a:ext cx="1154128" cy="1154128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51A59683-A5D6-17D9-D813-A755386EF15C}"/>
              </a:ext>
            </a:extLst>
          </p:cNvPr>
          <p:cNvSpPr txBox="1"/>
          <p:nvPr/>
        </p:nvSpPr>
        <p:spPr>
          <a:xfrm>
            <a:off x="4688438" y="2606607"/>
            <a:ext cx="4136511" cy="2101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4427" lvl="1" indent="-457200">
              <a:lnSpc>
                <a:spcPct val="200000"/>
              </a:lnSpc>
              <a:buFont typeface="+mj-ea"/>
              <a:buAutoNum type="ea1ChtPeriod" startAt="4"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高齡者交通安全教育計畫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64427" lvl="1" indent="-457200">
              <a:lnSpc>
                <a:spcPct val="200000"/>
              </a:lnSpc>
              <a:buFont typeface="+mj-ea"/>
              <a:buAutoNum type="ea1ChtPeriod" startAt="4"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酒後找代駕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64427" lvl="1" indent="-457200">
              <a:lnSpc>
                <a:spcPct val="200000"/>
              </a:lnSpc>
              <a:buFont typeface="+mj-ea"/>
              <a:buAutoNum type="ea1ChtPeriod" startAt="4"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交通安全文宣相關資訊網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87AC8948-AACF-8B59-E340-102625E7861C}"/>
              </a:ext>
            </a:extLst>
          </p:cNvPr>
          <p:cNvGrpSpPr/>
          <p:nvPr/>
        </p:nvGrpSpPr>
        <p:grpSpPr>
          <a:xfrm>
            <a:off x="538248" y="612952"/>
            <a:ext cx="8677105" cy="581409"/>
            <a:chOff x="1947829" y="2289952"/>
            <a:chExt cx="8677105" cy="581409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94FA46DF-63A4-2ED9-1AA0-1B225F75B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947829" y="2289952"/>
              <a:ext cx="532668" cy="581409"/>
            </a:xfrm>
            <a:prstGeom prst="rect">
              <a:avLst/>
            </a:prstGeom>
          </p:spPr>
        </p:pic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4574ED1A-0189-E8C6-2D02-E0BF5D0E0673}"/>
                </a:ext>
              </a:extLst>
            </p:cNvPr>
            <p:cNvSpPr txBox="1"/>
            <p:nvPr/>
          </p:nvSpPr>
          <p:spPr>
            <a:xfrm>
              <a:off x="2573691" y="2517097"/>
              <a:ext cx="8051243" cy="354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302" spc="920" dirty="0">
                  <a:solidFill>
                    <a:srgbClr val="000000"/>
                  </a:solidFill>
                  <a:ea typeface="Lato"/>
                </a:rPr>
                <a:t>花蓮縣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112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年度第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學期國民中小學校長會議</a:t>
              </a:r>
              <a:endParaRPr lang="en-US" sz="2302" spc="920" dirty="0">
                <a:solidFill>
                  <a:srgbClr val="000000"/>
                </a:solidFill>
                <a:ea typeface="Lato"/>
              </a:endParaRPr>
            </a:p>
          </p:txBody>
        </p:sp>
      </p:grp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E9AC659B-FEEF-538F-75F2-E395A1C3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-19050"/>
            <a:ext cx="9791700" cy="7353300"/>
            <a:chOff x="0" y="0"/>
            <a:chExt cx="13055600" cy="9804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80000"/>
            </a:blip>
            <a:srcRect t="21820" b="21820"/>
            <a:stretch>
              <a:fillRect/>
            </a:stretch>
          </p:blipFill>
          <p:spPr>
            <a:xfrm>
              <a:off x="0" y="0"/>
              <a:ext cx="13055600" cy="980440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9106843" cy="668625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83456" y="1287918"/>
            <a:ext cx="5124944" cy="832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7227" lvl="1" algn="ctr">
              <a:lnSpc>
                <a:spcPct val="200000"/>
              </a:lnSpc>
            </a:pP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一、核心指標及四季交安</a:t>
            </a:r>
            <a:endParaRPr lang="en-US" altLang="zh-TW" sz="32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3677217E-1A01-AD9F-0A65-67E537603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714120"/>
              </p:ext>
            </p:extLst>
          </p:nvPr>
        </p:nvGraphicFramePr>
        <p:xfrm>
          <a:off x="1633655" y="2286000"/>
          <a:ext cx="6824546" cy="3953039"/>
        </p:xfrm>
        <a:graphic>
          <a:graphicData uri="http://schemas.openxmlformats.org/drawingml/2006/table">
            <a:tbl>
              <a:tblPr firstRow="1" firstCol="1" bandRow="1" bandCol="1">
                <a:tableStyleId>{912C8C85-51F0-491E-9774-3900AFEF0FD7}</a:tableStyleId>
              </a:tblPr>
              <a:tblGrid>
                <a:gridCol w="1489412">
                  <a:extLst>
                    <a:ext uri="{9D8B030D-6E8A-4147-A177-3AD203B41FA5}">
                      <a16:colId xmlns:a16="http://schemas.microsoft.com/office/drawing/2014/main" val="3339341450"/>
                    </a:ext>
                  </a:extLst>
                </a:gridCol>
                <a:gridCol w="5335134">
                  <a:extLst>
                    <a:ext uri="{9D8B030D-6E8A-4147-A177-3AD203B41FA5}">
                      <a16:colId xmlns:a16="http://schemas.microsoft.com/office/drawing/2014/main" val="3848283691"/>
                    </a:ext>
                  </a:extLst>
                </a:gridCol>
              </a:tblGrid>
              <a:tr h="424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期程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宣導主題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14545"/>
                  </a:ext>
                </a:extLst>
              </a:tr>
              <a:tr h="917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第一季</a:t>
                      </a:r>
                      <a:endParaRPr lang="en-US" alt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(1-3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看到閃光紅燈、「停」標誌及標線，車輛應停車（車輪須完全停止狀態），確認無人車再通過。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3936509"/>
                  </a:ext>
                </a:extLst>
              </a:tr>
              <a:tr h="846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第二季</a:t>
                      </a:r>
                      <a:endParaRPr lang="en-US" alt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(4-6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行人不要在路段中穿越道路，請走行人穿越道。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82752"/>
                  </a:ext>
                </a:extLst>
              </a:tr>
              <a:tr h="846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16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第三季</a:t>
                      </a:r>
                      <a:endParaRPr lang="en-US" altLang="zh-TW" sz="16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(7-9</a:t>
                      </a:r>
                      <a:r>
                        <a:rPr lang="zh-TW" sz="16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6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sz="1600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路口有行人穿越，汽機車務必「停車」讓行人先行。</a:t>
                      </a:r>
                      <a:endParaRPr lang="zh-TW" sz="1600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060856"/>
                  </a:ext>
                </a:extLst>
              </a:tr>
              <a:tr h="9177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第四季</a:t>
                      </a:r>
                      <a:endParaRPr lang="en-US" alt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(10-12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行經設有學校、醫院標誌之路段、無號誌之交岔路口及其他人車擁擠處所，均應減速慢行，作隨時停車之準備。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0906662"/>
                  </a:ext>
                </a:extLst>
              </a:tr>
            </a:tbl>
          </a:graphicData>
        </a:graphic>
      </p:graphicFrame>
      <p:grpSp>
        <p:nvGrpSpPr>
          <p:cNvPr id="10" name="群組 9">
            <a:extLst>
              <a:ext uri="{FF2B5EF4-FFF2-40B4-BE49-F238E27FC236}">
                <a16:creationId xmlns:a16="http://schemas.microsoft.com/office/drawing/2014/main" id="{26A00159-F97C-48DB-8DC3-4B8D90E1E9FC}"/>
              </a:ext>
            </a:extLst>
          </p:cNvPr>
          <p:cNvGrpSpPr/>
          <p:nvPr/>
        </p:nvGrpSpPr>
        <p:grpSpPr>
          <a:xfrm>
            <a:off x="538248" y="623896"/>
            <a:ext cx="8677105" cy="581409"/>
            <a:chOff x="1947829" y="2289952"/>
            <a:chExt cx="8677105" cy="581409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8DAA140B-C17A-CDBB-332E-F1A65EB0C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947829" y="2289952"/>
              <a:ext cx="532668" cy="581409"/>
            </a:xfrm>
            <a:prstGeom prst="rect">
              <a:avLst/>
            </a:prstGeom>
          </p:spPr>
        </p:pic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EDF28888-501F-5D7C-6DF0-E50C2AB7E196}"/>
                </a:ext>
              </a:extLst>
            </p:cNvPr>
            <p:cNvSpPr txBox="1"/>
            <p:nvPr/>
          </p:nvSpPr>
          <p:spPr>
            <a:xfrm>
              <a:off x="2573691" y="2517097"/>
              <a:ext cx="8051243" cy="354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302" spc="920" dirty="0">
                  <a:solidFill>
                    <a:srgbClr val="000000"/>
                  </a:solidFill>
                  <a:ea typeface="Lato"/>
                </a:rPr>
                <a:t>花蓮縣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112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年度第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學期國民中小學校長會議</a:t>
              </a:r>
              <a:endParaRPr lang="en-US" sz="2302" spc="920" dirty="0">
                <a:solidFill>
                  <a:srgbClr val="000000"/>
                </a:solidFill>
                <a:ea typeface="Lato"/>
              </a:endParaRPr>
            </a:p>
          </p:txBody>
        </p:sp>
      </p:grp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2C239F1B-FF6C-E289-5351-ECB4A91F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-19050"/>
            <a:ext cx="9791700" cy="7353300"/>
            <a:chOff x="0" y="0"/>
            <a:chExt cx="13055600" cy="9804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80000"/>
            </a:blip>
            <a:srcRect t="21820" b="21820"/>
            <a:stretch>
              <a:fillRect/>
            </a:stretch>
          </p:blipFill>
          <p:spPr>
            <a:xfrm>
              <a:off x="0" y="0"/>
              <a:ext cx="13055600" cy="980440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3378" y="314472"/>
            <a:ext cx="9106843" cy="66862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74654" y="6037044"/>
            <a:ext cx="2897945" cy="897156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41FB2AB8-0563-5EA3-B0E0-7CCFA5E0403F}"/>
              </a:ext>
            </a:extLst>
          </p:cNvPr>
          <p:cNvSpPr txBox="1"/>
          <p:nvPr/>
        </p:nvSpPr>
        <p:spPr>
          <a:xfrm>
            <a:off x="2428188" y="1121846"/>
            <a:ext cx="4897224" cy="832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4796"/>
              </a:lnSpc>
              <a:defRPr sz="3200" b="1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207227" lvl="1" algn="ctr">
              <a:lnSpc>
                <a:spcPct val="200000"/>
              </a:lnSpc>
              <a:defRPr sz="32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</a:lstStyle>
          <a:p>
            <a:pPr lvl="1"/>
            <a:r>
              <a:rPr lang="zh-TW" altLang="en-US" dirty="0">
                <a:solidFill>
                  <a:schemeClr val="tx2">
                    <a:lumMod val="75000"/>
                  </a:schemeClr>
                </a:solidFill>
              </a:rPr>
              <a:t>二、事故熱點及肇事主因</a:t>
            </a:r>
            <a:endParaRPr lang="en-US" altLang="zh-TW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D88E7E94-3AAD-F146-CF90-A4635DC45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074" y="1953026"/>
            <a:ext cx="7791450" cy="3428238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728F9E46-FE2C-DC35-AD65-95408E55EC78}"/>
              </a:ext>
            </a:extLst>
          </p:cNvPr>
          <p:cNvSpPr txBox="1"/>
          <p:nvPr/>
        </p:nvSpPr>
        <p:spPr>
          <a:xfrm>
            <a:off x="6800613" y="5360498"/>
            <a:ext cx="21431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資訊來源：</a:t>
            </a:r>
            <a:r>
              <a:rPr lang="zh-TW" altLang="en-US" sz="1200" b="1" i="0" u="none" strike="noStrike" cap="all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道安資訊查詢網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3D079A91-E263-810A-FD36-478242B655F4}"/>
              </a:ext>
            </a:extLst>
          </p:cNvPr>
          <p:cNvGrpSpPr/>
          <p:nvPr/>
        </p:nvGrpSpPr>
        <p:grpSpPr>
          <a:xfrm>
            <a:off x="2559146" y="5750530"/>
            <a:ext cx="3886200" cy="897155"/>
            <a:chOff x="1295400" y="5862666"/>
            <a:chExt cx="3886200" cy="89715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81E9CA-FE86-BB87-6636-F5BB49AD61C0}"/>
                </a:ext>
              </a:extLst>
            </p:cNvPr>
            <p:cNvSpPr txBox="1"/>
            <p:nvPr/>
          </p:nvSpPr>
          <p:spPr>
            <a:xfrm>
              <a:off x="1382264" y="5905381"/>
              <a:ext cx="3723136" cy="8002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TW" altLang="en-US" sz="1600" b="1" dirty="0">
                  <a:solidFill>
                    <a:srgbClr val="0215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大多為</a:t>
              </a:r>
              <a:r>
                <a:rPr lang="zh-TW" altLang="en-US" sz="20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未依規定讓車</a:t>
              </a:r>
              <a:r>
                <a:rPr lang="zh-TW" altLang="en-US" sz="1600" b="1" dirty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endParaRPr lang="en-US" altLang="zh-TW" sz="16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1600" b="1" dirty="0">
                  <a:solidFill>
                    <a:srgbClr val="02153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其次則由未保持行車安全間隔、不明肇事原因等。</a:t>
              </a:r>
              <a:endParaRPr 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89F3A491-E28C-DD83-78B8-E5F382B9B0DE}"/>
                </a:ext>
              </a:extLst>
            </p:cNvPr>
            <p:cNvSpPr/>
            <p:nvPr/>
          </p:nvSpPr>
          <p:spPr>
            <a:xfrm>
              <a:off x="1295400" y="5862666"/>
              <a:ext cx="3886200" cy="8971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D1105E75-F000-399E-F4A8-164F3A1ED7DF}"/>
              </a:ext>
            </a:extLst>
          </p:cNvPr>
          <p:cNvSpPr/>
          <p:nvPr/>
        </p:nvSpPr>
        <p:spPr>
          <a:xfrm>
            <a:off x="1076306" y="5820925"/>
            <a:ext cx="1398490" cy="74485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案件肇因</a:t>
            </a:r>
            <a:endParaRPr lang="en-US" altLang="zh-TW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9D7C75CC-A390-35CC-2630-32FF4BB5F6D9}"/>
              </a:ext>
            </a:extLst>
          </p:cNvPr>
          <p:cNvGrpSpPr/>
          <p:nvPr/>
        </p:nvGrpSpPr>
        <p:grpSpPr>
          <a:xfrm>
            <a:off x="538248" y="612952"/>
            <a:ext cx="8677105" cy="581409"/>
            <a:chOff x="1947829" y="2289952"/>
            <a:chExt cx="8677105" cy="581409"/>
          </a:xfrm>
        </p:grpSpPr>
        <p:pic>
          <p:nvPicPr>
            <p:cNvPr id="30" name="Picture 4">
              <a:extLst>
                <a:ext uri="{FF2B5EF4-FFF2-40B4-BE49-F238E27FC236}">
                  <a16:creationId xmlns:a16="http://schemas.microsoft.com/office/drawing/2014/main" id="{3DC2C325-8341-BE4E-4147-0944C9454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947829" y="2289952"/>
              <a:ext cx="532668" cy="581409"/>
            </a:xfrm>
            <a:prstGeom prst="rect">
              <a:avLst/>
            </a:prstGeom>
          </p:spPr>
        </p:pic>
        <p:sp>
          <p:nvSpPr>
            <p:cNvPr id="31" name="TextBox 6">
              <a:extLst>
                <a:ext uri="{FF2B5EF4-FFF2-40B4-BE49-F238E27FC236}">
                  <a16:creationId xmlns:a16="http://schemas.microsoft.com/office/drawing/2014/main" id="{B76FAF55-D20E-2F9F-016E-E6BCC03427BE}"/>
                </a:ext>
              </a:extLst>
            </p:cNvPr>
            <p:cNvSpPr txBox="1"/>
            <p:nvPr/>
          </p:nvSpPr>
          <p:spPr>
            <a:xfrm>
              <a:off x="2573691" y="2517097"/>
              <a:ext cx="8051243" cy="354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302" spc="920" dirty="0">
                  <a:solidFill>
                    <a:srgbClr val="000000"/>
                  </a:solidFill>
                  <a:ea typeface="Lato"/>
                </a:rPr>
                <a:t>花蓮縣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112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年度第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學期國民中小學校長會議</a:t>
              </a:r>
              <a:endParaRPr lang="en-US" sz="2302" spc="920" dirty="0">
                <a:solidFill>
                  <a:srgbClr val="000000"/>
                </a:solidFill>
                <a:ea typeface="Lato"/>
              </a:endParaRPr>
            </a:p>
          </p:txBody>
        </p:sp>
      </p:grpSp>
      <p:sp>
        <p:nvSpPr>
          <p:cNvPr id="32" name="投影片編號版面配置區 31">
            <a:extLst>
              <a:ext uri="{FF2B5EF4-FFF2-40B4-BE49-F238E27FC236}">
                <a16:creationId xmlns:a16="http://schemas.microsoft.com/office/drawing/2014/main" id="{C914C759-6E1F-6B3F-C0D9-C65067B5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-19050"/>
            <a:ext cx="9791700" cy="7353300"/>
            <a:chOff x="0" y="0"/>
            <a:chExt cx="13055600" cy="9804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80000"/>
            </a:blip>
            <a:srcRect t="21820" b="21820"/>
            <a:stretch>
              <a:fillRect/>
            </a:stretch>
          </p:blipFill>
          <p:spPr>
            <a:xfrm>
              <a:off x="0" y="0"/>
              <a:ext cx="13055600" cy="980440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39219" y="555379"/>
            <a:ext cx="671128" cy="73253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18160" y="1557359"/>
            <a:ext cx="8717280" cy="562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6"/>
              </a:lnSpc>
            </a:pPr>
            <a:r>
              <a:rPr lang="en-US" sz="3426" b="1" dirty="0" err="1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二、酒後找代駕相關資訊連結於縣府官網露出</a:t>
            </a:r>
            <a:endParaRPr lang="en-US" sz="3426" b="1" dirty="0">
              <a:solidFill>
                <a:srgbClr val="1C64A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9106843" cy="6686256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19FB8F40-538F-5BD5-7DB5-9DFEC926BB0A}"/>
              </a:ext>
            </a:extLst>
          </p:cNvPr>
          <p:cNvSpPr txBox="1"/>
          <p:nvPr/>
        </p:nvSpPr>
        <p:spPr>
          <a:xfrm>
            <a:off x="2554805" y="1457631"/>
            <a:ext cx="4643991" cy="555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6"/>
              </a:lnSpc>
            </a:pP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三、微型電動二輪車新制</a:t>
            </a:r>
          </a:p>
        </p:txBody>
      </p:sp>
      <p:pic>
        <p:nvPicPr>
          <p:cNvPr id="1028" name="Picture 4" descr="01_微型電動二輪車掛牌、投保、滿14歲缺一不可">
            <a:extLst>
              <a:ext uri="{FF2B5EF4-FFF2-40B4-BE49-F238E27FC236}">
                <a16:creationId xmlns:a16="http://schemas.microsoft.com/office/drawing/2014/main" id="{D2513D7A-BF3D-3084-FC51-36BD62F36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6" y="2540477"/>
            <a:ext cx="3585281" cy="35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5D22B71-B065-BA8D-EE57-3E10F0141600}"/>
              </a:ext>
            </a:extLst>
          </p:cNvPr>
          <p:cNvSpPr txBox="1"/>
          <p:nvPr/>
        </p:nvSpPr>
        <p:spPr>
          <a:xfrm>
            <a:off x="4360229" y="2096306"/>
            <a:ext cx="1600200" cy="424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altLang="zh-TW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宣導重點</a:t>
            </a:r>
            <a:endParaRPr lang="en-US" altLang="zh-TW" b="1" dirty="0">
              <a:solidFill>
                <a:srgbClr val="1C64A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A2B825D-8707-ED8E-0B7B-C978D5352184}"/>
              </a:ext>
            </a:extLst>
          </p:cNvPr>
          <p:cNvSpPr txBox="1"/>
          <p:nvPr/>
        </p:nvSpPr>
        <p:spPr>
          <a:xfrm>
            <a:off x="4576231" y="2560337"/>
            <a:ext cx="4406163" cy="3278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需經檢測及型式審驗合格，並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</a:t>
            </a:r>
            <a:r>
              <a:rPr lang="zh-TW" alt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領用</a:t>
            </a:r>
            <a:r>
              <a:rPr lang="zh-TW" alt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懸掛牌照</a:t>
            </a:r>
            <a:r>
              <a:rPr lang="zh-TW" alt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投保強制汽車責任保險</a:t>
            </a:r>
            <a:r>
              <a:rPr lang="zh-TW" alt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後，才能騎乘上路。</a:t>
            </a:r>
            <a:endParaRPr lang="en-US" altLang="zh-TW" sz="1600" b="1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無需駕照，需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年滿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才能騎乘，且騎乘時必需配戴合格安全帽，並且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不得載人</a:t>
            </a:r>
            <a:r>
              <a:rPr lang="zh-TW" alt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，時速</a:t>
            </a:r>
            <a:r>
              <a:rPr lang="en-US" altLang="zh-TW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公里以下行駛。</a:t>
            </a:r>
            <a:endParaRPr lang="en-US" altLang="zh-TW" sz="1600" b="1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日起</a:t>
            </a: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止，使用微型電動二輪車完成申請掛牌之車主，可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免收</a:t>
            </a:r>
            <a:r>
              <a:rPr lang="en-US" altLang="zh-TW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450</a:t>
            </a:r>
            <a:r>
              <a:rPr lang="zh-TW" alt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元牌照和行照規費。</a:t>
            </a:r>
            <a:endParaRPr lang="en-US" altLang="zh-TW" sz="1600" b="1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FD7CEEE-2D0C-9521-10BC-C284BCC5D5BA}"/>
              </a:ext>
            </a:extLst>
          </p:cNvPr>
          <p:cNvGrpSpPr/>
          <p:nvPr/>
        </p:nvGrpSpPr>
        <p:grpSpPr>
          <a:xfrm>
            <a:off x="538248" y="612952"/>
            <a:ext cx="8677105" cy="581409"/>
            <a:chOff x="1947829" y="2289952"/>
            <a:chExt cx="8677105" cy="581409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967E3A34-D0A2-EE9E-8448-CA137F6A4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947829" y="2289952"/>
              <a:ext cx="532668" cy="581409"/>
            </a:xfrm>
            <a:prstGeom prst="rect">
              <a:avLst/>
            </a:prstGeom>
          </p:spPr>
        </p:pic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230A19C1-AC53-A419-C5A0-887899FBE7E5}"/>
                </a:ext>
              </a:extLst>
            </p:cNvPr>
            <p:cNvSpPr txBox="1"/>
            <p:nvPr/>
          </p:nvSpPr>
          <p:spPr>
            <a:xfrm>
              <a:off x="2573691" y="2517097"/>
              <a:ext cx="8051243" cy="354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302" spc="920" dirty="0">
                  <a:solidFill>
                    <a:srgbClr val="000000"/>
                  </a:solidFill>
                  <a:ea typeface="Lato"/>
                </a:rPr>
                <a:t>花蓮縣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112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年度第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學期國民中小學校長會議</a:t>
              </a:r>
              <a:endParaRPr lang="en-US" sz="2302" spc="920" dirty="0">
                <a:solidFill>
                  <a:srgbClr val="000000"/>
                </a:solidFill>
                <a:ea typeface="Lato"/>
              </a:endParaRPr>
            </a:p>
          </p:txBody>
        </p:sp>
      </p:grpSp>
      <p:sp>
        <p:nvSpPr>
          <p:cNvPr id="23" name="投影片編號版面配置區 22">
            <a:extLst>
              <a:ext uri="{FF2B5EF4-FFF2-40B4-BE49-F238E27FC236}">
                <a16:creationId xmlns:a16="http://schemas.microsoft.com/office/drawing/2014/main" id="{C484739D-AFD6-B1ED-4DC4-A7B2C152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-19050"/>
            <a:ext cx="9791700" cy="7353300"/>
            <a:chOff x="0" y="0"/>
            <a:chExt cx="13055600" cy="9804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80000"/>
            </a:blip>
            <a:srcRect t="21820" b="21820"/>
            <a:stretch>
              <a:fillRect/>
            </a:stretch>
          </p:blipFill>
          <p:spPr>
            <a:xfrm>
              <a:off x="0" y="0"/>
              <a:ext cx="13055600" cy="980440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9106843" cy="668625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07407" y="1447800"/>
            <a:ext cx="5338787" cy="577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9"/>
              </a:lnSpc>
            </a:pP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高齡者交通安全教育計畫</a:t>
            </a:r>
            <a:endParaRPr lang="en-US" altLang="zh-TW" sz="32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5272A8A7-9E1A-9AF3-9D31-F574B46300A0}"/>
              </a:ext>
            </a:extLst>
          </p:cNvPr>
          <p:cNvSpPr txBox="1"/>
          <p:nvPr/>
        </p:nvSpPr>
        <p:spPr>
          <a:xfrm>
            <a:off x="5667174" y="2133600"/>
            <a:ext cx="3308787" cy="33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altLang="zh-TW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111</a:t>
            </a:r>
            <a:r>
              <a:rPr lang="zh-TW" altLang="en-US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年高齡者交通事故熱點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6F27675-6861-B219-AE36-5AAA09A67135}"/>
              </a:ext>
            </a:extLst>
          </p:cNvPr>
          <p:cNvSpPr txBox="1"/>
          <p:nvPr/>
        </p:nvSpPr>
        <p:spPr>
          <a:xfrm>
            <a:off x="585687" y="2133600"/>
            <a:ext cx="1600200" cy="424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altLang="zh-TW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計畫目的</a:t>
            </a:r>
            <a:endParaRPr lang="en-US" altLang="zh-TW" b="1" dirty="0">
              <a:solidFill>
                <a:srgbClr val="1C64A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42F1587-6177-5230-4744-24CE53457D6E}"/>
              </a:ext>
            </a:extLst>
          </p:cNvPr>
          <p:cNvSpPr txBox="1"/>
          <p:nvPr/>
        </p:nvSpPr>
        <p:spPr>
          <a:xfrm>
            <a:off x="795186" y="2618209"/>
            <a:ext cx="4406163" cy="1801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實施期程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</a:t>
            </a:r>
            <a:r>
              <a:rPr lang="en-US" altLang="zh-TW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年高齡者交通事故熱點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，進行實際課程宣講及活動體驗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提升銀髮族道安認知，降低交通事故發生率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交通部核定</a:t>
            </a:r>
            <a:r>
              <a:rPr lang="en-US" altLang="zh-TW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萬元經費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182FA718-0F5D-4F95-C3A4-420908C99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284155"/>
              </p:ext>
            </p:extLst>
          </p:nvPr>
        </p:nvGraphicFramePr>
        <p:xfrm>
          <a:off x="5382650" y="2590800"/>
          <a:ext cx="3877837" cy="389231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53006">
                  <a:extLst>
                    <a:ext uri="{9D8B030D-6E8A-4147-A177-3AD203B41FA5}">
                      <a16:colId xmlns:a16="http://schemas.microsoft.com/office/drawing/2014/main" val="1311236223"/>
                    </a:ext>
                  </a:extLst>
                </a:gridCol>
                <a:gridCol w="1215031">
                  <a:extLst>
                    <a:ext uri="{9D8B030D-6E8A-4147-A177-3AD203B41FA5}">
                      <a16:colId xmlns:a16="http://schemas.microsoft.com/office/drawing/2014/main" val="293519531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847822498"/>
                    </a:ext>
                  </a:extLst>
                </a:gridCol>
              </a:tblGrid>
              <a:tr h="373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鄉鎮市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村里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07170"/>
                  </a:ext>
                </a:extLst>
              </a:tr>
              <a:tr h="42437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新城鄉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北埔村與嘉里村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066927"/>
                  </a:ext>
                </a:extLst>
              </a:tr>
              <a:tr h="373056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花蓮市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國華里與國威里</a:t>
                      </a:r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916935"/>
                  </a:ext>
                </a:extLst>
              </a:tr>
              <a:tr h="11519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主農里與國治里</a:t>
                      </a:r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59067"/>
                  </a:ext>
                </a:extLst>
              </a:tr>
              <a:tr h="373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花蓮市主農里與國治里</a:t>
                      </a:r>
                      <a:endParaRPr lang="en-US" altLang="zh-TW" sz="18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2961185"/>
                  </a:ext>
                </a:extLst>
              </a:tr>
              <a:tr h="41181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吉安鄉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勝安村與北昌村</a:t>
                      </a:r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13103"/>
                  </a:ext>
                </a:extLst>
              </a:tr>
              <a:tr h="4496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仁里村與東昌村</a:t>
                      </a:r>
                      <a:endParaRPr lang="en-US" altLang="zh-TW" sz="14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65594"/>
                  </a:ext>
                </a:extLst>
              </a:tr>
              <a:tr h="373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鳳林鎮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鳳仁里與鳳信里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50363"/>
                  </a:ext>
                </a:extLst>
              </a:tr>
              <a:tr h="373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光復鄉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大華村與大安村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41784"/>
                  </a:ext>
                </a:extLst>
              </a:tr>
              <a:tr h="48093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玉里鎮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中城里與國武里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309834"/>
                  </a:ext>
                </a:extLst>
              </a:tr>
            </a:tbl>
          </a:graphicData>
        </a:graphic>
      </p:graphicFrame>
      <p:pic>
        <p:nvPicPr>
          <p:cNvPr id="19" name="圖片 18">
            <a:extLst>
              <a:ext uri="{FF2B5EF4-FFF2-40B4-BE49-F238E27FC236}">
                <a16:creationId xmlns:a16="http://schemas.microsoft.com/office/drawing/2014/main" id="{2605F6A0-EC2B-0B05-4C0E-B652557AE1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32" y="4639854"/>
            <a:ext cx="3201223" cy="1801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3A22C9BF-3038-E537-22F8-5A33F7DA3D39}"/>
              </a:ext>
            </a:extLst>
          </p:cNvPr>
          <p:cNvGrpSpPr/>
          <p:nvPr/>
        </p:nvGrpSpPr>
        <p:grpSpPr>
          <a:xfrm>
            <a:off x="538248" y="612952"/>
            <a:ext cx="8677105" cy="581409"/>
            <a:chOff x="1947829" y="2289952"/>
            <a:chExt cx="8677105" cy="581409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98BBBDCF-8613-0B3A-E065-A7CC44C9B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947829" y="2289952"/>
              <a:ext cx="532668" cy="581409"/>
            </a:xfrm>
            <a:prstGeom prst="rect">
              <a:avLst/>
            </a:prstGeom>
          </p:spPr>
        </p:pic>
        <p:sp>
          <p:nvSpPr>
            <p:cNvPr id="24" name="TextBox 6">
              <a:extLst>
                <a:ext uri="{FF2B5EF4-FFF2-40B4-BE49-F238E27FC236}">
                  <a16:creationId xmlns:a16="http://schemas.microsoft.com/office/drawing/2014/main" id="{6BF56659-A90D-9DAE-7791-E7497C0AA4CB}"/>
                </a:ext>
              </a:extLst>
            </p:cNvPr>
            <p:cNvSpPr txBox="1"/>
            <p:nvPr/>
          </p:nvSpPr>
          <p:spPr>
            <a:xfrm>
              <a:off x="2573691" y="2517097"/>
              <a:ext cx="8051243" cy="354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302" spc="920" dirty="0">
                  <a:solidFill>
                    <a:srgbClr val="000000"/>
                  </a:solidFill>
                  <a:ea typeface="Lato"/>
                </a:rPr>
                <a:t>花蓮縣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112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年度第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學期國民中小學校長會議</a:t>
              </a:r>
              <a:endParaRPr lang="en-US" sz="2302" spc="920" dirty="0">
                <a:solidFill>
                  <a:srgbClr val="000000"/>
                </a:solidFill>
                <a:ea typeface="Lato"/>
              </a:endParaRPr>
            </a:p>
          </p:txBody>
        </p:sp>
      </p:grpSp>
      <p:sp>
        <p:nvSpPr>
          <p:cNvPr id="25" name="投影片編號版面配置區 24">
            <a:extLst>
              <a:ext uri="{FF2B5EF4-FFF2-40B4-BE49-F238E27FC236}">
                <a16:creationId xmlns:a16="http://schemas.microsoft.com/office/drawing/2014/main" id="{B6B53AC0-D0A5-06F2-28C2-866D42CC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0" y="6553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-19050"/>
            <a:ext cx="9791700" cy="7353300"/>
            <a:chOff x="0" y="0"/>
            <a:chExt cx="13055600" cy="9804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80000"/>
            </a:blip>
            <a:srcRect t="21820" b="21820"/>
            <a:stretch>
              <a:fillRect/>
            </a:stretch>
          </p:blipFill>
          <p:spPr>
            <a:xfrm>
              <a:off x="0" y="0"/>
              <a:ext cx="13055600" cy="980440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284703"/>
            <a:ext cx="9106843" cy="668625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5110" y="1251526"/>
            <a:ext cx="5403380" cy="577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4859"/>
              </a:lnSpc>
              <a:defRPr sz="3200" b="1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四</a:t>
            </a:r>
            <a:r>
              <a:rPr lang="en-US" altLang="zh-TW" dirty="0"/>
              <a:t>、</a:t>
            </a:r>
            <a:r>
              <a:rPr lang="zh-TW" altLang="en-US" dirty="0"/>
              <a:t>高齡者交通安全教育計畫</a:t>
            </a:r>
            <a:endParaRPr lang="en-US" altLang="zh-TW" dirty="0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5272A8A7-9E1A-9AF3-9D31-F574B46300A0}"/>
              </a:ext>
            </a:extLst>
          </p:cNvPr>
          <p:cNvSpPr txBox="1"/>
          <p:nvPr/>
        </p:nvSpPr>
        <p:spPr>
          <a:xfrm>
            <a:off x="977357" y="1791750"/>
            <a:ext cx="1948133" cy="331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altLang="zh-TW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辦理情形</a:t>
            </a:r>
            <a:endParaRPr lang="en-US" b="1" dirty="0">
              <a:solidFill>
                <a:srgbClr val="1C64A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B5110B13-9173-B51B-6D08-1FDDDA7726AD}"/>
              </a:ext>
            </a:extLst>
          </p:cNvPr>
          <p:cNvSpPr txBox="1"/>
          <p:nvPr/>
        </p:nvSpPr>
        <p:spPr>
          <a:xfrm>
            <a:off x="1092785" y="2133600"/>
            <a:ext cx="4710620" cy="2170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日辦理計畫說明會議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盤點</a:t>
            </a:r>
            <a:r>
              <a:rPr lang="en-US" altLang="zh-TW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村里鄰長服務區相關文健站、福氣站等長者日常活動地點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配合每村里活動和教育小組協調安排路老師實地與長者宣導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宣導主題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 </a:t>
            </a:r>
            <a:r>
              <a:rPr lang="en-US" altLang="zh-TW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銀髮族交通安全指引</a:t>
            </a:r>
            <a:r>
              <a:rPr lang="en-US" altLang="zh-TW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12">
            <a:extLst>
              <a:ext uri="{FF2B5EF4-FFF2-40B4-BE49-F238E27FC236}">
                <a16:creationId xmlns:a16="http://schemas.microsoft.com/office/drawing/2014/main" id="{E0FD044A-A005-A3A9-83DD-2CBF395D64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15083"/>
              </p:ext>
            </p:extLst>
          </p:nvPr>
        </p:nvGraphicFramePr>
        <p:xfrm>
          <a:off x="1359524" y="4953000"/>
          <a:ext cx="5403380" cy="16002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50845">
                  <a:extLst>
                    <a:ext uri="{9D8B030D-6E8A-4147-A177-3AD203B41FA5}">
                      <a16:colId xmlns:a16="http://schemas.microsoft.com/office/drawing/2014/main" val="1184066661"/>
                    </a:ext>
                  </a:extLst>
                </a:gridCol>
                <a:gridCol w="1350845">
                  <a:extLst>
                    <a:ext uri="{9D8B030D-6E8A-4147-A177-3AD203B41FA5}">
                      <a16:colId xmlns:a16="http://schemas.microsoft.com/office/drawing/2014/main" val="3253202845"/>
                    </a:ext>
                  </a:extLst>
                </a:gridCol>
                <a:gridCol w="1062446">
                  <a:extLst>
                    <a:ext uri="{9D8B030D-6E8A-4147-A177-3AD203B41FA5}">
                      <a16:colId xmlns:a16="http://schemas.microsoft.com/office/drawing/2014/main" val="89608118"/>
                    </a:ext>
                  </a:extLst>
                </a:gridCol>
                <a:gridCol w="1639244">
                  <a:extLst>
                    <a:ext uri="{9D8B030D-6E8A-4147-A177-3AD203B41FA5}">
                      <a16:colId xmlns:a16="http://schemas.microsoft.com/office/drawing/2014/main" val="1468618549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實行情況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里數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場次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宣講觸及人數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83652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352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859978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1,264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080221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1,483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246135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1,134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163796"/>
                  </a:ext>
                </a:extLst>
              </a:tr>
            </a:tbl>
          </a:graphicData>
        </a:graphic>
      </p:graphicFrame>
      <p:pic>
        <p:nvPicPr>
          <p:cNvPr id="13" name="圖片 12">
            <a:extLst>
              <a:ext uri="{FF2B5EF4-FFF2-40B4-BE49-F238E27FC236}">
                <a16:creationId xmlns:a16="http://schemas.microsoft.com/office/drawing/2014/main" id="{F6E58C13-0F36-9C1F-9462-B5DD667AB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69" y="4381213"/>
            <a:ext cx="1848296" cy="207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09AC8AA4-77FB-8FD5-67D7-856AE07FD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256" y="2080101"/>
            <a:ext cx="2761309" cy="2079611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2F3481A9-D6BF-37D5-38D8-111E3D745424}"/>
              </a:ext>
            </a:extLst>
          </p:cNvPr>
          <p:cNvSpPr txBox="1"/>
          <p:nvPr/>
        </p:nvSpPr>
        <p:spPr>
          <a:xfrm>
            <a:off x="1447800" y="4249089"/>
            <a:ext cx="5562600" cy="703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路口依號誌停等、穿越路口須停看行、騎乘機車應戴安全帽、 </a:t>
            </a:r>
            <a:endParaRPr lang="en-US" altLang="zh-TW" sz="14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4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夜間穿著亮色系衣物、電動代步器應靠邊行進、服用藥物注意副作用</a:t>
            </a:r>
            <a:endParaRPr lang="zh-TW" altLang="en-US" sz="1400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1C8EDA4B-3D75-B6DE-FD10-16B010A87ADC}"/>
              </a:ext>
            </a:extLst>
          </p:cNvPr>
          <p:cNvGrpSpPr/>
          <p:nvPr/>
        </p:nvGrpSpPr>
        <p:grpSpPr>
          <a:xfrm>
            <a:off x="538248" y="612952"/>
            <a:ext cx="8677105" cy="581409"/>
            <a:chOff x="1947829" y="2289952"/>
            <a:chExt cx="8677105" cy="581409"/>
          </a:xfrm>
        </p:grpSpPr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64561383-B307-2964-BB8C-28402E58E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947829" y="2289952"/>
              <a:ext cx="532668" cy="581409"/>
            </a:xfrm>
            <a:prstGeom prst="rect">
              <a:avLst/>
            </a:prstGeom>
          </p:spPr>
        </p:pic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58CEE811-8B4F-6897-85D0-64D46D56929B}"/>
                </a:ext>
              </a:extLst>
            </p:cNvPr>
            <p:cNvSpPr txBox="1"/>
            <p:nvPr/>
          </p:nvSpPr>
          <p:spPr>
            <a:xfrm>
              <a:off x="2573691" y="2517097"/>
              <a:ext cx="8051243" cy="354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302" spc="920" dirty="0">
                  <a:solidFill>
                    <a:srgbClr val="000000"/>
                  </a:solidFill>
                  <a:ea typeface="Lato"/>
                </a:rPr>
                <a:t>花蓮縣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112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年度第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學期國民中小學校長會議</a:t>
              </a:r>
              <a:endParaRPr lang="en-US" sz="2302" spc="920" dirty="0">
                <a:solidFill>
                  <a:srgbClr val="000000"/>
                </a:solidFill>
                <a:ea typeface="Lato"/>
              </a:endParaRPr>
            </a:p>
          </p:txBody>
        </p:sp>
      </p:grpSp>
      <p:sp>
        <p:nvSpPr>
          <p:cNvPr id="21" name="投影片編號版面配置區 20">
            <a:extLst>
              <a:ext uri="{FF2B5EF4-FFF2-40B4-BE49-F238E27FC236}">
                <a16:creationId xmlns:a16="http://schemas.microsoft.com/office/drawing/2014/main" id="{75279FF8-FBC2-3F95-E026-8D1438FB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0" y="6553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7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-19050"/>
            <a:ext cx="9791700" cy="7353300"/>
            <a:chOff x="0" y="0"/>
            <a:chExt cx="13055600" cy="9804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80000"/>
            </a:blip>
            <a:srcRect t="21820" b="21820"/>
            <a:stretch>
              <a:fillRect/>
            </a:stretch>
          </p:blipFill>
          <p:spPr>
            <a:xfrm>
              <a:off x="0" y="0"/>
              <a:ext cx="13055600" cy="980440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9106843" cy="6686256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79412EF6-8A53-AE89-728A-580C127E2782}"/>
              </a:ext>
            </a:extLst>
          </p:cNvPr>
          <p:cNvSpPr txBox="1"/>
          <p:nvPr/>
        </p:nvSpPr>
        <p:spPr>
          <a:xfrm>
            <a:off x="3411655" y="1464925"/>
            <a:ext cx="2930290" cy="565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9"/>
              </a:lnSpc>
            </a:pP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酒後找代駕</a:t>
            </a:r>
            <a:endParaRPr lang="en-US" altLang="zh-TW" sz="32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6EBA8C9-0237-26C5-5C23-25C9D9F73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3" y="2191103"/>
            <a:ext cx="3164288" cy="4475921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47E0C5-658B-22C4-279D-999125DFC306}"/>
              </a:ext>
            </a:extLst>
          </p:cNvPr>
          <p:cNvSpPr txBox="1"/>
          <p:nvPr/>
        </p:nvSpPr>
        <p:spPr>
          <a:xfrm>
            <a:off x="4401021" y="2210688"/>
            <a:ext cx="1600200" cy="424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2879"/>
              </a:lnSpc>
              <a:defRPr b="1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/>
              <a:t>(</a:t>
            </a:r>
            <a:r>
              <a:rPr lang="zh-TW" altLang="en-US"/>
              <a:t>一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zh-TW" altLang="en-US"/>
              <a:t>計畫目的</a:t>
            </a:r>
            <a:endParaRPr lang="en-US" altLang="zh-TW" dirty="0"/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47A76383-FC6B-88FF-CAE3-4F30CBE84D06}"/>
              </a:ext>
            </a:extLst>
          </p:cNvPr>
          <p:cNvSpPr txBox="1"/>
          <p:nvPr/>
        </p:nvSpPr>
        <p:spPr>
          <a:xfrm>
            <a:off x="4632323" y="2643013"/>
            <a:ext cx="5006977" cy="1062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降低酒駕發生率、提升代駕服務品質</a:t>
            </a:r>
            <a:endParaRPr lang="en-US" altLang="zh-TW" sz="1600" b="1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與花蓮監理站協同輔導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每月輔導</a:t>
            </a:r>
            <a:r>
              <a:rPr lang="en-US" altLang="zh-TW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家業者教育訓練、增加駕駛員數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FA1C7A7-C8B9-6D0D-FB6C-03158DE40098}"/>
              </a:ext>
            </a:extLst>
          </p:cNvPr>
          <p:cNvSpPr txBox="1"/>
          <p:nvPr/>
        </p:nvSpPr>
        <p:spPr>
          <a:xfrm>
            <a:off x="4419600" y="3815399"/>
            <a:ext cx="1600200" cy="424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2879"/>
              </a:lnSpc>
              <a:defRPr b="1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服務據點</a:t>
            </a:r>
            <a:endParaRPr lang="en-US" altLang="zh-TW" dirty="0"/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D8275021-F106-6A4F-8344-73293E94BB04}"/>
              </a:ext>
            </a:extLst>
          </p:cNvPr>
          <p:cNvSpPr txBox="1"/>
          <p:nvPr/>
        </p:nvSpPr>
        <p:spPr>
          <a:xfrm>
            <a:off x="4638808" y="4239618"/>
            <a:ext cx="204603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現有</a:t>
            </a:r>
            <a:r>
              <a:rPr lang="en-US" altLang="zh-TW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計程車業者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中信計程車行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國聲汽車行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陽光計程車行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統一汽車行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尚鴻計程車行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1600" dirty="0">
                <a:solidFill>
                  <a:srgbClr val="0215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大連計程車行</a:t>
            </a:r>
            <a:endParaRPr lang="en-US" altLang="zh-TW" sz="1600" dirty="0">
              <a:solidFill>
                <a:srgbClr val="0215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7D513E87-0677-9700-B03A-4DE119A8D1F7}"/>
              </a:ext>
            </a:extLst>
          </p:cNvPr>
          <p:cNvGrpSpPr/>
          <p:nvPr/>
        </p:nvGrpSpPr>
        <p:grpSpPr>
          <a:xfrm>
            <a:off x="538248" y="612952"/>
            <a:ext cx="8677105" cy="581409"/>
            <a:chOff x="1947829" y="2289952"/>
            <a:chExt cx="8677105" cy="581409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22969947-E0BA-B7E4-8FA3-E5041B653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947829" y="2289952"/>
              <a:ext cx="532668" cy="581409"/>
            </a:xfrm>
            <a:prstGeom prst="rect">
              <a:avLst/>
            </a:prstGeom>
          </p:spPr>
        </p:pic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4925126A-02AF-4ED9-8DFB-848BA8034B21}"/>
                </a:ext>
              </a:extLst>
            </p:cNvPr>
            <p:cNvSpPr txBox="1"/>
            <p:nvPr/>
          </p:nvSpPr>
          <p:spPr>
            <a:xfrm>
              <a:off x="2573691" y="2517097"/>
              <a:ext cx="8051243" cy="354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302" spc="920" dirty="0">
                  <a:solidFill>
                    <a:srgbClr val="000000"/>
                  </a:solidFill>
                  <a:ea typeface="Lato"/>
                </a:rPr>
                <a:t>花蓮縣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112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年度第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學期國民中小學校長會議</a:t>
              </a:r>
              <a:endParaRPr lang="en-US" sz="2302" spc="920" dirty="0">
                <a:solidFill>
                  <a:srgbClr val="000000"/>
                </a:solidFill>
                <a:ea typeface="Lato"/>
              </a:endParaRPr>
            </a:p>
          </p:txBody>
        </p:sp>
      </p:grpSp>
      <p:sp>
        <p:nvSpPr>
          <p:cNvPr id="21" name="投影片編號版面配置區 20">
            <a:extLst>
              <a:ext uri="{FF2B5EF4-FFF2-40B4-BE49-F238E27FC236}">
                <a16:creationId xmlns:a16="http://schemas.microsoft.com/office/drawing/2014/main" id="{8092FDC7-E330-5A31-9B17-1172C106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5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-19050"/>
            <a:ext cx="9791700" cy="7353300"/>
            <a:chOff x="0" y="0"/>
            <a:chExt cx="13055600" cy="98044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80000"/>
            </a:blip>
            <a:srcRect t="21820" b="21820"/>
            <a:stretch>
              <a:fillRect/>
            </a:stretch>
          </p:blipFill>
          <p:spPr>
            <a:xfrm>
              <a:off x="0" y="0"/>
              <a:ext cx="13055600" cy="9804400"/>
            </a:xfrm>
            <a:prstGeom prst="rect">
              <a:avLst/>
            </a:prstGeom>
          </p:spPr>
        </p:pic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9106843" cy="6686256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79412EF6-8A53-AE89-728A-580C127E2782}"/>
              </a:ext>
            </a:extLst>
          </p:cNvPr>
          <p:cNvSpPr txBox="1"/>
          <p:nvPr/>
        </p:nvSpPr>
        <p:spPr>
          <a:xfrm>
            <a:off x="2167364" y="1464925"/>
            <a:ext cx="5418873" cy="565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交通安全文宣相關資訊網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192F4E7-0799-E08B-EADE-2755268CEA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687" b="6292"/>
          <a:stretch/>
        </p:blipFill>
        <p:spPr>
          <a:xfrm>
            <a:off x="723900" y="2750639"/>
            <a:ext cx="8305800" cy="387876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E083073F-3622-0D0B-438D-912ECA10E9BB}"/>
              </a:ext>
            </a:extLst>
          </p:cNvPr>
          <p:cNvSpPr txBox="1"/>
          <p:nvPr/>
        </p:nvSpPr>
        <p:spPr>
          <a:xfrm>
            <a:off x="609600" y="2166581"/>
            <a:ext cx="2533179" cy="424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altLang="zh-TW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1C64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交通安全入口網</a:t>
            </a:r>
            <a:endParaRPr lang="en-US" altLang="zh-TW" b="1" dirty="0">
              <a:solidFill>
                <a:srgbClr val="1C64A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598F0FC4-A4A3-4DEF-7F4F-178DBABE338D}"/>
              </a:ext>
            </a:extLst>
          </p:cNvPr>
          <p:cNvGrpSpPr/>
          <p:nvPr/>
        </p:nvGrpSpPr>
        <p:grpSpPr>
          <a:xfrm>
            <a:off x="538248" y="612952"/>
            <a:ext cx="8677105" cy="581409"/>
            <a:chOff x="1947829" y="2289952"/>
            <a:chExt cx="8677105" cy="581409"/>
          </a:xfrm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A6422A31-49FC-B82D-4787-D55AC08C6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947829" y="2289952"/>
              <a:ext cx="532668" cy="581409"/>
            </a:xfrm>
            <a:prstGeom prst="rect">
              <a:avLst/>
            </a:prstGeom>
          </p:spPr>
        </p:pic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1C545EC8-A928-913A-2CB6-D76DDA422085}"/>
                </a:ext>
              </a:extLst>
            </p:cNvPr>
            <p:cNvSpPr txBox="1"/>
            <p:nvPr/>
          </p:nvSpPr>
          <p:spPr>
            <a:xfrm>
              <a:off x="2573691" y="2517097"/>
              <a:ext cx="8051243" cy="3542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2302" spc="920" dirty="0">
                  <a:solidFill>
                    <a:srgbClr val="000000"/>
                  </a:solidFill>
                  <a:ea typeface="Lato"/>
                </a:rPr>
                <a:t>花蓮縣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112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年度第</a:t>
              </a:r>
              <a:r>
                <a:rPr lang="en-US" altLang="zh-TW" sz="2302" spc="920" dirty="0">
                  <a:solidFill>
                    <a:srgbClr val="000000"/>
                  </a:solidFill>
                  <a:ea typeface="Lato"/>
                </a:rPr>
                <a:t>1</a:t>
              </a:r>
              <a:r>
                <a:rPr lang="zh-TW" altLang="en-US" sz="2302" spc="920" dirty="0">
                  <a:solidFill>
                    <a:srgbClr val="000000"/>
                  </a:solidFill>
                  <a:ea typeface="Lato"/>
                </a:rPr>
                <a:t>學期國民中小學校長會議</a:t>
              </a:r>
              <a:endParaRPr lang="en-US" sz="2302" spc="920" dirty="0">
                <a:solidFill>
                  <a:srgbClr val="000000"/>
                </a:solidFill>
                <a:ea typeface="Lato"/>
              </a:endParaRPr>
            </a:p>
          </p:txBody>
        </p:sp>
      </p:grpSp>
      <p:sp>
        <p:nvSpPr>
          <p:cNvPr id="19" name="投影片編號版面配置區 18">
            <a:extLst>
              <a:ext uri="{FF2B5EF4-FFF2-40B4-BE49-F238E27FC236}">
                <a16:creationId xmlns:a16="http://schemas.microsoft.com/office/drawing/2014/main" id="{4A2B18EF-98BE-E0F3-37AA-02B3CEE0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7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801</Words>
  <Application>Microsoft Office PowerPoint</Application>
  <PresentationFormat>自訂</PresentationFormat>
  <Paragraphs>137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Arial</vt:lpstr>
      <vt:lpstr>微軟正黑體</vt:lpstr>
      <vt:lpstr>Calibri</vt:lpstr>
      <vt:lpstr>Wingdings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report</dc:title>
  <dc:creator>郭憓欣</dc:creator>
  <cp:lastModifiedBy>憓欣 郭</cp:lastModifiedBy>
  <cp:revision>32</cp:revision>
  <cp:lastPrinted>2022-12-28T06:22:26Z</cp:lastPrinted>
  <dcterms:created xsi:type="dcterms:W3CDTF">2006-08-16T00:00:00Z</dcterms:created>
  <dcterms:modified xsi:type="dcterms:W3CDTF">2023-08-16T05:59:55Z</dcterms:modified>
  <dc:identifier>DAFBM0BbLpI</dc:identifier>
</cp:coreProperties>
</file>