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7" r:id="rId3"/>
    <p:sldId id="288" r:id="rId4"/>
    <p:sldId id="257" r:id="rId5"/>
    <p:sldId id="264" r:id="rId6"/>
    <p:sldId id="258" r:id="rId7"/>
    <p:sldId id="282" r:id="rId8"/>
    <p:sldId id="289" r:id="rId9"/>
    <p:sldId id="283" r:id="rId10"/>
    <p:sldId id="284" r:id="rId11"/>
    <p:sldId id="285" r:id="rId12"/>
    <p:sldId id="286" r:id="rId13"/>
    <p:sldId id="290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91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ADFED-3106-4A3A-B8FC-33D1824C0FE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4F93ED1-22B0-4032-802F-6D6B24746042}">
      <dgm:prSet phldrT="[文字]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r>
            <a:rPr lang="zh-TW" altLang="en-US" b="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專業技術群</a:t>
          </a:r>
          <a:endParaRPr lang="zh-TW" altLang="en-US" b="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E1D7D4B-C0E5-49A1-8A8B-CC63ACB2CA98}" type="parTrans" cxnId="{082C4F14-C307-44C0-8DDD-43F9578DDC7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A6316DC-2B93-4E7C-BF7F-6EC433287087}" type="sibTrans" cxnId="{082C4F14-C307-44C0-8DDD-43F9578DDC73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7D15E64-FDEF-4D5C-9827-2D2D626D551D}">
      <dgm:prSet phldrT="[文字]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r>
            <a:rPr lang="zh-TW" altLang="en-US" b="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門市服務</a:t>
          </a:r>
          <a:endParaRPr lang="zh-TW" altLang="en-US" b="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F6B1BA7A-50FD-4B5F-AFA2-69C80B2ACA2C}" type="parTrans" cxnId="{AABA6A8B-4765-4256-99D0-2596B18A382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57AAC9B-8511-4A88-ADF0-B8E19ADF542D}" type="sibTrans" cxnId="{AABA6A8B-4765-4256-99D0-2596B18A382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9EC216C-EF29-4682-85E7-5F225EF6F9D8}">
      <dgm:prSet phldrT="[文字]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r>
            <a:rPr lang="zh-TW" altLang="en-US" b="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觀光旅遊業</a:t>
          </a:r>
          <a:endParaRPr lang="zh-TW" altLang="en-US" b="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D4D533EE-629F-41FA-9EF5-80278EAF4007}" type="parTrans" cxnId="{E10B0C44-2A5C-4D00-8FD6-7E7BB5CBB7D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FB14A0C-6D12-485E-96D4-D8C6B2976E7C}" type="sibTrans" cxnId="{E10B0C44-2A5C-4D00-8FD6-7E7BB5CBB7D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7AE91CA-7501-4331-9910-87B84115B37B}">
      <dgm:prSet phldrT="[文字]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r>
            <a:rPr lang="zh-TW" altLang="en-US" b="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餐飲業</a:t>
          </a:r>
          <a:endParaRPr lang="zh-TW" altLang="en-US" b="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A56BC90-8AEC-4E4B-92DC-3D8589765706}" type="parTrans" cxnId="{D85E0987-5F40-4C46-AA41-BA6F5AB046F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073C85F-6D96-4744-9B73-256F069341FE}" type="sibTrans" cxnId="{D85E0987-5F40-4C46-AA41-BA6F5AB046F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902075D-B28B-43EE-ABF9-39E9049BF2EA}">
      <dgm:prSet phldrT="[文字]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r>
            <a:rPr lang="zh-TW" altLang="en-US" b="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量販服務</a:t>
          </a:r>
          <a:endParaRPr lang="zh-TW" altLang="en-US" b="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58B6203-4B1D-4227-8894-10310DF08693}" type="parTrans" cxnId="{71A865B8-792B-493D-A278-C66E0D6FB5A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7EC1D4D-152D-48B6-B8EE-B1C6D8BFAE60}" type="sibTrans" cxnId="{71A865B8-792B-493D-A278-C66E0D6FB5A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AFA09C7-ABB2-4444-AB67-B445F2710988}" type="pres">
      <dgm:prSet presAssocID="{05CADFED-3106-4A3A-B8FC-33D1824C0F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8D0E09C-7F88-4DA8-903B-3870E51A35A5}" type="pres">
      <dgm:prSet presAssocID="{05CADFED-3106-4A3A-B8FC-33D1824C0FE9}" presName="cycle" presStyleCnt="0"/>
      <dgm:spPr/>
    </dgm:pt>
    <dgm:pt modelId="{58F81E8F-017B-4F5A-AD34-2B191C4BB91D}" type="pres">
      <dgm:prSet presAssocID="{44F93ED1-22B0-4032-802F-6D6B24746042}" presName="nodeFirstNode" presStyleLbl="node1" presStyleIdx="0" presStyleCnt="5" custRadScaleRad="100099" custRadScaleInc="-1469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zh-TW" altLang="en-US"/>
        </a:p>
      </dgm:t>
    </dgm:pt>
    <dgm:pt modelId="{9154831D-B60C-4940-9088-85795FA86372}" type="pres">
      <dgm:prSet presAssocID="{2A6316DC-2B93-4E7C-BF7F-6EC433287087}" presName="sibTransFirstNode" presStyleLbl="bgShp" presStyleIdx="0" presStyleCnt="1"/>
      <dgm:spPr/>
      <dgm:t>
        <a:bodyPr/>
        <a:lstStyle/>
        <a:p>
          <a:endParaRPr lang="zh-TW" altLang="en-US"/>
        </a:p>
      </dgm:t>
    </dgm:pt>
    <dgm:pt modelId="{3BA2FE87-15E1-4C5E-BC0A-BB9BF88595C0}" type="pres">
      <dgm:prSet presAssocID="{67D15E64-FDEF-4D5C-9827-2D2D626D551D}" presName="nodeFollowingNodes" presStyleLbl="node1" presStyleIdx="1" presStyleCnt="5" custRadScaleRad="110639" custRadScaleInc="42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A6000A15-74C2-4DCA-AE32-A103F5A45B99}" type="pres">
      <dgm:prSet presAssocID="{B9EC216C-EF29-4682-85E7-5F225EF6F9D8}" presName="nodeFollowingNodes" presStyleLbl="node1" presStyleIdx="2" presStyleCnt="5" custRadScaleRad="102188" custRadScaleInc="-2233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9051667A-B9FA-4F4D-BC29-C34497562D99}" type="pres">
      <dgm:prSet presAssocID="{47AE91CA-7501-4331-9910-87B84115B37B}" presName="nodeFollowingNodes" presStyleLbl="node1" presStyleIdx="3" presStyleCnt="5" custRadScaleRad="104545" custRadScaleInc="2416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A619E23D-83D7-406A-BCE7-8E2DBDE577FC}" type="pres">
      <dgm:prSet presAssocID="{6902075D-B28B-43EE-ABF9-39E9049BF2EA}" presName="nodeFollowingNodes" presStyleLbl="node1" presStyleIdx="4" presStyleCnt="5" custRadScaleRad="125172" custRadScaleInc="-758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375DF6CE-FD8A-406E-997F-33493FFAA823}" type="presOf" srcId="{B9EC216C-EF29-4682-85E7-5F225EF6F9D8}" destId="{A6000A15-74C2-4DCA-AE32-A103F5A45B99}" srcOrd="0" destOrd="0" presId="urn:microsoft.com/office/officeart/2005/8/layout/cycle3"/>
    <dgm:cxn modelId="{25ED13AC-BFB6-4ECA-B8FC-E9E6A7103AD7}" type="presOf" srcId="{47AE91CA-7501-4331-9910-87B84115B37B}" destId="{9051667A-B9FA-4F4D-BC29-C34497562D99}" srcOrd="0" destOrd="0" presId="urn:microsoft.com/office/officeart/2005/8/layout/cycle3"/>
    <dgm:cxn modelId="{F5FFA9E0-F0E7-4D28-ABC8-9F73A37C6E46}" type="presOf" srcId="{05CADFED-3106-4A3A-B8FC-33D1824C0FE9}" destId="{5AFA09C7-ABB2-4444-AB67-B445F2710988}" srcOrd="0" destOrd="0" presId="urn:microsoft.com/office/officeart/2005/8/layout/cycle3"/>
    <dgm:cxn modelId="{AABA6A8B-4765-4256-99D0-2596B18A3822}" srcId="{05CADFED-3106-4A3A-B8FC-33D1824C0FE9}" destId="{67D15E64-FDEF-4D5C-9827-2D2D626D551D}" srcOrd="1" destOrd="0" parTransId="{F6B1BA7A-50FD-4B5F-AFA2-69C80B2ACA2C}" sibTransId="{757AAC9B-8511-4A88-ADF0-B8E19ADF542D}"/>
    <dgm:cxn modelId="{D85E0987-5F40-4C46-AA41-BA6F5AB046FC}" srcId="{05CADFED-3106-4A3A-B8FC-33D1824C0FE9}" destId="{47AE91CA-7501-4331-9910-87B84115B37B}" srcOrd="3" destOrd="0" parTransId="{3A56BC90-8AEC-4E4B-92DC-3D8589765706}" sibTransId="{F073C85F-6D96-4744-9B73-256F069341FE}"/>
    <dgm:cxn modelId="{71A865B8-792B-493D-A278-C66E0D6FB5AA}" srcId="{05CADFED-3106-4A3A-B8FC-33D1824C0FE9}" destId="{6902075D-B28B-43EE-ABF9-39E9049BF2EA}" srcOrd="4" destOrd="0" parTransId="{A58B6203-4B1D-4227-8894-10310DF08693}" sibTransId="{F7EC1D4D-152D-48B6-B8EE-B1C6D8BFAE60}"/>
    <dgm:cxn modelId="{5D5D6024-A461-4363-B6B1-46B0912FC59A}" type="presOf" srcId="{44F93ED1-22B0-4032-802F-6D6B24746042}" destId="{58F81E8F-017B-4F5A-AD34-2B191C4BB91D}" srcOrd="0" destOrd="0" presId="urn:microsoft.com/office/officeart/2005/8/layout/cycle3"/>
    <dgm:cxn modelId="{BBE6963C-1454-4B68-AE04-EEF6C45A7F4F}" type="presOf" srcId="{2A6316DC-2B93-4E7C-BF7F-6EC433287087}" destId="{9154831D-B60C-4940-9088-85795FA86372}" srcOrd="0" destOrd="0" presId="urn:microsoft.com/office/officeart/2005/8/layout/cycle3"/>
    <dgm:cxn modelId="{E102E401-96A2-429F-B801-871D07EC43E1}" type="presOf" srcId="{6902075D-B28B-43EE-ABF9-39E9049BF2EA}" destId="{A619E23D-83D7-406A-BCE7-8E2DBDE577FC}" srcOrd="0" destOrd="0" presId="urn:microsoft.com/office/officeart/2005/8/layout/cycle3"/>
    <dgm:cxn modelId="{082C4F14-C307-44C0-8DDD-43F9578DDC73}" srcId="{05CADFED-3106-4A3A-B8FC-33D1824C0FE9}" destId="{44F93ED1-22B0-4032-802F-6D6B24746042}" srcOrd="0" destOrd="0" parTransId="{AE1D7D4B-C0E5-49A1-8A8B-CC63ACB2CA98}" sibTransId="{2A6316DC-2B93-4E7C-BF7F-6EC433287087}"/>
    <dgm:cxn modelId="{82D113FD-C535-4038-A6D1-896D19A2E6DA}" type="presOf" srcId="{67D15E64-FDEF-4D5C-9827-2D2D626D551D}" destId="{3BA2FE87-15E1-4C5E-BC0A-BB9BF88595C0}" srcOrd="0" destOrd="0" presId="urn:microsoft.com/office/officeart/2005/8/layout/cycle3"/>
    <dgm:cxn modelId="{E10B0C44-2A5C-4D00-8FD6-7E7BB5CBB7DC}" srcId="{05CADFED-3106-4A3A-B8FC-33D1824C0FE9}" destId="{B9EC216C-EF29-4682-85E7-5F225EF6F9D8}" srcOrd="2" destOrd="0" parTransId="{D4D533EE-629F-41FA-9EF5-80278EAF4007}" sibTransId="{BFB14A0C-6D12-485E-96D4-D8C6B2976E7C}"/>
    <dgm:cxn modelId="{EF5695BC-A921-472E-BA15-0B70B8A8AB43}" type="presParOf" srcId="{5AFA09C7-ABB2-4444-AB67-B445F2710988}" destId="{A8D0E09C-7F88-4DA8-903B-3870E51A35A5}" srcOrd="0" destOrd="0" presId="urn:microsoft.com/office/officeart/2005/8/layout/cycle3"/>
    <dgm:cxn modelId="{9544BF11-1ABC-4AC0-95AE-736C74950BE8}" type="presParOf" srcId="{A8D0E09C-7F88-4DA8-903B-3870E51A35A5}" destId="{58F81E8F-017B-4F5A-AD34-2B191C4BB91D}" srcOrd="0" destOrd="0" presId="urn:microsoft.com/office/officeart/2005/8/layout/cycle3"/>
    <dgm:cxn modelId="{626EB2D4-80E5-4DFF-A4CB-B64CD73F80FE}" type="presParOf" srcId="{A8D0E09C-7F88-4DA8-903B-3870E51A35A5}" destId="{9154831D-B60C-4940-9088-85795FA86372}" srcOrd="1" destOrd="0" presId="urn:microsoft.com/office/officeart/2005/8/layout/cycle3"/>
    <dgm:cxn modelId="{A0CCC6AC-012E-4A63-97EB-A644A41F0D64}" type="presParOf" srcId="{A8D0E09C-7F88-4DA8-903B-3870E51A35A5}" destId="{3BA2FE87-15E1-4C5E-BC0A-BB9BF88595C0}" srcOrd="2" destOrd="0" presId="urn:microsoft.com/office/officeart/2005/8/layout/cycle3"/>
    <dgm:cxn modelId="{09C9509E-D678-4861-B3D9-CB253FDAF5D9}" type="presParOf" srcId="{A8D0E09C-7F88-4DA8-903B-3870E51A35A5}" destId="{A6000A15-74C2-4DCA-AE32-A103F5A45B99}" srcOrd="3" destOrd="0" presId="urn:microsoft.com/office/officeart/2005/8/layout/cycle3"/>
    <dgm:cxn modelId="{A316853F-F744-4400-BDFC-78670E7CA4F9}" type="presParOf" srcId="{A8D0E09C-7F88-4DA8-903B-3870E51A35A5}" destId="{9051667A-B9FA-4F4D-BC29-C34497562D99}" srcOrd="4" destOrd="0" presId="urn:microsoft.com/office/officeart/2005/8/layout/cycle3"/>
    <dgm:cxn modelId="{3D7F9467-99F0-4600-ACC8-3025A598E48B}" type="presParOf" srcId="{A8D0E09C-7F88-4DA8-903B-3870E51A35A5}" destId="{A619E23D-83D7-406A-BCE7-8E2DBDE577F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54831D-B60C-4940-9088-85795FA86372}">
      <dsp:nvSpPr>
        <dsp:cNvPr id="0" name=""/>
        <dsp:cNvSpPr/>
      </dsp:nvSpPr>
      <dsp:spPr>
        <a:xfrm>
          <a:off x="994106" y="-23590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81E8F-017B-4F5A-AD34-2B191C4BB91D}">
      <dsp:nvSpPr>
        <dsp:cNvPr id="0" name=""/>
        <dsp:cNvSpPr/>
      </dsp:nvSpPr>
      <dsp:spPr>
        <a:xfrm>
          <a:off x="2088224" y="8"/>
          <a:ext cx="1866304" cy="933152"/>
        </a:xfrm>
        <a:prstGeom prst="flowChartProcess">
          <a:avLst/>
        </a:prstGeom>
        <a:solidFill>
          <a:schemeClr val="tx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專業技術群</a:t>
          </a:r>
          <a:endParaRPr lang="zh-TW" altLang="en-US" sz="2600" b="0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088224" y="8"/>
        <a:ext cx="1866304" cy="933152"/>
      </dsp:txXfrm>
    </dsp:sp>
    <dsp:sp modelId="{3BA2FE87-15E1-4C5E-BC0A-BB9BF88595C0}">
      <dsp:nvSpPr>
        <dsp:cNvPr id="0" name=""/>
        <dsp:cNvSpPr/>
      </dsp:nvSpPr>
      <dsp:spPr>
        <a:xfrm>
          <a:off x="3958641" y="1220766"/>
          <a:ext cx="1866304" cy="933152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門市服務</a:t>
          </a:r>
          <a:endParaRPr lang="zh-TW" altLang="en-US" sz="2600" b="0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958641" y="1220766"/>
        <a:ext cx="1866304" cy="933152"/>
      </dsp:txXfrm>
    </dsp:sp>
    <dsp:sp modelId="{A6000A15-74C2-4DCA-AE32-A103F5A45B99}">
      <dsp:nvSpPr>
        <dsp:cNvPr id="0" name=""/>
        <dsp:cNvSpPr/>
      </dsp:nvSpPr>
      <dsp:spPr>
        <a:xfrm>
          <a:off x="3456382" y="2880324"/>
          <a:ext cx="1866304" cy="933152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觀光旅遊業</a:t>
          </a:r>
          <a:endParaRPr lang="zh-TW" altLang="en-US" sz="2600" b="0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456382" y="2880324"/>
        <a:ext cx="1866304" cy="933152"/>
      </dsp:txXfrm>
    </dsp:sp>
    <dsp:sp modelId="{9051667A-B9FA-4F4D-BC29-C34497562D99}">
      <dsp:nvSpPr>
        <dsp:cNvPr id="0" name=""/>
        <dsp:cNvSpPr/>
      </dsp:nvSpPr>
      <dsp:spPr>
        <a:xfrm>
          <a:off x="720080" y="2880328"/>
          <a:ext cx="1866304" cy="933152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餐飲業</a:t>
          </a:r>
          <a:endParaRPr lang="zh-TW" altLang="en-US" sz="2600" b="0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720080" y="2880328"/>
        <a:ext cx="1866304" cy="933152"/>
      </dsp:txXfrm>
    </dsp:sp>
    <dsp:sp modelId="{A619E23D-83D7-406A-BCE7-8E2DBDE577FC}">
      <dsp:nvSpPr>
        <dsp:cNvPr id="0" name=""/>
        <dsp:cNvSpPr/>
      </dsp:nvSpPr>
      <dsp:spPr>
        <a:xfrm>
          <a:off x="9975" y="1227082"/>
          <a:ext cx="1866304" cy="933152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量販服務</a:t>
          </a:r>
          <a:endParaRPr lang="zh-TW" altLang="en-US" sz="2600" b="0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9975" y="1227082"/>
        <a:ext cx="1866304" cy="933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72DBC-F55E-4CE9-AB67-5D26F2C91856}" type="datetimeFigureOut">
              <a:rPr lang="zh-TW" altLang="en-US" smtClean="0"/>
              <a:t>2018/1/22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ADCF4-BC4E-48A8-B61E-A3CE6E281F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8B8F12-6647-4AAB-9905-51541F8C809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377C-0F71-46C4-AE7D-C00130A3A300}" type="datetimeFigureOut">
              <a:rPr lang="zh-TW" altLang="en-US" smtClean="0"/>
              <a:t>2018/1/22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5C4-91C8-43A2-9659-1B4F29965D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377C-0F71-46C4-AE7D-C00130A3A300}" type="datetimeFigureOut">
              <a:rPr lang="zh-TW" altLang="en-US" smtClean="0"/>
              <a:t>2018/1/22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5C4-91C8-43A2-9659-1B4F29965D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377C-0F71-46C4-AE7D-C00130A3A300}" type="datetimeFigureOut">
              <a:rPr lang="zh-TW" altLang="en-US" smtClean="0"/>
              <a:t>2018/1/22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5C4-91C8-43A2-9659-1B4F29965D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377C-0F71-46C4-AE7D-C00130A3A300}" type="datetimeFigureOut">
              <a:rPr lang="zh-TW" altLang="en-US" smtClean="0"/>
              <a:t>2018/1/22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5C4-91C8-43A2-9659-1B4F29965D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377C-0F71-46C4-AE7D-C00130A3A300}" type="datetimeFigureOut">
              <a:rPr lang="zh-TW" altLang="en-US" smtClean="0"/>
              <a:t>2018/1/22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5C4-91C8-43A2-9659-1B4F29965D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377C-0F71-46C4-AE7D-C00130A3A300}" type="datetimeFigureOut">
              <a:rPr lang="zh-TW" altLang="en-US" smtClean="0"/>
              <a:t>2018/1/22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5C4-91C8-43A2-9659-1B4F29965D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377C-0F71-46C4-AE7D-C00130A3A300}" type="datetimeFigureOut">
              <a:rPr lang="zh-TW" altLang="en-US" smtClean="0"/>
              <a:t>2018/1/22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5C4-91C8-43A2-9659-1B4F29965D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377C-0F71-46C4-AE7D-C00130A3A300}" type="datetimeFigureOut">
              <a:rPr lang="zh-TW" altLang="en-US" smtClean="0"/>
              <a:t>2018/1/22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5C4-91C8-43A2-9659-1B4F29965D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377C-0F71-46C4-AE7D-C00130A3A300}" type="datetimeFigureOut">
              <a:rPr lang="zh-TW" altLang="en-US" smtClean="0"/>
              <a:t>2018/1/22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5C4-91C8-43A2-9659-1B4F29965D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377C-0F71-46C4-AE7D-C00130A3A300}" type="datetimeFigureOut">
              <a:rPr lang="zh-TW" altLang="en-US" smtClean="0"/>
              <a:t>2018/1/22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5C4-91C8-43A2-9659-1B4F29965D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377C-0F71-46C4-AE7D-C00130A3A300}" type="datetimeFigureOut">
              <a:rPr lang="zh-TW" altLang="en-US" smtClean="0"/>
              <a:t>2018/1/22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5C4-91C8-43A2-9659-1B4F29965D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377C-0F71-46C4-AE7D-C00130A3A300}" type="datetimeFigureOut">
              <a:rPr lang="zh-TW" altLang="en-US" smtClean="0"/>
              <a:t>2018/1/22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B5C4-91C8-43A2-9659-1B4F29965D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aron_wang@worldvision.org.tw" TargetMode="External"/><Relationship Id="rId2" Type="http://schemas.openxmlformats.org/officeDocument/2006/relationships/hyperlink" Target="mailto:yuhan_yan@worldvision.org.t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aticon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b="1" u="sng" dirty="0" smtClean="0">
                <a:latin typeface="微軟正黑體" pitchFamily="34" charset="-120"/>
                <a:ea typeface="微軟正黑體" pitchFamily="34" charset="-120"/>
              </a:rPr>
              <a:t>最速就業職種養成！</a:t>
            </a:r>
            <a:r>
              <a:rPr lang="en-US" altLang="zh-TW" sz="6000" b="1" u="sng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000" b="1" u="sng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護理、軍人、職人</a:t>
            </a:r>
            <a:endParaRPr lang="zh-TW" altLang="en-US" sz="6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556720"/>
            <a:ext cx="6400800" cy="17526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花蓮縣學生輔導諮商中心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適性輔導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組  游賀凱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20180123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志願履行義務應遵行事項 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依招生簡章所定之修業期限，完成學業。 </a:t>
            </a:r>
            <a:endParaRPr lang="en-US" altLang="zh-TW" dirty="0" smtClean="0"/>
          </a:p>
          <a:p>
            <a:r>
              <a:rPr lang="zh-TW" altLang="en-US" dirty="0" smtClean="0"/>
              <a:t>高中部學生畢業後，應考入軍事學校正期班、專科班就讀。</a:t>
            </a:r>
            <a:endParaRPr lang="en-US" altLang="zh-TW" dirty="0" smtClean="0"/>
          </a:p>
          <a:p>
            <a:r>
              <a:rPr lang="zh-TW" altLang="en-US" dirty="0" smtClean="0"/>
              <a:t>軍事學校畢業任官後，應服滿招生簡章所定之現役最少年限。 </a:t>
            </a:r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違反約定應償還費用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賠償項目包括：公費待遇</a:t>
            </a:r>
            <a:r>
              <a:rPr lang="en-US" altLang="zh-TW" dirty="0" smtClean="0"/>
              <a:t>(</a:t>
            </a:r>
            <a:r>
              <a:rPr lang="zh-TW" altLang="en-US" dirty="0" smtClean="0"/>
              <a:t>指學費、雜費、住宿費、服 裝費、主副食費及全民健康保險補助費等</a:t>
            </a:r>
            <a:r>
              <a:rPr lang="en-US" altLang="zh-TW" dirty="0" smtClean="0"/>
              <a:t>)</a:t>
            </a:r>
            <a:r>
              <a:rPr lang="zh-TW" altLang="en-US" dirty="0" smtClean="0"/>
              <a:t>及津貼。 </a:t>
            </a:r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中正國防幹部預備學校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/>
          <a:lstStyle/>
          <a:p>
            <a:r>
              <a:rPr lang="zh-TW" altLang="en-US" dirty="0"/>
              <a:t>招生專線：</a:t>
            </a:r>
            <a:r>
              <a:rPr lang="en-US" altLang="zh-TW" dirty="0"/>
              <a:t>07-7109999</a:t>
            </a:r>
          </a:p>
          <a:p>
            <a:endParaRPr lang="zh-TW" altLang="en-US" dirty="0"/>
          </a:p>
        </p:txBody>
      </p:sp>
      <p:pic>
        <p:nvPicPr>
          <p:cNvPr id="18434" name="Picture 2" descr="http://s01.calm9.com/qrcode/2018-01/27VVTKBE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60"/>
            <a:ext cx="3888432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職人：</a:t>
            </a:r>
            <a:r>
              <a:rPr lang="en-US" altLang="zh-TW" dirty="0" smtClean="0"/>
              <a:t>JP</a:t>
            </a:r>
            <a:r>
              <a:rPr lang="zh-TW" altLang="en-US" dirty="0" smtClean="0"/>
              <a:t>少年就業計畫</a:t>
            </a:r>
            <a:endParaRPr lang="zh-TW" altLang="en-US" dirty="0"/>
          </a:p>
        </p:txBody>
      </p:sp>
      <p:pic>
        <p:nvPicPr>
          <p:cNvPr id="24578" name="Picture 2" descr="C:\Users\user\Desktop\settin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424" y="1772816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39750" y="2133600"/>
            <a:ext cx="8208963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88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台灣世界展望會</a:t>
            </a:r>
          </a:p>
        </p:txBody>
      </p:sp>
      <p:pic>
        <p:nvPicPr>
          <p:cNvPr id="2051" name="圖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6288" y="333375"/>
            <a:ext cx="16224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文字方塊 6"/>
          <p:cNvSpPr txBox="1">
            <a:spLocks noChangeArrowheads="1"/>
          </p:cNvSpPr>
          <p:nvPr/>
        </p:nvSpPr>
        <p:spPr bwMode="auto">
          <a:xfrm>
            <a:off x="728663" y="4076700"/>
            <a:ext cx="78311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8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JP</a:t>
            </a:r>
            <a:r>
              <a:rPr kumimoji="0" lang="zh-TW" altLang="en-US" sz="8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少年就業計畫</a:t>
            </a:r>
          </a:p>
          <a:p>
            <a:endParaRPr kumimoji="0" lang="zh-TW" altLang="en-US" dirty="0"/>
          </a:p>
        </p:txBody>
      </p:sp>
      <p:sp>
        <p:nvSpPr>
          <p:cNvPr id="2053" name="文字方塊 7"/>
          <p:cNvSpPr txBox="1">
            <a:spLocks noChangeArrowheads="1"/>
          </p:cNvSpPr>
          <p:nvPr/>
        </p:nvSpPr>
        <p:spPr bwMode="auto">
          <a:xfrm>
            <a:off x="5148263" y="6164263"/>
            <a:ext cx="3744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kumimoji="0" lang="zh-TW" altLang="en-US" sz="2400">
                <a:latin typeface="微軟正黑體" pitchFamily="34" charset="-120"/>
                <a:ea typeface="微軟正黑體" pitchFamily="34" charset="-120"/>
              </a:rPr>
              <a:t>花蓮中心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3863" y="260350"/>
            <a:ext cx="5256212" cy="7191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需求對象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-71438" y="1341438"/>
            <a:ext cx="9217026" cy="3097212"/>
          </a:xfrm>
        </p:spPr>
        <p:txBody>
          <a:bodyPr>
            <a:noAutofit/>
          </a:bodyPr>
          <a:lstStyle/>
          <a:p>
            <a:pPr marL="565150" indent="-457200" eaLnBrk="1" hangingPunct="1">
              <a:buFont typeface="Wingdings" pitchFamily="2" charset="2"/>
              <a:buChar char="ü"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歲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-20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歲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65150" indent="-457200" eaLnBrk="1" hangingPunct="1">
              <a:buFont typeface="Wingdings" pitchFamily="2" charset="2"/>
              <a:buChar char="ü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國中畢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結業可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→畢業後無升學意願轉介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JP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少年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65150" indent="-457200" eaLnBrk="1" hangingPunct="1">
              <a:buFont typeface="Wingdings" pitchFamily="2" charset="2"/>
              <a:buChar char="ü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高中失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休學可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→高中夜校、畢業不可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65150" indent="-457200" eaLnBrk="1" hangingPunct="1">
              <a:buFont typeface="Wingdings" pitchFamily="2" charset="2"/>
              <a:buChar char="ü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學生沒有學籍、沒有就業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工作不穩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65150" indent="-457200" eaLnBrk="1" hangingPunct="1">
              <a:buFont typeface="Wingdings" pitchFamily="2" charset="2"/>
              <a:buChar char="ü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未來暫不打算升學，透過方案想直接就業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65150" indent="-457200" eaLnBrk="1" hangingPunct="1">
              <a:buFont typeface="Wingdings" pitchFamily="2" charset="2"/>
              <a:buChar char="ü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經濟弱勢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65150" indent="-457200" eaLnBrk="1" hangingPunct="1">
              <a:buFont typeface="Wingdings" pitchFamily="2" charset="2"/>
              <a:buChar char="ü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就業市場弱勢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→因學歷不高、司法案件等等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6" name="圖片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146050"/>
            <a:ext cx="16224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49F29-057A-4C4F-AE6A-B6631E2750C4}" type="slidenum">
              <a:rPr lang="zh-TW" altLang="en-US"/>
              <a:pPr>
                <a:defRPr/>
              </a:pPr>
              <a:t>15</a:t>
            </a:fld>
            <a:endParaRPr lang="zh-TW" altLang="en-US" dirty="0"/>
          </a:p>
        </p:txBody>
      </p:sp>
      <p:sp>
        <p:nvSpPr>
          <p:cNvPr id="3078" name="文字方塊 2"/>
          <p:cNvSpPr txBox="1">
            <a:spLocks noChangeArrowheads="1"/>
          </p:cNvSpPr>
          <p:nvPr/>
        </p:nvSpPr>
        <p:spPr bwMode="auto">
          <a:xfrm>
            <a:off x="107950" y="5805488"/>
            <a:ext cx="8820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→一年共舉辦</a:t>
            </a:r>
            <a:r>
              <a:rPr lang="en-US" altLang="zh-TW" sz="24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4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梯次，一梯次招募</a:t>
            </a:r>
            <a:r>
              <a:rPr lang="en-US" altLang="zh-TW" sz="24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sz="24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名學員，全年服務</a:t>
            </a:r>
            <a:r>
              <a:rPr lang="en-US" altLang="zh-TW" sz="24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24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名學員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9750" y="260350"/>
            <a:ext cx="4895850" cy="7207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執行時程</a:t>
            </a:r>
            <a:endParaRPr kumimoji="0" lang="zh-TW" altLang="en-US" sz="5400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750" y="1989138"/>
            <a:ext cx="7405688" cy="2087562"/>
          </a:xfrm>
        </p:spPr>
        <p:txBody>
          <a:bodyPr>
            <a:noAutofit/>
          </a:bodyPr>
          <a:lstStyle/>
          <a:p>
            <a:pPr marL="565150" indent="-457200" eaLnBrk="1" hangingPunct="1">
              <a:buFont typeface="Wingdings" pitchFamily="2" charset="2"/>
              <a:buChar char="ü"/>
              <a:defRPr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3/26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徵選會→錄取後，個別通知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107950" indent="0" eaLnBrk="1" hangingPunct="1">
              <a:buFont typeface="Arial" charset="0"/>
              <a:buNone/>
              <a:defRPr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65150" indent="-457200" eaLnBrk="1" hangingPunct="1">
              <a:buFont typeface="Wingdings" pitchFamily="2" charset="2"/>
              <a:buChar char="ü"/>
              <a:defRPr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4/2-4/6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五天四夜營隊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107950" indent="0" eaLnBrk="1" hangingPunct="1">
              <a:buFont typeface="Arial" charset="0"/>
              <a:buNone/>
              <a:defRPr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65150" indent="-457200" eaLnBrk="1" hangingPunct="1">
              <a:buFont typeface="Wingdings" pitchFamily="2" charset="2"/>
              <a:buChar char="ü"/>
              <a:defRPr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4/9-5/1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實習→模擬正式上班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107950" indent="0" eaLnBrk="1" hangingPunct="1">
              <a:buFont typeface="Arial" charset="0"/>
              <a:buNone/>
              <a:defRPr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65150" indent="-457200" eaLnBrk="1" hangingPunct="1">
              <a:buFont typeface="Wingdings" pitchFamily="2" charset="2"/>
              <a:buChar char="ü"/>
              <a:defRPr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5/2-6/1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工作體驗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正式留用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100" name="圖片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146050"/>
            <a:ext cx="16224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97694-1876-498C-A898-FD3D30E64AC7}" type="slidenum">
              <a:rPr lang="zh-TW" altLang="en-US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4102" name="文字方塊 5"/>
          <p:cNvSpPr txBox="1">
            <a:spLocks noChangeArrowheads="1"/>
          </p:cNvSpPr>
          <p:nvPr/>
        </p:nvSpPr>
        <p:spPr bwMode="auto">
          <a:xfrm>
            <a:off x="539750" y="1355725"/>
            <a:ext cx="45363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上半年</a:t>
            </a:r>
            <a:r>
              <a:rPr kumimoji="0" lang="en-US" altLang="zh-TW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第一梯次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9750" y="260350"/>
            <a:ext cx="4895850" cy="7207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執行時程</a:t>
            </a:r>
            <a:endParaRPr kumimoji="0" lang="zh-TW" altLang="en-US" sz="5400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23" name="圖片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146050"/>
            <a:ext cx="16224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323B9-0E8C-4ABA-9031-A64EAAD2A16C}" type="slidenum">
              <a:rPr lang="zh-TW" altLang="en-US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5125" name="文字方塊 16"/>
          <p:cNvSpPr txBox="1">
            <a:spLocks noChangeArrowheads="1"/>
          </p:cNvSpPr>
          <p:nvPr/>
        </p:nvSpPr>
        <p:spPr bwMode="auto">
          <a:xfrm>
            <a:off x="539750" y="1341438"/>
            <a:ext cx="3096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下半年</a:t>
            </a:r>
            <a:r>
              <a:rPr kumimoji="0"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第二梯次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188" y="2060575"/>
            <a:ext cx="7405687" cy="2087563"/>
          </a:xfrm>
        </p:spPr>
        <p:txBody>
          <a:bodyPr>
            <a:noAutofit/>
          </a:bodyPr>
          <a:lstStyle/>
          <a:p>
            <a:pPr marL="565150" indent="-457200" eaLnBrk="1" hangingPunct="1">
              <a:buFont typeface="Wingdings" pitchFamily="2" charset="2"/>
              <a:buChar char="ü"/>
              <a:defRPr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8/27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徵選會→錄取後，個別通知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107950" indent="0" eaLnBrk="1" hangingPunct="1">
              <a:buFont typeface="Arial" charset="0"/>
              <a:buNone/>
              <a:defRPr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65150" indent="-457200" eaLnBrk="1" hangingPunct="1">
              <a:buFont typeface="Wingdings" pitchFamily="2" charset="2"/>
              <a:buChar char="ü"/>
              <a:defRPr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9/3-9/7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五天四夜營隊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107950" indent="0" eaLnBrk="1" hangingPunct="1">
              <a:buFont typeface="Arial" charset="0"/>
              <a:buNone/>
              <a:defRPr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65150" indent="-457200" eaLnBrk="1" hangingPunct="1">
              <a:buFont typeface="Wingdings" pitchFamily="2" charset="2"/>
              <a:buChar char="ü"/>
              <a:defRPr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9/10-10/1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實習→模擬正式上班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107950" indent="0" eaLnBrk="1" hangingPunct="1">
              <a:buFont typeface="Arial" charset="0"/>
              <a:buNone/>
              <a:defRPr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65150" indent="-457200" eaLnBrk="1" hangingPunct="1">
              <a:buFont typeface="Wingdings" pitchFamily="2" charset="2"/>
              <a:buChar char="ü"/>
              <a:defRPr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10/2-11/1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工作體驗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正式留用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7" name="文字方塊 2"/>
          <p:cNvSpPr txBox="1">
            <a:spLocks noChangeArrowheads="1"/>
          </p:cNvSpPr>
          <p:nvPr/>
        </p:nvSpPr>
        <p:spPr bwMode="auto">
          <a:xfrm rot="-972842">
            <a:off x="4843463" y="1109663"/>
            <a:ext cx="4105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可銜接會考完後的學生轉介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6224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文字方塊 1"/>
          <p:cNvSpPr txBox="1">
            <a:spLocks noChangeArrowheads="1"/>
          </p:cNvSpPr>
          <p:nvPr/>
        </p:nvSpPr>
        <p:spPr bwMode="auto">
          <a:xfrm>
            <a:off x="2051050" y="2708275"/>
            <a:ext cx="53292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96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課程規劃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4"/>
          <p:cNvGrpSpPr>
            <a:grpSpLocks/>
          </p:cNvGrpSpPr>
          <p:nvPr/>
        </p:nvGrpSpPr>
        <p:grpSpPr bwMode="auto">
          <a:xfrm>
            <a:off x="358775" y="1984375"/>
            <a:ext cx="8426450" cy="2889250"/>
            <a:chOff x="251520" y="1988840"/>
            <a:chExt cx="8424936" cy="2887754"/>
          </a:xfrm>
        </p:grpSpPr>
        <p:sp>
          <p:nvSpPr>
            <p:cNvPr id="4" name="矩形 3"/>
            <p:cNvSpPr/>
            <p:nvPr/>
          </p:nvSpPr>
          <p:spPr>
            <a:xfrm>
              <a:off x="251520" y="1988840"/>
              <a:ext cx="863445" cy="28798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方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案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說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明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會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向右箭號 4"/>
            <p:cNvSpPr/>
            <p:nvPr/>
          </p:nvSpPr>
          <p:spPr>
            <a:xfrm>
              <a:off x="1176867" y="3248662"/>
              <a:ext cx="504734" cy="360176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764136" y="1988840"/>
              <a:ext cx="863445" cy="28798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學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員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徵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選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會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向右箭號 6"/>
            <p:cNvSpPr/>
            <p:nvPr/>
          </p:nvSpPr>
          <p:spPr>
            <a:xfrm>
              <a:off x="2699005" y="3256596"/>
              <a:ext cx="504734" cy="360175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245007" y="1996774"/>
              <a:ext cx="863445" cy="28798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營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隊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、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服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務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學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習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向右箭號 8"/>
            <p:cNvSpPr/>
            <p:nvPr/>
          </p:nvSpPr>
          <p:spPr>
            <a:xfrm>
              <a:off x="4211621" y="3248662"/>
              <a:ext cx="504734" cy="360176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757623" y="1988840"/>
              <a:ext cx="863445" cy="28798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職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涯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探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索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與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實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作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向右箭號 10"/>
            <p:cNvSpPr/>
            <p:nvPr/>
          </p:nvSpPr>
          <p:spPr>
            <a:xfrm>
              <a:off x="5689318" y="3256596"/>
              <a:ext cx="504734" cy="360175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259128" y="1996774"/>
              <a:ext cx="863445" cy="28798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工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作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體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驗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階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段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向右箭號 12"/>
            <p:cNvSpPr/>
            <p:nvPr/>
          </p:nvSpPr>
          <p:spPr>
            <a:xfrm>
              <a:off x="7217806" y="3248662"/>
              <a:ext cx="504734" cy="360176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813011" y="1996774"/>
              <a:ext cx="863445" cy="28798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結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案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與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追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itchFamily="34" charset="-120"/>
                  <a:ea typeface="微軟正黑體" pitchFamily="34" charset="-120"/>
                </a:rPr>
                <a:t>蹤</a:t>
              </a:r>
              <a:endParaRPr kumimoji="0" lang="en-US" altLang="zh-TW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7171" name="圖片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6224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最短的就業路徑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護理：</a:t>
            </a:r>
            <a:r>
              <a:rPr lang="zh-TW" altLang="en-US" sz="3600" dirty="0" smtClean="0"/>
              <a:t>門諾醫院護理公費生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r>
              <a:rPr lang="zh-TW" altLang="en-US" sz="3600" dirty="0" smtClean="0"/>
              <a:t>軍人：</a:t>
            </a:r>
            <a:r>
              <a:rPr lang="zh-TW" altLang="en-US" sz="3600" dirty="0" smtClean="0"/>
              <a:t>中正國防幹部預備學校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r>
              <a:rPr lang="zh-TW" altLang="en-US" sz="3600" dirty="0" smtClean="0"/>
              <a:t>職人：</a:t>
            </a:r>
            <a:r>
              <a:rPr lang="en-US" altLang="zh-TW" sz="3600" dirty="0" smtClean="0"/>
              <a:t>JP</a:t>
            </a:r>
            <a:r>
              <a:rPr lang="zh-TW" altLang="en-US" sz="3600" dirty="0" smtClean="0"/>
              <a:t>少年就業計畫</a:t>
            </a:r>
          </a:p>
          <a:p>
            <a:endParaRPr lang="zh-TW" alt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80988" y="1700213"/>
            <a:ext cx="8718550" cy="5854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kumimoji="0" lang="zh-TW" altLang="en-US" sz="3600" dirty="0">
                <a:latin typeface="微軟正黑體" pitchFamily="34" charset="-120"/>
                <a:ea typeface="微軟正黑體" pitchFamily="34" charset="-120"/>
              </a:rPr>
              <a:t>學員與廠商初次見面→模擬求職面試</a:t>
            </a:r>
            <a:endParaRPr kumimoji="0"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kumimoji="0" lang="zh-TW" altLang="en-US" sz="3600" dirty="0">
                <a:latin typeface="微軟正黑體" pitchFamily="34" charset="-120"/>
                <a:ea typeface="微軟正黑體" pitchFamily="34" charset="-120"/>
              </a:rPr>
              <a:t>雙方</a:t>
            </a:r>
            <a:r>
              <a:rPr kumimoji="0" lang="zh-TW" altLang="en-US" sz="3600" dirty="0">
                <a:latin typeface="微軟正黑體" pitchFamily="34" charset="-120"/>
                <a:ea typeface="微軟正黑體" pitchFamily="34" charset="-120"/>
              </a:rPr>
              <a:t>對話</a:t>
            </a:r>
            <a:r>
              <a:rPr kumimoji="0" lang="zh-TW" altLang="en-US" sz="3600" dirty="0">
                <a:latin typeface="微軟正黑體" pitchFamily="34" charset="-120"/>
                <a:ea typeface="微軟正黑體" pitchFamily="34" charset="-120"/>
              </a:rPr>
              <a:t>平台</a:t>
            </a:r>
            <a:endParaRPr kumimoji="0"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kumimoji="0" lang="zh-TW" altLang="en-US" sz="3600" dirty="0">
                <a:latin typeface="微軟正黑體" pitchFamily="34" charset="-120"/>
                <a:ea typeface="微軟正黑體" pitchFamily="34" charset="-120"/>
              </a:rPr>
              <a:t>評估學員參與動機與意願</a:t>
            </a:r>
            <a:endParaRPr kumimoji="0"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kumimoji="0" lang="zh-TW" altLang="en-US" sz="3600" dirty="0">
                <a:latin typeface="微軟正黑體" pitchFamily="34" charset="-120"/>
                <a:ea typeface="微軟正黑體" pitchFamily="34" charset="-120"/>
              </a:rPr>
              <a:t>個</a:t>
            </a:r>
            <a:r>
              <a:rPr kumimoji="0" lang="zh-TW" altLang="en-US" sz="3600" dirty="0">
                <a:latin typeface="微軟正黑體" pitchFamily="34" charset="-120"/>
                <a:ea typeface="微軟正黑體" pitchFamily="34" charset="-120"/>
              </a:rPr>
              <a:t>別</a:t>
            </a:r>
            <a:r>
              <a:rPr kumimoji="0" lang="zh-TW" altLang="en-US" sz="3600" dirty="0">
                <a:latin typeface="微軟正黑體" pitchFamily="34" charset="-120"/>
                <a:ea typeface="微軟正黑體" pitchFamily="34" charset="-120"/>
              </a:rPr>
              <a:t>通知錄取與否</a:t>
            </a:r>
            <a:endParaRPr kumimoji="0"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endParaRPr kumimoji="0"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3600" dirty="0"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en-US" altLang="zh-TW" sz="3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kumimoji="0"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195" name="圖片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6224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420688" y="474663"/>
            <a:ext cx="5257800" cy="7207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徵選會</a:t>
            </a:r>
            <a:endParaRPr kumimoji="0" lang="zh-TW" altLang="en-US" sz="6000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600" y="3933825"/>
            <a:ext cx="4060825" cy="270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6894" y="4735925"/>
            <a:ext cx="3485386" cy="196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231775" y="209550"/>
            <a:ext cx="53879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zh-TW" sz="4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五天四</a:t>
            </a:r>
            <a:r>
              <a:rPr lang="zh-TW" altLang="zh-TW" sz="4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夜</a:t>
            </a:r>
            <a:r>
              <a:rPr lang="zh-TW" altLang="en-US" sz="4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營隊課程</a:t>
            </a:r>
            <a:endParaRPr lang="zh-TW" altLang="en-US" sz="4000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220" name="Picture 4" descr="wvt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4450" y="115888"/>
            <a:ext cx="14112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10"/>
          <p:cNvGrpSpPr>
            <a:grpSpLocks/>
          </p:cNvGrpSpPr>
          <p:nvPr/>
        </p:nvGrpSpPr>
        <p:grpSpPr bwMode="auto">
          <a:xfrm>
            <a:off x="231775" y="1484313"/>
            <a:ext cx="2646363" cy="2016125"/>
            <a:chOff x="179512" y="1988840"/>
            <a:chExt cx="2088232" cy="2016224"/>
          </a:xfrm>
        </p:grpSpPr>
        <p:sp>
          <p:nvSpPr>
            <p:cNvPr id="9" name="矩形 8"/>
            <p:cNvSpPr/>
            <p:nvPr/>
          </p:nvSpPr>
          <p:spPr>
            <a:xfrm>
              <a:off x="179512" y="1988840"/>
              <a:ext cx="2088232" cy="4318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zh-TW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人際關係與溝通技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巧</a:t>
              </a:r>
              <a:endPara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79512" y="2420661"/>
              <a:ext cx="2088232" cy="158440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zh-TW" dirty="0">
                  <a:latin typeface="微軟正黑體" pitchFamily="34" charset="-120"/>
                  <a:ea typeface="微軟正黑體" pitchFamily="34" charset="-120"/>
                </a:rPr>
                <a:t>學習如何在活動中與他人建立關係，了解溝通的技巧。回復受損的自信心，藉由活動的完成建立自信心。</a:t>
              </a:r>
            </a:p>
          </p:txBody>
        </p:sp>
      </p:grpSp>
      <p:grpSp>
        <p:nvGrpSpPr>
          <p:cNvPr id="4" name="群組 11"/>
          <p:cNvGrpSpPr>
            <a:grpSpLocks/>
          </p:cNvGrpSpPr>
          <p:nvPr/>
        </p:nvGrpSpPr>
        <p:grpSpPr bwMode="auto">
          <a:xfrm>
            <a:off x="3146425" y="1477963"/>
            <a:ext cx="2646363" cy="1990725"/>
            <a:chOff x="179512" y="1988840"/>
            <a:chExt cx="2088232" cy="1990246"/>
          </a:xfrm>
        </p:grpSpPr>
        <p:sp>
          <p:nvSpPr>
            <p:cNvPr id="13" name="矩形 12"/>
            <p:cNvSpPr/>
            <p:nvPr/>
          </p:nvSpPr>
          <p:spPr>
            <a:xfrm>
              <a:off x="179512" y="1988840"/>
              <a:ext cx="2088232" cy="4316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zh-TW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職場情緒管理課程</a:t>
              </a:r>
              <a:endPara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79512" y="2395142"/>
              <a:ext cx="2088232" cy="158394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讓學員從環境或身邊找尋可運用的資源、學習突發狀況危機的應對，學習團體合作力在陌生環境完成任務。</a:t>
              </a:r>
              <a:endParaRPr lang="en-US" altLang="zh-TW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" name="群組 14"/>
          <p:cNvGrpSpPr>
            <a:grpSpLocks/>
          </p:cNvGrpSpPr>
          <p:nvPr/>
        </p:nvGrpSpPr>
        <p:grpSpPr bwMode="auto">
          <a:xfrm>
            <a:off x="6011863" y="1484313"/>
            <a:ext cx="2646362" cy="2016125"/>
            <a:chOff x="179512" y="1988840"/>
            <a:chExt cx="2088232" cy="2016224"/>
          </a:xfrm>
        </p:grpSpPr>
        <p:sp>
          <p:nvSpPr>
            <p:cNvPr id="16" name="矩形 15"/>
            <p:cNvSpPr/>
            <p:nvPr/>
          </p:nvSpPr>
          <p:spPr>
            <a:xfrm>
              <a:off x="179512" y="1988840"/>
              <a:ext cx="2088232" cy="4318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zh-TW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求職面試技巧課程</a:t>
              </a:r>
              <a:endPara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79512" y="2420661"/>
              <a:ext cx="2088232" cy="158440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連結店家的訪問，藉由訪問來認識各職種與各個工作所需的條件。</a:t>
              </a:r>
              <a:endParaRPr lang="zh-TW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7" name="群組 17"/>
          <p:cNvGrpSpPr>
            <a:grpSpLocks/>
          </p:cNvGrpSpPr>
          <p:nvPr/>
        </p:nvGrpSpPr>
        <p:grpSpPr bwMode="auto">
          <a:xfrm>
            <a:off x="231775" y="3767138"/>
            <a:ext cx="2646363" cy="2016125"/>
            <a:chOff x="179512" y="1988840"/>
            <a:chExt cx="2088232" cy="2016224"/>
          </a:xfrm>
        </p:grpSpPr>
        <p:sp>
          <p:nvSpPr>
            <p:cNvPr id="19" name="矩形 18"/>
            <p:cNvSpPr/>
            <p:nvPr/>
          </p:nvSpPr>
          <p:spPr>
            <a:xfrm>
              <a:off x="179512" y="1988840"/>
              <a:ext cx="2088232" cy="4318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zh-TW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勞動相關法令概論課程</a:t>
              </a:r>
              <a:endPara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79512" y="2420661"/>
              <a:ext cx="2088232" cy="158440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透過勞動案例分享，讓學員能由情境中體驗與了解能套用至日常生活中，避免權益受損。</a:t>
              </a:r>
              <a:endParaRPr lang="zh-TW" altLang="zh-TW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8" name="群組 20"/>
          <p:cNvGrpSpPr>
            <a:grpSpLocks/>
          </p:cNvGrpSpPr>
          <p:nvPr/>
        </p:nvGrpSpPr>
        <p:grpSpPr bwMode="auto">
          <a:xfrm>
            <a:off x="3155950" y="3767138"/>
            <a:ext cx="2646363" cy="2016125"/>
            <a:chOff x="179512" y="1988840"/>
            <a:chExt cx="2088232" cy="2016224"/>
          </a:xfrm>
        </p:grpSpPr>
        <p:sp>
          <p:nvSpPr>
            <p:cNvPr id="22" name="矩形 21"/>
            <p:cNvSpPr/>
            <p:nvPr/>
          </p:nvSpPr>
          <p:spPr>
            <a:xfrm>
              <a:off x="179512" y="1988840"/>
              <a:ext cx="2088232" cy="4318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zh-TW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職場倫理課程</a:t>
              </a:r>
              <a:endPara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79512" y="2420661"/>
              <a:ext cx="2088232" cy="158440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zh-TW" altLang="zh-TW" dirty="0">
                  <a:latin typeface="微軟正黑體" pitchFamily="34" charset="-120"/>
                  <a:ea typeface="微軟正黑體" pitchFamily="34" charset="-120"/>
                </a:rPr>
                <a:t>藉由團體營隊的方式引導認識職場的倫理與規範。</a:t>
              </a:r>
              <a:endParaRPr lang="zh-TW" altLang="zh-TW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80988" y="1557338"/>
            <a:ext cx="8718550" cy="4030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直接進入職場學習以實踐</a:t>
            </a:r>
            <a:r>
              <a:rPr kumimoji="0"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「做中學」</a:t>
            </a:r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概念。</a:t>
            </a:r>
            <a:endParaRPr kumimoji="0"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在實習，讓學員實際接觸基本工作內容，以及熟悉工作環境。</a:t>
            </a:r>
            <a:endParaRPr kumimoji="0"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進行方式：</a:t>
            </a:r>
            <a:r>
              <a:rPr kumimoji="0" lang="en-US" altLang="zh-TW" sz="2800" dirty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天的接力職場實習體驗</a:t>
            </a:r>
            <a:r>
              <a:rPr kumimoji="0" lang="en-US" altLang="zh-TW" sz="28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採分組方式每個職種每組</a:t>
            </a:r>
            <a:r>
              <a:rPr kumimoji="0"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，每天</a:t>
            </a:r>
            <a:r>
              <a:rPr kumimoji="0"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kumimoji="0"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小時</a:t>
            </a:r>
            <a:r>
              <a:rPr kumimoji="0"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天</a:t>
            </a:r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職場體驗。</a:t>
            </a:r>
            <a:endParaRPr kumimoji="0"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kumimoji="0"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模擬正式上班</a:t>
            </a:r>
            <a:r>
              <a:rPr kumimoji="0" lang="en-US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!!</a:t>
            </a:r>
            <a:endParaRPr kumimoji="0" lang="en-US" altLang="zh-TW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43" name="圖片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6224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420688" y="474663"/>
            <a:ext cx="5257800" cy="7207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7200" dirty="0">
              <a:solidFill>
                <a:srgbClr val="00B050"/>
              </a:solidFill>
              <a:latin typeface="標楷體" pitchFamily="65" charset="-120"/>
              <a:ea typeface="文鼎新藝體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3088" y="401638"/>
            <a:ext cx="5257800" cy="7207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6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實習</a:t>
            </a:r>
            <a:endParaRPr kumimoji="0" lang="zh-TW" altLang="en-US" sz="6600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3563" y="3933825"/>
            <a:ext cx="2085975" cy="277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/>
        </p:nvGraphicFramePr>
        <p:xfrm>
          <a:off x="1403648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群組 7"/>
          <p:cNvGrpSpPr>
            <a:grpSpLocks/>
          </p:cNvGrpSpPr>
          <p:nvPr/>
        </p:nvGrpSpPr>
        <p:grpSpPr bwMode="auto">
          <a:xfrm>
            <a:off x="3908425" y="2746375"/>
            <a:ext cx="2493963" cy="1112838"/>
            <a:chOff x="2495534" y="-226462"/>
            <a:chExt cx="2494668" cy="1113699"/>
          </a:xfrm>
        </p:grpSpPr>
        <p:sp>
          <p:nvSpPr>
            <p:cNvPr id="9" name="矩形 8"/>
            <p:cNvSpPr/>
            <p:nvPr/>
          </p:nvSpPr>
          <p:spPr>
            <a:xfrm>
              <a:off x="2495534" y="26146"/>
              <a:ext cx="1327525" cy="86109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矩形 9"/>
            <p:cNvSpPr/>
            <p:nvPr/>
          </p:nvSpPr>
          <p:spPr>
            <a:xfrm>
              <a:off x="3662677" y="-226462"/>
              <a:ext cx="1327525" cy="861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9370" tIns="39370" rIns="39370" bIns="39370" spcCol="1270" anchor="ctr"/>
            <a:lstStyle/>
            <a:p>
              <a:pPr algn="ctr" defTabSz="1377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dirty="0">
                  <a:latin typeface="微軟正黑體" pitchFamily="34" charset="-120"/>
                  <a:ea typeface="微軟正黑體" pitchFamily="34" charset="-120"/>
                </a:rPr>
                <a:t>小組</a:t>
              </a:r>
              <a:r>
                <a:rPr kumimoji="0" lang="en-US" altLang="zh-TW" dirty="0">
                  <a:latin typeface="微軟正黑體" pitchFamily="34" charset="-120"/>
                  <a:ea typeface="微軟正黑體" pitchFamily="34" charset="-120"/>
                </a:rPr>
                <a:t>1</a:t>
              </a:r>
              <a:endParaRPr kumimoji="0" lang="zh-TW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5076825" y="4365625"/>
            <a:ext cx="841375" cy="647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9370" tIns="39370" rIns="39370" bIns="39370" spcCol="1270" anchor="ctr"/>
          <a:lstStyle/>
          <a:p>
            <a:pPr algn="ctr" defTabSz="1377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小組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</a:rPr>
              <a:t>2</a:t>
            </a:r>
            <a:endParaRPr kumimoji="0"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63988" y="5043488"/>
            <a:ext cx="841375" cy="647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9370" tIns="39370" rIns="39370" bIns="39370" spcCol="1270" anchor="ctr"/>
          <a:lstStyle/>
          <a:p>
            <a:pPr algn="ctr" defTabSz="1377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小組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</a:rPr>
              <a:t>3</a:t>
            </a:r>
            <a:endParaRPr kumimoji="0"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00338" y="4378325"/>
            <a:ext cx="841375" cy="649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9370" tIns="39370" rIns="39370" bIns="39370" spcCol="1270" anchor="ctr"/>
          <a:lstStyle/>
          <a:p>
            <a:pPr algn="ctr" defTabSz="1377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小組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</a:rPr>
              <a:t>4</a:t>
            </a:r>
            <a:endParaRPr kumimoji="0"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55875" y="2852738"/>
            <a:ext cx="842963" cy="647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9370" tIns="39370" rIns="39370" bIns="39370" spcCol="1270" anchor="ctr"/>
          <a:lstStyle/>
          <a:p>
            <a:pPr algn="ctr" defTabSz="1377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小組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</a:rPr>
              <a:t>5</a:t>
            </a:r>
            <a:endParaRPr kumimoji="0"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圓形箭號 14"/>
          <p:cNvSpPr/>
          <p:nvPr/>
        </p:nvSpPr>
        <p:spPr>
          <a:xfrm rot="514228">
            <a:off x="2768600" y="2851150"/>
            <a:ext cx="3232150" cy="3233738"/>
          </a:xfrm>
          <a:prstGeom prst="circularArrow">
            <a:avLst>
              <a:gd name="adj1" fmla="val 5197"/>
              <a:gd name="adj2" fmla="val 623142"/>
              <a:gd name="adj3" fmla="val 16296012"/>
              <a:gd name="adj4" fmla="val 14339217"/>
              <a:gd name="adj5" fmla="val 606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圓形箭號 15"/>
          <p:cNvSpPr/>
          <p:nvPr/>
        </p:nvSpPr>
        <p:spPr>
          <a:xfrm>
            <a:off x="2555875" y="2762250"/>
            <a:ext cx="3233738" cy="3233738"/>
          </a:xfrm>
          <a:prstGeom prst="circularArrow">
            <a:avLst>
              <a:gd name="adj1" fmla="val 5197"/>
              <a:gd name="adj2" fmla="val 335680"/>
              <a:gd name="adj3" fmla="val 21294192"/>
              <a:gd name="adj4" fmla="val 19090959"/>
              <a:gd name="adj5" fmla="val 606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圓形箭號 16"/>
          <p:cNvSpPr/>
          <p:nvPr/>
        </p:nvSpPr>
        <p:spPr>
          <a:xfrm>
            <a:off x="2506663" y="2459038"/>
            <a:ext cx="3232150" cy="3232150"/>
          </a:xfrm>
          <a:prstGeom prst="circularArrow">
            <a:avLst>
              <a:gd name="adj1" fmla="val 5197"/>
              <a:gd name="adj2" fmla="val 335680"/>
              <a:gd name="adj3" fmla="val 3495656"/>
              <a:gd name="adj4" fmla="val 2012050"/>
              <a:gd name="adj5" fmla="val 606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圓形箭號 17"/>
          <p:cNvSpPr/>
          <p:nvPr/>
        </p:nvSpPr>
        <p:spPr>
          <a:xfrm>
            <a:off x="2886075" y="2430463"/>
            <a:ext cx="3233738" cy="3233737"/>
          </a:xfrm>
          <a:prstGeom prst="circularArrow">
            <a:avLst>
              <a:gd name="adj1" fmla="val 5197"/>
              <a:gd name="adj2" fmla="val 335680"/>
              <a:gd name="adj3" fmla="val 8211792"/>
              <a:gd name="adj4" fmla="val 6698853"/>
              <a:gd name="adj5" fmla="val 606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圓形箭號 18"/>
          <p:cNvSpPr/>
          <p:nvPr/>
        </p:nvSpPr>
        <p:spPr>
          <a:xfrm rot="20834575">
            <a:off x="2992438" y="2378075"/>
            <a:ext cx="3233737" cy="3233738"/>
          </a:xfrm>
          <a:prstGeom prst="circularArrow">
            <a:avLst>
              <a:gd name="adj1" fmla="val 5197"/>
              <a:gd name="adj2" fmla="val 335680"/>
              <a:gd name="adj3" fmla="val 12298914"/>
              <a:gd name="adj4" fmla="val 10390583"/>
              <a:gd name="adj5" fmla="val 606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558" y="1104267"/>
            <a:ext cx="1744963" cy="2327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8" name="圖片 1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188913"/>
            <a:ext cx="16224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5825" y="1805393"/>
            <a:ext cx="1855543" cy="247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4482212"/>
            <a:ext cx="1656184" cy="2209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1564" y="94440"/>
            <a:ext cx="2899521" cy="2173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781" y="4467996"/>
            <a:ext cx="1666841" cy="2223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01625" y="1773238"/>
            <a:ext cx="6380163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kumimoji="0" lang="en-US" altLang="zh-TW" sz="3600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3600" dirty="0">
                <a:latin typeface="微軟正黑體" pitchFamily="34" charset="-120"/>
                <a:ea typeface="微軟正黑體" pitchFamily="34" charset="-120"/>
              </a:rPr>
              <a:t>天拉長</a:t>
            </a:r>
            <a:r>
              <a:rPr kumimoji="0" lang="en-US" altLang="zh-TW" sz="3600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kumimoji="0" lang="zh-TW" altLang="en-US" sz="3600" dirty="0">
                <a:latin typeface="微軟正黑體" pitchFamily="34" charset="-120"/>
                <a:ea typeface="微軟正黑體" pitchFamily="34" charset="-120"/>
              </a:rPr>
              <a:t>天</a:t>
            </a:r>
            <a:endParaRPr kumimoji="0"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kumimoji="0" lang="zh-TW" altLang="en-US" sz="3600" dirty="0">
                <a:latin typeface="微軟正黑體" pitchFamily="34" charset="-120"/>
                <a:ea typeface="微軟正黑體" pitchFamily="34" charset="-120"/>
              </a:rPr>
              <a:t>廠商、少年雙方適應與磨合</a:t>
            </a:r>
            <a:endParaRPr kumimoji="0"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zh-TW" sz="3600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kumimoji="0" lang="zh-TW" altLang="en-US" sz="3600" dirty="0">
                <a:latin typeface="微軟正黑體" pitchFamily="34" charset="-120"/>
                <a:ea typeface="微軟正黑體" pitchFamily="34" charset="-120"/>
              </a:rPr>
              <a:t>天結束後</a:t>
            </a:r>
            <a:r>
              <a:rPr kumimoji="0" lang="en-US" altLang="zh-TW" sz="3600" dirty="0">
                <a:latin typeface="微軟正黑體" pitchFamily="34" charset="-120"/>
                <a:ea typeface="微軟正黑體" pitchFamily="34" charset="-120"/>
              </a:rPr>
              <a:t>-</a:t>
            </a:r>
          </a:p>
          <a:p>
            <a:pPr marL="514350" indent="-514350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kumimoji="0"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雙方適任→直接正式僱用</a:t>
            </a:r>
            <a:endParaRPr kumimoji="0" lang="en-US" altLang="zh-TW" sz="3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kumimoji="0" lang="zh-TW" altLang="en-US" sz="3600" dirty="0">
                <a:latin typeface="微軟正黑體" pitchFamily="34" charset="-120"/>
                <a:ea typeface="微軟正黑體" pitchFamily="34" charset="-120"/>
              </a:rPr>
              <a:t>不太適任→直接換跑道</a:t>
            </a:r>
            <a:endParaRPr kumimoji="0"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291" name="圖片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6224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420688" y="474663"/>
            <a:ext cx="5257800" cy="7207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7200" dirty="0">
              <a:solidFill>
                <a:srgbClr val="00B050"/>
              </a:solidFill>
              <a:latin typeface="標楷體" pitchFamily="65" charset="-120"/>
              <a:ea typeface="文鼎新藝體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3088" y="401638"/>
            <a:ext cx="5257800" cy="7207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工作體驗   </a:t>
            </a:r>
            <a:endParaRPr kumimoji="0" lang="zh-TW" altLang="en-US" sz="6000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037430"/>
            <a:ext cx="2829371" cy="3774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6725" y="260350"/>
            <a:ext cx="4359275" cy="86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44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結案後追蹤</a:t>
            </a:r>
            <a:endParaRPr lang="zh-TW" altLang="en-US" sz="4400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315" name="Picture 4" descr="wvt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450" y="115888"/>
            <a:ext cx="14112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700213"/>
            <a:ext cx="8820472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已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結案的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學員－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 由社工員追蹤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3~6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個月，隨時提供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必要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協助。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   →穩定工作狀態，協助問題解決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   →釐清學員未來規劃與動向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   →同步回報學員近況給予老師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704" y="3068960"/>
            <a:ext cx="2664296" cy="353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388" y="1196975"/>
            <a:ext cx="8832850" cy="381635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endParaRPr lang="en-US" altLang="zh-TW" sz="3600" dirty="0" smtClean="0"/>
          </a:p>
          <a:p>
            <a:pPr marL="742950" indent="-742950" eaLnBrk="1" hangingPunct="1">
              <a:lnSpc>
                <a:spcPct val="120000"/>
              </a:lnSpc>
              <a:buFont typeface="Wingdings" pitchFamily="2" charset="2"/>
              <a:buAutoNum type="circleNumWdWhitePlain"/>
              <a:defRPr/>
            </a:pPr>
            <a:r>
              <a:rPr lang="zh-TW" altLang="en-US" sz="3600" dirty="0" smtClean="0"/>
              <a:t>每</a:t>
            </a:r>
            <a:r>
              <a:rPr lang="zh-TW" altLang="en-US" sz="3600" dirty="0"/>
              <a:t>日</a:t>
            </a:r>
            <a:r>
              <a:rPr lang="zh-TW" altLang="en-US" sz="3600" b="1" u="sng" dirty="0" smtClean="0"/>
              <a:t>送餐</a:t>
            </a:r>
            <a:r>
              <a:rPr lang="zh-TW" altLang="en-US" sz="3600" dirty="0"/>
              <a:t>與</a:t>
            </a:r>
            <a:r>
              <a:rPr lang="zh-TW" altLang="en-US" sz="3600" b="1" u="sng" dirty="0" smtClean="0"/>
              <a:t>簽到</a:t>
            </a:r>
            <a:r>
              <a:rPr lang="zh-TW" altLang="en-US" sz="3600" dirty="0" smtClean="0"/>
              <a:t>，了解</a:t>
            </a:r>
            <a:r>
              <a:rPr lang="zh-TW" altLang="en-US" sz="3600" dirty="0"/>
              <a:t>學員</a:t>
            </a:r>
            <a:r>
              <a:rPr lang="zh-TW" altLang="en-US" sz="3600" dirty="0" smtClean="0"/>
              <a:t>工作狀況。</a:t>
            </a:r>
            <a:endParaRPr lang="en-US" altLang="zh-TW" sz="3600" dirty="0" smtClean="0"/>
          </a:p>
          <a:p>
            <a:pPr marL="742950" indent="-742950" eaLnBrk="1" hangingPunct="1">
              <a:lnSpc>
                <a:spcPct val="120000"/>
              </a:lnSpc>
              <a:buFont typeface="Wingdings" pitchFamily="2" charset="2"/>
              <a:buAutoNum type="circleNumWdWhitePlain"/>
              <a:defRPr/>
            </a:pPr>
            <a:r>
              <a:rPr lang="zh-TW" altLang="en-US" sz="3600" dirty="0" smtClean="0"/>
              <a:t>與主管即時了解是否學員是否有需要調整的地方，或可以協助的地方。</a:t>
            </a:r>
            <a:endParaRPr lang="en-US" altLang="zh-TW" sz="3600" dirty="0" smtClean="0"/>
          </a:p>
          <a:p>
            <a:pPr marL="742950" indent="-742950" eaLnBrk="1" hangingPunct="1">
              <a:lnSpc>
                <a:spcPct val="120000"/>
              </a:lnSpc>
              <a:buFont typeface="Wingdings" pitchFamily="2" charset="2"/>
              <a:buAutoNum type="circleNumWdWhitePlain"/>
              <a:defRPr/>
            </a:pPr>
            <a:r>
              <a:rPr lang="zh-TW" altLang="en-US" sz="3600" b="1" dirty="0" smtClean="0">
                <a:solidFill>
                  <a:srgbClr val="FF0000"/>
                </a:solidFill>
              </a:rPr>
              <a:t>溝通</a:t>
            </a:r>
            <a:r>
              <a:rPr lang="zh-TW" altLang="en-US" sz="3600" b="1" dirty="0">
                <a:solidFill>
                  <a:srgbClr val="FF0000"/>
                </a:solidFill>
              </a:rPr>
              <a:t>不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間斷，與老師回報學員狀況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</p:txBody>
      </p:sp>
      <p:sp>
        <p:nvSpPr>
          <p:cNvPr id="6" name="矩形 5"/>
          <p:cNvSpPr/>
          <p:nvPr/>
        </p:nvSpPr>
        <p:spPr>
          <a:xfrm>
            <a:off x="250825" y="476250"/>
            <a:ext cx="5759450" cy="7191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54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社工全力協助</a:t>
            </a:r>
          </a:p>
        </p:txBody>
      </p:sp>
      <p:pic>
        <p:nvPicPr>
          <p:cNvPr id="14340" name="圖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146050"/>
            <a:ext cx="16224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2404" y="4564161"/>
            <a:ext cx="3059832" cy="2293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典潁\FY15\二梯照片與影片\照片\五天四夜營隊\P_20150903_115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5547" y="4487397"/>
            <a:ext cx="3948815" cy="22212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矩形 3"/>
          <p:cNvSpPr/>
          <p:nvPr/>
        </p:nvSpPr>
        <p:spPr>
          <a:xfrm>
            <a:off x="323850" y="279400"/>
            <a:ext cx="3816350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44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Aharoni" pitchFamily="2" charset="-79"/>
              </a:rPr>
              <a:t>JP</a:t>
            </a:r>
            <a:r>
              <a:rPr lang="zh-TW" altLang="en-US" sz="44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Aharoni" pitchFamily="2" charset="-79"/>
              </a:rPr>
              <a:t>少年超好康</a:t>
            </a:r>
            <a:endParaRPr lang="zh-TW" altLang="en-US" sz="4400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28775"/>
            <a:ext cx="9324975" cy="3960465"/>
          </a:xfrm>
        </p:spPr>
        <p:txBody>
          <a:bodyPr>
            <a:noAutofit/>
          </a:bodyPr>
          <a:lstStyle/>
          <a:p>
            <a:pPr marL="452437">
              <a:buFont typeface="Wingdings" pitchFamily="2" charset="2"/>
              <a:buChar char="ü"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一年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期團體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意外與醫療保險各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200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萬及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萬元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訓字保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類勞保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109537" indent="0">
              <a:buFont typeface="Arial" charset="0"/>
              <a:buNone/>
              <a:defRPr/>
            </a:pPr>
            <a:endParaRPr lang="en-US" altLang="zh-TW" sz="2800" u="sng" dirty="0" smtClean="0">
              <a:latin typeface="微軟正黑體" pitchFamily="34" charset="-120"/>
              <a:ea typeface="微軟正黑體" pitchFamily="34" charset="-120"/>
            </a:endParaRPr>
          </a:p>
          <a:p>
            <a:pPr marL="452437">
              <a:buFont typeface="Wingdings" pitchFamily="2" charset="2"/>
              <a:buChar char="ü"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訓練期間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共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，依出勤狀況，每日</a:t>
            </a:r>
            <a:r>
              <a:rPr lang="zh-TW" altLang="en-US" sz="28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交通</a:t>
            </a:r>
            <a:r>
              <a:rPr lang="zh-TW" altLang="en-US" sz="28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費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8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工作課程</a:t>
            </a:r>
            <a:r>
              <a:rPr lang="zh-TW" altLang="en-US" sz="28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補助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300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~400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元、</a:t>
            </a:r>
            <a:r>
              <a:rPr lang="zh-TW" altLang="en-US" sz="28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超好吃便當</a:t>
            </a:r>
            <a:endParaRPr lang="en-US" altLang="zh-TW" sz="2800" b="1" u="sng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09537" indent="0">
              <a:buFont typeface="Arial" charset="0"/>
              <a:buNone/>
              <a:defRPr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52437">
              <a:buFont typeface="Wingdings" pitchFamily="2" charset="2"/>
              <a:buChar char="ü"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每週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有準時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打卡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暨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優良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表現全勤獎勵金</a:t>
            </a:r>
            <a:r>
              <a:rPr lang="en-US" altLang="zh-TW" sz="28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1800</a:t>
            </a:r>
            <a:r>
              <a:rPr lang="zh-TW" altLang="en-US" sz="28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endParaRPr lang="en-US" altLang="zh-TW" sz="2800" b="1" u="sng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09537" indent="0">
              <a:buFont typeface="Arial" charset="0"/>
              <a:buNone/>
              <a:defRPr/>
            </a:pP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依實際狀況發放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365" name="Picture 4" descr="wvt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4450" y="115888"/>
            <a:ext cx="14112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wvt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450" y="115888"/>
            <a:ext cx="14112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23850" y="260350"/>
            <a:ext cx="3311525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zh-TW" altLang="en-US" sz="40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報名方式</a:t>
            </a:r>
            <a:endParaRPr lang="zh-TW" altLang="en-US" sz="4000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內容版面配置區 1"/>
          <p:cNvSpPr>
            <a:spLocks noGrp="1"/>
          </p:cNvSpPr>
          <p:nvPr>
            <p:ph sz="quarter" idx="1"/>
          </p:nvPr>
        </p:nvSpPr>
        <p:spPr>
          <a:xfrm>
            <a:off x="15875" y="1484313"/>
            <a:ext cx="9001125" cy="49387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zh-TW" altLang="en-US" dirty="0" smtClean="0"/>
              <a:t>填寫報名表回傳</a:t>
            </a:r>
            <a:endParaRPr lang="en-US" altLang="zh-TW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zh-TW" altLang="en-US" dirty="0" smtClean="0"/>
              <a:t>致電與社工直接報名</a:t>
            </a:r>
            <a:endParaRPr lang="en-US" altLang="zh-TW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zh-TW" altLang="en-US" dirty="0"/>
              <a:t>收到資料</a:t>
            </a:r>
            <a:r>
              <a:rPr lang="zh-TW" altLang="en-US" dirty="0" smtClean="0"/>
              <a:t>後，會由社工與學員聯繫並家訪，後續向老師回報學員意願</a:t>
            </a:r>
            <a:endParaRPr lang="en-US" altLang="zh-TW" dirty="0"/>
          </a:p>
          <a:p>
            <a:pPr>
              <a:buFont typeface="Wingdings" pitchFamily="2" charset="2"/>
              <a:buChar char="ü"/>
              <a:defRPr/>
            </a:pPr>
            <a:r>
              <a:rPr lang="zh-TW" altLang="en-US" b="1" dirty="0" smtClean="0">
                <a:solidFill>
                  <a:schemeClr val="tx2"/>
                </a:solidFill>
              </a:rPr>
              <a:t>即日起至</a:t>
            </a:r>
            <a:r>
              <a:rPr lang="en-US" altLang="zh-TW" b="1" dirty="0" smtClean="0">
                <a:solidFill>
                  <a:schemeClr val="tx2"/>
                </a:solidFill>
              </a:rPr>
              <a:t>3/26</a:t>
            </a:r>
            <a:r>
              <a:rPr lang="zh-TW" altLang="en-US" b="1" dirty="0" smtClean="0">
                <a:solidFill>
                  <a:schemeClr val="tx2"/>
                </a:solidFill>
              </a:rPr>
              <a:t>、</a:t>
            </a:r>
            <a:r>
              <a:rPr lang="en-US" altLang="zh-TW" b="1" dirty="0" smtClean="0">
                <a:solidFill>
                  <a:schemeClr val="tx2"/>
                </a:solidFill>
              </a:rPr>
              <a:t>8/27</a:t>
            </a:r>
            <a:r>
              <a:rPr lang="zh-TW" altLang="en-US" b="1" dirty="0" smtClean="0">
                <a:solidFill>
                  <a:schemeClr val="tx2"/>
                </a:solidFill>
              </a:rPr>
              <a:t>皆可報名</a:t>
            </a:r>
            <a:r>
              <a:rPr lang="en-US" altLang="zh-TW" b="1" dirty="0" smtClean="0">
                <a:solidFill>
                  <a:schemeClr val="tx2"/>
                </a:solidFill>
              </a:rPr>
              <a:t>!!</a:t>
            </a:r>
          </a:p>
          <a:p>
            <a:pPr marL="0" indent="0">
              <a:buFont typeface="Arial" charset="0"/>
              <a:buNone/>
              <a:defRPr/>
            </a:pPr>
            <a:r>
              <a:rPr lang="zh-TW" altLang="en-US" b="1" dirty="0" smtClean="0">
                <a:solidFill>
                  <a:schemeClr val="tx2"/>
                </a:solidFill>
              </a:rPr>
              <a:t>   </a:t>
            </a:r>
            <a:endParaRPr lang="zh-TW" alt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方塊 2"/>
          <p:cNvSpPr txBox="1">
            <a:spLocks noChangeArrowheads="1"/>
          </p:cNvSpPr>
          <p:nvPr/>
        </p:nvSpPr>
        <p:spPr bwMode="auto">
          <a:xfrm>
            <a:off x="401638" y="1773238"/>
            <a:ext cx="74834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latin typeface="微軟正黑體" pitchFamily="34" charset="-120"/>
                <a:ea typeface="微軟正黑體" pitchFamily="34" charset="-120"/>
              </a:rPr>
              <a:t>嚴育涵</a:t>
            </a:r>
            <a:endParaRPr lang="en-US" altLang="zh-TW" sz="280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電話：</a:t>
            </a:r>
            <a:r>
              <a:rPr lang="en-US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03-8235682#261</a:t>
            </a:r>
          </a:p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信箱：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2"/>
              </a:rPr>
              <a:t>yuhan_yan@worldvision.org.tw</a:t>
            </a:r>
            <a:endParaRPr lang="en-US" altLang="zh-TW" sz="28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傳真：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03-8239600</a:t>
            </a:r>
            <a:endParaRPr lang="zh-TW" altLang="en-US" sz="28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411" name="文字方塊 5"/>
          <p:cNvSpPr txBox="1">
            <a:spLocks noChangeArrowheads="1"/>
          </p:cNvSpPr>
          <p:nvPr/>
        </p:nvSpPr>
        <p:spPr bwMode="auto">
          <a:xfrm>
            <a:off x="401638" y="3789363"/>
            <a:ext cx="66913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latin typeface="微軟正黑體" pitchFamily="34" charset="-120"/>
                <a:ea typeface="微軟正黑體" pitchFamily="34" charset="-120"/>
              </a:rPr>
              <a:t>王立良</a:t>
            </a:r>
            <a:endParaRPr lang="en-US" altLang="zh-TW" sz="280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電話：</a:t>
            </a:r>
            <a:r>
              <a:rPr lang="en-US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03-8235682#226</a:t>
            </a:r>
          </a:p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信箱：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3"/>
              </a:rPr>
              <a:t>aaron_wang@worldvision.org.tw</a:t>
            </a:r>
            <a:endParaRPr lang="en-US" altLang="zh-TW" sz="28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傳真：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03-8239600</a:t>
            </a:r>
            <a:endParaRPr lang="zh-TW" altLang="en-US" sz="28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0663" y="836613"/>
            <a:ext cx="7183437" cy="7207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歡迎成為讓孩子踏入職場的友善雇主</a:t>
            </a:r>
            <a:endParaRPr lang="en-US" altLang="zh-TW" sz="3200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7413" name="圖片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146050"/>
            <a:ext cx="16224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護理：門諾醫院護理公費生</a:t>
            </a:r>
            <a:endParaRPr lang="zh-TW" altLang="en-US" b="1" dirty="0"/>
          </a:p>
        </p:txBody>
      </p:sp>
      <p:pic>
        <p:nvPicPr>
          <p:cNvPr id="22530" name="Picture 2" descr="C:\Users\user\Desktop\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060848"/>
            <a:ext cx="3898056" cy="3898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世界展望會</a:t>
            </a:r>
            <a:r>
              <a:rPr lang="en-US" altLang="zh-TW" dirty="0" smtClean="0"/>
              <a:t>—</a:t>
            </a:r>
            <a:r>
              <a:rPr lang="zh-TW" altLang="en-US" dirty="0" smtClean="0"/>
              <a:t>花蓮中心</a:t>
            </a:r>
            <a:endParaRPr lang="en-US" altLang="zh-TW" dirty="0" smtClean="0"/>
          </a:p>
          <a:p>
            <a:r>
              <a:rPr lang="zh-TW" altLang="en-US" dirty="0" smtClean="0"/>
              <a:t>圖示</a:t>
            </a:r>
            <a:r>
              <a:rPr lang="zh-TW" altLang="en-US" dirty="0" smtClean="0"/>
              <a:t>來源：</a:t>
            </a:r>
            <a:r>
              <a:rPr lang="en-US" altLang="zh-TW" dirty="0" smtClean="0">
                <a:hlinkClick r:id="rId2"/>
              </a:rPr>
              <a:t>https://www.flaticon.com/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門</a:t>
            </a:r>
            <a:r>
              <a:rPr lang="zh-TW" altLang="en-US" b="1" dirty="0" smtClean="0"/>
              <a:t>諾醫院護理</a:t>
            </a:r>
            <a:r>
              <a:rPr lang="zh-TW" altLang="en-US" b="1" dirty="0"/>
              <a:t>公費生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馬偕</a:t>
            </a:r>
            <a:r>
              <a:rPr lang="zh-TW" altLang="en-US" dirty="0"/>
              <a:t>護專錄取者，一至三年級由門諾醫院提供護生每學期的雜費及每月定額生活費</a:t>
            </a:r>
            <a:r>
              <a:rPr lang="en-US" altLang="zh-TW" dirty="0"/>
              <a:t>5,000</a:t>
            </a:r>
            <a:r>
              <a:rPr lang="zh-TW" altLang="en-US" dirty="0"/>
              <a:t>元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 </a:t>
            </a:r>
            <a:r>
              <a:rPr lang="zh-TW" altLang="en-US" dirty="0"/>
              <a:t>四至五年級則提供學、雜費</a:t>
            </a:r>
            <a:r>
              <a:rPr lang="zh-TW" altLang="en-US" dirty="0" smtClean="0"/>
              <a:t>補助。</a:t>
            </a:r>
            <a:endParaRPr lang="en-US" altLang="zh-TW" dirty="0" smtClean="0"/>
          </a:p>
          <a:p>
            <a:r>
              <a:rPr lang="zh-TW" altLang="en-US" dirty="0" smtClean="0"/>
              <a:t>公費生</a:t>
            </a:r>
            <a:r>
              <a:rPr lang="zh-TW" altLang="en-US" dirty="0"/>
              <a:t>畢業後即回到門諾相關機構服務</a:t>
            </a:r>
            <a:r>
              <a:rPr lang="zh-TW" altLang="en-US" dirty="0" smtClean="0"/>
              <a:t>五年。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門諾護理公費生合約條款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前學年成績未達七十分者，不支付獎助金。</a:t>
            </a:r>
            <a:endParaRPr lang="en-US" altLang="zh-TW" dirty="0" smtClean="0"/>
          </a:p>
          <a:p>
            <a:r>
              <a:rPr lang="zh-TW" altLang="en-US" dirty="0" smtClean="0"/>
              <a:t>因補修不足學分需延長畢業年限時，其延長期間不支付獎 助金。</a:t>
            </a:r>
            <a:endParaRPr lang="en-US" altLang="zh-TW" dirty="0" smtClean="0"/>
          </a:p>
          <a:p>
            <a:r>
              <a:rPr lang="zh-TW" altLang="en-US" dirty="0" smtClean="0"/>
              <a:t>在學期間，因故中途休學或遭受退學處分者，應即時一次全部償還甲方於乙方就學期間 支付之獎助金全額。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 門</a:t>
            </a:r>
            <a:r>
              <a:rPr lang="zh-TW" altLang="en-US" b="1" dirty="0" smtClean="0"/>
              <a:t>諾醫院護理</a:t>
            </a:r>
            <a:r>
              <a:rPr lang="zh-TW" altLang="en-US" b="1" dirty="0"/>
              <a:t>公費生</a:t>
            </a:r>
            <a:r>
              <a:rPr lang="zh-TW" altLang="en-US" b="1" dirty="0" smtClean="0"/>
              <a:t>招生說明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700389"/>
            <a:ext cx="8229600" cy="75294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護理</a:t>
            </a:r>
            <a:r>
              <a:rPr lang="zh-TW" altLang="en-US" dirty="0"/>
              <a:t>部鄭金鳳專員</a:t>
            </a:r>
            <a:r>
              <a:rPr lang="en-US" altLang="zh-TW" dirty="0" smtClean="0"/>
              <a:t>(8241880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2050" name="Picture 2" descr="http://s01.calm9.com/qrcode/2018-01/Z8OF7Q7G0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3888432" cy="3888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zh-TW" altLang="en-US" sz="4000" b="1" dirty="0"/>
              <a:t> 門諾醫院</a:t>
            </a:r>
            <a:r>
              <a:rPr lang="en-US" altLang="zh-TW" sz="4000" b="1" dirty="0"/>
              <a:t>106</a:t>
            </a:r>
            <a:r>
              <a:rPr lang="zh-TW" altLang="en-US" sz="4000" b="1" dirty="0"/>
              <a:t>學年度護理</a:t>
            </a:r>
            <a:r>
              <a:rPr lang="zh-TW" altLang="en-US" sz="4000" b="1" dirty="0" smtClean="0"/>
              <a:t>公費生簡章</a:t>
            </a:r>
            <a:endParaRPr lang="zh-TW" altLang="en-US" sz="4000" b="1" dirty="0"/>
          </a:p>
        </p:txBody>
      </p:sp>
      <p:pic>
        <p:nvPicPr>
          <p:cNvPr id="17410" name="Picture 2" descr="http://s01.calm9.com/qrcode/2018-01/MZEKKV5S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4392488" cy="4392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軍人：中正國防幹部預備學校</a:t>
            </a:r>
            <a:endParaRPr lang="zh-TW" altLang="en-US" b="1" dirty="0"/>
          </a:p>
        </p:txBody>
      </p:sp>
      <p:pic>
        <p:nvPicPr>
          <p:cNvPr id="23554" name="Picture 2" descr="C:\Users\user\Desktop\ran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682032" cy="368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中正國防幹部預備學校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</a:t>
            </a:r>
            <a:r>
              <a:rPr lang="zh-TW" altLang="en-US" dirty="0"/>
              <a:t>雜費、食、宿、服裝及健保費等均由公費</a:t>
            </a:r>
            <a:r>
              <a:rPr lang="zh-TW" altLang="en-US" dirty="0" smtClean="0"/>
              <a:t>支付。</a:t>
            </a:r>
            <a:endParaRPr lang="en-US" altLang="zh-TW" dirty="0" smtClean="0"/>
          </a:p>
          <a:p>
            <a:r>
              <a:rPr lang="zh-TW" altLang="en-US" dirty="0" smtClean="0"/>
              <a:t>軍醫</a:t>
            </a:r>
            <a:r>
              <a:rPr lang="zh-TW" altLang="en-US" dirty="0"/>
              <a:t>院就醫免費或減免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免費</a:t>
            </a:r>
            <a:r>
              <a:rPr lang="zh-TW" altLang="en-US" dirty="0"/>
              <a:t>使用高速寬頻之學術網路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每月</a:t>
            </a:r>
            <a:r>
              <a:rPr lang="zh-TW" altLang="en-US" dirty="0"/>
              <a:t>發給零用金六千餘元。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1060</Words>
  <Application>Microsoft Office PowerPoint</Application>
  <PresentationFormat>如螢幕大小 (4:3)</PresentationFormat>
  <Paragraphs>187</Paragraphs>
  <Slides>30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Office 佈景主題</vt:lpstr>
      <vt:lpstr>最速就業職種養成！ 護理、軍人、職人</vt:lpstr>
      <vt:lpstr>最短的就業路徑</vt:lpstr>
      <vt:lpstr>護理：門諾醫院護理公費生</vt:lpstr>
      <vt:lpstr>門諾醫院護理公費生</vt:lpstr>
      <vt:lpstr>門諾護理公費生合約條款</vt:lpstr>
      <vt:lpstr> 門諾醫院護理公費生招生說明</vt:lpstr>
      <vt:lpstr> 門諾醫院106學年度護理公費生簡章</vt:lpstr>
      <vt:lpstr>軍人：中正國防幹部預備學校</vt:lpstr>
      <vt:lpstr>中正國防幹部預備學校</vt:lpstr>
      <vt:lpstr>志願履行義務應遵行事項 </vt:lpstr>
      <vt:lpstr>違反約定應償還費用</vt:lpstr>
      <vt:lpstr>中正國防幹部預備學校</vt:lpstr>
      <vt:lpstr>職人：JP少年就業計畫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參考資料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33</cp:revision>
  <dcterms:created xsi:type="dcterms:W3CDTF">2018-01-22T01:09:28Z</dcterms:created>
  <dcterms:modified xsi:type="dcterms:W3CDTF">2018-01-22T07:16:39Z</dcterms:modified>
</cp:coreProperties>
</file>