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8"/>
  </p:notesMasterIdLst>
  <p:sldIdLst>
    <p:sldId id="256" r:id="rId2"/>
    <p:sldId id="378" r:id="rId3"/>
    <p:sldId id="373" r:id="rId4"/>
    <p:sldId id="379" r:id="rId5"/>
    <p:sldId id="346" r:id="rId6"/>
    <p:sldId id="348" r:id="rId7"/>
    <p:sldId id="347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45" r:id="rId33"/>
    <p:sldId id="344" r:id="rId34"/>
    <p:sldId id="380" r:id="rId35"/>
    <p:sldId id="257" r:id="rId36"/>
    <p:sldId id="384" r:id="rId37"/>
    <p:sldId id="258" r:id="rId38"/>
    <p:sldId id="385" r:id="rId39"/>
    <p:sldId id="386" r:id="rId40"/>
    <p:sldId id="387" r:id="rId41"/>
    <p:sldId id="388" r:id="rId42"/>
    <p:sldId id="389" r:id="rId43"/>
    <p:sldId id="390" r:id="rId44"/>
    <p:sldId id="381" r:id="rId45"/>
    <p:sldId id="3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300" r:id="rId54"/>
    <p:sldId id="301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92" r:id="rId64"/>
    <p:sldId id="312" r:id="rId65"/>
    <p:sldId id="313" r:id="rId66"/>
    <p:sldId id="314" r:id="rId67"/>
    <p:sldId id="315" r:id="rId68"/>
    <p:sldId id="316" r:id="rId69"/>
    <p:sldId id="317" r:id="rId70"/>
    <p:sldId id="319" r:id="rId71"/>
    <p:sldId id="322" r:id="rId72"/>
    <p:sldId id="323" r:id="rId73"/>
    <p:sldId id="341" r:id="rId74"/>
    <p:sldId id="340" r:id="rId75"/>
    <p:sldId id="383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42" r:id="rId85"/>
    <p:sldId id="382" r:id="rId86"/>
    <p:sldId id="336" r:id="rId8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4" autoAdjust="0"/>
    <p:restoredTop sz="94660"/>
  </p:normalViewPr>
  <p:slideViewPr>
    <p:cSldViewPr>
      <p:cViewPr varScale="1">
        <p:scale>
          <a:sx n="110" d="100"/>
          <a:sy n="110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C25199D-14BE-44A0-88C7-F20EA4B08A27}" type="datetimeFigureOut">
              <a:rPr lang="zh-TW" altLang="en-US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</a:defRPr>
            </a:lvl1pPr>
          </a:lstStyle>
          <a:p>
            <a:fld id="{E9B6ECB1-366C-4AB9-813A-1FE6FA10B99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10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F4EF758-49C3-4C50-8AA0-369438B05141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46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1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0ABF8-C387-4DE5-BE6D-CDA925CDAF77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0C5A-1ABF-4F9B-A6AB-2FDB51665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90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A4D06-4610-42D3-9B79-8F9E7F9C6A86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C397-E579-4978-A630-81C6804BD2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43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7E2B8-694A-487B-AB58-0AC02DFF141C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1D5E-BC86-4FEA-BE4E-ADD78C8BE7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67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325563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4D848-5084-4E00-ABBB-291C58EF3566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DF1-F36D-4025-A519-D31CDFE910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83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9C3D9-3CE6-4F88-8FD3-2C940E0A0CFB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3FF7-E755-4EEF-98B0-63964D1CB1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1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733F6-4C18-46AB-841A-302E5DAE3674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B7E3-FE35-4AE6-A626-E99641961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03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66CFF-6C36-4A97-9177-D7AF6B42F870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92D-F380-42FD-A0F9-A6D91488E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80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1828B-FA0A-4310-8370-9B90B74534AC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595A-5703-4818-9EDA-647964C9B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38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C40E8-51E6-4ACF-A68F-4358B988E8C7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045E-D56E-426F-B2A1-42A7316128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97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FE4EC-580B-4C42-8C47-7A87A0AFBF5F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CF96-5620-4A4B-9EE5-3F7E8B1077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6C50B-8552-4A2C-9BFB-0A95750BA090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E786-061D-4389-9F28-C1E9B047F5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71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79C3D9-3CE6-4F88-8FD3-2C940E0A0CFB}" type="datetimeFigureOut">
              <a:rPr lang="zh-TW" altLang="en-US" smtClean="0"/>
              <a:pPr>
                <a:defRPr/>
              </a:pPr>
              <a:t>2016-02-02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3FF7-E755-4EEF-98B0-63964D1CB1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71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66436" cy="273868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網路填報系統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學生管理系統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9" name="副標題 3"/>
          <p:cNvSpPr>
            <a:spLocks noGrp="1"/>
          </p:cNvSpPr>
          <p:nvPr>
            <p:ph type="subTitle" idx="1"/>
          </p:nvPr>
        </p:nvSpPr>
        <p:spPr>
          <a:xfrm>
            <a:off x="1043770" y="4149080"/>
            <a:ext cx="6858000" cy="1655762"/>
          </a:xfrm>
        </p:spPr>
        <p:txBody>
          <a:bodyPr>
            <a:normAutofit/>
          </a:bodyPr>
          <a:lstStyle/>
          <a:p>
            <a:pPr marR="0" eaLnBrk="1" hangingPunct="1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南大學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網路平台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zh-TW" altLang="en-US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517971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【新增外籍學生資料】之畫面</a:t>
            </a:r>
            <a:endParaRPr lang="zh-TW" altLang="en-US" dirty="0"/>
          </a:p>
        </p:txBody>
      </p:sp>
      <p:sp>
        <p:nvSpPr>
          <p:cNvPr id="1536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536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A768CA-C687-4B0D-BF73-5A91F289B9CF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zh-TW" altLang="en-US" sz="100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99493"/>
            <a:ext cx="6333702" cy="48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點選新增後，出現以下畫面，則表示身分證字號已被建立過，若顯示為本校校名，請檢查學生名單、個案管理、異動轉銜清單或結案清單；若顯示非本校校名，表示原學校尚未異動轉銜動作，請依照聯絡資訊，聯絡承辦人盡速辦理轉銜作業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1638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758F72-683D-46DD-9871-0C1C057AEFE0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zh-TW" altLang="en-US" sz="1000"/>
          </a:p>
        </p:txBody>
      </p:sp>
      <p:pic>
        <p:nvPicPr>
          <p:cNvPr id="16387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2" y="2492896"/>
            <a:ext cx="432117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2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匯入學生</a:t>
            </a:r>
            <a:r>
              <a:rPr lang="en-US" altLang="zh-TW" dirty="0" smtClean="0"/>
              <a:t>─</a:t>
            </a:r>
            <a:r>
              <a:rPr lang="zh-TW" altLang="zh-TW" dirty="0" smtClean="0"/>
              <a:t>整批匯入</a:t>
            </a:r>
            <a:endParaRPr lang="zh-TW" altLang="en-US" dirty="0"/>
          </a:p>
        </p:txBody>
      </p:sp>
      <p:sp>
        <p:nvSpPr>
          <p:cNvPr id="1741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如需大筆建立學生資料，請點選【匯入學生】按鈕後，閱讀匯入說明，並下載儲存範例檔（</a:t>
            </a:r>
            <a:r>
              <a:rPr lang="en-US" altLang="zh-TW" smtClean="0"/>
              <a:t>CSV</a:t>
            </a:r>
            <a:r>
              <a:rPr lang="zh-TW" altLang="zh-TW" smtClean="0"/>
              <a:t>檔）。</a:t>
            </a:r>
          </a:p>
          <a:p>
            <a:pPr lvl="1" eaLnBrk="1" hangingPunct="1"/>
            <a:r>
              <a:rPr lang="zh-TW" altLang="zh-TW" smtClean="0"/>
              <a:t>注意：上方說明處，請仔細閱讀，需特別注意之說明如下</a:t>
            </a:r>
          </a:p>
          <a:p>
            <a:pPr lvl="2" eaLnBrk="1" hangingPunct="1"/>
            <a:r>
              <a:rPr lang="zh-TW" altLang="zh-TW" smtClean="0"/>
              <a:t>在匯入學生資料前，請下載「範例檔（</a:t>
            </a:r>
            <a:r>
              <a:rPr lang="en-US" altLang="zh-TW" smtClean="0"/>
              <a:t>CSV</a:t>
            </a:r>
            <a:r>
              <a:rPr lang="zh-TW" altLang="zh-TW" smtClean="0"/>
              <a:t>檔）」，依照檔案內格式進行資料填寫。</a:t>
            </a:r>
          </a:p>
          <a:p>
            <a:pPr lvl="2" eaLnBrk="1" hangingPunct="1"/>
            <a:r>
              <a:rPr lang="zh-TW" altLang="zh-TW" smtClean="0"/>
              <a:t>身份類別代號請參閱「身份類別代號一覽表」。</a:t>
            </a:r>
          </a:p>
          <a:p>
            <a:pPr lvl="2" eaLnBrk="1" hangingPunct="1"/>
            <a:r>
              <a:rPr lang="zh-TW" altLang="zh-TW" smtClean="0"/>
              <a:t>外籍生不適用於匯入學生功能，若檔案中有外籍生的資料，請先將外籍生資料從匯入檔中刪除，利用「新增學生」輸入資料。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98869C-3B62-4CDE-BC03-57257C2CD54B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11431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匯入學生</a:t>
            </a:r>
            <a:endParaRPr lang="zh-TW" altLang="en-US" dirty="0"/>
          </a:p>
        </p:txBody>
      </p:sp>
      <p:sp>
        <p:nvSpPr>
          <p:cNvPr id="18434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84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AA72F8-BC59-44BE-BAEF-32F18F7ACF98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zh-TW" altLang="en-US" sz="1000"/>
          </a:p>
        </p:txBody>
      </p:sp>
      <p:pic>
        <p:nvPicPr>
          <p:cNvPr id="18436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77517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8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【身份類別代號一覽表】之畫面</a:t>
            </a:r>
            <a:endParaRPr lang="zh-TW" altLang="en-US" dirty="0"/>
          </a:p>
        </p:txBody>
      </p:sp>
      <p:sp>
        <p:nvSpPr>
          <p:cNvPr id="1945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946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BFF5D7-1CBA-47D8-95EB-106051DB4CA2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zh-TW" altLang="en-US" sz="1000"/>
          </a:p>
        </p:txBody>
      </p:sp>
      <p:pic>
        <p:nvPicPr>
          <p:cNvPr id="19460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119738"/>
            <a:ext cx="4495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60091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匯入學生</a:t>
            </a:r>
            <a:r>
              <a:rPr lang="zh-TW" altLang="zh-TW" dirty="0" smtClean="0"/>
              <a:t>範例檔</a:t>
            </a:r>
            <a:endParaRPr lang="zh-TW" altLang="en-US" dirty="0"/>
          </a:p>
        </p:txBody>
      </p:sp>
      <p:sp>
        <p:nvSpPr>
          <p:cNvPr id="20482" name="內容版面配置區 1"/>
          <p:cNvSpPr>
            <a:spLocks noGrp="1"/>
          </p:cNvSpPr>
          <p:nvPr>
            <p:ph idx="1"/>
          </p:nvPr>
        </p:nvSpPr>
        <p:spPr>
          <a:xfrm>
            <a:off x="683568" y="151220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【範例檔】之畫面，注意：第一行標題請勿修改，直接貼上學生資料即可</a:t>
            </a:r>
            <a:r>
              <a:rPr lang="zh-TW" altLang="en-US" dirty="0" smtClean="0"/>
              <a:t>。</a:t>
            </a:r>
          </a:p>
        </p:txBody>
      </p:sp>
      <p:sp>
        <p:nvSpPr>
          <p:cNvPr id="2048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0F1087-AA6F-49BB-9A56-D09F6102DC02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14" y="2142414"/>
            <a:ext cx="6223372" cy="44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依據範例檔進行修改儲存，儲存時會跳出下圖視窗，請選擇「是」</a:t>
            </a:r>
            <a:endParaRPr lang="zh-TW" altLang="en-US" dirty="0" smtClean="0"/>
          </a:p>
        </p:txBody>
      </p:sp>
      <p:sp>
        <p:nvSpPr>
          <p:cNvPr id="2150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CEB851-57C3-480C-A30F-07779CFD5B4B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1"/>
            <a:ext cx="6912768" cy="49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2530" name="內容版面配置區 1"/>
          <p:cNvSpPr>
            <a:spLocks noGrp="1"/>
          </p:cNvSpPr>
          <p:nvPr>
            <p:ph idx="1"/>
          </p:nvPr>
        </p:nvSpPr>
        <p:spPr>
          <a:xfrm>
            <a:off x="529431" y="112474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儲存完成後，回到匯入學生畫面，點選瀏覽並選擇您所儲存的檔案</a:t>
            </a:r>
            <a:endParaRPr lang="zh-TW" altLang="en-US" dirty="0" smtClean="0"/>
          </a:p>
        </p:txBody>
      </p:sp>
      <p:sp>
        <p:nvSpPr>
          <p:cNvPr id="2253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419B6-24CE-48DF-8ACB-42C2EED611C1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zh-TW" altLang="en-US" sz="1000"/>
          </a:p>
        </p:txBody>
      </p:sp>
      <p:pic>
        <p:nvPicPr>
          <p:cNvPr id="22532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49" y="1763366"/>
            <a:ext cx="64817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匯入</a:t>
            </a:r>
            <a:endParaRPr lang="zh-TW" altLang="en-US" dirty="0"/>
          </a:p>
        </p:txBody>
      </p:sp>
      <p:pic>
        <p:nvPicPr>
          <p:cNvPr id="23555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06278"/>
            <a:ext cx="7886700" cy="4190032"/>
          </a:xfrm>
        </p:spPr>
      </p:pic>
      <p:sp>
        <p:nvSpPr>
          <p:cNvPr id="2355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27AE25-C0F6-4271-8B2E-A39E6534CA50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21590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24578" name="內容版面配置區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上傳成功後，可再次確認學生資料是否有誤，並直接於此修改，確認後請點選「確認匯入」，即可成功將學生名單匯入至學生名單中。</a:t>
            </a:r>
            <a:endParaRPr lang="zh-TW" altLang="en-US" dirty="0" smtClean="0"/>
          </a:p>
        </p:txBody>
      </p:sp>
      <p:sp>
        <p:nvSpPr>
          <p:cNvPr id="2458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1F9503-42F3-46B1-8209-651439D6521B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zh-TW" altLang="en-US" sz="1000"/>
          </a:p>
        </p:txBody>
      </p:sp>
      <p:pic>
        <p:nvPicPr>
          <p:cNvPr id="2458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8880"/>
            <a:ext cx="604996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3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84976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如何進入</a:t>
            </a:r>
            <a:r>
              <a:rPr lang="zh-TW" altLang="en-US" u="sng" dirty="0" smtClean="0"/>
              <a:t>網路填報系統</a:t>
            </a:r>
            <a:r>
              <a:rPr lang="zh-TW" altLang="en-US" dirty="0" smtClean="0"/>
              <a:t>或</a:t>
            </a:r>
            <a:r>
              <a:rPr lang="zh-TW" altLang="en-US" u="sng" dirty="0" smtClean="0"/>
              <a:t>學生管理系統</a:t>
            </a:r>
            <a:r>
              <a:rPr lang="zh-TW" altLang="en-US" dirty="0"/>
              <a:t>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351338"/>
          </a:xfrm>
        </p:spPr>
        <p:txBody>
          <a:bodyPr/>
          <a:lstStyle/>
          <a:p>
            <a:r>
              <a:rPr lang="zh-TW" altLang="en-US" dirty="0" smtClean="0"/>
              <a:t>資源平台網址：</a:t>
            </a:r>
            <a:r>
              <a:rPr lang="en-US" altLang="zh-TW" dirty="0" smtClean="0"/>
              <a:t>http://priori.moe.gov.tw/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7" y="1790105"/>
            <a:ext cx="7933246" cy="4394621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755576" y="3878337"/>
            <a:ext cx="1656184" cy="2306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1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【點選匯入學生後】之畫面。</a:t>
            </a:r>
          </a:p>
          <a:p>
            <a:pPr lvl="1" eaLnBrk="1" hangingPunct="1"/>
            <a:r>
              <a:rPr lang="zh-TW" altLang="zh-TW" dirty="0" smtClean="0"/>
              <a:t>新增成功：新增成功之學生，會顯示在學生名單。</a:t>
            </a:r>
          </a:p>
          <a:p>
            <a:pPr lvl="1" eaLnBrk="1" hangingPunct="1"/>
            <a:r>
              <a:rPr lang="zh-TW" altLang="zh-TW" dirty="0" smtClean="0"/>
              <a:t>已存在您的學校</a:t>
            </a:r>
            <a:r>
              <a:rPr lang="zh-TW" altLang="en-US" dirty="0" smtClean="0"/>
              <a:t>，已略過，可</a:t>
            </a:r>
            <a:r>
              <a:rPr lang="zh-TW" altLang="zh-TW" dirty="0" smtClean="0"/>
              <a:t>檢</a:t>
            </a:r>
            <a:r>
              <a:rPr lang="zh-TW" altLang="en-US" dirty="0" smtClean="0"/>
              <a:t>視</a:t>
            </a:r>
            <a:r>
              <a:rPr lang="zh-TW" altLang="zh-TW" dirty="0" smtClean="0"/>
              <a:t>貴校學生管理系統。</a:t>
            </a:r>
          </a:p>
          <a:p>
            <a:pPr lvl="1" eaLnBrk="1" hangingPunct="1"/>
            <a:r>
              <a:rPr lang="zh-TW" altLang="zh-TW" dirty="0" smtClean="0"/>
              <a:t>已存在</a:t>
            </a:r>
            <a:r>
              <a:rPr lang="zh-TW" altLang="en-US" dirty="0" smtClean="0"/>
              <a:t>原</a:t>
            </a:r>
            <a:r>
              <a:rPr lang="zh-TW" altLang="en-US" dirty="0"/>
              <a:t>校</a:t>
            </a:r>
            <a:r>
              <a:rPr lang="zh-TW" altLang="zh-TW" dirty="0" smtClean="0"/>
              <a:t>：若該</a:t>
            </a:r>
            <a:r>
              <a:rPr lang="zh-TW" altLang="en-US" dirty="0" smtClean="0"/>
              <a:t>學生於原校的學生名單或異動轉銜清單中，建請與原校承辦人員聯繫，請原校將學生從學生名單刪除或將學生從個案中轉銜至貴校。</a:t>
            </a:r>
            <a:endParaRPr lang="en-US" altLang="zh-TW" dirty="0" smtClean="0"/>
          </a:p>
          <a:p>
            <a:pPr lvl="1" eaLnBrk="1" hangingPunct="1"/>
            <a:r>
              <a:rPr lang="zh-TW" altLang="en-US" dirty="0"/>
              <a:t>另</a:t>
            </a:r>
            <a:r>
              <a:rPr lang="zh-TW" altLang="zh-TW" dirty="0" smtClean="0"/>
              <a:t>確認身份證號與姓名對應無誤即可</a:t>
            </a:r>
            <a:r>
              <a:rPr lang="zh-TW" altLang="en-US" dirty="0" smtClean="0"/>
              <a:t>利用匯入學生，</a:t>
            </a:r>
            <a:r>
              <a:rPr lang="zh-TW" altLang="zh-TW" dirty="0" smtClean="0"/>
              <a:t>新增至貴校；若仍無法新增，請老師直接聯繫原學校協助轉銜。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560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DD1420-A71D-40C7-BDD6-F9A70FE91D58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242095"/>
            <a:ext cx="44767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626" name="內容版面配置區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b="1" dirty="0" smtClean="0"/>
              <a:t>匯入出現錯誤情況，不予匯入</a:t>
            </a:r>
            <a:endParaRPr lang="zh-TW" altLang="zh-TW" dirty="0" smtClean="0"/>
          </a:p>
          <a:p>
            <a:pPr lvl="1" eaLnBrk="1" hangingPunct="1"/>
            <a:r>
              <a:rPr lang="zh-TW" altLang="zh-TW" dirty="0" smtClean="0"/>
              <a:t>學生資料不完整：如班級未填寫、身份類別未填寫</a:t>
            </a:r>
            <a:r>
              <a:rPr lang="en-US" altLang="zh-TW" dirty="0" smtClean="0"/>
              <a:t>...</a:t>
            </a:r>
            <a:r>
              <a:rPr lang="zh-TW" altLang="zh-TW" dirty="0" smtClean="0"/>
              <a:t>。</a:t>
            </a:r>
          </a:p>
          <a:p>
            <a:pPr lvl="1" eaLnBrk="1" hangingPunct="1"/>
            <a:r>
              <a:rPr lang="zh-TW" altLang="zh-TW" dirty="0" smtClean="0"/>
              <a:t>身份類別非填入代號。</a:t>
            </a:r>
          </a:p>
          <a:p>
            <a:pPr lvl="1" eaLnBrk="1" hangingPunct="1"/>
            <a:r>
              <a:rPr lang="zh-TW" altLang="zh-TW" dirty="0" smtClean="0"/>
              <a:t>身分證格式錯誤：如多ㄧ個空白鍵、身份證號輸入錯誤</a:t>
            </a:r>
            <a:r>
              <a:rPr lang="en-US" altLang="zh-TW" dirty="0" smtClean="0"/>
              <a:t>…</a:t>
            </a:r>
            <a:r>
              <a:rPr lang="zh-TW" altLang="zh-TW" dirty="0" smtClean="0"/>
              <a:t>。</a:t>
            </a:r>
          </a:p>
          <a:p>
            <a:pPr lvl="1" eaLnBrk="1" hangingPunct="1"/>
            <a:r>
              <a:rPr lang="zh-TW" altLang="zh-TW" dirty="0" smtClean="0"/>
              <a:t>匯入的檔案中含外籍生資料。</a:t>
            </a:r>
          </a:p>
          <a:p>
            <a:pPr lvl="1" eaLnBrk="1" hangingPunct="1"/>
            <a:r>
              <a:rPr lang="zh-TW" altLang="zh-TW" dirty="0" smtClean="0"/>
              <a:t>匯入的檔案中出現兩筆以上相同身份證號。</a:t>
            </a:r>
          </a:p>
          <a:p>
            <a:pPr eaLnBrk="1" hangingPunct="1"/>
            <a:r>
              <a:rPr lang="zh-TW" altLang="zh-TW" b="1" dirty="0" smtClean="0"/>
              <a:t>匯入出現部分成功匯入，部分略過</a:t>
            </a:r>
            <a:endParaRPr lang="zh-TW" altLang="zh-TW" dirty="0" smtClean="0"/>
          </a:p>
          <a:p>
            <a:pPr lvl="1" eaLnBrk="1" hangingPunct="1"/>
            <a:r>
              <a:rPr lang="zh-TW" altLang="zh-TW" dirty="0" smtClean="0"/>
              <a:t>存在本校的學生管理系統中。</a:t>
            </a:r>
          </a:p>
          <a:p>
            <a:pPr lvl="1" eaLnBrk="1" hangingPunct="1"/>
            <a:r>
              <a:rPr lang="zh-TW" altLang="zh-TW" dirty="0" smtClean="0"/>
              <a:t>存在於他校的學生管理系統中。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D67E25-DCF9-4B6D-AAD6-685022BCC240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34342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查詢學生</a:t>
            </a:r>
            <a:endParaRPr lang="zh-TW" altLang="en-US" dirty="0"/>
          </a:p>
        </p:txBody>
      </p:sp>
      <p:sp>
        <p:nvSpPr>
          <p:cNvPr id="27650" name="內容版面配置區 1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輸入學生的身份證號，即可查詢在哪個縣市的哪個學校，在該校的哪個位置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輸入本校學生姓名，可以查出學生於本校的所在位置</a:t>
            </a:r>
          </a:p>
        </p:txBody>
      </p:sp>
      <p:sp>
        <p:nvSpPr>
          <p:cNvPr id="2765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5CA05C-D06A-402F-B080-293294F3DBB5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zh-TW" altLang="en-US" sz="100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84984"/>
            <a:ext cx="8560526" cy="25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681555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修改資料</a:t>
            </a:r>
            <a:endParaRPr lang="zh-TW" altLang="en-US" dirty="0"/>
          </a:p>
        </p:txBody>
      </p:sp>
      <p:sp>
        <p:nvSpPr>
          <p:cNvPr id="28674" name="內容版面配置區 1"/>
          <p:cNvSpPr>
            <a:spLocks noGrp="1"/>
          </p:cNvSpPr>
          <p:nvPr>
            <p:ph idx="1"/>
          </p:nvPr>
        </p:nvSpPr>
        <p:spPr>
          <a:xfrm>
            <a:off x="628650" y="1690746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欲修改學生資料可直接以滑鼠點選該欄位，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圖示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 </a:t>
            </a:r>
            <a:r>
              <a:rPr lang="zh-TW" altLang="zh-TW" dirty="0" smtClean="0"/>
              <a:t>為儲存，圖示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</a:t>
            </a:r>
            <a:r>
              <a:rPr lang="zh-TW" altLang="zh-TW" dirty="0" smtClean="0"/>
              <a:t>為取消。</a:t>
            </a:r>
          </a:p>
          <a:p>
            <a:pPr lvl="1" eaLnBrk="1" hangingPunct="1"/>
            <a:r>
              <a:rPr lang="zh-TW" altLang="zh-TW" dirty="0" smtClean="0"/>
              <a:t>注意：</a:t>
            </a:r>
            <a:r>
              <a:rPr lang="zh-TW" altLang="zh-TW" dirty="0" smtClean="0">
                <a:solidFill>
                  <a:srgbClr val="7030A0"/>
                </a:solidFill>
              </a:rPr>
              <a:t>學生名單中，所有資料都可自行更改</a:t>
            </a:r>
            <a:r>
              <a:rPr lang="zh-TW" altLang="zh-TW" dirty="0" smtClean="0"/>
              <a:t>，</a:t>
            </a:r>
            <a:r>
              <a:rPr lang="zh-TW" altLang="zh-TW" dirty="0" smtClean="0">
                <a:solidFill>
                  <a:srgbClr val="FF0000"/>
                </a:solidFill>
              </a:rPr>
              <a:t>若學生已進入個案，身份證號及入學年度則需由系統管理員協助修正</a:t>
            </a:r>
            <a:r>
              <a:rPr lang="zh-TW" altLang="zh-TW" dirty="0" smtClean="0"/>
              <a:t>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867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85FAFD-9DE9-4D7B-9C67-E4D4BB4B0DB5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zh-TW" altLang="en-US" sz="1000"/>
          </a:p>
        </p:txBody>
      </p:sp>
      <p:pic>
        <p:nvPicPr>
          <p:cNvPr id="6" name="圖片 5" descr="儲存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876" y="2007118"/>
            <a:ext cx="293812" cy="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取消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05381"/>
            <a:ext cx="347754" cy="28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039244"/>
            <a:ext cx="8710803" cy="34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741958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個案管理</a:t>
            </a:r>
            <a:r>
              <a:rPr lang="en-US" altLang="zh-TW" dirty="0" smtClean="0"/>
              <a:t>-</a:t>
            </a:r>
            <a:r>
              <a:rPr lang="zh-TW" altLang="zh-TW" dirty="0" smtClean="0"/>
              <a:t>個案列表</a:t>
            </a:r>
            <a:endParaRPr lang="zh-TW" altLang="en-US" dirty="0"/>
          </a:p>
        </p:txBody>
      </p:sp>
      <p:sp>
        <p:nvSpPr>
          <p:cNvPr id="29698" name="內容版面配置區 1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測驗合格或未參與測驗之學生，若有輔導需求（轉入</a:t>
            </a:r>
            <a:r>
              <a:rPr lang="zh-TW" altLang="zh-TW" dirty="0" smtClean="0">
                <a:solidFill>
                  <a:srgbClr val="7030A0"/>
                </a:solidFill>
              </a:rPr>
              <a:t>個案</a:t>
            </a:r>
            <a:r>
              <a:rPr lang="zh-TW" altLang="zh-TW" dirty="0" smtClean="0"/>
              <a:t>之學生才能提供填報系統加入班級），</a:t>
            </a:r>
            <a:r>
              <a:rPr lang="zh-TW" altLang="zh-TW" dirty="0" smtClean="0">
                <a:solidFill>
                  <a:srgbClr val="7030A0"/>
                </a:solidFill>
              </a:rPr>
              <a:t>請確認學生資料</a:t>
            </a:r>
            <a:r>
              <a:rPr lang="zh-TW" altLang="zh-TW" u="sng" dirty="0" smtClean="0">
                <a:solidFill>
                  <a:srgbClr val="7030A0"/>
                </a:solidFill>
              </a:rPr>
              <a:t>無誤</a:t>
            </a:r>
            <a:r>
              <a:rPr lang="zh-TW" altLang="zh-TW" dirty="0" smtClean="0">
                <a:solidFill>
                  <a:srgbClr val="7030A0"/>
                </a:solidFill>
              </a:rPr>
              <a:t>後</a:t>
            </a:r>
            <a:r>
              <a:rPr lang="zh-TW" altLang="zh-TW" dirty="0" smtClean="0"/>
              <a:t>，再將學生轉入個案。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4F9769-D7C4-4548-9020-2ED23BCFC2E9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24944"/>
            <a:ext cx="8352928" cy="28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1"/>
          <p:cNvSpPr>
            <a:spLocks noGrp="1"/>
          </p:cNvSpPr>
          <p:nvPr>
            <p:ph idx="1"/>
          </p:nvPr>
        </p:nvSpPr>
        <p:spPr>
          <a:xfrm>
            <a:off x="457200" y="1718097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《請注意》</a:t>
            </a:r>
            <a:r>
              <a:rPr lang="zh-TW" altLang="zh-TW" dirty="0" smtClean="0">
                <a:solidFill>
                  <a:srgbClr val="7030A0"/>
                </a:solidFill>
              </a:rPr>
              <a:t>學生轉入個案管理後，個資無法轉出或刪除</a:t>
            </a:r>
            <a:r>
              <a:rPr lang="zh-TW" altLang="zh-TW" dirty="0" smtClean="0"/>
              <a:t>。如經學習輔導小組會議決議，符合</a:t>
            </a:r>
            <a:r>
              <a:rPr lang="zh-TW" altLang="zh-TW" u="sng" dirty="0" smtClean="0"/>
              <a:t>結案因素</a:t>
            </a:r>
            <a:r>
              <a:rPr lang="zh-TW" altLang="zh-TW" dirty="0" smtClean="0"/>
              <a:t>者，得予結案！</a:t>
            </a:r>
            <a:endParaRPr lang="zh-TW" altLang="en-US" dirty="0" smtClean="0"/>
          </a:p>
        </p:txBody>
      </p:sp>
      <p:sp>
        <p:nvSpPr>
          <p:cNvPr id="3072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459710-72B8-49D6-A787-09075A003F9C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zh-TW" altLang="en-US" sz="1000"/>
          </a:p>
        </p:txBody>
      </p:sp>
      <p:pic>
        <p:nvPicPr>
          <p:cNvPr id="30724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2" y="2780928"/>
            <a:ext cx="52990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內容版面配置區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sz="2500" dirty="0" smtClean="0"/>
              <a:t>個案管理中提供匯出功能，方便學校規劃開班。</a:t>
            </a:r>
          </a:p>
          <a:p>
            <a:pPr lvl="1" eaLnBrk="1" hangingPunct="1"/>
            <a:r>
              <a:rPr lang="zh-TW" altLang="zh-TW" sz="2000" dirty="0" smtClean="0"/>
              <a:t>個案學生匯出：個案列表中學生完整資料匯出。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3174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44568F-7725-4220-A077-B666326536CE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94" y="2323224"/>
            <a:ext cx="8733212" cy="30560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420339"/>
            <a:ext cx="8424936" cy="2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異動轉銜清單</a:t>
            </a:r>
            <a:endParaRPr lang="zh-TW" altLang="en-US" dirty="0"/>
          </a:p>
        </p:txBody>
      </p:sp>
      <p:sp>
        <p:nvSpPr>
          <p:cNvPr id="32770" name="內容版面配置區 1"/>
          <p:cNvSpPr>
            <a:spLocks noGrp="1"/>
          </p:cNvSpPr>
          <p:nvPr>
            <p:ph idx="1"/>
          </p:nvPr>
        </p:nvSpPr>
        <p:spPr>
          <a:xfrm>
            <a:off x="628650" y="1529756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若學生轉學、畢業或至國外就讀</a:t>
            </a:r>
            <a:r>
              <a:rPr lang="en-US" altLang="zh-TW" dirty="0" smtClean="0"/>
              <a:t>…</a:t>
            </a:r>
            <a:r>
              <a:rPr lang="zh-TW" altLang="zh-TW" dirty="0" smtClean="0"/>
              <a:t>等因素，請協助個案列表中的學生異動轉銜。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3277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C38E63-9FAF-4B7E-9C9E-DA9870F89155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822986"/>
            <a:ext cx="9361040" cy="23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【四種異動轉銜條件】之畫面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470207"/>
              </p:ext>
            </p:extLst>
          </p:nvPr>
        </p:nvGraphicFramePr>
        <p:xfrm>
          <a:off x="730250" y="1531939"/>
          <a:ext cx="7620000" cy="4525291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2113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10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BE92D2-93C9-4FC8-B71B-71C9326A5188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zh-TW" altLang="en-US" sz="1000"/>
          </a:p>
        </p:txBody>
      </p:sp>
      <p:pic>
        <p:nvPicPr>
          <p:cNvPr id="33806" name="圖片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4243"/>
            <a:ext cx="35179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圖片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4" y="1874242"/>
            <a:ext cx="35623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圖片 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5290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圖片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43" y="3789040"/>
            <a:ext cx="35290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異動轉銜清單</a:t>
            </a:r>
            <a:endParaRPr lang="zh-TW" altLang="en-US" dirty="0"/>
          </a:p>
        </p:txBody>
      </p:sp>
      <p:sp>
        <p:nvSpPr>
          <p:cNvPr id="34818" name="內容版面配置區 1"/>
          <p:cNvSpPr>
            <a:spLocks noGrp="1"/>
          </p:cNvSpPr>
          <p:nvPr>
            <p:ph idx="1"/>
          </p:nvPr>
        </p:nvSpPr>
        <p:spPr>
          <a:xfrm>
            <a:off x="628650" y="1518147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目的學校退回：該名學生非至填寫學校就讀或目的學校操作錯誤，而將退回原校。</a:t>
            </a:r>
          </a:p>
          <a:p>
            <a:pPr eaLnBrk="1" hangingPunct="1"/>
            <a:r>
              <a:rPr lang="zh-TW" altLang="zh-TW" dirty="0" smtClean="0"/>
              <a:t>等待接收中：目的學校尚未接收該名學生。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3482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6BC0FD-6CE3-49E7-80F2-06EF61083F36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zh-TW" altLang="en-US" sz="100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53570"/>
            <a:ext cx="7632848" cy="43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7030A0"/>
                </a:solidFill>
              </a:rPr>
              <a:t>學生管理</a:t>
            </a:r>
            <a:r>
              <a:rPr lang="zh-TW" altLang="en-US" sz="6000" dirty="0" smtClean="0"/>
              <a:t>系統說明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104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結案學生清單</a:t>
            </a:r>
            <a:endParaRPr lang="zh-TW" altLang="en-US" dirty="0"/>
          </a:p>
        </p:txBody>
      </p:sp>
      <p:sp>
        <p:nvSpPr>
          <p:cNvPr id="35842" name="內容版面配置區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若學生經學習輔導小組會議決議，符合結案因素者，得予結案！</a:t>
            </a:r>
          </a:p>
          <a:p>
            <a:pPr eaLnBrk="1" hangingPunct="1"/>
            <a:r>
              <a:rPr lang="zh-TW" altLang="zh-TW" dirty="0" smtClean="0"/>
              <a:t>結案必須於系統上填寫</a:t>
            </a:r>
            <a:r>
              <a:rPr lang="zh-TW" altLang="zh-TW" dirty="0" smtClean="0">
                <a:solidFill>
                  <a:srgbClr val="7030A0"/>
                </a:solidFill>
              </a:rPr>
              <a:t>結案因素</a:t>
            </a:r>
            <a:r>
              <a:rPr lang="zh-TW" altLang="zh-TW" dirty="0" smtClean="0"/>
              <a:t>、會議主持人及會議日期。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3584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117209-E6AB-42B2-9842-8E7BD397378E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zh-TW" altLang="en-US" sz="1000"/>
          </a:p>
        </p:txBody>
      </p:sp>
      <p:pic>
        <p:nvPicPr>
          <p:cNvPr id="35844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1" y="2636912"/>
            <a:ext cx="4338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4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【結案學生清單】之畫面</a:t>
            </a:r>
            <a:endParaRPr lang="zh-TW" altLang="en-US" dirty="0"/>
          </a:p>
        </p:txBody>
      </p:sp>
      <p:sp>
        <p:nvSpPr>
          <p:cNvPr id="3686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686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D3FA40-69A1-481E-9798-934D91EC262C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60848"/>
            <a:ext cx="9005434" cy="36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278092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學生管理系統說明結束</a:t>
            </a:r>
            <a:endParaRPr lang="zh-TW" altLang="en-US" sz="50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5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7030A0"/>
                </a:solidFill>
              </a:rPr>
              <a:t>網路填報</a:t>
            </a:r>
            <a:r>
              <a:rPr lang="zh-TW" altLang="en-US" sz="5000" dirty="0" smtClean="0"/>
              <a:t>系統說明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40535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9160" y="764704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7030A0"/>
                </a:solidFill>
              </a:rPr>
              <a:t>網路填報</a:t>
            </a:r>
            <a:r>
              <a:rPr lang="zh-TW" altLang="en-US" sz="4400" dirty="0" smtClean="0"/>
              <a:t>系統</a:t>
            </a:r>
            <a:endParaRPr lang="zh-TW" altLang="en-US" dirty="0"/>
          </a:p>
        </p:txBody>
      </p:sp>
      <p:sp>
        <p:nvSpPr>
          <p:cNvPr id="11266" name="內容版面配置區 1"/>
          <p:cNvSpPr>
            <a:spLocks noGrp="1"/>
          </p:cNvSpPr>
          <p:nvPr>
            <p:ph idx="1"/>
          </p:nvPr>
        </p:nvSpPr>
        <p:spPr>
          <a:xfrm>
            <a:off x="457200" y="1861153"/>
            <a:ext cx="8435280" cy="475617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600" dirty="0" smtClean="0"/>
              <a:t>本系統用途為「</a:t>
            </a:r>
            <a:r>
              <a:rPr lang="zh-TW" altLang="en-US" sz="2600" dirty="0" smtClean="0">
                <a:solidFill>
                  <a:srgbClr val="7030A0"/>
                </a:solidFill>
              </a:rPr>
              <a:t>開班情形</a:t>
            </a:r>
            <a:r>
              <a:rPr lang="zh-TW" altLang="en-US" sz="2600" dirty="0" smtClean="0"/>
              <a:t>」、「</a:t>
            </a:r>
            <a:r>
              <a:rPr lang="zh-TW" altLang="en-US" sz="2600" dirty="0" smtClean="0">
                <a:solidFill>
                  <a:srgbClr val="7030A0"/>
                </a:solidFill>
              </a:rPr>
              <a:t>執行成果</a:t>
            </a:r>
            <a:r>
              <a:rPr lang="zh-TW" altLang="en-US" sz="2600" dirty="0" smtClean="0"/>
              <a:t>」等與經費及開班內容相關的申請資料</a:t>
            </a:r>
            <a:r>
              <a:rPr lang="zh-TW" altLang="zh-TW" sz="2600" dirty="0" smtClean="0"/>
              <a:t>。</a:t>
            </a:r>
            <a:r>
              <a:rPr lang="zh-TW" altLang="en-US" sz="2600" dirty="0" smtClean="0"/>
              <a:t>「</a:t>
            </a:r>
            <a:r>
              <a:rPr lang="zh-TW" altLang="en-US" sz="2600" dirty="0"/>
              <a:t>開班情形</a:t>
            </a:r>
            <a:r>
              <a:rPr lang="zh-TW" altLang="en-US" sz="2600" dirty="0" smtClean="0"/>
              <a:t>」為各期開始時的</a:t>
            </a:r>
            <a:r>
              <a:rPr lang="zh-TW" altLang="en-US" sz="2600" dirty="0"/>
              <a:t>開</a:t>
            </a:r>
            <a:r>
              <a:rPr lang="zh-TW" altLang="en-US" sz="2600" dirty="0" smtClean="0"/>
              <a:t>班規劃。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/>
              <a:t>「執行成果</a:t>
            </a:r>
            <a:r>
              <a:rPr lang="zh-TW" altLang="en-US" sz="2600" dirty="0" smtClean="0"/>
              <a:t>」為各期結束後的實際執行。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 smtClean="0"/>
              <a:t>學生資料管理請至「學生管理系統」</a:t>
            </a:r>
            <a:endParaRPr lang="en-US" altLang="zh-TW" sz="2600" dirty="0" smtClean="0"/>
          </a:p>
          <a:p>
            <a:r>
              <a:rPr lang="zh-TW" altLang="en-US" sz="2600" dirty="0"/>
              <a:t>大學生、社會人士等師資需求，請至「職缺管理系統</a:t>
            </a:r>
            <a:r>
              <a:rPr lang="zh-TW" altLang="en-US" sz="2600" dirty="0" smtClean="0"/>
              <a:t>」。</a:t>
            </a:r>
            <a:endParaRPr lang="zh-TW" altLang="zh-TW" sz="2600" dirty="0" smtClean="0"/>
          </a:p>
        </p:txBody>
      </p:sp>
      <p:sp>
        <p:nvSpPr>
          <p:cNvPr id="1126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46FD97-C31F-44B3-8C7C-A527F917D401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9538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登入系統</a:t>
            </a:r>
            <a:endParaRPr lang="zh-TW" altLang="en-US" dirty="0"/>
          </a:p>
        </p:txBody>
      </p:sp>
      <p:sp>
        <p:nvSpPr>
          <p:cNvPr id="1024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登入畫面後，請從左側「承辦人員登入」輸入您的帳號密碼。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91" y="2341343"/>
            <a:ext cx="8513018" cy="3710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74848" y="2574032"/>
            <a:ext cx="8229600" cy="2223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/>
              <a:t>填寫學校基本資料</a:t>
            </a:r>
            <a:endParaRPr lang="zh-TW" altLang="en-US" sz="4500" dirty="0"/>
          </a:p>
        </p:txBody>
      </p:sp>
    </p:spTree>
    <p:extLst>
      <p:ext uri="{BB962C8B-B14F-4D97-AF65-F5344CB8AC3E}">
        <p14:creationId xmlns:p14="http://schemas.microsoft.com/office/powerpoint/2010/main" val="787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TW" sz="2200" dirty="0" smtClean="0"/>
              <a:t>點選【學校填報系統】</a:t>
            </a:r>
            <a:r>
              <a:rPr lang="zh-TW" altLang="en-US" sz="2200" dirty="0" smtClean="0"/>
              <a:t>可選擇欲完成回報項目，進行填寫</a:t>
            </a:r>
            <a:r>
              <a:rPr lang="zh-TW" altLang="zh-TW" sz="2200" dirty="0" smtClean="0"/>
              <a:t>。</a:t>
            </a:r>
            <a:endParaRPr lang="en-US" altLang="zh-TW" sz="2200" dirty="0" smtClean="0"/>
          </a:p>
          <a:p>
            <a:pPr eaLnBrk="1" hangingPunct="1"/>
            <a:r>
              <a:rPr lang="zh-TW" altLang="en-US" sz="2200" dirty="0" smtClean="0"/>
              <a:t>請先完成「學校基本資料」及「申請類型」填寫。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84" y="1988840"/>
            <a:ext cx="8460631" cy="3960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填寫學校基本資料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/>
          <a:lstStyle/>
          <a:p>
            <a:r>
              <a:rPr lang="zh-TW" altLang="en-US" dirty="0" smtClean="0"/>
              <a:t>請填寫學校班級數及各年級人數。</a:t>
            </a:r>
            <a:endParaRPr lang="en-US" altLang="zh-TW" dirty="0" smtClean="0"/>
          </a:p>
          <a:p>
            <a:r>
              <a:rPr lang="zh-TW" altLang="en-US" dirty="0" smtClean="0"/>
              <a:t>注意：特殊生意指</a:t>
            </a:r>
            <a:r>
              <a:rPr lang="zh-TW" altLang="en-US" dirty="0"/>
              <a:t>「</a:t>
            </a:r>
            <a:r>
              <a:rPr lang="zh-TW" altLang="en-US" dirty="0" smtClean="0"/>
              <a:t>身心</a:t>
            </a:r>
            <a:r>
              <a:rPr lang="zh-TW" altLang="en-US" dirty="0"/>
              <a:t>障礙學生經學校學習輔導小組認定確有施測困難，得免參加篩選及成長</a:t>
            </a:r>
            <a:r>
              <a:rPr lang="zh-TW" altLang="en-US" dirty="0" smtClean="0"/>
              <a:t>測驗」。</a:t>
            </a:r>
            <a:endParaRPr lang="en-US" altLang="zh-TW" dirty="0" smtClean="0"/>
          </a:p>
          <a:p>
            <a:r>
              <a:rPr lang="zh-TW" altLang="en-US" dirty="0" smtClean="0"/>
              <a:t>如學校填寫特殊生人數，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提報率之分母計算為年級總人數扣除特殊生人數。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37047"/>
            <a:ext cx="8477054" cy="35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填寫全校各類學生人數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92896"/>
            <a:ext cx="8900698" cy="22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solidFill>
                  <a:srgbClr val="7030A0"/>
                </a:solidFill>
              </a:rPr>
              <a:t>學生管理</a:t>
            </a:r>
            <a:r>
              <a:rPr lang="zh-TW" altLang="en-US" sz="4400" dirty="0"/>
              <a:t>系統</a:t>
            </a:r>
            <a:endParaRPr lang="zh-TW" altLang="en-US" dirty="0"/>
          </a:p>
        </p:txBody>
      </p:sp>
      <p:sp>
        <p:nvSpPr>
          <p:cNvPr id="11266" name="內容版面配置區 1"/>
          <p:cNvSpPr>
            <a:spLocks noGrp="1"/>
          </p:cNvSpPr>
          <p:nvPr>
            <p:ph idx="1"/>
          </p:nvPr>
        </p:nvSpPr>
        <p:spPr>
          <a:xfrm>
            <a:off x="628650" y="2187575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en-US" sz="2500" dirty="0" smtClean="0"/>
              <a:t>本系統用途為管理「學生名單</a:t>
            </a:r>
            <a:r>
              <a:rPr lang="zh-TW" altLang="en-US" sz="2500" dirty="0"/>
              <a:t>」及</a:t>
            </a:r>
            <a:r>
              <a:rPr lang="zh-TW" altLang="en-US" sz="2500" dirty="0" smtClean="0"/>
              <a:t>「個案列表」 等兩份名單的學生</a:t>
            </a:r>
            <a:r>
              <a:rPr lang="zh-TW" altLang="zh-TW" sz="2500" dirty="0" smtClean="0"/>
              <a:t>。</a:t>
            </a:r>
            <a:endParaRPr lang="en-US" altLang="zh-TW" sz="2500" dirty="0" smtClean="0"/>
          </a:p>
          <a:p>
            <a:pPr eaLnBrk="1" hangingPunct="1"/>
            <a:r>
              <a:rPr lang="zh-TW" altLang="en-US" sz="2500" dirty="0" smtClean="0"/>
              <a:t>於此進行新增、編輯、轉入個案、異動轉出</a:t>
            </a:r>
            <a:r>
              <a:rPr lang="en-US" altLang="zh-TW" sz="2500" dirty="0" smtClean="0"/>
              <a:t>(</a:t>
            </a:r>
            <a:r>
              <a:rPr lang="zh-TW" altLang="en-US" sz="2500" dirty="0" smtClean="0"/>
              <a:t>轉銜</a:t>
            </a:r>
            <a:r>
              <a:rPr lang="en-US" altLang="zh-TW" sz="2500" dirty="0" smtClean="0"/>
              <a:t>)</a:t>
            </a:r>
            <a:r>
              <a:rPr lang="zh-TW" altLang="en-US" sz="2500" dirty="0" smtClean="0"/>
              <a:t>、轉入接收、結案等學生資料操作。</a:t>
            </a:r>
            <a:endParaRPr lang="en-US" altLang="zh-TW" sz="2500" dirty="0" smtClean="0"/>
          </a:p>
          <a:p>
            <a:pPr eaLnBrk="1" hangingPunct="1"/>
            <a:r>
              <a:rPr lang="zh-TW" altLang="en-US" sz="2500" dirty="0" smtClean="0"/>
              <a:t>於年度</a:t>
            </a:r>
            <a:r>
              <a:rPr lang="zh-TW" altLang="en-US" sz="2500" u="sng" dirty="0" smtClean="0"/>
              <a:t>篩選評量</a:t>
            </a:r>
            <a:r>
              <a:rPr lang="zh-TW" altLang="en-US" sz="2500" dirty="0" smtClean="0"/>
              <a:t>及</a:t>
            </a:r>
            <a:r>
              <a:rPr lang="zh-TW" altLang="en-US" sz="2500" u="sng" dirty="0" smtClean="0"/>
              <a:t>開班規劃</a:t>
            </a:r>
            <a:r>
              <a:rPr lang="zh-TW" altLang="en-US" sz="2500" dirty="0" smtClean="0"/>
              <a:t>時，將會使用到本系統。</a:t>
            </a:r>
            <a:endParaRPr lang="zh-TW" altLang="zh-TW" sz="2500" dirty="0" smtClean="0"/>
          </a:p>
          <a:p>
            <a:pPr eaLnBrk="1" hangingPunct="1"/>
            <a:endParaRPr lang="zh-TW" altLang="en-US" sz="3200" dirty="0" smtClean="0"/>
          </a:p>
        </p:txBody>
      </p:sp>
      <p:sp>
        <p:nvSpPr>
          <p:cNvPr id="1126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46FD97-C31F-44B3-8C7C-A527F917D401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17057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選擇申請類型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選擇申請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》</a:t>
            </a:r>
            <a:r>
              <a:rPr lang="zh-TW" altLang="en-US" dirty="0" smtClean="0"/>
              <a:t>一般學習扶助學校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》</a:t>
            </a:r>
            <a:r>
              <a:rPr lang="zh-TW" altLang="en-US" dirty="0" smtClean="0"/>
              <a:t>特定學習扶助學校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》</a:t>
            </a:r>
            <a:r>
              <a:rPr lang="zh-TW" altLang="en-US" dirty="0" smtClean="0"/>
              <a:t>不申請補救教學方案</a:t>
            </a:r>
            <a:endParaRPr lang="en-US" altLang="zh-TW" dirty="0" smtClean="0"/>
          </a:p>
          <a:p>
            <a:r>
              <a:rPr lang="zh-TW" altLang="en-US" dirty="0" smtClean="0"/>
              <a:t>一個年度僅需選擇一次申請類型，</a:t>
            </a:r>
            <a:r>
              <a:rPr lang="zh-TW" altLang="en-US" dirty="0" smtClean="0">
                <a:solidFill>
                  <a:srgbClr val="FF0000"/>
                </a:solidFill>
              </a:rPr>
              <a:t>如選定後，則無法修改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20413"/>
            <a:ext cx="8784976" cy="9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選擇申請</a:t>
            </a:r>
            <a:r>
              <a:rPr lang="zh-TW" altLang="en-US" dirty="0" smtClean="0"/>
              <a:t>類型</a:t>
            </a:r>
            <a:r>
              <a:rPr lang="en-US" altLang="zh-TW" dirty="0" smtClean="0"/>
              <a:t>-</a:t>
            </a:r>
            <a:r>
              <a:rPr lang="zh-TW" altLang="en-US" dirty="0" smtClean="0"/>
              <a:t>特定學習扶助學校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選擇補助對象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6" y="2540771"/>
            <a:ext cx="8739708" cy="28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選擇申請</a:t>
            </a:r>
            <a:r>
              <a:rPr lang="zh-TW" altLang="en-US" dirty="0" smtClean="0"/>
              <a:t>類型</a:t>
            </a:r>
            <a:r>
              <a:rPr lang="en-US" altLang="zh-TW" dirty="0" smtClean="0"/>
              <a:t>-</a:t>
            </a:r>
            <a:r>
              <a:rPr lang="zh-TW" altLang="en-US" dirty="0" smtClean="0"/>
              <a:t>不申請補救教學方案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83" y="1736812"/>
            <a:ext cx="8287434" cy="42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填寫完畢後，按下儲存即可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11" y="1700808"/>
            <a:ext cx="7903639" cy="48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74848" y="2574032"/>
            <a:ext cx="8229600" cy="2223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4800" dirty="0" smtClean="0"/>
              <a:t>開班</a:t>
            </a:r>
            <a:r>
              <a:rPr lang="zh-TW" altLang="en-US" sz="4800" dirty="0" smtClean="0"/>
              <a:t>情形</a:t>
            </a:r>
            <a:r>
              <a:rPr lang="zh-TW" altLang="zh-TW" sz="4800" dirty="0" smtClean="0"/>
              <a:t>回報</a:t>
            </a:r>
            <a:endParaRPr lang="zh-TW" altLang="en-US" sz="4500" dirty="0"/>
          </a:p>
        </p:txBody>
      </p:sp>
    </p:spTree>
    <p:extLst>
      <p:ext uri="{BB962C8B-B14F-4D97-AF65-F5344CB8AC3E}">
        <p14:creationId xmlns:p14="http://schemas.microsoft.com/office/powerpoint/2010/main" val="38672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56792"/>
            <a:ext cx="7886700" cy="4351338"/>
          </a:xfrm>
        </p:spPr>
        <p:txBody>
          <a:bodyPr/>
          <a:lstStyle/>
          <a:p>
            <a:r>
              <a:rPr lang="zh-TW" altLang="en-US" dirty="0" smtClean="0"/>
              <a:t>進入開班之前，請先完成學校基本資料及申請類型選取，否則無法進入授課教師列表頁面及開班情形回報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07" y="2420888"/>
            <a:ext cx="8393385" cy="32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授課教師列表</a:t>
            </a:r>
            <a:endParaRPr lang="zh-TW" altLang="en-US" dirty="0"/>
          </a:p>
        </p:txBody>
      </p:sp>
      <p:sp>
        <p:nvSpPr>
          <p:cNvPr id="4710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接著建立授課教師資料，請點選【授課教師列表】。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8" y="2340884"/>
            <a:ext cx="9017843" cy="307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1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smtClean="0"/>
              <a:t>請點選「新增」，並建立授課教師基本資料。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916832"/>
            <a:ext cx="8280920" cy="4225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內容版面配置區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請填寫教師姓名、身份證號、</a:t>
            </a:r>
            <a:r>
              <a:rPr lang="en-US" altLang="zh-TW" dirty="0" smtClean="0"/>
              <a:t>E-mail</a:t>
            </a:r>
            <a:r>
              <a:rPr lang="zh-TW" altLang="zh-TW" dirty="0" smtClean="0"/>
              <a:t>、連絡電話</a:t>
            </a:r>
            <a:r>
              <a:rPr lang="zh-TW" altLang="en-US" dirty="0"/>
              <a:t>、</a:t>
            </a:r>
            <a:r>
              <a:rPr lang="zh-TW" altLang="zh-TW" dirty="0" smtClean="0"/>
              <a:t>身份類別</a:t>
            </a:r>
            <a:r>
              <a:rPr lang="zh-TW" altLang="en-US" dirty="0" smtClean="0"/>
              <a:t>及教學年資</a:t>
            </a:r>
            <a:r>
              <a:rPr lang="zh-TW" altLang="zh-TW" dirty="0" smtClean="0"/>
              <a:t>。</a:t>
            </a:r>
            <a:endParaRPr lang="zh-TW" altLang="zh-TW" b="1" dirty="0" smtClean="0"/>
          </a:p>
          <a:p>
            <a:pPr eaLnBrk="1" hangingPunct="1"/>
            <a:r>
              <a:rPr lang="zh-TW" altLang="zh-TW" dirty="0" smtClean="0">
                <a:solidFill>
                  <a:srgbClr val="FF0000"/>
                </a:solidFill>
              </a:rPr>
              <a:t>提醒您</a:t>
            </a:r>
            <a:r>
              <a:rPr lang="zh-TW" altLang="zh-TW" dirty="0" smtClean="0"/>
              <a:t>：教師身份類別請務必確實填寫</a:t>
            </a:r>
            <a:r>
              <a:rPr lang="zh-TW" altLang="en-US" dirty="0" smtClean="0"/>
              <a:t>正確</a:t>
            </a:r>
            <a:r>
              <a:rPr lang="zh-TW" altLang="zh-TW" dirty="0" smtClean="0"/>
              <a:t>，系統</a:t>
            </a:r>
            <a:r>
              <a:rPr lang="zh-TW" altLang="en-US" dirty="0" smtClean="0"/>
              <a:t>將以</a:t>
            </a:r>
            <a:r>
              <a:rPr lang="zh-TW" altLang="zh-TW" dirty="0" smtClean="0"/>
              <a:t>身份類別預估開班經費。</a:t>
            </a:r>
            <a:endParaRPr lang="zh-TW" altLang="zh-TW" b="1" dirty="0" smtClean="0"/>
          </a:p>
          <a:p>
            <a:pPr eaLnBrk="1" hangingPunct="1"/>
            <a:r>
              <a:rPr lang="zh-TW" altLang="zh-TW" dirty="0" smtClean="0"/>
              <a:t>填寫完畢，請點選新增</a:t>
            </a:r>
            <a:r>
              <a:rPr lang="zh-TW" altLang="en-US" dirty="0" smtClean="0"/>
              <a:t>。</a:t>
            </a:r>
            <a:endParaRPr lang="zh-TW" altLang="zh-TW" b="1" dirty="0" smtClean="0"/>
          </a:p>
          <a:p>
            <a:pPr eaLnBrk="1" hangingPunct="1"/>
            <a:endParaRPr lang="zh-TW" alt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69" y="2852936"/>
            <a:ext cx="45529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內容版面配置區 1"/>
          <p:cNvSpPr>
            <a:spLocks noGrp="1"/>
          </p:cNvSpPr>
          <p:nvPr>
            <p:ph idx="1"/>
          </p:nvPr>
        </p:nvSpPr>
        <p:spPr>
          <a:xfrm>
            <a:off x="457199" y="1124744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新增成功後，列表將有一筆教師資料。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如</a:t>
            </a:r>
            <a:r>
              <a:rPr lang="zh-TW" altLang="zh-TW" dirty="0" smtClean="0"/>
              <a:t>有多位教師請依上述動作繼續新增建立教師資料。</a:t>
            </a:r>
            <a:endParaRPr lang="zh-TW" altLang="zh-TW" b="1" dirty="0" smtClean="0"/>
          </a:p>
          <a:p>
            <a:pPr eaLnBrk="1" hangingPunct="1"/>
            <a:r>
              <a:rPr lang="zh-TW" altLang="zh-TW" dirty="0" smtClean="0"/>
              <a:t>如需修改教師資料，可直接以滑鼠點擊欲修改欄位，調整修改後請記得點擊綠色打勾圖示，才算完成儲存。</a:t>
            </a:r>
            <a:endParaRPr lang="zh-TW" altLang="zh-TW" b="1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4" y="2996952"/>
            <a:ext cx="8170689" cy="201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登入系統</a:t>
            </a:r>
            <a:endParaRPr lang="zh-TW" altLang="en-US" dirty="0"/>
          </a:p>
        </p:txBody>
      </p:sp>
      <p:sp>
        <p:nvSpPr>
          <p:cNvPr id="1126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2500" dirty="0" smtClean="0"/>
              <a:t>登入畫面，請輸入您的帳號密碼（與填報系統相同）。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1126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46FD97-C31F-44B3-8C7C-A527F917D401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zh-TW" altLang="en-US" sz="1000"/>
          </a:p>
        </p:txBody>
      </p:sp>
      <p:pic>
        <p:nvPicPr>
          <p:cNvPr id="11268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8" y="2720145"/>
            <a:ext cx="8107883" cy="232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教師</a:t>
            </a:r>
            <a:r>
              <a:rPr lang="zh-TW" altLang="zh-TW" dirty="0" smtClean="0"/>
              <a:t>名單匯入</a:t>
            </a:r>
            <a:endParaRPr lang="zh-TW" altLang="en-US" dirty="0"/>
          </a:p>
        </p:txBody>
      </p:sp>
      <p:sp>
        <p:nvSpPr>
          <p:cNvPr id="5120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如教師人數較多，或是貴校已有教師名冊，建議可直接使用【名單匯入】功能。</a:t>
            </a:r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32253"/>
            <a:ext cx="8895531" cy="21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內容版面配置區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請下載網頁上所提供的「範例檔」，並參考「身份類別代號一覽表」將所需資料填入範例檔中，再匯入。</a:t>
            </a:r>
            <a:endParaRPr lang="zh-TW" altLang="en-US" dirty="0" smtClean="0"/>
          </a:p>
        </p:txBody>
      </p:sp>
      <p:pic>
        <p:nvPicPr>
          <p:cNvPr id="52227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924944"/>
            <a:ext cx="8578850" cy="187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進入填報</a:t>
            </a:r>
            <a:endParaRPr lang="zh-TW" altLang="en-US" dirty="0"/>
          </a:p>
        </p:txBody>
      </p:sp>
      <p:sp>
        <p:nvSpPr>
          <p:cNvPr id="53250" name="內容版面配置區 1"/>
          <p:cNvSpPr>
            <a:spLocks noGrp="1"/>
          </p:cNvSpPr>
          <p:nvPr>
            <p:ph idx="1"/>
          </p:nvPr>
        </p:nvSpPr>
        <p:spPr>
          <a:xfrm>
            <a:off x="628650" y="1700808"/>
            <a:ext cx="8191822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接著請點選「進入填報」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註</a:t>
            </a:r>
            <a:r>
              <a:rPr lang="zh-TW" altLang="en-US" dirty="0"/>
              <a:t>：</a:t>
            </a:r>
            <a:r>
              <a:rPr lang="zh-TW" altLang="en-US" dirty="0" smtClean="0"/>
              <a:t>會依據選擇的申請類型，進入「一般」或「特定」的回報作業。</a:t>
            </a:r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64904"/>
            <a:ext cx="7949902" cy="321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開始回報</a:t>
            </a:r>
            <a:endParaRPr lang="zh-TW" altLang="en-US" dirty="0"/>
          </a:p>
        </p:txBody>
      </p:sp>
      <p:sp>
        <p:nvSpPr>
          <p:cNvPr id="54274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請先選擇您要回報的期別</a:t>
            </a:r>
            <a:endParaRPr lang="zh-TW" altLang="en-US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4" y="2492896"/>
            <a:ext cx="8384431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本期不開班</a:t>
            </a:r>
            <a:endParaRPr lang="zh-TW" altLang="en-US" dirty="0"/>
          </a:p>
        </p:txBody>
      </p:sp>
      <p:sp>
        <p:nvSpPr>
          <p:cNvPr id="5529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若貴校該期無開班規劃</a:t>
            </a:r>
            <a:r>
              <a:rPr lang="zh-TW" altLang="zh-TW" dirty="0" smtClean="0"/>
              <a:t>，</a:t>
            </a:r>
            <a:r>
              <a:rPr lang="zh-TW" altLang="en-US" dirty="0"/>
              <a:t>可</a:t>
            </a:r>
            <a:r>
              <a:rPr lang="zh-TW" altLang="zh-TW" dirty="0" smtClean="0"/>
              <a:t>直接</a:t>
            </a:r>
            <a:r>
              <a:rPr lang="zh-TW" altLang="zh-TW" dirty="0" smtClean="0"/>
              <a:t>點選【預覽列印】，將報表列印後核章備查</a:t>
            </a:r>
            <a:r>
              <a:rPr lang="zh-TW" altLang="en-US" dirty="0" smtClean="0"/>
              <a:t>，並於系統完成</a:t>
            </a:r>
            <a:r>
              <a:rPr lang="zh-TW" altLang="en-US" dirty="0" smtClean="0">
                <a:solidFill>
                  <a:srgbClr val="FF0000"/>
                </a:solidFill>
              </a:rPr>
              <a:t>「本期不開班」</a:t>
            </a:r>
            <a:r>
              <a:rPr lang="zh-TW" altLang="zh-TW" dirty="0" smtClean="0"/>
              <a:t>。</a:t>
            </a:r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2780928"/>
            <a:ext cx="8568952" cy="2674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187896"/>
            <a:ext cx="4495800" cy="314325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向右箭號 5"/>
          <p:cNvSpPr/>
          <p:nvPr/>
        </p:nvSpPr>
        <p:spPr>
          <a:xfrm rot="11344185">
            <a:off x="4548464" y="3691805"/>
            <a:ext cx="2377182" cy="6871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內容版面配置區 1"/>
          <p:cNvSpPr>
            <a:spLocks noGrp="1"/>
          </p:cNvSpPr>
          <p:nvPr>
            <p:ph idx="1"/>
          </p:nvPr>
        </p:nvSpPr>
        <p:spPr>
          <a:xfrm>
            <a:off x="457199" y="148478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審核狀態若顯示「本期不開班</a:t>
            </a:r>
            <a:r>
              <a:rPr lang="en-US" altLang="zh-TW" dirty="0" smtClean="0"/>
              <a:t>(</a:t>
            </a:r>
            <a:r>
              <a:rPr lang="zh-TW" altLang="zh-TW" dirty="0" smtClean="0"/>
              <a:t>待審</a:t>
            </a:r>
            <a:r>
              <a:rPr lang="en-US" altLang="zh-TW" dirty="0" smtClean="0"/>
              <a:t>)</a:t>
            </a:r>
            <a:r>
              <a:rPr lang="zh-TW" altLang="zh-TW" dirty="0" smtClean="0"/>
              <a:t>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則</a:t>
            </a:r>
            <a:r>
              <a:rPr lang="zh-TW" altLang="zh-TW" dirty="0" smtClean="0"/>
              <a:t>表示您已成功完成「本期不開班」回報。</a:t>
            </a:r>
            <a:endParaRPr lang="zh-TW" altLang="zh-TW" b="1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89265"/>
            <a:ext cx="8750374" cy="2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新增班級</a:t>
            </a:r>
            <a:endParaRPr lang="zh-TW" altLang="en-US" dirty="0"/>
          </a:p>
        </p:txBody>
      </p:sp>
      <p:sp>
        <p:nvSpPr>
          <p:cNvPr id="5734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若貴校有規劃開班，請先選擇期別後，</a:t>
            </a:r>
            <a:r>
              <a:rPr lang="zh-TW" altLang="en-US" dirty="0" smtClean="0"/>
              <a:t>依據學生</a:t>
            </a:r>
            <a:r>
              <a:rPr lang="zh-TW" altLang="en-US" dirty="0" smtClean="0"/>
              <a:t>測驗</a:t>
            </a:r>
            <a:r>
              <a:rPr lang="zh-TW" altLang="en-US" dirty="0"/>
              <a:t>未</a:t>
            </a:r>
            <a:r>
              <a:rPr lang="zh-TW" altLang="en-US" dirty="0" smtClean="0"/>
              <a:t>通</a:t>
            </a:r>
            <a:r>
              <a:rPr lang="zh-TW" altLang="en-US" dirty="0"/>
              <a:t>過</a:t>
            </a:r>
            <a:r>
              <a:rPr lang="zh-TW" altLang="en-US" dirty="0" smtClean="0"/>
              <a:t>科目</a:t>
            </a:r>
            <a:r>
              <a:rPr lang="zh-TW" altLang="en-US" dirty="0" smtClean="0"/>
              <a:t>之實際程度編班</a:t>
            </a:r>
            <a:r>
              <a:rPr lang="zh-TW" altLang="zh-TW" dirty="0" smtClean="0"/>
              <a:t>。</a:t>
            </a:r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2" y="2852936"/>
            <a:ext cx="8772475" cy="2649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新增學生</a:t>
            </a:r>
            <a:endParaRPr lang="zh-TW" altLang="en-US" dirty="0"/>
          </a:p>
        </p:txBody>
      </p:sp>
      <p:sp>
        <p:nvSpPr>
          <p:cNvPr id="58370" name="內容版面配置區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點選「新增學生」，勾選該班級中的受輔學生，點選加入。</a:t>
            </a:r>
            <a:endParaRPr lang="zh-TW" altLang="zh-TW" b="1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63" y="2348880"/>
            <a:ext cx="8102873" cy="3658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內容版面配置區 1"/>
          <p:cNvSpPr>
            <a:spLocks noGrp="1"/>
          </p:cNvSpPr>
          <p:nvPr>
            <p:ph idx="1"/>
          </p:nvPr>
        </p:nvSpPr>
        <p:spPr>
          <a:xfrm>
            <a:off x="479425" y="11001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點選【新增學生】後，以勾選方式選取學生，再按「加入」。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※</a:t>
            </a:r>
            <a:r>
              <a:rPr lang="zh-TW" altLang="en-US" dirty="0" smtClean="0"/>
              <a:t> 僅列出個案管理內學生，</a:t>
            </a:r>
            <a:r>
              <a:rPr lang="zh-TW" altLang="en-US" dirty="0" smtClean="0"/>
              <a:t>並顯示</a:t>
            </a:r>
            <a:r>
              <a:rPr lang="zh-TW" altLang="en-US" dirty="0" smtClean="0"/>
              <a:t>該</a:t>
            </a:r>
            <a:r>
              <a:rPr lang="zh-TW" altLang="en-US" dirty="0" smtClean="0"/>
              <a:t>科測驗未通過狀態，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未</a:t>
            </a:r>
            <a:r>
              <a:rPr lang="zh-TW" altLang="en-US" dirty="0" smtClean="0"/>
              <a:t>顯示表示該</a:t>
            </a:r>
            <a:r>
              <a:rPr lang="zh-TW" altLang="en-US" dirty="0" smtClean="0"/>
              <a:t>科通過或</a:t>
            </a:r>
            <a:r>
              <a:rPr lang="zh-TW" altLang="en-US" dirty="0" smtClean="0"/>
              <a:t>未有測驗成績。</a:t>
            </a:r>
            <a:endParaRPr lang="zh-TW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76872"/>
            <a:ext cx="6391275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新增教師</a:t>
            </a:r>
            <a:endParaRPr lang="zh-TW" altLang="en-US" dirty="0"/>
          </a:p>
        </p:txBody>
      </p:sp>
      <p:sp>
        <p:nvSpPr>
          <p:cNvPr id="60418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接著【新增教師】。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90" y="1874243"/>
            <a:ext cx="7889900" cy="4895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學生名單</a:t>
            </a:r>
            <a:endParaRPr lang="zh-TW" altLang="en-US" dirty="0"/>
          </a:p>
        </p:txBody>
      </p:sp>
      <p:sp>
        <p:nvSpPr>
          <p:cNvPr id="1229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登入後之畫面，將顯示</a:t>
            </a:r>
            <a:r>
              <a:rPr lang="zh-TW" altLang="zh-TW" dirty="0" smtClean="0">
                <a:solidFill>
                  <a:srgbClr val="7030A0"/>
                </a:solidFill>
              </a:rPr>
              <a:t>學生名單</a:t>
            </a:r>
            <a:r>
              <a:rPr lang="zh-TW" altLang="zh-TW" dirty="0" smtClean="0"/>
              <a:t>的部分。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3B0123-2D0B-4A76-8803-3FDA85D0AAE4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97" y="2264347"/>
            <a:ext cx="8000206" cy="39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內容版面配置區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請先選擇教師，勾選上課科目、上課時段以及本期該科之總節數後，點選加入。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注意：需填寫每天上課節數。依據要點實施時間規定：學期中課後每日實施至多二節為限</a:t>
            </a:r>
            <a:r>
              <a:rPr lang="zh-TW" altLang="en-US" dirty="0" smtClean="0"/>
              <a:t>、國小週三下午</a:t>
            </a:r>
            <a:r>
              <a:rPr lang="zh-TW" altLang="en-US" dirty="0" smtClean="0"/>
              <a:t>至多四節</a:t>
            </a:r>
            <a:r>
              <a:rPr lang="zh-TW" altLang="en-US" dirty="0" smtClean="0"/>
              <a:t>為限；寒暑假以每日實施</a:t>
            </a:r>
            <a:r>
              <a:rPr lang="zh-TW" altLang="en-US" dirty="0" smtClean="0"/>
              <a:t>半日，至多四節為限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另外，本期四點前</a:t>
            </a:r>
            <a:r>
              <a:rPr lang="en-US" altLang="zh-TW" dirty="0" smtClean="0"/>
              <a:t>/</a:t>
            </a:r>
            <a:r>
              <a:rPr lang="zh-TW" altLang="en-US" dirty="0" smtClean="0"/>
              <a:t>後共</a:t>
            </a:r>
            <a:r>
              <a:rPr lang="zh-TW" altLang="en-US" dirty="0" smtClean="0">
                <a:sym typeface="Wingdings" panose="05000000000000000000" pitchFamily="2" charset="2"/>
              </a:rPr>
              <a:t></a:t>
            </a:r>
            <a:r>
              <a:rPr lang="zh-TW" altLang="zh-TW" dirty="0" smtClean="0"/>
              <a:t>節需填寫</a:t>
            </a:r>
            <a:r>
              <a:rPr lang="zh-TW" altLang="zh-TW" dirty="0" smtClean="0">
                <a:solidFill>
                  <a:srgbClr val="FF0000"/>
                </a:solidFill>
              </a:rPr>
              <a:t>ㄧ整期</a:t>
            </a:r>
            <a:r>
              <a:rPr lang="zh-TW" altLang="zh-TW" dirty="0" smtClean="0"/>
              <a:t>上課總節數，</a:t>
            </a:r>
            <a:r>
              <a:rPr lang="zh-TW" altLang="en-US" dirty="0" smtClean="0"/>
              <a:t>非</a:t>
            </a:r>
            <a:r>
              <a:rPr lang="zh-TW" altLang="zh-TW" dirty="0" smtClean="0"/>
              <a:t>單週</a:t>
            </a:r>
            <a:r>
              <a:rPr lang="zh-TW" altLang="en-US" dirty="0" smtClean="0"/>
              <a:t>上課</a:t>
            </a:r>
            <a:r>
              <a:rPr lang="zh-TW" altLang="zh-TW" dirty="0" smtClean="0"/>
              <a:t>節數！此處會影響開班預估數，請填寫正確！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9" y="3199936"/>
            <a:ext cx="7160790" cy="330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內容版面配置區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如需修改資料，可直接點選編輯進行修正，亦可直接勾選刪除。</a:t>
            </a:r>
            <a:r>
              <a:rPr lang="zh-TW" altLang="zh-TW" dirty="0" smtClean="0">
                <a:solidFill>
                  <a:srgbClr val="7030A0"/>
                </a:solidFill>
              </a:rPr>
              <a:t>如該班級不只一位教師，請依上述方式繼續新增教師</a:t>
            </a:r>
            <a:r>
              <a:rPr lang="zh-TW" altLang="zh-TW" dirty="0" smtClean="0"/>
              <a:t>。</a:t>
            </a:r>
            <a:endParaRPr lang="zh-TW" altLang="en-US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0" y="1556792"/>
            <a:ext cx="7796379" cy="4910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內容版面配置區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zh-TW" dirty="0" smtClean="0"/>
              <a:t>學生與教師資料都已新增完畢後，請繼續完成</a:t>
            </a:r>
            <a:r>
              <a:rPr lang="zh-TW" altLang="en-US" dirty="0" smtClean="0"/>
              <a:t>班級名稱</a:t>
            </a:r>
            <a:r>
              <a:rPr lang="zh-TW" altLang="en-US" dirty="0" smtClean="0"/>
              <a:t>填寫、選擇</a:t>
            </a:r>
            <a:r>
              <a:rPr lang="zh-TW" altLang="en-US" dirty="0" smtClean="0"/>
              <a:t>預定上課</a:t>
            </a:r>
            <a:r>
              <a:rPr lang="zh-TW" altLang="en-US" dirty="0" smtClean="0"/>
              <a:t>日期及使用教材</a:t>
            </a:r>
            <a:r>
              <a:rPr lang="zh-TW" altLang="zh-TW" dirty="0" smtClean="0"/>
              <a:t>。</a:t>
            </a:r>
            <a:endParaRPr lang="zh-TW" altLang="zh-TW" b="1" dirty="0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22" y="1700808"/>
            <a:ext cx="7531556" cy="4771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其他活動性課程不超過該其總節數</a:t>
            </a:r>
            <a:r>
              <a:rPr lang="en-US" altLang="zh-TW" dirty="0" smtClean="0"/>
              <a:t>25%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注意：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 實施科目：國語文、數學、英語。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 僅寒暑假可安排「其他活動性課程」。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72" y="3126954"/>
            <a:ext cx="6026856" cy="17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內容版面配置區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此為</a:t>
            </a:r>
            <a:r>
              <a:rPr lang="zh-TW" altLang="en-US" dirty="0" smtClean="0"/>
              <a:t>單一班級建立</a:t>
            </a:r>
            <a:r>
              <a:rPr lang="zh-TW" altLang="zh-TW" dirty="0" smtClean="0"/>
              <a:t>完成之畫面，班級列表會呈現</a:t>
            </a:r>
            <a:r>
              <a:rPr lang="zh-TW" altLang="en-US" dirty="0" smtClean="0"/>
              <a:t>本期開課</a:t>
            </a:r>
            <a:r>
              <a:rPr lang="zh-TW" altLang="zh-TW" dirty="0" smtClean="0"/>
              <a:t>基本資訊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如該期規劃數個班級，可</a:t>
            </a:r>
            <a:r>
              <a:rPr lang="zh-TW" altLang="zh-TW" dirty="0"/>
              <a:t>依上述動作，</a:t>
            </a:r>
            <a:r>
              <a:rPr lang="zh-TW" altLang="en-US" dirty="0"/>
              <a:t>繼續建立</a:t>
            </a:r>
            <a:r>
              <a:rPr lang="zh-TW" altLang="zh-TW" dirty="0"/>
              <a:t>其他班級資料</a:t>
            </a:r>
            <a:endParaRPr lang="en-US" altLang="zh-TW" dirty="0"/>
          </a:p>
          <a:p>
            <a:pPr eaLnBrk="1" hangingPunct="1"/>
            <a:endParaRPr lang="zh-TW" altLang="en-US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12" y="2492896"/>
            <a:ext cx="8565976" cy="2700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內容版面配置區 1"/>
          <p:cNvSpPr>
            <a:spLocks noGrp="1"/>
          </p:cNvSpPr>
          <p:nvPr>
            <p:ph idx="1"/>
          </p:nvPr>
        </p:nvSpPr>
        <p:spPr>
          <a:xfrm>
            <a:off x="457199" y="126876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如顯示</a:t>
            </a:r>
            <a:r>
              <a:rPr lang="zh-TW" altLang="zh-TW" dirty="0" smtClean="0"/>
              <a:t>「本班未完成」字樣，</a:t>
            </a:r>
            <a:r>
              <a:rPr lang="zh-TW" altLang="en-US" dirty="0" smtClean="0"/>
              <a:t>提醒此本班尚未完成</a:t>
            </a:r>
            <a:r>
              <a:rPr lang="zh-TW" altLang="zh-TW" dirty="0" smtClean="0"/>
              <a:t>，請點選編輯功能，完成所有資料，並確實點擊「完成」。</a:t>
            </a:r>
            <a:endParaRPr lang="zh-TW" altLang="zh-TW" b="1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4" y="2420888"/>
            <a:ext cx="8402910" cy="2945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內容版面配置區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透過</a:t>
            </a:r>
            <a:r>
              <a:rPr lang="zh-TW" altLang="zh-TW" dirty="0" smtClean="0"/>
              <a:t>「班級名稱」，可以檢視該班的各項資料，也可將資料列印</a:t>
            </a:r>
            <a:r>
              <a:rPr lang="zh-TW" altLang="en-US" dirty="0" smtClean="0"/>
              <a:t>留存</a:t>
            </a:r>
            <a:r>
              <a:rPr lang="zh-TW" altLang="zh-TW" dirty="0" smtClean="0"/>
              <a:t>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51" y="2348880"/>
            <a:ext cx="8395097" cy="2776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開</a:t>
            </a:r>
            <a:r>
              <a:rPr lang="zh-TW" altLang="en-US" dirty="0" smtClean="0"/>
              <a:t>班規劃資料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0" y="1874243"/>
            <a:ext cx="8647380" cy="362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顯示</a:t>
            </a:r>
            <a:r>
              <a:rPr lang="zh-TW" altLang="zh-TW" dirty="0" smtClean="0"/>
              <a:t>細部經費</a:t>
            </a:r>
            <a:endParaRPr lang="zh-TW" altLang="en-US" dirty="0"/>
          </a:p>
        </p:txBody>
      </p:sp>
      <p:sp>
        <p:nvSpPr>
          <p:cNvPr id="69634" name="內容版面配置區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點選各班的使用總經費，可以檢視該班的細部經費。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7" y="2293900"/>
            <a:ext cx="8827145" cy="287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細部經費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60648"/>
            <a:ext cx="5256584" cy="63346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6438" y="1700808"/>
            <a:ext cx="26984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勞保、勞退、健保費與交通費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皆為</a:t>
            </a:r>
            <a:r>
              <a:rPr lang="zh-TW" altLang="zh-TW" sz="2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粗估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，實際執行金額請於執行成果回報中填寫。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51681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學生測驗未通過圖示介紹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B520-8305-45DF-9E61-552FF313A45E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graphicFrame>
        <p:nvGraphicFramePr>
          <p:cNvPr id="5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11239"/>
              </p:ext>
            </p:extLst>
          </p:nvPr>
        </p:nvGraphicFramePr>
        <p:xfrm>
          <a:off x="1619672" y="2492896"/>
          <a:ext cx="5271226" cy="23037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78208"/>
                <a:gridCol w="3593018"/>
              </a:tblGrid>
              <a:tr h="575945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91444" marR="91444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5BD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91444" marR="91444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國語測驗未通過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91444" marR="91444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英語測驗未通過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 marL="91444" marR="91444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數學測驗未通過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69" y="3148419"/>
            <a:ext cx="507678" cy="42579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808" y="3738887"/>
            <a:ext cx="517203" cy="42316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378" y="4326727"/>
            <a:ext cx="524633" cy="4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預覽列</a:t>
            </a:r>
            <a:r>
              <a:rPr lang="zh-TW" altLang="en-US" dirty="0"/>
              <a:t>印</a:t>
            </a:r>
            <a:endParaRPr lang="zh-TW" altLang="en-US" dirty="0"/>
          </a:p>
        </p:txBody>
      </p:sp>
      <p:sp>
        <p:nvSpPr>
          <p:cNvPr id="7270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學校可</a:t>
            </a:r>
            <a:r>
              <a:rPr lang="zh-TW" altLang="zh-TW" dirty="0" smtClean="0"/>
              <a:t>列印</a:t>
            </a:r>
            <a:r>
              <a:rPr lang="zh-TW" altLang="en-US" dirty="0" smtClean="0"/>
              <a:t>資料</a:t>
            </a:r>
            <a:r>
              <a:rPr lang="zh-TW" altLang="zh-TW" dirty="0" smtClean="0"/>
              <a:t>，紙</a:t>
            </a:r>
            <a:r>
              <a:rPr lang="zh-TW" altLang="zh-TW" dirty="0" smtClean="0"/>
              <a:t>本備查。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204864"/>
            <a:ext cx="8867775" cy="399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開班送審</a:t>
            </a:r>
            <a:endParaRPr lang="zh-TW" altLang="en-US" dirty="0"/>
          </a:p>
        </p:txBody>
      </p:sp>
      <p:sp>
        <p:nvSpPr>
          <p:cNvPr id="75778" name="內容版面配置區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確認資料無誤，請於系統點選【開班送審】。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98" y="2466536"/>
            <a:ext cx="8673604" cy="28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內容版面配置區 1"/>
          <p:cNvSpPr>
            <a:spLocks noGrp="1"/>
          </p:cNvSpPr>
          <p:nvPr>
            <p:ph idx="1"/>
          </p:nvPr>
        </p:nvSpPr>
        <p:spPr>
          <a:xfrm>
            <a:off x="457397" y="816616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完成班級</a:t>
            </a: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</a:rPr>
              <a:t>時</a:t>
            </a:r>
            <a:r>
              <a:rPr lang="zh-TW" altLang="zh-TW" dirty="0" smtClean="0"/>
              <a:t>，若出現以下訊息，請修正貴校的開班規劃。</a:t>
            </a:r>
          </a:p>
          <a:p>
            <a:r>
              <a:rPr lang="zh-TW" altLang="zh-TW" sz="2300" b="1" dirty="0" smtClean="0">
                <a:solidFill>
                  <a:schemeClr val="accent6">
                    <a:lumMod val="75000"/>
                  </a:schemeClr>
                </a:solidFill>
              </a:rPr>
              <a:t>依據要點補助內容</a:t>
            </a:r>
            <a:r>
              <a:rPr lang="zh-TW" altLang="zh-TW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(1)  </a:t>
            </a:r>
            <a:r>
              <a:rPr lang="zh-TW" altLang="en-US" dirty="0" smtClean="0"/>
              <a:t>學生</a:t>
            </a:r>
            <a:r>
              <a:rPr lang="zh-TW" altLang="en-US" dirty="0"/>
              <a:t>經篩選測驗結果，國語文、數學或英語任一科目有不</a:t>
            </a:r>
            <a:r>
              <a:rPr lang="zh-TW" altLang="en-US" dirty="0" smtClean="0"/>
              <a:t>合格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</a:t>
            </a:r>
            <a:r>
              <a:rPr lang="zh-TW" altLang="en-US" dirty="0" smtClean="0"/>
              <a:t>之情形</a:t>
            </a:r>
            <a:r>
              <a:rPr lang="zh-TW" altLang="en-US" dirty="0"/>
              <a:t>者，</a:t>
            </a:r>
            <a:r>
              <a:rPr lang="zh-TW" altLang="en-US" b="1" dirty="0">
                <a:solidFill>
                  <a:srgbClr val="FF0066"/>
                </a:solidFill>
              </a:rPr>
              <a:t>依不合格之科目入班受</a:t>
            </a:r>
            <a:r>
              <a:rPr lang="zh-TW" altLang="en-US" b="1" dirty="0" smtClean="0">
                <a:solidFill>
                  <a:srgbClr val="FF0066"/>
                </a:solidFill>
              </a:rPr>
              <a:t>輔</a:t>
            </a:r>
            <a:r>
              <a:rPr lang="zh-TW" altLang="en-US" dirty="0" smtClean="0"/>
              <a:t>。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dirty="0" smtClean="0"/>
              <a:t>(2)  </a:t>
            </a:r>
            <a:r>
              <a:rPr lang="zh-TW" altLang="zh-TW" dirty="0" smtClean="0"/>
              <a:t>其他</a:t>
            </a:r>
            <a:r>
              <a:rPr lang="zh-TW" altLang="zh-TW" dirty="0" smtClean="0"/>
              <a:t>經學校學習輔導小組認定有需要補救教學學生</a:t>
            </a:r>
            <a:r>
              <a:rPr lang="zh-TW" altLang="zh-TW" b="1" dirty="0" smtClean="0">
                <a:solidFill>
                  <a:srgbClr val="FF0066"/>
                </a:solidFill>
              </a:rPr>
              <a:t>以不超過</a:t>
            </a:r>
            <a:r>
              <a:rPr lang="zh-TW" altLang="en-US" b="1" dirty="0" smtClean="0">
                <a:solidFill>
                  <a:srgbClr val="FF0066"/>
                </a:solidFill>
              </a:rPr>
              <a:t>全</a:t>
            </a:r>
            <a:r>
              <a:rPr lang="en-US" altLang="zh-TW" b="1" dirty="0" smtClean="0">
                <a:solidFill>
                  <a:srgbClr val="FF0066"/>
                </a:solidFill>
              </a:rPr>
              <a:t/>
            </a:r>
            <a:br>
              <a:rPr lang="en-US" altLang="zh-TW" b="1" dirty="0" smtClean="0">
                <a:solidFill>
                  <a:srgbClr val="FF0066"/>
                </a:solidFill>
              </a:rPr>
            </a:br>
            <a:r>
              <a:rPr lang="en-US" altLang="zh-TW" b="1" dirty="0" smtClean="0">
                <a:solidFill>
                  <a:srgbClr val="FF0066"/>
                </a:solidFill>
              </a:rPr>
              <a:t>       </a:t>
            </a:r>
            <a:r>
              <a:rPr lang="zh-TW" altLang="en-US" b="1" dirty="0" smtClean="0">
                <a:solidFill>
                  <a:srgbClr val="FF0066"/>
                </a:solidFill>
              </a:rPr>
              <a:t>校</a:t>
            </a:r>
            <a:r>
              <a:rPr lang="zh-TW" altLang="en-US" b="1" dirty="0" smtClean="0">
                <a:solidFill>
                  <a:srgbClr val="FF0066"/>
                </a:solidFill>
              </a:rPr>
              <a:t>各科目</a:t>
            </a:r>
            <a:r>
              <a:rPr lang="zh-TW" altLang="zh-TW" b="1" dirty="0" smtClean="0">
                <a:solidFill>
                  <a:srgbClr val="FF0066"/>
                </a:solidFill>
              </a:rPr>
              <a:t>總受輔人數之</a:t>
            </a:r>
            <a:r>
              <a:rPr lang="en-US" altLang="zh-TW" b="1" dirty="0" smtClean="0">
                <a:solidFill>
                  <a:srgbClr val="FF0066"/>
                </a:solidFill>
              </a:rPr>
              <a:t>35%</a:t>
            </a:r>
            <a:r>
              <a:rPr lang="zh-TW" altLang="zh-TW" dirty="0" smtClean="0"/>
              <a:t>為原則。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請依據提醒視窗</a:t>
            </a:r>
            <a:r>
              <a:rPr lang="zh-TW" altLang="en-US" dirty="0" smtClean="0"/>
              <a:t>調整</a:t>
            </a:r>
            <a:r>
              <a:rPr lang="zh-TW" altLang="en-US" dirty="0"/>
              <a:t>貴</a:t>
            </a:r>
            <a:r>
              <a:rPr lang="zh-TW" altLang="en-US" dirty="0" smtClean="0"/>
              <a:t>校開</a:t>
            </a:r>
            <a:r>
              <a:rPr lang="zh-TW" altLang="en-US" dirty="0" smtClean="0"/>
              <a:t>班規劃。</a:t>
            </a:r>
            <a:endParaRPr lang="en-US" altLang="zh-TW" dirty="0" smtClean="0"/>
          </a:p>
          <a:p>
            <a:pPr eaLnBrk="1" hangingPunct="1"/>
            <a:endParaRPr lang="zh-TW" altLang="zh-TW" dirty="0" smtClean="0"/>
          </a:p>
          <a:p>
            <a:pPr eaLnBrk="1" hangingPunct="1"/>
            <a:endParaRPr lang="zh-TW" altLang="en-US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3578" y="3275708"/>
            <a:ext cx="82734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何謂其他經學校學習輔導小組認定有需要補救教學之學生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b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測驗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過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或沒有測驗成績的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</a:t>
            </a:r>
            <a:endParaRPr lang="zh-TW" altLang="en-US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106705"/>
            <a:ext cx="5069109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審核狀態確認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4581128"/>
            <a:ext cx="7886700" cy="1679859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待審核中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dirty="0" smtClean="0"/>
              <a:t>→學校可自行抽回修改資料。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教育處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已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確認或已核准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dirty="0" smtClean="0"/>
              <a:t>→請聯絡縣市承辦人或資源中心專責人員協助剔退。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74243"/>
            <a:ext cx="8928992" cy="24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5904656" cy="1143000"/>
          </a:xfrm>
        </p:spPr>
        <p:txBody>
          <a:bodyPr>
            <a:noAutofit/>
          </a:bodyPr>
          <a:lstStyle/>
          <a:p>
            <a:r>
              <a:rPr lang="zh-TW" altLang="en-US" sz="5000" dirty="0" smtClean="0"/>
              <a:t>開班情形回報已完成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2660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2840" y="2574032"/>
            <a:ext cx="8229600" cy="2223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/>
              <a:t>執行成果</a:t>
            </a:r>
            <a:r>
              <a:rPr lang="zh-TW" altLang="zh-TW" sz="4800" dirty="0" smtClean="0"/>
              <a:t>回報</a:t>
            </a:r>
            <a:endParaRPr lang="zh-TW" altLang="en-US" sz="4500" dirty="0"/>
          </a:p>
        </p:txBody>
      </p:sp>
    </p:spTree>
    <p:extLst>
      <p:ext uri="{BB962C8B-B14F-4D97-AF65-F5344CB8AC3E}">
        <p14:creationId xmlns:p14="http://schemas.microsoft.com/office/powerpoint/2010/main" val="6388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執行成果回報</a:t>
            </a:r>
            <a:endParaRPr lang="zh-TW" altLang="en-US" dirty="0"/>
          </a:p>
        </p:txBody>
      </p:sp>
      <p:sp>
        <p:nvSpPr>
          <p:cNvPr id="7782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請先點選左</a:t>
            </a:r>
            <a:r>
              <a:rPr lang="zh-TW" altLang="en-US" smtClean="0"/>
              <a:t>側</a:t>
            </a:r>
            <a:r>
              <a:rPr lang="zh-TW" altLang="zh-TW" smtClean="0"/>
              <a:t>學校填報系統之【執行成果】或畫面中間的【第二階段</a:t>
            </a:r>
            <a:r>
              <a:rPr lang="en-US" altLang="zh-TW" smtClean="0"/>
              <a:t>-</a:t>
            </a:r>
            <a:r>
              <a:rPr lang="zh-TW" altLang="zh-TW" smtClean="0"/>
              <a:t>前往執行成果】，即可進入執行成果回報。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" y="2564904"/>
            <a:ext cx="8713302" cy="374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進入填報</a:t>
            </a:r>
            <a:endParaRPr lang="zh-TW" altLang="en-US" dirty="0"/>
          </a:p>
        </p:txBody>
      </p:sp>
      <p:sp>
        <p:nvSpPr>
          <p:cNvPr id="7885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請參閱流程說明後，點選【進入填報】。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1" y="2708920"/>
            <a:ext cx="8678937" cy="180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內容版面配置區 1"/>
          <p:cNvSpPr>
            <a:spLocks noGrp="1"/>
          </p:cNvSpPr>
          <p:nvPr>
            <p:ph idx="1"/>
          </p:nvPr>
        </p:nvSpPr>
        <p:spPr>
          <a:xfrm>
            <a:off x="432572" y="1268760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如該期已完成開班回報的</a:t>
            </a:r>
            <a:r>
              <a:rPr lang="en-US" altLang="zh-TW" dirty="0" smtClean="0"/>
              <a:t>『</a:t>
            </a:r>
            <a:r>
              <a:rPr lang="zh-TW" altLang="en-US" dirty="0" smtClean="0"/>
              <a:t>本期不開班</a:t>
            </a:r>
            <a:r>
              <a:rPr lang="en-US" altLang="zh-TW" dirty="0" smtClean="0"/>
              <a:t>』</a:t>
            </a:r>
            <a:r>
              <a:rPr lang="zh-TW" altLang="en-US" dirty="0" smtClean="0"/>
              <a:t>，則無需填寫執行成果。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當期有開課者，</a:t>
            </a:r>
            <a:r>
              <a:rPr lang="zh-TW" altLang="zh-TW" dirty="0" smtClean="0"/>
              <a:t>需填寫執行成果，請先選擇期別。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若出現「請先完成開班情形送審」，請確認貴校開班資料是否已經完成且送審，再填寫執行成果。</a:t>
            </a:r>
            <a:endParaRPr lang="zh-TW" altLang="en-US" dirty="0" smtClean="0"/>
          </a:p>
          <a:p>
            <a:pPr eaLnBrk="1" hangingPunct="1"/>
            <a:endParaRPr lang="zh-TW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8" y="4618445"/>
            <a:ext cx="8813428" cy="117627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1" y="3140968"/>
            <a:ext cx="8815645" cy="116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內容版面配置區 1"/>
          <p:cNvSpPr>
            <a:spLocks noGrp="1"/>
          </p:cNvSpPr>
          <p:nvPr>
            <p:ph idx="1"/>
          </p:nvPr>
        </p:nvSpPr>
        <p:spPr>
          <a:xfrm>
            <a:off x="531812" y="980728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接著進行回報動作，左上方為本期經費執行情形一覽表，請在「實際執行數」的欄位填入實際經費使用的數字，只要用滑鼠點一下即可輸入數字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19" y="1988840"/>
            <a:ext cx="7234585" cy="4722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新增學生</a:t>
            </a:r>
            <a:r>
              <a:rPr lang="en-US" altLang="zh-TW" dirty="0" smtClean="0"/>
              <a:t>─</a:t>
            </a:r>
            <a:r>
              <a:rPr lang="zh-TW" altLang="zh-TW" dirty="0" smtClean="0"/>
              <a:t>單ㄧ建立</a:t>
            </a:r>
            <a:endParaRPr lang="zh-TW" altLang="en-US" dirty="0"/>
          </a:p>
        </p:txBody>
      </p:sp>
      <p:sp>
        <p:nvSpPr>
          <p:cNvPr id="13314" name="內容版面配置區 1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sz="2500" dirty="0" smtClean="0"/>
              <a:t>點選【新增學生】後，可逐筆建立學生基本資料，依序將學生姓名、身份證號、身份類別、入學年度及目前班級填寫完畢後，請直接點選新增。</a:t>
            </a:r>
          </a:p>
          <a:p>
            <a:pPr eaLnBrk="1" hangingPunct="1"/>
            <a:r>
              <a:rPr lang="zh-TW" altLang="zh-TW" sz="2500" dirty="0" smtClean="0"/>
              <a:t>注意：</a:t>
            </a:r>
          </a:p>
          <a:p>
            <a:pPr lvl="1" eaLnBrk="1" hangingPunct="1"/>
            <a:r>
              <a:rPr lang="zh-TW" altLang="zh-TW" sz="2400" dirty="0" smtClean="0"/>
              <a:t>若學生為外籍生，無本國身份證號，在身份證號那欄位可以下拉選單選擇【居留證或護照號碼】，可直接新增。</a:t>
            </a:r>
          </a:p>
          <a:p>
            <a:pPr lvl="1" eaLnBrk="1" hangingPunct="1"/>
            <a:r>
              <a:rPr lang="zh-TW" altLang="zh-TW" sz="2400" dirty="0" smtClean="0"/>
              <a:t>學生的入學年度，是填寫學生進入學校的那一年度，轉入個案後不可更改，需連絡系統管理員協助修正。</a:t>
            </a:r>
          </a:p>
          <a:p>
            <a:pPr eaLnBrk="1" hangingPunct="1"/>
            <a:r>
              <a:rPr lang="zh-TW" altLang="zh-TW" sz="2500" dirty="0" smtClean="0"/>
              <a:t>學生的目前班級，請填寫學生的班別即可，例如：三年甲班，請填寫「甲」。</a:t>
            </a:r>
            <a:endParaRPr lang="zh-TW" altLang="en-US" sz="2500" dirty="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721912-2CB5-4884-AE7E-61D192E1805E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10391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內容版面配置區 1"/>
          <p:cNvSpPr>
            <a:spLocks noGrp="1"/>
          </p:cNvSpPr>
          <p:nvPr>
            <p:ph idx="1"/>
          </p:nvPr>
        </p:nvSpPr>
        <p:spPr>
          <a:xfrm>
            <a:off x="492919" y="90872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接著填寫右上方本期教學人員進用情形填報一覽表，採用五星等標示方法，一顆星為非常不滿意，五顆星為非常滿意，請依據老師教學表現選擇星等，只要將滑鼠移到第幾顆星星選擇即可。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46" y="2060848"/>
            <a:ext cx="6874545" cy="448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預覽列印</a:t>
            </a:r>
            <a:endParaRPr lang="zh-TW" altLang="en-US" dirty="0"/>
          </a:p>
        </p:txBody>
      </p:sp>
      <p:sp>
        <p:nvSpPr>
          <p:cNvPr id="82946" name="內容版面配置區 1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當資料都確認之後，可點選「預覽列印」。</a:t>
            </a:r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22" y="1874243"/>
            <a:ext cx="7230355" cy="473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列印資料</a:t>
            </a:r>
            <a:endParaRPr lang="zh-TW" altLang="en-US" dirty="0"/>
          </a:p>
        </p:txBody>
      </p:sp>
      <p:sp>
        <p:nvSpPr>
          <p:cNvPr id="8397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系統畫面如下，承辦人列印核章後，經校內主管陳核，紙本備查。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" y="2420888"/>
            <a:ext cx="8990409" cy="345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執行送審</a:t>
            </a:r>
            <a:endParaRPr lang="zh-TW" altLang="en-US" dirty="0"/>
          </a:p>
        </p:txBody>
      </p:sp>
      <p:sp>
        <p:nvSpPr>
          <p:cNvPr id="84994" name="內容版面配置區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紙本核章完畢後，再於線上點選「執行送審」。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25" y="2060848"/>
            <a:ext cx="6985949" cy="457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審核狀態確認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8" y="1517956"/>
            <a:ext cx="7441084" cy="48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835696" y="292494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/>
              <a:t>填報</a:t>
            </a:r>
            <a:r>
              <a:rPr lang="zh-TW" altLang="en-US" sz="5000" dirty="0" smtClean="0"/>
              <a:t>系統說明結束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9865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5000" dirty="0" smtClean="0">
                <a:solidFill>
                  <a:schemeClr val="bg1"/>
                </a:solidFill>
              </a:rPr>
              <a:t>Thank  you</a:t>
            </a:r>
            <a:endParaRPr lang="zh-TW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523081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/>
              <a:t>【新增學生資料】之畫面</a:t>
            </a:r>
            <a:endParaRPr lang="zh-TW" altLang="en-US" dirty="0"/>
          </a:p>
        </p:txBody>
      </p:sp>
      <p:sp>
        <p:nvSpPr>
          <p:cNvPr id="1433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434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0DB282-3A42-4935-BFA9-1A4B07F7C6F0}" type="slidenum">
              <a:rPr lang="zh-TW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zh-TW" altLang="en-US" sz="10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89" y="1520889"/>
            <a:ext cx="661062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2506</Words>
  <Application>Microsoft Office PowerPoint</Application>
  <PresentationFormat>如螢幕大小 (4:3)</PresentationFormat>
  <Paragraphs>207</Paragraphs>
  <Slides>86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86</vt:i4>
      </vt:variant>
    </vt:vector>
  </HeadingPairs>
  <TitlesOfParts>
    <vt:vector size="97" baseType="lpstr">
      <vt:lpstr>微軟正黑體</vt:lpstr>
      <vt:lpstr>新細明體</vt:lpstr>
      <vt:lpstr>標楷體</vt:lpstr>
      <vt:lpstr>Arial</vt:lpstr>
      <vt:lpstr>Calibri</vt:lpstr>
      <vt:lpstr>Calibri Light</vt:lpstr>
      <vt:lpstr>Lucida Sans Unicode</vt:lpstr>
      <vt:lpstr>Times New Roman</vt:lpstr>
      <vt:lpstr>Wingdings</vt:lpstr>
      <vt:lpstr>Wingdings 3</vt:lpstr>
      <vt:lpstr>Office 佈景主題</vt:lpstr>
      <vt:lpstr>網路填報系統、學生管理系統 操作說明</vt:lpstr>
      <vt:lpstr>如何進入網路填報系統或學生管理系統？</vt:lpstr>
      <vt:lpstr>學生管理系統說明</vt:lpstr>
      <vt:lpstr>學生管理系統</vt:lpstr>
      <vt:lpstr>登入系統</vt:lpstr>
      <vt:lpstr>學生名單</vt:lpstr>
      <vt:lpstr>學生測驗未通過圖示介紹</vt:lpstr>
      <vt:lpstr>新增學生─單ㄧ建立</vt:lpstr>
      <vt:lpstr>【新增學生資料】之畫面</vt:lpstr>
      <vt:lpstr>【新增外籍學生資料】之畫面</vt:lpstr>
      <vt:lpstr>PowerPoint 簡報</vt:lpstr>
      <vt:lpstr>匯入學生─整批匯入</vt:lpstr>
      <vt:lpstr>匯入學生</vt:lpstr>
      <vt:lpstr>【身份類別代號一覽表】之畫面</vt:lpstr>
      <vt:lpstr>匯入學生範例檔</vt:lpstr>
      <vt:lpstr>PowerPoint 簡報</vt:lpstr>
      <vt:lpstr>PowerPoint 簡報</vt:lpstr>
      <vt:lpstr>匯入</vt:lpstr>
      <vt:lpstr>PowerPoint 簡報</vt:lpstr>
      <vt:lpstr>PowerPoint 簡報</vt:lpstr>
      <vt:lpstr>PowerPoint 簡報</vt:lpstr>
      <vt:lpstr>查詢學生</vt:lpstr>
      <vt:lpstr>修改資料</vt:lpstr>
      <vt:lpstr>個案管理-個案列表</vt:lpstr>
      <vt:lpstr>PowerPoint 簡報</vt:lpstr>
      <vt:lpstr>PowerPoint 簡報</vt:lpstr>
      <vt:lpstr>異動轉銜清單</vt:lpstr>
      <vt:lpstr>【四種異動轉銜條件】之畫面</vt:lpstr>
      <vt:lpstr>異動轉銜清單</vt:lpstr>
      <vt:lpstr>結案學生清單</vt:lpstr>
      <vt:lpstr>【結案學生清單】之畫面</vt:lpstr>
      <vt:lpstr>學生管理系統說明結束</vt:lpstr>
      <vt:lpstr>網路填報系統說明</vt:lpstr>
      <vt:lpstr>網路填報系統</vt:lpstr>
      <vt:lpstr>登入系統</vt:lpstr>
      <vt:lpstr>填寫學校基本資料</vt:lpstr>
      <vt:lpstr>PowerPoint 簡報</vt:lpstr>
      <vt:lpstr>填寫學校基本資料</vt:lpstr>
      <vt:lpstr>填寫全校各類學生人數</vt:lpstr>
      <vt:lpstr>選擇申請類型</vt:lpstr>
      <vt:lpstr>選擇申請類型-特定學習扶助學校</vt:lpstr>
      <vt:lpstr>選擇申請類型-不申請補救教學方案</vt:lpstr>
      <vt:lpstr>填寫完畢後，按下儲存即可</vt:lpstr>
      <vt:lpstr>開班情形回報</vt:lpstr>
      <vt:lpstr>PowerPoint 簡報</vt:lpstr>
      <vt:lpstr>授課教師列表</vt:lpstr>
      <vt:lpstr>PowerPoint 簡報</vt:lpstr>
      <vt:lpstr>PowerPoint 簡報</vt:lpstr>
      <vt:lpstr>PowerPoint 簡報</vt:lpstr>
      <vt:lpstr>教師名單匯入</vt:lpstr>
      <vt:lpstr>PowerPoint 簡報</vt:lpstr>
      <vt:lpstr>進入填報</vt:lpstr>
      <vt:lpstr>開始回報</vt:lpstr>
      <vt:lpstr>本期不開班</vt:lpstr>
      <vt:lpstr>PowerPoint 簡報</vt:lpstr>
      <vt:lpstr>新增班級</vt:lpstr>
      <vt:lpstr>新增學生</vt:lpstr>
      <vt:lpstr>PowerPoint 簡報</vt:lpstr>
      <vt:lpstr>新增教師</vt:lpstr>
      <vt:lpstr>PowerPoint 簡報</vt:lpstr>
      <vt:lpstr>PowerPoint 簡報</vt:lpstr>
      <vt:lpstr>PowerPoint 簡報</vt:lpstr>
      <vt:lpstr>其他活動性課程不超過該其總節數25%</vt:lpstr>
      <vt:lpstr>PowerPoint 簡報</vt:lpstr>
      <vt:lpstr>PowerPoint 簡報</vt:lpstr>
      <vt:lpstr>PowerPoint 簡報</vt:lpstr>
      <vt:lpstr>開班規劃資料</vt:lpstr>
      <vt:lpstr>顯示細部經費</vt:lpstr>
      <vt:lpstr>細部經費</vt:lpstr>
      <vt:lpstr>預覽列印</vt:lpstr>
      <vt:lpstr>開班送審</vt:lpstr>
      <vt:lpstr>PowerPoint 簡報</vt:lpstr>
      <vt:lpstr>審核狀態確認</vt:lpstr>
      <vt:lpstr>開班情形回報已完成</vt:lpstr>
      <vt:lpstr>執行成果回報</vt:lpstr>
      <vt:lpstr>執行成果回報</vt:lpstr>
      <vt:lpstr>進入填報</vt:lpstr>
      <vt:lpstr>PowerPoint 簡報</vt:lpstr>
      <vt:lpstr>PowerPoint 簡報</vt:lpstr>
      <vt:lpstr>PowerPoint 簡報</vt:lpstr>
      <vt:lpstr>預覽列印</vt:lpstr>
      <vt:lpstr>列印資料</vt:lpstr>
      <vt:lpstr>執行送審</vt:lpstr>
      <vt:lpstr>審核狀態確認</vt:lpstr>
      <vt:lpstr>填報系統說明結束</vt:lpstr>
      <vt:lpstr>Thank 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填報系統操作說明</dc:title>
  <dc:creator>yu</dc:creator>
  <cp:lastModifiedBy>yu</cp:lastModifiedBy>
  <cp:revision>124</cp:revision>
  <dcterms:created xsi:type="dcterms:W3CDTF">2014-03-14T08:29:06Z</dcterms:created>
  <dcterms:modified xsi:type="dcterms:W3CDTF">2016-02-02T02:50:46Z</dcterms:modified>
</cp:coreProperties>
</file>