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9" r:id="rId2"/>
    <p:sldId id="274" r:id="rId3"/>
    <p:sldId id="302" r:id="rId4"/>
    <p:sldId id="258" r:id="rId5"/>
    <p:sldId id="303" r:id="rId6"/>
    <p:sldId id="278" r:id="rId7"/>
    <p:sldId id="301" r:id="rId8"/>
    <p:sldId id="275" r:id="rId9"/>
    <p:sldId id="276" r:id="rId10"/>
    <p:sldId id="279" r:id="rId11"/>
    <p:sldId id="282" r:id="rId12"/>
    <p:sldId id="284" r:id="rId13"/>
    <p:sldId id="280" r:id="rId14"/>
    <p:sldId id="304" r:id="rId15"/>
    <p:sldId id="288" r:id="rId16"/>
    <p:sldId id="289" r:id="rId17"/>
    <p:sldId id="290" r:id="rId18"/>
    <p:sldId id="295" r:id="rId19"/>
    <p:sldId id="296" r:id="rId20"/>
    <p:sldId id="298" r:id="rId21"/>
    <p:sldId id="293" r:id="rId22"/>
    <p:sldId id="294" r:id="rId23"/>
  </p:sldIdLst>
  <p:sldSz cx="9144000" cy="6858000" type="screen4x3"/>
  <p:notesSz cx="9144000" cy="6858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3300"/>
    <a:srgbClr val="0000FF"/>
    <a:srgbClr val="3333FF"/>
    <a:srgbClr val="006600"/>
    <a:srgbClr val="FF33CC"/>
    <a:srgbClr val="A50021"/>
    <a:srgbClr val="CC0000"/>
    <a:srgbClr val="248C35"/>
    <a:srgbClr val="008E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860" y="-21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1C54F4-E41D-4777-9179-B1D0A07E10E7}"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zh-TW" altLang="en-US"/>
        </a:p>
      </dgm:t>
    </dgm:pt>
    <dgm:pt modelId="{179BF237-7422-40EF-91DD-C8D04CC1BA29}">
      <dgm:prSet phldrT="[文字]" custT="1"/>
      <dgm:spPr/>
      <dgm:t>
        <a:bodyPr/>
        <a:lstStyle/>
        <a:p>
          <a:r>
            <a:rPr lang="zh-TW" altLang="en-US" sz="2400" b="1" dirty="0" smtClean="0">
              <a:solidFill>
                <a:schemeClr val="tx1"/>
              </a:solidFill>
              <a:latin typeface="標楷體" panose="03000509000000000000" pitchFamily="65" charset="-120"/>
              <a:ea typeface="標楷體" panose="03000509000000000000" pitchFamily="65" charset="-120"/>
            </a:rPr>
            <a:t>學校提出計畫</a:t>
          </a:r>
          <a:r>
            <a:rPr lang="en-US" altLang="zh-TW" sz="2400" b="1" dirty="0" smtClean="0">
              <a:solidFill>
                <a:schemeClr val="tx1"/>
              </a:solidFill>
              <a:latin typeface="標楷體" panose="03000509000000000000" pitchFamily="65" charset="-120"/>
              <a:ea typeface="標楷體" panose="03000509000000000000" pitchFamily="65" charset="-120"/>
            </a:rPr>
            <a:t>(</a:t>
          </a:r>
          <a:r>
            <a:rPr lang="zh-TW" altLang="en-US" sz="2400" b="1" dirty="0" smtClean="0">
              <a:solidFill>
                <a:schemeClr val="tx1"/>
              </a:solidFill>
              <a:latin typeface="標楷體" panose="03000509000000000000" pitchFamily="65" charset="-120"/>
              <a:ea typeface="標楷體" panose="03000509000000000000" pitchFamily="65" charset="-120"/>
            </a:rPr>
            <a:t>備妥相關要件、明確標示補助經費來源</a:t>
          </a:r>
          <a:r>
            <a:rPr lang="en-US" altLang="zh-TW" sz="2400" b="1" dirty="0" smtClean="0">
              <a:solidFill>
                <a:schemeClr val="tx1"/>
              </a:solidFill>
              <a:latin typeface="標楷體" panose="03000509000000000000" pitchFamily="65" charset="-120"/>
              <a:ea typeface="標楷體" panose="03000509000000000000" pitchFamily="65" charset="-120"/>
            </a:rPr>
            <a:t>)</a:t>
          </a:r>
          <a:endParaRPr lang="zh-TW" altLang="en-US" sz="2400" b="1" dirty="0">
            <a:solidFill>
              <a:schemeClr val="tx1"/>
            </a:solidFill>
            <a:latin typeface="標楷體" panose="03000509000000000000" pitchFamily="65" charset="-120"/>
            <a:ea typeface="標楷體" panose="03000509000000000000" pitchFamily="65" charset="-120"/>
          </a:endParaRPr>
        </a:p>
      </dgm:t>
    </dgm:pt>
    <dgm:pt modelId="{35CC6B62-5DFE-4541-A923-29BC400937FA}" type="parTrans" cxnId="{E0AE09D1-9090-45D5-8E85-2ED7A57A5521}">
      <dgm:prSet/>
      <dgm:spPr/>
      <dgm:t>
        <a:bodyPr/>
        <a:lstStyle/>
        <a:p>
          <a:endParaRPr lang="zh-TW" altLang="en-US"/>
        </a:p>
      </dgm:t>
    </dgm:pt>
    <dgm:pt modelId="{D16809F5-0F1D-4E6A-B86B-3E130FDE306E}" type="sibTrans" cxnId="{E0AE09D1-9090-45D5-8E85-2ED7A57A5521}">
      <dgm:prSet/>
      <dgm:spPr/>
      <dgm:t>
        <a:bodyPr/>
        <a:lstStyle/>
        <a:p>
          <a:endParaRPr lang="zh-TW" altLang="en-US"/>
        </a:p>
      </dgm:t>
    </dgm:pt>
    <dgm:pt modelId="{2EAC7E44-4F78-46F3-BA43-72EFB9CA1308}">
      <dgm:prSet phldrT="[文字]" custT="1"/>
      <dgm:spPr/>
      <dgm:t>
        <a:bodyPr/>
        <a:lstStyle/>
        <a:p>
          <a:pPr defTabSz="1066800"/>
          <a:r>
            <a:rPr lang="zh-TW" altLang="en-US" sz="2400" b="1" dirty="0" smtClean="0">
              <a:solidFill>
                <a:schemeClr val="bg1"/>
              </a:solidFill>
              <a:latin typeface="標楷體" panose="03000509000000000000" pitchFamily="65" charset="-120"/>
              <a:ea typeface="標楷體" panose="03000509000000000000" pitchFamily="65" charset="-120"/>
            </a:rPr>
            <a:t>縣市初審</a:t>
          </a:r>
          <a:r>
            <a:rPr lang="en-US" altLang="zh-TW" sz="2400" b="1" dirty="0" smtClean="0">
              <a:solidFill>
                <a:schemeClr val="bg1"/>
              </a:solidFill>
              <a:latin typeface="標楷體" panose="03000509000000000000" pitchFamily="65" charset="-120"/>
              <a:ea typeface="標楷體" panose="03000509000000000000" pitchFamily="65" charset="-120"/>
            </a:rPr>
            <a:t>(</a:t>
          </a:r>
          <a:r>
            <a:rPr lang="zh-TW" altLang="zh-TW" sz="2400" b="1" dirty="0" smtClean="0">
              <a:solidFill>
                <a:schemeClr val="bg1"/>
              </a:solidFill>
              <a:latin typeface="標楷體" panose="03000509000000000000" pitchFamily="65" charset="-120"/>
              <a:ea typeface="標楷體" panose="03000509000000000000" pitchFamily="65" charset="-120"/>
            </a:rPr>
            <a:t>計畫內容完整程度、課程豐富度、活動性課程比例及符合計畫精神</a:t>
          </a:r>
          <a:r>
            <a:rPr lang="en-US" altLang="zh-TW" sz="2400" b="1" dirty="0" smtClean="0">
              <a:solidFill>
                <a:schemeClr val="bg1"/>
              </a:solidFill>
              <a:latin typeface="標楷體" panose="03000509000000000000" pitchFamily="65" charset="-120"/>
              <a:ea typeface="標楷體" panose="03000509000000000000" pitchFamily="65" charset="-120"/>
            </a:rPr>
            <a:t>)</a:t>
          </a:r>
        </a:p>
        <a:p>
          <a:pPr defTabSz="1066800"/>
          <a:r>
            <a:rPr lang="en-US" altLang="zh-TW" sz="2400" b="1" dirty="0" smtClean="0">
              <a:solidFill>
                <a:schemeClr val="bg1"/>
              </a:solidFill>
              <a:latin typeface="標楷體" panose="03000509000000000000" pitchFamily="65" charset="-120"/>
              <a:ea typeface="標楷體" panose="03000509000000000000" pitchFamily="65" charset="-120"/>
            </a:rPr>
            <a:t>1.</a:t>
          </a:r>
          <a:r>
            <a:rPr lang="zh-TW" altLang="en-US" sz="2400" b="1" dirty="0" smtClean="0">
              <a:solidFill>
                <a:schemeClr val="bg1"/>
              </a:solidFill>
              <a:latin typeface="標楷體" panose="03000509000000000000" pitchFamily="65" charset="-120"/>
              <a:ea typeface="標楷體" panose="03000509000000000000" pitchFamily="65" charset="-120"/>
            </a:rPr>
            <a:t>排列優先順序</a:t>
          </a:r>
          <a:endParaRPr lang="en-US" altLang="zh-TW" sz="2400" b="1" dirty="0" smtClean="0">
            <a:solidFill>
              <a:schemeClr val="bg1"/>
            </a:solidFill>
            <a:latin typeface="標楷體" panose="03000509000000000000" pitchFamily="65" charset="-120"/>
            <a:ea typeface="標楷體" panose="03000509000000000000" pitchFamily="65" charset="-120"/>
          </a:endParaRPr>
        </a:p>
        <a:p>
          <a:pPr defTabSz="990600">
            <a:tabLst/>
          </a:pPr>
          <a:r>
            <a:rPr lang="en-US" altLang="zh-TW" sz="2400" b="1" dirty="0" smtClean="0">
              <a:solidFill>
                <a:schemeClr val="bg1"/>
              </a:solidFill>
              <a:latin typeface="標楷體" panose="03000509000000000000" pitchFamily="65" charset="-120"/>
              <a:ea typeface="標楷體" panose="03000509000000000000" pitchFamily="65" charset="-120"/>
            </a:rPr>
            <a:t>2.</a:t>
          </a:r>
          <a:r>
            <a:rPr lang="zh-TW" altLang="en-US" sz="2400" b="1" dirty="0" smtClean="0">
              <a:solidFill>
                <a:schemeClr val="bg1"/>
              </a:solidFill>
              <a:latin typeface="標楷體" panose="03000509000000000000" pitchFamily="65" charset="-120"/>
              <a:ea typeface="標楷體" panose="03000509000000000000" pitchFamily="65" charset="-120"/>
            </a:rPr>
            <a:t>計畫分冊</a:t>
          </a:r>
          <a:r>
            <a:rPr lang="en-US" altLang="zh-TW" sz="2400" b="1" dirty="0" smtClean="0">
              <a:solidFill>
                <a:schemeClr val="bg1"/>
              </a:solidFill>
              <a:latin typeface="標楷體" panose="03000509000000000000" pitchFamily="65" charset="-120"/>
              <a:ea typeface="標楷體" panose="03000509000000000000" pitchFamily="65" charset="-120"/>
            </a:rPr>
            <a:t>(</a:t>
          </a:r>
          <a:r>
            <a:rPr lang="zh-TW" altLang="en-US" sz="2400" b="1" dirty="0" smtClean="0">
              <a:solidFill>
                <a:schemeClr val="bg1"/>
              </a:solidFill>
              <a:latin typeface="標楷體" panose="03000509000000000000" pitchFamily="65" charset="-120"/>
              <a:ea typeface="標楷體" panose="03000509000000000000" pitchFamily="65" charset="-120"/>
            </a:rPr>
            <a:t>紙本</a:t>
          </a:r>
          <a:r>
            <a:rPr lang="en-US" altLang="zh-TW" sz="2400" b="1" dirty="0" smtClean="0">
              <a:solidFill>
                <a:schemeClr val="bg1"/>
              </a:solidFill>
              <a:latin typeface="標楷體" panose="03000509000000000000" pitchFamily="65" charset="-120"/>
              <a:ea typeface="標楷體" panose="03000509000000000000" pitchFamily="65" charset="-120"/>
            </a:rPr>
            <a:t>3</a:t>
          </a:r>
          <a:r>
            <a:rPr lang="zh-TW" altLang="en-US" sz="2400" b="1" dirty="0" smtClean="0">
              <a:solidFill>
                <a:schemeClr val="bg1"/>
              </a:solidFill>
              <a:latin typeface="標楷體" panose="03000509000000000000" pitchFamily="65" charset="-120"/>
              <a:ea typeface="標楷體" panose="03000509000000000000" pitchFamily="65" charset="-120"/>
            </a:rPr>
            <a:t>份併同光碟、子計畫檔案分開</a:t>
          </a:r>
          <a:r>
            <a:rPr lang="en-US" altLang="zh-TW" sz="2400" b="1" dirty="0" smtClean="0">
              <a:solidFill>
                <a:schemeClr val="bg1"/>
              </a:solidFill>
              <a:latin typeface="標楷體" panose="03000509000000000000" pitchFamily="65" charset="-120"/>
              <a:ea typeface="標楷體" panose="03000509000000000000" pitchFamily="65" charset="-120"/>
            </a:rPr>
            <a:t>)</a:t>
          </a:r>
        </a:p>
        <a:p>
          <a:pPr defTabSz="1066800"/>
          <a:r>
            <a:rPr lang="en-US" altLang="zh-TW" sz="2400" b="1" dirty="0" smtClean="0">
              <a:solidFill>
                <a:schemeClr val="bg1"/>
              </a:solidFill>
              <a:latin typeface="標楷體" panose="03000509000000000000" pitchFamily="65" charset="-120"/>
              <a:ea typeface="標楷體" panose="03000509000000000000" pitchFamily="65" charset="-120"/>
            </a:rPr>
            <a:t>3.</a:t>
          </a:r>
          <a:r>
            <a:rPr lang="zh-TW" altLang="en-US" sz="2400" b="1" dirty="0" smtClean="0">
              <a:solidFill>
                <a:schemeClr val="bg1"/>
              </a:solidFill>
              <a:latin typeface="標楷體" panose="03000509000000000000" pitchFamily="65" charset="-120"/>
              <a:ea typeface="標楷體" panose="03000509000000000000" pitchFamily="65" charset="-120"/>
            </a:rPr>
            <a:t>統一提出經費申請表</a:t>
          </a:r>
          <a:r>
            <a:rPr lang="en-US" altLang="zh-TW" sz="2400" b="1" dirty="0" smtClean="0">
              <a:solidFill>
                <a:schemeClr val="bg1"/>
              </a:solidFill>
              <a:latin typeface="標楷體" panose="03000509000000000000" pitchFamily="65" charset="-120"/>
              <a:ea typeface="標楷體" panose="03000509000000000000" pitchFamily="65" charset="-120"/>
            </a:rPr>
            <a:t>(</a:t>
          </a:r>
          <a:r>
            <a:rPr lang="zh-TW" altLang="en-US" sz="2400" b="1" dirty="0" smtClean="0">
              <a:solidFill>
                <a:schemeClr val="bg1"/>
              </a:solidFill>
              <a:latin typeface="標楷體" panose="03000509000000000000" pitchFamily="65" charset="-120"/>
              <a:ea typeface="標楷體" panose="03000509000000000000" pitchFamily="65" charset="-120"/>
            </a:rPr>
            <a:t>僅列出本署需補助的項目</a:t>
          </a:r>
          <a:r>
            <a:rPr lang="en-US" altLang="zh-TW" sz="2400" b="1" dirty="0" smtClean="0">
              <a:solidFill>
                <a:schemeClr val="bg1"/>
              </a:solidFill>
              <a:latin typeface="標楷體" panose="03000509000000000000" pitchFamily="65" charset="-120"/>
              <a:ea typeface="標楷體" panose="03000509000000000000" pitchFamily="65" charset="-120"/>
            </a:rPr>
            <a:t>)</a:t>
          </a:r>
          <a:endParaRPr lang="zh-TW" altLang="en-US" sz="2400" b="1" dirty="0">
            <a:solidFill>
              <a:schemeClr val="bg1"/>
            </a:solidFill>
            <a:latin typeface="標楷體" panose="03000509000000000000" pitchFamily="65" charset="-120"/>
            <a:ea typeface="標楷體" panose="03000509000000000000" pitchFamily="65" charset="-120"/>
          </a:endParaRPr>
        </a:p>
      </dgm:t>
    </dgm:pt>
    <dgm:pt modelId="{CC02201F-82C7-43A9-93AB-208AEF45BE49}" type="parTrans" cxnId="{A2AC2D72-DD2B-4597-9E67-7985E6684108}">
      <dgm:prSet/>
      <dgm:spPr/>
      <dgm:t>
        <a:bodyPr/>
        <a:lstStyle/>
        <a:p>
          <a:endParaRPr lang="zh-TW" altLang="en-US"/>
        </a:p>
      </dgm:t>
    </dgm:pt>
    <dgm:pt modelId="{3F77685D-A8D2-41E9-84EC-1AF13373D86E}" type="sibTrans" cxnId="{A2AC2D72-DD2B-4597-9E67-7985E6684108}">
      <dgm:prSet/>
      <dgm:spPr/>
      <dgm:t>
        <a:bodyPr/>
        <a:lstStyle/>
        <a:p>
          <a:endParaRPr lang="zh-TW" altLang="en-US"/>
        </a:p>
      </dgm:t>
    </dgm:pt>
    <dgm:pt modelId="{60251B67-0342-4115-B97E-E31CF19F0A93}">
      <dgm:prSet phldrT="[文字]"/>
      <dgm:spPr/>
      <dgm:t>
        <a:bodyPr/>
        <a:lstStyle/>
        <a:p>
          <a:r>
            <a:rPr lang="zh-TW" altLang="en-US" dirty="0" smtClean="0">
              <a:latin typeface="標楷體" panose="03000509000000000000" pitchFamily="65" charset="-120"/>
              <a:ea typeface="標楷體" panose="03000509000000000000" pitchFamily="65" charset="-120"/>
            </a:rPr>
            <a:t>本署複審</a:t>
          </a:r>
          <a:endParaRPr lang="zh-TW" altLang="en-US" dirty="0">
            <a:latin typeface="標楷體" panose="03000509000000000000" pitchFamily="65" charset="-120"/>
            <a:ea typeface="標楷體" panose="03000509000000000000" pitchFamily="65" charset="-120"/>
          </a:endParaRPr>
        </a:p>
      </dgm:t>
    </dgm:pt>
    <dgm:pt modelId="{A2D634AF-B39B-4421-A24E-D2CC3039B4F4}" type="parTrans" cxnId="{0A0D9FDE-A55C-4A1B-B0A2-8E91B5883844}">
      <dgm:prSet/>
      <dgm:spPr/>
      <dgm:t>
        <a:bodyPr/>
        <a:lstStyle/>
        <a:p>
          <a:endParaRPr lang="zh-TW" altLang="en-US"/>
        </a:p>
      </dgm:t>
    </dgm:pt>
    <dgm:pt modelId="{DDD50C46-9D73-4F94-98FD-7063B4DBFF46}" type="sibTrans" cxnId="{0A0D9FDE-A55C-4A1B-B0A2-8E91B5883844}">
      <dgm:prSet/>
      <dgm:spPr/>
      <dgm:t>
        <a:bodyPr/>
        <a:lstStyle/>
        <a:p>
          <a:endParaRPr lang="zh-TW" altLang="en-US"/>
        </a:p>
      </dgm:t>
    </dgm:pt>
    <dgm:pt modelId="{B31AE1D4-090C-4DB8-A86E-A73D7D91960F}" type="pres">
      <dgm:prSet presAssocID="{A41C54F4-E41D-4777-9179-B1D0A07E10E7}" presName="outerComposite" presStyleCnt="0">
        <dgm:presLayoutVars>
          <dgm:chMax val="5"/>
          <dgm:dir/>
          <dgm:resizeHandles val="exact"/>
        </dgm:presLayoutVars>
      </dgm:prSet>
      <dgm:spPr/>
      <dgm:t>
        <a:bodyPr/>
        <a:lstStyle/>
        <a:p>
          <a:endParaRPr lang="zh-TW" altLang="en-US"/>
        </a:p>
      </dgm:t>
    </dgm:pt>
    <dgm:pt modelId="{20216F97-06C8-43B5-9C95-D2919A6E9369}" type="pres">
      <dgm:prSet presAssocID="{A41C54F4-E41D-4777-9179-B1D0A07E10E7}" presName="dummyMaxCanvas" presStyleCnt="0">
        <dgm:presLayoutVars/>
      </dgm:prSet>
      <dgm:spPr/>
    </dgm:pt>
    <dgm:pt modelId="{FDE87707-197A-42B3-9348-68252F219C2E}" type="pres">
      <dgm:prSet presAssocID="{A41C54F4-E41D-4777-9179-B1D0A07E10E7}" presName="ThreeNodes_1" presStyleLbl="node1" presStyleIdx="0" presStyleCnt="3" custScaleX="116471" custScaleY="41748" custLinFactNeighborX="7647" custLinFactNeighborY="-23220">
        <dgm:presLayoutVars>
          <dgm:bulletEnabled val="1"/>
        </dgm:presLayoutVars>
      </dgm:prSet>
      <dgm:spPr/>
      <dgm:t>
        <a:bodyPr/>
        <a:lstStyle/>
        <a:p>
          <a:endParaRPr lang="zh-TW" altLang="en-US"/>
        </a:p>
      </dgm:t>
    </dgm:pt>
    <dgm:pt modelId="{52D8E3F5-D68E-4954-9B50-9713B8524D07}" type="pres">
      <dgm:prSet presAssocID="{A41C54F4-E41D-4777-9179-B1D0A07E10E7}" presName="ThreeNodes_2" presStyleLbl="node1" presStyleIdx="1" presStyleCnt="3" custScaleX="117647" custScaleY="203397" custLinFactNeighborX="322" custLinFactNeighborY="-4362">
        <dgm:presLayoutVars>
          <dgm:bulletEnabled val="1"/>
        </dgm:presLayoutVars>
      </dgm:prSet>
      <dgm:spPr/>
      <dgm:t>
        <a:bodyPr/>
        <a:lstStyle/>
        <a:p>
          <a:endParaRPr lang="zh-TW" altLang="en-US"/>
        </a:p>
      </dgm:t>
    </dgm:pt>
    <dgm:pt modelId="{3F466B76-65BF-4433-BF27-51C5440A4661}" type="pres">
      <dgm:prSet presAssocID="{A41C54F4-E41D-4777-9179-B1D0A07E10E7}" presName="ThreeNodes_3" presStyleLbl="node1" presStyleIdx="2" presStyleCnt="3" custScaleY="44550" custLinFactNeighborX="588" custLinFactNeighborY="20632">
        <dgm:presLayoutVars>
          <dgm:bulletEnabled val="1"/>
        </dgm:presLayoutVars>
      </dgm:prSet>
      <dgm:spPr/>
      <dgm:t>
        <a:bodyPr/>
        <a:lstStyle/>
        <a:p>
          <a:endParaRPr lang="zh-TW" altLang="en-US"/>
        </a:p>
      </dgm:t>
    </dgm:pt>
    <dgm:pt modelId="{AEF3884F-0BC7-4391-B73B-96CF5A0E998B}" type="pres">
      <dgm:prSet presAssocID="{A41C54F4-E41D-4777-9179-B1D0A07E10E7}" presName="ThreeConn_1-2" presStyleLbl="fgAccFollowNode1" presStyleIdx="0" presStyleCnt="2" custLinFactNeighborX="60527" custLinFactNeighborY="-66107">
        <dgm:presLayoutVars>
          <dgm:bulletEnabled val="1"/>
        </dgm:presLayoutVars>
      </dgm:prSet>
      <dgm:spPr/>
      <dgm:t>
        <a:bodyPr/>
        <a:lstStyle/>
        <a:p>
          <a:endParaRPr lang="zh-TW" altLang="en-US"/>
        </a:p>
      </dgm:t>
    </dgm:pt>
    <dgm:pt modelId="{44D4BCBC-221A-4A24-8132-E91F24915E13}" type="pres">
      <dgm:prSet presAssocID="{A41C54F4-E41D-4777-9179-B1D0A07E10E7}" presName="ThreeConn_2-3" presStyleLbl="fgAccFollowNode1" presStyleIdx="1" presStyleCnt="2" custLinFactNeighborX="9135" custLinFactNeighborY="50155">
        <dgm:presLayoutVars>
          <dgm:bulletEnabled val="1"/>
        </dgm:presLayoutVars>
      </dgm:prSet>
      <dgm:spPr/>
      <dgm:t>
        <a:bodyPr/>
        <a:lstStyle/>
        <a:p>
          <a:endParaRPr lang="zh-TW" altLang="en-US"/>
        </a:p>
      </dgm:t>
    </dgm:pt>
    <dgm:pt modelId="{0E46DA5A-162E-415F-8F79-B37B65F87B4B}" type="pres">
      <dgm:prSet presAssocID="{A41C54F4-E41D-4777-9179-B1D0A07E10E7}" presName="ThreeNodes_1_text" presStyleLbl="node1" presStyleIdx="2" presStyleCnt="3">
        <dgm:presLayoutVars>
          <dgm:bulletEnabled val="1"/>
        </dgm:presLayoutVars>
      </dgm:prSet>
      <dgm:spPr/>
      <dgm:t>
        <a:bodyPr/>
        <a:lstStyle/>
        <a:p>
          <a:endParaRPr lang="zh-TW" altLang="en-US"/>
        </a:p>
      </dgm:t>
    </dgm:pt>
    <dgm:pt modelId="{88A1A559-46B0-46AF-A9DE-0C4C41F97334}" type="pres">
      <dgm:prSet presAssocID="{A41C54F4-E41D-4777-9179-B1D0A07E10E7}" presName="ThreeNodes_2_text" presStyleLbl="node1" presStyleIdx="2" presStyleCnt="3">
        <dgm:presLayoutVars>
          <dgm:bulletEnabled val="1"/>
        </dgm:presLayoutVars>
      </dgm:prSet>
      <dgm:spPr/>
      <dgm:t>
        <a:bodyPr/>
        <a:lstStyle/>
        <a:p>
          <a:endParaRPr lang="zh-TW" altLang="en-US"/>
        </a:p>
      </dgm:t>
    </dgm:pt>
    <dgm:pt modelId="{491028CF-6768-451D-A1A9-7FA126B02A20}" type="pres">
      <dgm:prSet presAssocID="{A41C54F4-E41D-4777-9179-B1D0A07E10E7}" presName="ThreeNodes_3_text" presStyleLbl="node1" presStyleIdx="2" presStyleCnt="3">
        <dgm:presLayoutVars>
          <dgm:bulletEnabled val="1"/>
        </dgm:presLayoutVars>
      </dgm:prSet>
      <dgm:spPr/>
      <dgm:t>
        <a:bodyPr/>
        <a:lstStyle/>
        <a:p>
          <a:endParaRPr lang="zh-TW" altLang="en-US"/>
        </a:p>
      </dgm:t>
    </dgm:pt>
  </dgm:ptLst>
  <dgm:cxnLst>
    <dgm:cxn modelId="{3F8484C6-F2B9-4EDE-BB36-3D9B7241D0A7}" type="presOf" srcId="{3F77685D-A8D2-41E9-84EC-1AF13373D86E}" destId="{44D4BCBC-221A-4A24-8132-E91F24915E13}" srcOrd="0" destOrd="0" presId="urn:microsoft.com/office/officeart/2005/8/layout/vProcess5"/>
    <dgm:cxn modelId="{0A0D9FDE-A55C-4A1B-B0A2-8E91B5883844}" srcId="{A41C54F4-E41D-4777-9179-B1D0A07E10E7}" destId="{60251B67-0342-4115-B97E-E31CF19F0A93}" srcOrd="2" destOrd="0" parTransId="{A2D634AF-B39B-4421-A24E-D2CC3039B4F4}" sibTransId="{DDD50C46-9D73-4F94-98FD-7063B4DBFF46}"/>
    <dgm:cxn modelId="{A2AC2D72-DD2B-4597-9E67-7985E6684108}" srcId="{A41C54F4-E41D-4777-9179-B1D0A07E10E7}" destId="{2EAC7E44-4F78-46F3-BA43-72EFB9CA1308}" srcOrd="1" destOrd="0" parTransId="{CC02201F-82C7-43A9-93AB-208AEF45BE49}" sibTransId="{3F77685D-A8D2-41E9-84EC-1AF13373D86E}"/>
    <dgm:cxn modelId="{20FC4FC8-513F-440C-ACF3-E45151C80221}" type="presOf" srcId="{179BF237-7422-40EF-91DD-C8D04CC1BA29}" destId="{FDE87707-197A-42B3-9348-68252F219C2E}" srcOrd="0" destOrd="0" presId="urn:microsoft.com/office/officeart/2005/8/layout/vProcess5"/>
    <dgm:cxn modelId="{F914BD77-E9FA-4BF2-91B8-27B6A69EAA44}" type="presOf" srcId="{179BF237-7422-40EF-91DD-C8D04CC1BA29}" destId="{0E46DA5A-162E-415F-8F79-B37B65F87B4B}" srcOrd="1" destOrd="0" presId="urn:microsoft.com/office/officeart/2005/8/layout/vProcess5"/>
    <dgm:cxn modelId="{B1C361A5-0053-410A-93F1-FC04A410E689}" type="presOf" srcId="{D16809F5-0F1D-4E6A-B86B-3E130FDE306E}" destId="{AEF3884F-0BC7-4391-B73B-96CF5A0E998B}" srcOrd="0" destOrd="0" presId="urn:microsoft.com/office/officeart/2005/8/layout/vProcess5"/>
    <dgm:cxn modelId="{9D892B01-E093-4A29-895E-E8CFD9DBC6E7}" type="presOf" srcId="{60251B67-0342-4115-B97E-E31CF19F0A93}" destId="{3F466B76-65BF-4433-BF27-51C5440A4661}" srcOrd="0" destOrd="0" presId="urn:microsoft.com/office/officeart/2005/8/layout/vProcess5"/>
    <dgm:cxn modelId="{8A4862B4-448C-4CE4-9E7B-9FE6A0FD83EF}" type="presOf" srcId="{60251B67-0342-4115-B97E-E31CF19F0A93}" destId="{491028CF-6768-451D-A1A9-7FA126B02A20}" srcOrd="1" destOrd="0" presId="urn:microsoft.com/office/officeart/2005/8/layout/vProcess5"/>
    <dgm:cxn modelId="{BAB9A478-1990-4136-B9E7-B21B83AEB563}" type="presOf" srcId="{2EAC7E44-4F78-46F3-BA43-72EFB9CA1308}" destId="{88A1A559-46B0-46AF-A9DE-0C4C41F97334}" srcOrd="1" destOrd="0" presId="urn:microsoft.com/office/officeart/2005/8/layout/vProcess5"/>
    <dgm:cxn modelId="{3BB820E1-CDA3-4114-B830-8E8A616024DC}" type="presOf" srcId="{A41C54F4-E41D-4777-9179-B1D0A07E10E7}" destId="{B31AE1D4-090C-4DB8-A86E-A73D7D91960F}" srcOrd="0" destOrd="0" presId="urn:microsoft.com/office/officeart/2005/8/layout/vProcess5"/>
    <dgm:cxn modelId="{77E5B0A8-ED0A-4CA3-8F59-0C4FD8CB0CBA}" type="presOf" srcId="{2EAC7E44-4F78-46F3-BA43-72EFB9CA1308}" destId="{52D8E3F5-D68E-4954-9B50-9713B8524D07}" srcOrd="0" destOrd="0" presId="urn:microsoft.com/office/officeart/2005/8/layout/vProcess5"/>
    <dgm:cxn modelId="{E0AE09D1-9090-45D5-8E85-2ED7A57A5521}" srcId="{A41C54F4-E41D-4777-9179-B1D0A07E10E7}" destId="{179BF237-7422-40EF-91DD-C8D04CC1BA29}" srcOrd="0" destOrd="0" parTransId="{35CC6B62-5DFE-4541-A923-29BC400937FA}" sibTransId="{D16809F5-0F1D-4E6A-B86B-3E130FDE306E}"/>
    <dgm:cxn modelId="{CCD9C4B9-29CE-49D5-9563-FECF06A179EC}" type="presParOf" srcId="{B31AE1D4-090C-4DB8-A86E-A73D7D91960F}" destId="{20216F97-06C8-43B5-9C95-D2919A6E9369}" srcOrd="0" destOrd="0" presId="urn:microsoft.com/office/officeart/2005/8/layout/vProcess5"/>
    <dgm:cxn modelId="{3D12388C-8A4D-4D9E-8443-F111AA5EE96D}" type="presParOf" srcId="{B31AE1D4-090C-4DB8-A86E-A73D7D91960F}" destId="{FDE87707-197A-42B3-9348-68252F219C2E}" srcOrd="1" destOrd="0" presId="urn:microsoft.com/office/officeart/2005/8/layout/vProcess5"/>
    <dgm:cxn modelId="{3C7A3722-3722-4EF6-8AB6-7AE6A3D4248C}" type="presParOf" srcId="{B31AE1D4-090C-4DB8-A86E-A73D7D91960F}" destId="{52D8E3F5-D68E-4954-9B50-9713B8524D07}" srcOrd="2" destOrd="0" presId="urn:microsoft.com/office/officeart/2005/8/layout/vProcess5"/>
    <dgm:cxn modelId="{67B1CECB-71DE-48D1-B4D6-3A7825E6E50A}" type="presParOf" srcId="{B31AE1D4-090C-4DB8-A86E-A73D7D91960F}" destId="{3F466B76-65BF-4433-BF27-51C5440A4661}" srcOrd="3" destOrd="0" presId="urn:microsoft.com/office/officeart/2005/8/layout/vProcess5"/>
    <dgm:cxn modelId="{92ECD70F-9D71-4735-8AA9-603260C59400}" type="presParOf" srcId="{B31AE1D4-090C-4DB8-A86E-A73D7D91960F}" destId="{AEF3884F-0BC7-4391-B73B-96CF5A0E998B}" srcOrd="4" destOrd="0" presId="urn:microsoft.com/office/officeart/2005/8/layout/vProcess5"/>
    <dgm:cxn modelId="{0AA9C539-FFFE-4054-BDA8-5BCD0A555A70}" type="presParOf" srcId="{B31AE1D4-090C-4DB8-A86E-A73D7D91960F}" destId="{44D4BCBC-221A-4A24-8132-E91F24915E13}" srcOrd="5" destOrd="0" presId="urn:microsoft.com/office/officeart/2005/8/layout/vProcess5"/>
    <dgm:cxn modelId="{15E49C46-818E-40B7-8BA6-58E0A9354415}" type="presParOf" srcId="{B31AE1D4-090C-4DB8-A86E-A73D7D91960F}" destId="{0E46DA5A-162E-415F-8F79-B37B65F87B4B}" srcOrd="6" destOrd="0" presId="urn:microsoft.com/office/officeart/2005/8/layout/vProcess5"/>
    <dgm:cxn modelId="{3C432FA4-63F9-47F0-A044-C97BED285AFB}" type="presParOf" srcId="{B31AE1D4-090C-4DB8-A86E-A73D7D91960F}" destId="{88A1A559-46B0-46AF-A9DE-0C4C41F97334}" srcOrd="7" destOrd="0" presId="urn:microsoft.com/office/officeart/2005/8/layout/vProcess5"/>
    <dgm:cxn modelId="{835A74B7-4870-4414-8FE6-31B1AC0D53C8}" type="presParOf" srcId="{B31AE1D4-090C-4DB8-A86E-A73D7D91960F}" destId="{491028CF-6768-451D-A1A9-7FA126B02A2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87707-197A-42B3-9348-68252F219C2E}">
      <dsp:nvSpPr>
        <dsp:cNvPr id="0" name=""/>
        <dsp:cNvSpPr/>
      </dsp:nvSpPr>
      <dsp:spPr>
        <a:xfrm>
          <a:off x="78461" y="90584"/>
          <a:ext cx="7770410" cy="64031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b="1" kern="1200" dirty="0" smtClean="0">
              <a:solidFill>
                <a:schemeClr val="tx1"/>
              </a:solidFill>
              <a:latin typeface="標楷體" panose="03000509000000000000" pitchFamily="65" charset="-120"/>
              <a:ea typeface="標楷體" panose="03000509000000000000" pitchFamily="65" charset="-120"/>
            </a:rPr>
            <a:t>學校提出計畫</a:t>
          </a:r>
          <a:r>
            <a:rPr lang="en-US" altLang="zh-TW" sz="2400" b="1" kern="1200" dirty="0" smtClean="0">
              <a:solidFill>
                <a:schemeClr val="tx1"/>
              </a:solidFill>
              <a:latin typeface="標楷體" panose="03000509000000000000" pitchFamily="65" charset="-120"/>
              <a:ea typeface="標楷體" panose="03000509000000000000" pitchFamily="65" charset="-120"/>
            </a:rPr>
            <a:t>(</a:t>
          </a:r>
          <a:r>
            <a:rPr lang="zh-TW" altLang="en-US" sz="2400" b="1" kern="1200" dirty="0" smtClean="0">
              <a:solidFill>
                <a:schemeClr val="tx1"/>
              </a:solidFill>
              <a:latin typeface="標楷體" panose="03000509000000000000" pitchFamily="65" charset="-120"/>
              <a:ea typeface="標楷體" panose="03000509000000000000" pitchFamily="65" charset="-120"/>
            </a:rPr>
            <a:t>備妥相關要件、明確標示補助經費來源</a:t>
          </a:r>
          <a:r>
            <a:rPr lang="en-US" altLang="zh-TW" sz="2400" b="1" kern="1200" dirty="0" smtClean="0">
              <a:solidFill>
                <a:schemeClr val="tx1"/>
              </a:solidFill>
              <a:latin typeface="標楷體" panose="03000509000000000000" pitchFamily="65" charset="-120"/>
              <a:ea typeface="標楷體" panose="03000509000000000000" pitchFamily="65" charset="-120"/>
            </a:rPr>
            <a:t>)</a:t>
          </a:r>
          <a:endParaRPr lang="zh-TW" altLang="en-US" sz="2400" b="1" kern="1200" dirty="0">
            <a:solidFill>
              <a:schemeClr val="tx1"/>
            </a:solidFill>
            <a:latin typeface="標楷體" panose="03000509000000000000" pitchFamily="65" charset="-120"/>
            <a:ea typeface="標楷體" panose="03000509000000000000" pitchFamily="65" charset="-120"/>
          </a:endParaRPr>
        </a:p>
      </dsp:txBody>
      <dsp:txXfrm>
        <a:off x="97215" y="109338"/>
        <a:ext cx="5909883" cy="602810"/>
      </dsp:txXfrm>
    </dsp:sp>
    <dsp:sp modelId="{52D8E3F5-D68E-4954-9B50-9713B8524D07}">
      <dsp:nvSpPr>
        <dsp:cNvPr id="0" name=""/>
        <dsp:cNvSpPr/>
      </dsp:nvSpPr>
      <dsp:spPr>
        <a:xfrm>
          <a:off x="274719" y="929559"/>
          <a:ext cx="7848868" cy="3119642"/>
        </a:xfrm>
        <a:prstGeom prst="roundRect">
          <a:avLst>
            <a:gd name="adj" fmla="val 10000"/>
          </a:avLst>
        </a:prstGeom>
        <a:solidFill>
          <a:schemeClr val="accent5">
            <a:hueOff val="1628512"/>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b="1" kern="1200" dirty="0" smtClean="0">
              <a:solidFill>
                <a:schemeClr val="bg1"/>
              </a:solidFill>
              <a:latin typeface="標楷體" panose="03000509000000000000" pitchFamily="65" charset="-120"/>
              <a:ea typeface="標楷體" panose="03000509000000000000" pitchFamily="65" charset="-120"/>
            </a:rPr>
            <a:t>縣市初審</a:t>
          </a:r>
          <a:r>
            <a:rPr lang="en-US" altLang="zh-TW" sz="2400" b="1" kern="1200" dirty="0" smtClean="0">
              <a:solidFill>
                <a:schemeClr val="bg1"/>
              </a:solidFill>
              <a:latin typeface="標楷體" panose="03000509000000000000" pitchFamily="65" charset="-120"/>
              <a:ea typeface="標楷體" panose="03000509000000000000" pitchFamily="65" charset="-120"/>
            </a:rPr>
            <a:t>(</a:t>
          </a:r>
          <a:r>
            <a:rPr lang="zh-TW" altLang="zh-TW" sz="2400" b="1" kern="1200" dirty="0" smtClean="0">
              <a:solidFill>
                <a:schemeClr val="bg1"/>
              </a:solidFill>
              <a:latin typeface="標楷體" panose="03000509000000000000" pitchFamily="65" charset="-120"/>
              <a:ea typeface="標楷體" panose="03000509000000000000" pitchFamily="65" charset="-120"/>
            </a:rPr>
            <a:t>計畫內容完整程度、課程豐富度、活動性課程比例及符合計畫精神</a:t>
          </a:r>
          <a:r>
            <a:rPr lang="en-US" altLang="zh-TW" sz="2400" b="1" kern="1200" dirty="0" smtClean="0">
              <a:solidFill>
                <a:schemeClr val="bg1"/>
              </a:solidFill>
              <a:latin typeface="標楷體" panose="03000509000000000000" pitchFamily="65" charset="-120"/>
              <a:ea typeface="標楷體" panose="03000509000000000000" pitchFamily="65" charset="-120"/>
            </a:rPr>
            <a:t>)</a:t>
          </a:r>
        </a:p>
        <a:p>
          <a:pPr lvl="0" algn="l" defTabSz="1066800">
            <a:lnSpc>
              <a:spcPct val="90000"/>
            </a:lnSpc>
            <a:spcBef>
              <a:spcPct val="0"/>
            </a:spcBef>
            <a:spcAft>
              <a:spcPct val="35000"/>
            </a:spcAft>
          </a:pPr>
          <a:r>
            <a:rPr lang="en-US" altLang="zh-TW" sz="2400" b="1" kern="1200" dirty="0" smtClean="0">
              <a:solidFill>
                <a:schemeClr val="bg1"/>
              </a:solidFill>
              <a:latin typeface="標楷體" panose="03000509000000000000" pitchFamily="65" charset="-120"/>
              <a:ea typeface="標楷體" panose="03000509000000000000" pitchFamily="65" charset="-120"/>
            </a:rPr>
            <a:t>1.</a:t>
          </a:r>
          <a:r>
            <a:rPr lang="zh-TW" altLang="en-US" sz="2400" b="1" kern="1200" dirty="0" smtClean="0">
              <a:solidFill>
                <a:schemeClr val="bg1"/>
              </a:solidFill>
              <a:latin typeface="標楷體" panose="03000509000000000000" pitchFamily="65" charset="-120"/>
              <a:ea typeface="標楷體" panose="03000509000000000000" pitchFamily="65" charset="-120"/>
            </a:rPr>
            <a:t>排列優先順序</a:t>
          </a:r>
          <a:endParaRPr lang="en-US" altLang="zh-TW" sz="2400" b="1" kern="1200" dirty="0" smtClean="0">
            <a:solidFill>
              <a:schemeClr val="bg1"/>
            </a:solidFill>
            <a:latin typeface="標楷體" panose="03000509000000000000" pitchFamily="65" charset="-120"/>
            <a:ea typeface="標楷體" panose="03000509000000000000" pitchFamily="65" charset="-120"/>
          </a:endParaRPr>
        </a:p>
        <a:p>
          <a:pPr lvl="0" algn="l" defTabSz="990600">
            <a:lnSpc>
              <a:spcPct val="90000"/>
            </a:lnSpc>
            <a:spcBef>
              <a:spcPct val="0"/>
            </a:spcBef>
            <a:spcAft>
              <a:spcPct val="35000"/>
            </a:spcAft>
            <a:tabLst/>
          </a:pPr>
          <a:r>
            <a:rPr lang="en-US" altLang="zh-TW" sz="2400" b="1" kern="1200" dirty="0" smtClean="0">
              <a:solidFill>
                <a:schemeClr val="bg1"/>
              </a:solidFill>
              <a:latin typeface="標楷體" panose="03000509000000000000" pitchFamily="65" charset="-120"/>
              <a:ea typeface="標楷體" panose="03000509000000000000" pitchFamily="65" charset="-120"/>
            </a:rPr>
            <a:t>2.</a:t>
          </a:r>
          <a:r>
            <a:rPr lang="zh-TW" altLang="en-US" sz="2400" b="1" kern="1200" dirty="0" smtClean="0">
              <a:solidFill>
                <a:schemeClr val="bg1"/>
              </a:solidFill>
              <a:latin typeface="標楷體" panose="03000509000000000000" pitchFamily="65" charset="-120"/>
              <a:ea typeface="標楷體" panose="03000509000000000000" pitchFamily="65" charset="-120"/>
            </a:rPr>
            <a:t>計畫分冊</a:t>
          </a:r>
          <a:r>
            <a:rPr lang="en-US" altLang="zh-TW" sz="2400" b="1" kern="1200" dirty="0" smtClean="0">
              <a:solidFill>
                <a:schemeClr val="bg1"/>
              </a:solidFill>
              <a:latin typeface="標楷體" panose="03000509000000000000" pitchFamily="65" charset="-120"/>
              <a:ea typeface="標楷體" panose="03000509000000000000" pitchFamily="65" charset="-120"/>
            </a:rPr>
            <a:t>(</a:t>
          </a:r>
          <a:r>
            <a:rPr lang="zh-TW" altLang="en-US" sz="2400" b="1" kern="1200" dirty="0" smtClean="0">
              <a:solidFill>
                <a:schemeClr val="bg1"/>
              </a:solidFill>
              <a:latin typeface="標楷體" panose="03000509000000000000" pitchFamily="65" charset="-120"/>
              <a:ea typeface="標楷體" panose="03000509000000000000" pitchFamily="65" charset="-120"/>
            </a:rPr>
            <a:t>紙本</a:t>
          </a:r>
          <a:r>
            <a:rPr lang="en-US" altLang="zh-TW" sz="2400" b="1" kern="1200" dirty="0" smtClean="0">
              <a:solidFill>
                <a:schemeClr val="bg1"/>
              </a:solidFill>
              <a:latin typeface="標楷體" panose="03000509000000000000" pitchFamily="65" charset="-120"/>
              <a:ea typeface="標楷體" panose="03000509000000000000" pitchFamily="65" charset="-120"/>
            </a:rPr>
            <a:t>3</a:t>
          </a:r>
          <a:r>
            <a:rPr lang="zh-TW" altLang="en-US" sz="2400" b="1" kern="1200" dirty="0" smtClean="0">
              <a:solidFill>
                <a:schemeClr val="bg1"/>
              </a:solidFill>
              <a:latin typeface="標楷體" panose="03000509000000000000" pitchFamily="65" charset="-120"/>
              <a:ea typeface="標楷體" panose="03000509000000000000" pitchFamily="65" charset="-120"/>
            </a:rPr>
            <a:t>份併同光碟、子計畫檔案分開</a:t>
          </a:r>
          <a:r>
            <a:rPr lang="en-US" altLang="zh-TW" sz="2400" b="1" kern="1200" dirty="0" smtClean="0">
              <a:solidFill>
                <a:schemeClr val="bg1"/>
              </a:solidFill>
              <a:latin typeface="標楷體" panose="03000509000000000000" pitchFamily="65" charset="-120"/>
              <a:ea typeface="標楷體" panose="03000509000000000000" pitchFamily="65" charset="-120"/>
            </a:rPr>
            <a:t>)</a:t>
          </a:r>
        </a:p>
        <a:p>
          <a:pPr lvl="0" algn="l" defTabSz="1066800">
            <a:lnSpc>
              <a:spcPct val="90000"/>
            </a:lnSpc>
            <a:spcBef>
              <a:spcPct val="0"/>
            </a:spcBef>
            <a:spcAft>
              <a:spcPct val="35000"/>
            </a:spcAft>
          </a:pPr>
          <a:r>
            <a:rPr lang="en-US" altLang="zh-TW" sz="2400" b="1" kern="1200" dirty="0" smtClean="0">
              <a:solidFill>
                <a:schemeClr val="bg1"/>
              </a:solidFill>
              <a:latin typeface="標楷體" panose="03000509000000000000" pitchFamily="65" charset="-120"/>
              <a:ea typeface="標楷體" panose="03000509000000000000" pitchFamily="65" charset="-120"/>
            </a:rPr>
            <a:t>3.</a:t>
          </a:r>
          <a:r>
            <a:rPr lang="zh-TW" altLang="en-US" sz="2400" b="1" kern="1200" dirty="0" smtClean="0">
              <a:solidFill>
                <a:schemeClr val="bg1"/>
              </a:solidFill>
              <a:latin typeface="標楷體" panose="03000509000000000000" pitchFamily="65" charset="-120"/>
              <a:ea typeface="標楷體" panose="03000509000000000000" pitchFamily="65" charset="-120"/>
            </a:rPr>
            <a:t>統一提出經費申請表</a:t>
          </a:r>
          <a:r>
            <a:rPr lang="en-US" altLang="zh-TW" sz="2400" b="1" kern="1200" dirty="0" smtClean="0">
              <a:solidFill>
                <a:schemeClr val="bg1"/>
              </a:solidFill>
              <a:latin typeface="標楷體" panose="03000509000000000000" pitchFamily="65" charset="-120"/>
              <a:ea typeface="標楷體" panose="03000509000000000000" pitchFamily="65" charset="-120"/>
            </a:rPr>
            <a:t>(</a:t>
          </a:r>
          <a:r>
            <a:rPr lang="zh-TW" altLang="en-US" sz="2400" b="1" kern="1200" dirty="0" smtClean="0">
              <a:solidFill>
                <a:schemeClr val="bg1"/>
              </a:solidFill>
              <a:latin typeface="標楷體" panose="03000509000000000000" pitchFamily="65" charset="-120"/>
              <a:ea typeface="標楷體" panose="03000509000000000000" pitchFamily="65" charset="-120"/>
            </a:rPr>
            <a:t>僅列出本署需補助的項目</a:t>
          </a:r>
          <a:r>
            <a:rPr lang="en-US" altLang="zh-TW" sz="2400" b="1" kern="1200" dirty="0" smtClean="0">
              <a:solidFill>
                <a:schemeClr val="bg1"/>
              </a:solidFill>
              <a:latin typeface="標楷體" panose="03000509000000000000" pitchFamily="65" charset="-120"/>
              <a:ea typeface="標楷體" panose="03000509000000000000" pitchFamily="65" charset="-120"/>
            </a:rPr>
            <a:t>)</a:t>
          </a:r>
          <a:endParaRPr lang="zh-TW" altLang="en-US" sz="2400" b="1" kern="1200" dirty="0">
            <a:solidFill>
              <a:schemeClr val="bg1"/>
            </a:solidFill>
            <a:latin typeface="標楷體" panose="03000509000000000000" pitchFamily="65" charset="-120"/>
            <a:ea typeface="標楷體" panose="03000509000000000000" pitchFamily="65" charset="-120"/>
          </a:endParaRPr>
        </a:p>
      </dsp:txBody>
      <dsp:txXfrm>
        <a:off x="366090" y="1020930"/>
        <a:ext cx="5800696" cy="2936900"/>
      </dsp:txXfrm>
    </dsp:sp>
    <dsp:sp modelId="{3F466B76-65BF-4433-BF27-51C5440A4661}">
      <dsp:nvSpPr>
        <dsp:cNvPr id="0" name=""/>
        <dsp:cNvSpPr/>
      </dsp:nvSpPr>
      <dsp:spPr>
        <a:xfrm>
          <a:off x="1452048" y="4320482"/>
          <a:ext cx="6671541" cy="683294"/>
        </a:xfrm>
        <a:prstGeom prst="roundRect">
          <a:avLst>
            <a:gd name="adj" fmla="val 10000"/>
          </a:avLst>
        </a:prstGeom>
        <a:solidFill>
          <a:schemeClr val="accent5">
            <a:hueOff val="3257024"/>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latin typeface="標楷體" panose="03000509000000000000" pitchFamily="65" charset="-120"/>
              <a:ea typeface="標楷體" panose="03000509000000000000" pitchFamily="65" charset="-120"/>
            </a:rPr>
            <a:t>本署複審</a:t>
          </a:r>
          <a:endParaRPr lang="zh-TW" altLang="en-US" sz="2800" kern="1200" dirty="0">
            <a:latin typeface="標楷體" panose="03000509000000000000" pitchFamily="65" charset="-120"/>
            <a:ea typeface="標楷體" panose="03000509000000000000" pitchFamily="65" charset="-120"/>
          </a:endParaRPr>
        </a:p>
      </dsp:txBody>
      <dsp:txXfrm>
        <a:off x="1472061" y="4340495"/>
        <a:ext cx="5045899" cy="643268"/>
      </dsp:txXfrm>
    </dsp:sp>
    <dsp:sp modelId="{AEF3884F-0BC7-4391-B73B-96CF5A0E998B}">
      <dsp:nvSpPr>
        <dsp:cNvPr id="0" name=""/>
        <dsp:cNvSpPr/>
      </dsp:nvSpPr>
      <dsp:spPr>
        <a:xfrm>
          <a:off x="6552732" y="504054"/>
          <a:ext cx="996950" cy="996950"/>
        </a:xfrm>
        <a:prstGeom prst="downArrow">
          <a:avLst>
            <a:gd name="adj1" fmla="val 55000"/>
            <a:gd name="adj2" fmla="val 45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6777046" y="504054"/>
        <a:ext cx="548322" cy="750205"/>
      </dsp:txXfrm>
    </dsp:sp>
    <dsp:sp modelId="{44D4BCBC-221A-4A24-8132-E91F24915E13}">
      <dsp:nvSpPr>
        <dsp:cNvPr id="0" name=""/>
        <dsp:cNvSpPr/>
      </dsp:nvSpPr>
      <dsp:spPr>
        <a:xfrm>
          <a:off x="6629044" y="3442303"/>
          <a:ext cx="996950" cy="996950"/>
        </a:xfrm>
        <a:prstGeom prst="downArrow">
          <a:avLst>
            <a:gd name="adj1" fmla="val 55000"/>
            <a:gd name="adj2" fmla="val 45000"/>
          </a:avLst>
        </a:prstGeom>
        <a:solidFill>
          <a:schemeClr val="accent5">
            <a:tint val="40000"/>
            <a:alpha val="90000"/>
            <a:hueOff val="3245083"/>
            <a:satOff val="-23015"/>
            <a:lumOff val="-13095"/>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6853358" y="3442303"/>
        <a:ext cx="548322" cy="75020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TW" altLang="en-US" dirty="0">
              <a:ea typeface="標楷體" pitchFamily="65" charset="-120"/>
            </a:endParaRPr>
          </a:p>
        </p:txBody>
      </p:sp>
      <p:sp>
        <p:nvSpPr>
          <p:cNvPr id="3" name="日期版面配置區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05B2C6A-D578-460E-974F-2CECF352ED72}" type="datetimeFigureOut">
              <a:rPr lang="zh-TW" altLang="en-US" smtClean="0">
                <a:ea typeface="標楷體" pitchFamily="65" charset="-120"/>
              </a:rPr>
              <a:t>2015/3/11</a:t>
            </a:fld>
            <a:endParaRPr lang="zh-TW" altLang="en-US" dirty="0">
              <a:ea typeface="標楷體" pitchFamily="65" charset="-120"/>
            </a:endParaRPr>
          </a:p>
        </p:txBody>
      </p:sp>
      <p:sp>
        <p:nvSpPr>
          <p:cNvPr id="4" name="頁尾版面配置區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zh-TW" altLang="en-US" dirty="0">
              <a:ea typeface="標楷體" pitchFamily="65" charset="-120"/>
            </a:endParaRPr>
          </a:p>
        </p:txBody>
      </p:sp>
      <p:sp>
        <p:nvSpPr>
          <p:cNvPr id="5" name="投影片編號版面配置區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ACAE58CC-5DAE-4058-9502-AADD285352C6}" type="slidenum">
              <a:rPr lang="zh-TW" altLang="en-US" smtClean="0">
                <a:ea typeface="標楷體" pitchFamily="65" charset="-120"/>
              </a:rPr>
              <a:t>‹#›</a:t>
            </a:fld>
            <a:endParaRPr lang="zh-TW" altLang="en-US" dirty="0">
              <a:ea typeface="標楷體" pitchFamily="65" charset="-120"/>
            </a:endParaRPr>
          </a:p>
        </p:txBody>
      </p:sp>
    </p:spTree>
    <p:extLst>
      <p:ext uri="{BB962C8B-B14F-4D97-AF65-F5344CB8AC3E}">
        <p14:creationId xmlns:p14="http://schemas.microsoft.com/office/powerpoint/2010/main" val="570634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Arial" charset="0"/>
                <a:ea typeface="標楷體" pitchFamily="65" charset="-120"/>
                <a:cs typeface="+mn-cs"/>
              </a:defRPr>
            </a:lvl1pPr>
          </a:lstStyle>
          <a:p>
            <a:pPr>
              <a:defRPr/>
            </a:pPr>
            <a:endParaRPr lang="zh-TW" altLang="en-US" dirty="0"/>
          </a:p>
        </p:txBody>
      </p:sp>
      <p:sp>
        <p:nvSpPr>
          <p:cNvPr id="3" name="日期版面配置區 2"/>
          <p:cNvSpPr>
            <a:spLocks noGrp="1"/>
          </p:cNvSpPr>
          <p:nvPr>
            <p:ph type="dt" idx="1"/>
          </p:nvPr>
        </p:nvSpPr>
        <p:spPr>
          <a:xfrm>
            <a:off x="5179484"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ea typeface="標楷體" pitchFamily="65" charset="-120"/>
              </a:defRPr>
            </a:lvl1pPr>
          </a:lstStyle>
          <a:p>
            <a:pPr>
              <a:defRPr/>
            </a:pPr>
            <a:fld id="{1D8048F2-B1BC-4B09-AC1A-B0239C82299E}" type="datetimeFigureOut">
              <a:rPr lang="zh-TW" altLang="en-US" smtClean="0"/>
              <a:pPr>
                <a:defRPr/>
              </a:pPr>
              <a:t>2015/3/11</a:t>
            </a:fld>
            <a:endParaRPr lang="zh-TW" altLang="en-US" dirty="0"/>
          </a:p>
        </p:txBody>
      </p:sp>
      <p:sp>
        <p:nvSpPr>
          <p:cNvPr id="4" name="投影片圖像版面配置區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zh-TW" altLang="en-US" noProof="0" dirty="0" smtClean="0"/>
          </a:p>
        </p:txBody>
      </p:sp>
      <p:sp>
        <p:nvSpPr>
          <p:cNvPr id="5" name="備忘稿版面配置區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zh-TW" altLang="en-US" noProof="0" dirty="0" smtClean="0"/>
              <a:t>按一下以編輯母片文字樣式</a:t>
            </a:r>
          </a:p>
          <a:p>
            <a:pPr lvl="1"/>
            <a:r>
              <a:rPr lang="zh-TW" altLang="en-US" noProof="0" dirty="0" smtClean="0"/>
              <a:t>第二層</a:t>
            </a:r>
          </a:p>
          <a:p>
            <a:pPr lvl="2"/>
            <a:r>
              <a:rPr lang="zh-TW" altLang="en-US" noProof="0" dirty="0" smtClean="0"/>
              <a:t>第三層</a:t>
            </a:r>
          </a:p>
          <a:p>
            <a:pPr lvl="3"/>
            <a:r>
              <a:rPr lang="zh-TW" altLang="en-US" noProof="0" dirty="0" smtClean="0"/>
              <a:t>第四層</a:t>
            </a:r>
          </a:p>
          <a:p>
            <a:pPr lvl="4"/>
            <a:r>
              <a:rPr lang="zh-TW" altLang="en-US" noProof="0" dirty="0" smtClean="0"/>
              <a:t>第五層</a:t>
            </a:r>
          </a:p>
        </p:txBody>
      </p:sp>
      <p:sp>
        <p:nvSpPr>
          <p:cNvPr id="6" name="頁尾版面配置區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atin typeface="Arial" charset="0"/>
                <a:ea typeface="標楷體" pitchFamily="65" charset="-120"/>
                <a:cs typeface="+mn-cs"/>
              </a:defRPr>
            </a:lvl1pPr>
          </a:lstStyle>
          <a:p>
            <a:pPr>
              <a:defRPr/>
            </a:pPr>
            <a:endParaRPr lang="zh-TW" altLang="en-US" dirty="0"/>
          </a:p>
        </p:txBody>
      </p:sp>
      <p:sp>
        <p:nvSpPr>
          <p:cNvPr id="7" name="投影片編號版面配置區 6"/>
          <p:cNvSpPr>
            <a:spLocks noGrp="1"/>
          </p:cNvSpPr>
          <p:nvPr>
            <p:ph type="sldNum" sz="quarter" idx="5"/>
          </p:nvPr>
        </p:nvSpPr>
        <p:spPr>
          <a:xfrm>
            <a:off x="5179484" y="6513910"/>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ea typeface="標楷體" pitchFamily="65" charset="-120"/>
              </a:defRPr>
            </a:lvl1pPr>
          </a:lstStyle>
          <a:p>
            <a:pPr>
              <a:defRPr/>
            </a:pPr>
            <a:fld id="{C77CCAD3-9DC9-4F37-9F3B-9EB742A90B82}" type="slidenum">
              <a:rPr lang="zh-TW" altLang="en-US" smtClean="0"/>
              <a:pPr>
                <a:defRPr/>
              </a:pPr>
              <a:t>‹#›</a:t>
            </a:fld>
            <a:endParaRPr lang="zh-TW" altLang="en-US" dirty="0"/>
          </a:p>
        </p:txBody>
      </p:sp>
    </p:spTree>
    <p:extLst>
      <p:ext uri="{BB962C8B-B14F-4D97-AF65-F5344CB8AC3E}">
        <p14:creationId xmlns:p14="http://schemas.microsoft.com/office/powerpoint/2010/main" val="1957914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標楷體" pitchFamily="65" charset="-120"/>
        <a:cs typeface="標楷體" pitchFamily="65" charset="-120"/>
      </a:defRPr>
    </a:lvl1pPr>
    <a:lvl2pPr marL="457200" algn="l" rtl="0" eaLnBrk="0" fontAlgn="base" hangingPunct="0">
      <a:spcBef>
        <a:spcPct val="30000"/>
      </a:spcBef>
      <a:spcAft>
        <a:spcPct val="0"/>
      </a:spcAft>
      <a:defRPr kumimoji="1" sz="1200" kern="1200">
        <a:solidFill>
          <a:schemeClr val="tx1"/>
        </a:solidFill>
        <a:latin typeface="+mn-lt"/>
        <a:ea typeface="標楷體" pitchFamily="65" charset="-120"/>
        <a:cs typeface="+mn-cs"/>
      </a:defRPr>
    </a:lvl2pPr>
    <a:lvl3pPr marL="914400" algn="l" rtl="0" eaLnBrk="0" fontAlgn="base" hangingPunct="0">
      <a:spcBef>
        <a:spcPct val="30000"/>
      </a:spcBef>
      <a:spcAft>
        <a:spcPct val="0"/>
      </a:spcAft>
      <a:defRPr kumimoji="1" sz="1200" kern="1200">
        <a:solidFill>
          <a:schemeClr val="tx1"/>
        </a:solidFill>
        <a:latin typeface="+mn-lt"/>
        <a:ea typeface="標楷體" pitchFamily="65" charset="-120"/>
        <a:cs typeface="+mn-cs"/>
      </a:defRPr>
    </a:lvl3pPr>
    <a:lvl4pPr marL="1371600" algn="l" rtl="0" eaLnBrk="0" fontAlgn="base" hangingPunct="0">
      <a:spcBef>
        <a:spcPct val="30000"/>
      </a:spcBef>
      <a:spcAft>
        <a:spcPct val="0"/>
      </a:spcAft>
      <a:defRPr kumimoji="1" sz="1200" kern="1200">
        <a:solidFill>
          <a:schemeClr val="tx1"/>
        </a:solidFill>
        <a:latin typeface="+mn-lt"/>
        <a:ea typeface="標楷體" pitchFamily="65" charset="-120"/>
        <a:cs typeface="+mn-cs"/>
      </a:defRPr>
    </a:lvl4pPr>
    <a:lvl5pPr marL="1828800" algn="l" rtl="0" eaLnBrk="0" fontAlgn="base" hangingPunct="0">
      <a:spcBef>
        <a:spcPct val="30000"/>
      </a:spcBef>
      <a:spcAft>
        <a:spcPct val="0"/>
      </a:spcAft>
      <a:defRPr kumimoji="1" sz="1200" kern="1200">
        <a:solidFill>
          <a:schemeClr val="tx1"/>
        </a:solidFill>
        <a:latin typeface="+mn-lt"/>
        <a:ea typeface="標楷體" pitchFamily="65"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7143F2DD-226C-49BC-9C1E-8016EACB6F6F}" type="slidenum">
              <a:rPr lang="en-US" altLang="zh-TW"/>
              <a:pPr>
                <a:defRPr/>
              </a:pPr>
              <a:t>‹#›</a:t>
            </a:fld>
            <a:endParaRPr lang="en-US" altLang="zh-T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56C6B35D-43D4-4E96-9CAD-4A8222CBBDE9}" type="slidenum">
              <a:rPr lang="en-US" altLang="zh-TW"/>
              <a:pPr>
                <a:defRPr/>
              </a:pPr>
              <a:t>‹#›</a:t>
            </a:fld>
            <a:endParaRPr lang="en-US" altLang="zh-TW"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175E0D3C-78C2-4A2E-81AA-1316B909B424}" type="slidenum">
              <a:rPr lang="en-US" altLang="zh-TW"/>
              <a:pPr>
                <a:defRPr/>
              </a:pPr>
              <a:t>‹#›</a:t>
            </a:fld>
            <a:endParaRPr lang="en-US" altLang="zh-TW"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274638"/>
            <a:ext cx="8229600" cy="58515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5" name="Rectangle 6"/>
          <p:cNvSpPr>
            <a:spLocks noGrp="1" noChangeArrowheads="1"/>
          </p:cNvSpPr>
          <p:nvPr>
            <p:ph type="sldNum" sz="quarter" idx="12"/>
          </p:nvPr>
        </p:nvSpPr>
        <p:spPr>
          <a:ln/>
        </p:spPr>
        <p:txBody>
          <a:bodyPr/>
          <a:lstStyle>
            <a:lvl1pPr>
              <a:defRPr/>
            </a:lvl1pPr>
          </a:lstStyle>
          <a:p>
            <a:pPr>
              <a:defRPr/>
            </a:pPr>
            <a:fld id="{3CAFB92B-0D06-4881-93BA-C580348CEBF2}" type="slidenum">
              <a:rPr lang="en-US" altLang="zh-TW"/>
              <a:pPr>
                <a:defRPr/>
              </a:pPr>
              <a:t>‹#›</a:t>
            </a:fld>
            <a:endParaRPr lang="en-US" altLang="zh-TW"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46F4F990-2D45-4826-B9E8-5560DFAA9960}" type="slidenum">
              <a:rPr lang="en-US" altLang="zh-TW"/>
              <a:pPr>
                <a:defRPr/>
              </a:pPr>
              <a:t>‹#›</a:t>
            </a:fld>
            <a:endParaRPr lang="en-US" altLang="zh-TW"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BC553DC5-EC91-491F-B42F-D3767E3E6428}" type="slidenum">
              <a:rPr lang="en-US" altLang="zh-TW"/>
              <a:pPr>
                <a:defRPr/>
              </a:pPr>
              <a:t>‹#›</a:t>
            </a:fld>
            <a:endParaRPr lang="en-US" altLang="zh-TW"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8F07065F-6014-4623-BBE8-7E1D6DDA374A}" type="slidenum">
              <a:rPr lang="en-US" altLang="zh-TW"/>
              <a:pPr>
                <a:defRPr/>
              </a:pPr>
              <a:t>‹#›</a:t>
            </a:fld>
            <a:endParaRPr lang="en-US" altLang="zh-TW"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9" name="Rectangle 6"/>
          <p:cNvSpPr>
            <a:spLocks noGrp="1" noChangeArrowheads="1"/>
          </p:cNvSpPr>
          <p:nvPr>
            <p:ph type="sldNum" sz="quarter" idx="12"/>
          </p:nvPr>
        </p:nvSpPr>
        <p:spPr>
          <a:ln/>
        </p:spPr>
        <p:txBody>
          <a:bodyPr/>
          <a:lstStyle>
            <a:lvl1pPr>
              <a:defRPr/>
            </a:lvl1pPr>
          </a:lstStyle>
          <a:p>
            <a:pPr>
              <a:defRPr/>
            </a:pPr>
            <a:fld id="{F1A158F8-20F8-4DB7-81B2-0702AC7CA1EE}" type="slidenum">
              <a:rPr lang="en-US" altLang="zh-TW"/>
              <a:pPr>
                <a:defRPr/>
              </a:pPr>
              <a:t>‹#›</a:t>
            </a:fld>
            <a:endParaRPr lang="en-US" altLang="zh-TW"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5" name="Rectangle 6"/>
          <p:cNvSpPr>
            <a:spLocks noGrp="1" noChangeArrowheads="1"/>
          </p:cNvSpPr>
          <p:nvPr>
            <p:ph type="sldNum" sz="quarter" idx="12"/>
          </p:nvPr>
        </p:nvSpPr>
        <p:spPr>
          <a:ln/>
        </p:spPr>
        <p:txBody>
          <a:bodyPr/>
          <a:lstStyle>
            <a:lvl1pPr>
              <a:defRPr/>
            </a:lvl1pPr>
          </a:lstStyle>
          <a:p>
            <a:pPr>
              <a:defRPr/>
            </a:pPr>
            <a:fld id="{9330EDEF-3AD4-40E3-A393-9804C0FED18F}" type="slidenum">
              <a:rPr lang="en-US" altLang="zh-TW"/>
              <a:pPr>
                <a:defRPr/>
              </a:pPr>
              <a:t>‹#›</a:t>
            </a:fld>
            <a:endParaRPr lang="en-US" altLang="zh-TW"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4" name="Rectangle 6"/>
          <p:cNvSpPr>
            <a:spLocks noGrp="1" noChangeArrowheads="1"/>
          </p:cNvSpPr>
          <p:nvPr>
            <p:ph type="sldNum" sz="quarter" idx="12"/>
          </p:nvPr>
        </p:nvSpPr>
        <p:spPr>
          <a:ln/>
        </p:spPr>
        <p:txBody>
          <a:bodyPr/>
          <a:lstStyle>
            <a:lvl1pPr>
              <a:defRPr/>
            </a:lvl1pPr>
          </a:lstStyle>
          <a:p>
            <a:pPr>
              <a:defRPr/>
            </a:pPr>
            <a:fld id="{752A63DB-4A1A-402E-B24C-9AC014F55879}" type="slidenum">
              <a:rPr lang="en-US" altLang="zh-TW"/>
              <a:pPr>
                <a:defRPr/>
              </a:pPr>
              <a:t>‹#›</a:t>
            </a:fld>
            <a:endParaRPr lang="en-US" altLang="zh-TW"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CCB916E0-A0C9-4E07-991F-C6F466D7B3AD}" type="slidenum">
              <a:rPr lang="en-US" altLang="zh-TW"/>
              <a:pPr>
                <a:defRPr/>
              </a:pPr>
              <a:t>‹#›</a:t>
            </a:fld>
            <a:endParaRPr lang="en-US" altLang="zh-TW"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5DC8949A-900F-4AE4-900D-A5E199BFF907}" type="slidenum">
              <a:rPr lang="en-US" altLang="zh-TW"/>
              <a:pPr>
                <a:defRPr/>
              </a:pPr>
              <a:t>‹#›</a:t>
            </a:fld>
            <a:endParaRPr lang="en-US" altLang="zh-TW"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dirty="0" smtClean="0"/>
              <a:t>按一下以編輯母片標題樣式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smtClean="0"/>
              <a:t>按一下以編輯母片</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ea typeface="標楷體" pitchFamily="65" charset="-120"/>
                <a:cs typeface="+mn-cs"/>
              </a:defRPr>
            </a:lvl1pPr>
          </a:lstStyle>
          <a:p>
            <a:pPr>
              <a:defRPr/>
            </a:pPr>
            <a:endParaRPr lang="en-US" altLang="zh-TW"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charset="0"/>
                <a:ea typeface="標楷體" pitchFamily="65" charset="-120"/>
                <a:cs typeface="+mn-cs"/>
              </a:defRPr>
            </a:lvl1pPr>
          </a:lstStyle>
          <a:p>
            <a:pPr>
              <a:defRPr/>
            </a:pPr>
            <a:endParaRPr lang="en-US" altLang="zh-TW"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pitchFamily="34" charset="0"/>
                <a:ea typeface="標楷體" pitchFamily="65" charset="-120"/>
              </a:defRPr>
            </a:lvl1pPr>
          </a:lstStyle>
          <a:p>
            <a:pPr>
              <a:defRPr/>
            </a:pPr>
            <a:fld id="{075BFC3C-E9A2-480D-A460-20E57C8BAEA8}" type="slidenum">
              <a:rPr lang="en-US" altLang="zh-TW" smtClean="0"/>
              <a:pPr>
                <a:defRPr/>
              </a:pPr>
              <a:t>‹#›</a:t>
            </a:fld>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a:solidFill>
            <a:schemeClr val="tx2"/>
          </a:solidFill>
          <a:latin typeface="+mj-lt"/>
          <a:ea typeface="標楷體" pitchFamily="65" charset="-120"/>
          <a:cs typeface="標楷體" pitchFamily="65" charset="-120"/>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cs typeface="新細明體" charset="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cs typeface="新細明體" charset="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cs typeface="新細明體" charset="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cs typeface="新細明體" charset="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標楷體" pitchFamily="65" charset="-120"/>
          <a:cs typeface="標楷體" pitchFamily="65" charset="-120"/>
        </a:defRPr>
      </a:lvl1pPr>
      <a:lvl2pPr marL="742950" indent="-285750" algn="l" rtl="0" eaLnBrk="0" fontAlgn="base" hangingPunct="0">
        <a:spcBef>
          <a:spcPct val="20000"/>
        </a:spcBef>
        <a:spcAft>
          <a:spcPct val="0"/>
        </a:spcAft>
        <a:buChar char="–"/>
        <a:defRPr kumimoji="1" sz="2800">
          <a:solidFill>
            <a:schemeClr val="tx1"/>
          </a:solidFill>
          <a:latin typeface="+mn-lt"/>
          <a:ea typeface="標楷體" pitchFamily="65" charset="-120"/>
        </a:defRPr>
      </a:lvl2pPr>
      <a:lvl3pPr marL="1143000" indent="-228600" algn="l" rtl="0" eaLnBrk="0" fontAlgn="base" hangingPunct="0">
        <a:spcBef>
          <a:spcPct val="20000"/>
        </a:spcBef>
        <a:spcAft>
          <a:spcPct val="0"/>
        </a:spcAft>
        <a:buChar char="•"/>
        <a:defRPr kumimoji="1" sz="2400">
          <a:solidFill>
            <a:schemeClr val="tx1"/>
          </a:solidFill>
          <a:latin typeface="+mn-lt"/>
          <a:ea typeface="標楷體" pitchFamily="65" charset="-120"/>
        </a:defRPr>
      </a:lvl3pPr>
      <a:lvl4pPr marL="1600200" indent="-228600" algn="l" rtl="0" eaLnBrk="0" fontAlgn="base" hangingPunct="0">
        <a:spcBef>
          <a:spcPct val="20000"/>
        </a:spcBef>
        <a:spcAft>
          <a:spcPct val="0"/>
        </a:spcAft>
        <a:buChar char="–"/>
        <a:defRPr kumimoji="1" sz="2000">
          <a:solidFill>
            <a:schemeClr val="tx1"/>
          </a:solidFill>
          <a:latin typeface="+mn-lt"/>
          <a:ea typeface="標楷體" pitchFamily="65" charset="-120"/>
        </a:defRPr>
      </a:lvl4pPr>
      <a:lvl5pPr marL="2057400" indent="-228600" algn="l" rtl="0" eaLnBrk="0" fontAlgn="base" hangingPunct="0">
        <a:spcBef>
          <a:spcPct val="20000"/>
        </a:spcBef>
        <a:spcAft>
          <a:spcPct val="0"/>
        </a:spcAft>
        <a:buChar char="»"/>
        <a:defRPr kumimoji="1" sz="2000">
          <a:solidFill>
            <a:schemeClr val="tx1"/>
          </a:solidFill>
          <a:latin typeface="+mn-lt"/>
          <a:ea typeface="標楷體" pitchFamily="65" charset="-120"/>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標題 6"/>
          <p:cNvSpPr>
            <a:spLocks noGrp="1"/>
          </p:cNvSpPr>
          <p:nvPr>
            <p:ph type="ctrTitle"/>
          </p:nvPr>
        </p:nvSpPr>
        <p:spPr>
          <a:xfrm>
            <a:off x="611560" y="1772816"/>
            <a:ext cx="7772400" cy="1470025"/>
          </a:xfrm>
        </p:spPr>
        <p:txBody>
          <a:bodyPr/>
          <a:lstStyle/>
          <a:p>
            <a:r>
              <a:rPr lang="zh-TW" altLang="en-US" b="1" dirty="0" smtClean="0">
                <a:solidFill>
                  <a:srgbClr val="C00000"/>
                </a:solidFill>
                <a:latin typeface="標楷體" pitchFamily="65" charset="-120"/>
                <a:ea typeface="標楷體" pitchFamily="65" charset="-120"/>
              </a:rPr>
              <a:t>推動國民小學及國民中學</a:t>
            </a:r>
            <a:r>
              <a:rPr lang="en-US" altLang="zh-TW" b="1" dirty="0" smtClean="0">
                <a:solidFill>
                  <a:srgbClr val="C00000"/>
                </a:solidFill>
                <a:latin typeface="標楷體" pitchFamily="65" charset="-120"/>
                <a:ea typeface="標楷體" pitchFamily="65" charset="-120"/>
              </a:rPr>
              <a:t/>
            </a:r>
            <a:br>
              <a:rPr lang="en-US" altLang="zh-TW" b="1" dirty="0" smtClean="0">
                <a:solidFill>
                  <a:srgbClr val="C00000"/>
                </a:solidFill>
                <a:latin typeface="標楷體" pitchFamily="65" charset="-120"/>
                <a:ea typeface="標楷體" pitchFamily="65" charset="-120"/>
              </a:rPr>
            </a:br>
            <a:r>
              <a:rPr lang="zh-TW" altLang="en-US" b="1" dirty="0" smtClean="0">
                <a:solidFill>
                  <a:srgbClr val="C00000"/>
                </a:solidFill>
                <a:latin typeface="標楷體" pitchFamily="65" charset="-120"/>
                <a:ea typeface="標楷體" pitchFamily="65" charset="-120"/>
              </a:rPr>
              <a:t>夏日樂學試辦計畫</a:t>
            </a:r>
          </a:p>
        </p:txBody>
      </p:sp>
      <p:sp>
        <p:nvSpPr>
          <p:cNvPr id="2052" name="副標題 7"/>
          <p:cNvSpPr>
            <a:spLocks noGrp="1"/>
          </p:cNvSpPr>
          <p:nvPr>
            <p:ph type="subTitle" idx="1"/>
          </p:nvPr>
        </p:nvSpPr>
        <p:spPr>
          <a:xfrm>
            <a:off x="1403648" y="4221088"/>
            <a:ext cx="6400800" cy="694928"/>
          </a:xfrm>
        </p:spPr>
        <p:txBody>
          <a:bodyPr/>
          <a:lstStyle/>
          <a:p>
            <a:r>
              <a:rPr lang="zh-TW" altLang="en-US" b="1" dirty="0" smtClean="0">
                <a:solidFill>
                  <a:srgbClr val="0000FF"/>
                </a:solidFill>
                <a:latin typeface="標楷體" pitchFamily="65" charset="-120"/>
                <a:ea typeface="標楷體" pitchFamily="65" charset="-120"/>
              </a:rPr>
              <a:t>報告人</a:t>
            </a:r>
            <a:r>
              <a:rPr lang="en-US" altLang="zh-TW" b="1" dirty="0" smtClean="0">
                <a:solidFill>
                  <a:srgbClr val="0000FF"/>
                </a:solidFill>
                <a:latin typeface="標楷體" pitchFamily="65" charset="-120"/>
                <a:ea typeface="標楷體" pitchFamily="65" charset="-120"/>
              </a:rPr>
              <a:t>:</a:t>
            </a:r>
            <a:r>
              <a:rPr lang="zh-TW" altLang="en-US" b="1" dirty="0" smtClean="0">
                <a:solidFill>
                  <a:srgbClr val="0000FF"/>
                </a:solidFill>
                <a:latin typeface="標楷體" pitchFamily="65" charset="-120"/>
                <a:ea typeface="標楷體" pitchFamily="65" charset="-120"/>
              </a:rPr>
              <a:t>國教署國中小組</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a:xfrm>
            <a:off x="611560" y="332656"/>
            <a:ext cx="7848872" cy="648072"/>
          </a:xfrm>
        </p:spPr>
        <p:txBody>
          <a:bodyPr/>
          <a:lstStyle/>
          <a:p>
            <a:r>
              <a:rPr lang="zh-TW" altLang="en-US" b="1" dirty="0" smtClean="0">
                <a:solidFill>
                  <a:srgbClr val="002060"/>
                </a:solidFill>
                <a:latin typeface="標楷體" pitchFamily="65" charset="-120"/>
              </a:rPr>
              <a:t>後續執行程序</a:t>
            </a:r>
            <a:endParaRPr lang="zh-TW" altLang="en-US" b="1" dirty="0">
              <a:solidFill>
                <a:srgbClr val="002060"/>
              </a:solidFill>
              <a:latin typeface="標楷體" pitchFamily="65" charset="-120"/>
            </a:endParaRPr>
          </a:p>
        </p:txBody>
      </p:sp>
      <p:graphicFrame>
        <p:nvGraphicFramePr>
          <p:cNvPr id="8" name="表格 7"/>
          <p:cNvGraphicFramePr>
            <a:graphicFrameLocks noGrp="1"/>
          </p:cNvGraphicFramePr>
          <p:nvPr>
            <p:extLst>
              <p:ext uri="{D42A27DB-BD31-4B8C-83A1-F6EECF244321}">
                <p14:modId xmlns:p14="http://schemas.microsoft.com/office/powerpoint/2010/main" val="3282218827"/>
              </p:ext>
            </p:extLst>
          </p:nvPr>
        </p:nvGraphicFramePr>
        <p:xfrm>
          <a:off x="1043608" y="1124744"/>
          <a:ext cx="7344816" cy="4206240"/>
        </p:xfrm>
        <a:graphic>
          <a:graphicData uri="http://schemas.openxmlformats.org/drawingml/2006/table">
            <a:tbl>
              <a:tblPr firstRow="1" bandRow="1">
                <a:tableStyleId>{9DCAF9ED-07DC-4A11-8D7F-57B35C25682E}</a:tableStyleId>
              </a:tblPr>
              <a:tblGrid>
                <a:gridCol w="1258266"/>
                <a:gridCol w="901974"/>
                <a:gridCol w="3168352"/>
                <a:gridCol w="2016224"/>
              </a:tblGrid>
              <a:tr h="370840">
                <a:tc>
                  <a:txBody>
                    <a:bodyPr/>
                    <a:lstStyle/>
                    <a:p>
                      <a:pPr algn="ctr"/>
                      <a:r>
                        <a:rPr lang="zh-TW" altLang="en-US" sz="2000" dirty="0" smtClean="0">
                          <a:latin typeface="標楷體" panose="03000509000000000000" pitchFamily="65" charset="-120"/>
                          <a:ea typeface="標楷體" panose="03000509000000000000" pitchFamily="65" charset="-120"/>
                        </a:rPr>
                        <a:t>項目</a:t>
                      </a:r>
                      <a:endParaRPr lang="zh-TW" altLang="en-US" sz="2000"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TW" altLang="en-US" sz="2000" dirty="0" smtClean="0">
                          <a:latin typeface="標楷體" panose="03000509000000000000" pitchFamily="65" charset="-120"/>
                          <a:ea typeface="標楷體" panose="03000509000000000000" pitchFamily="65" charset="-120"/>
                        </a:rPr>
                        <a:t>時間</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TW" altLang="en-US" sz="2000" dirty="0" smtClean="0">
                          <a:latin typeface="標楷體" panose="03000509000000000000" pitchFamily="65" charset="-120"/>
                          <a:ea typeface="標楷體" panose="03000509000000000000" pitchFamily="65" charset="-120"/>
                        </a:rPr>
                        <a:t>學校端</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TW" altLang="en-US" sz="2000" dirty="0" smtClean="0">
                          <a:latin typeface="標楷體" panose="03000509000000000000" pitchFamily="65" charset="-120"/>
                          <a:ea typeface="標楷體" panose="03000509000000000000" pitchFamily="65" charset="-120"/>
                        </a:rPr>
                        <a:t>縣市端</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zh-TW" altLang="en-US" sz="2000" dirty="0" smtClean="0">
                          <a:latin typeface="標楷體" panose="03000509000000000000" pitchFamily="65" charset="-120"/>
                          <a:ea typeface="標楷體" panose="03000509000000000000" pitchFamily="65" charset="-120"/>
                        </a:rPr>
                        <a:t>計畫修正及培訓</a:t>
                      </a:r>
                      <a:endParaRPr lang="zh-TW" altLang="en-US" sz="2000"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五月</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參與研習</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方案一</a:t>
                      </a:r>
                      <a:r>
                        <a:rPr lang="en-US" altLang="zh-TW" sz="2000" dirty="0" smtClean="0">
                          <a:latin typeface="標楷體" panose="03000509000000000000" pitchFamily="65" charset="-120"/>
                          <a:ea typeface="標楷體" panose="03000509000000000000" pitchFamily="65" charset="-120"/>
                        </a:rPr>
                        <a:t>:5/6-5/8)</a:t>
                      </a:r>
                    </a:p>
                    <a:p>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方案二</a:t>
                      </a:r>
                      <a:r>
                        <a:rPr lang="en-US" altLang="zh-TW" sz="2000" dirty="0" smtClean="0">
                          <a:latin typeface="標楷體" panose="03000509000000000000" pitchFamily="65" charset="-120"/>
                          <a:ea typeface="標楷體" panose="03000509000000000000" pitchFamily="65" charset="-120"/>
                        </a:rPr>
                        <a:t>:5/2-5/4)</a:t>
                      </a:r>
                    </a:p>
                    <a:p>
                      <a:r>
                        <a:rPr lang="zh-TW" altLang="en-US" sz="2000" dirty="0" smtClean="0">
                          <a:latin typeface="標楷體" panose="03000509000000000000" pitchFamily="65" charset="-120"/>
                          <a:ea typeface="標楷體" panose="03000509000000000000" pitchFamily="65" charset="-120"/>
                        </a:rPr>
                        <a:t>研修計畫</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彙整計畫 </a:t>
                      </a:r>
                      <a:endParaRPr lang="en-US" altLang="zh-TW" sz="2000" dirty="0" smtClean="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修正概算表函報本署辦理</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zh-TW" altLang="en-US" sz="2000" dirty="0" smtClean="0">
                          <a:latin typeface="標楷體" panose="03000509000000000000" pitchFamily="65" charset="-120"/>
                          <a:ea typeface="標楷體" panose="03000509000000000000" pitchFamily="65" charset="-120"/>
                        </a:rPr>
                        <a:t>計畫核定</a:t>
                      </a:r>
                      <a:endParaRPr lang="zh-TW" altLang="en-US" sz="2000"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六月</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掣據請款</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zh-TW" altLang="en-US" sz="2000" dirty="0" smtClean="0">
                          <a:latin typeface="標楷體" panose="03000509000000000000" pitchFamily="65" charset="-120"/>
                          <a:ea typeface="標楷體" panose="03000509000000000000" pitchFamily="65" charset="-120"/>
                        </a:rPr>
                        <a:t>訪視輔導</a:t>
                      </a:r>
                      <a:endParaRPr lang="zh-TW" altLang="en-US" sz="2000"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七月八月</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配合實地輔導</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課室觀察</a:t>
                      </a:r>
                      <a:r>
                        <a:rPr lang="en-US" altLang="zh-TW" sz="2000" dirty="0" smtClean="0">
                          <a:latin typeface="標楷體" panose="03000509000000000000" pitchFamily="65" charset="-120"/>
                          <a:ea typeface="標楷體" panose="03000509000000000000" pitchFamily="65" charset="-120"/>
                        </a:rPr>
                        <a:t>)</a:t>
                      </a:r>
                    </a:p>
                    <a:p>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記錄拍攝影片</a:t>
                      </a:r>
                      <a:endParaRPr lang="en-US" altLang="zh-TW" sz="20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3.</a:t>
                      </a:r>
                      <a:r>
                        <a:rPr lang="zh-TW" altLang="en-US" sz="2000" dirty="0" smtClean="0">
                          <a:latin typeface="標楷體" panose="03000509000000000000" pitchFamily="65" charset="-120"/>
                          <a:ea typeface="標楷體" panose="03000509000000000000" pitchFamily="65" charset="-120"/>
                        </a:rPr>
                        <a:t>影片上傳</a:t>
                      </a:r>
                      <a:r>
                        <a:rPr lang="en-US" altLang="zh-TW" sz="2000" dirty="0" smtClean="0">
                          <a:latin typeface="標楷體" panose="03000509000000000000" pitchFamily="65" charset="-120"/>
                          <a:ea typeface="標楷體" panose="03000509000000000000" pitchFamily="65" charset="-120"/>
                        </a:rPr>
                        <a:t>FB</a:t>
                      </a:r>
                      <a:r>
                        <a:rPr lang="zh-TW" altLang="en-US" sz="2000" dirty="0" smtClean="0">
                          <a:latin typeface="標楷體" panose="03000509000000000000" pitchFamily="65" charset="-120"/>
                          <a:ea typeface="標楷體" panose="03000509000000000000" pitchFamily="65" charset="-120"/>
                        </a:rPr>
                        <a:t>社群</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配合輔導</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zh-TW" altLang="en-US" sz="2000" dirty="0" smtClean="0">
                          <a:latin typeface="標楷體" panose="03000509000000000000" pitchFamily="65" charset="-120"/>
                          <a:ea typeface="標楷體" panose="03000509000000000000" pitchFamily="65" charset="-120"/>
                        </a:rPr>
                        <a:t>成果報告</a:t>
                      </a:r>
                      <a:endParaRPr lang="zh-TW" altLang="en-US" sz="2000"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十月</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繳交成果報告</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書面或</a:t>
                      </a:r>
                      <a:r>
                        <a:rPr lang="en-US" altLang="zh-TW" sz="2000" dirty="0" smtClean="0">
                          <a:latin typeface="標楷體" panose="03000509000000000000" pitchFamily="65" charset="-120"/>
                          <a:ea typeface="標楷體" panose="03000509000000000000" pitchFamily="65" charset="-120"/>
                        </a:rPr>
                        <a:t>15</a:t>
                      </a:r>
                      <a:r>
                        <a:rPr lang="zh-TW" altLang="en-US" sz="2000" dirty="0" smtClean="0">
                          <a:latin typeface="標楷體" panose="03000509000000000000" pitchFamily="65" charset="-120"/>
                          <a:ea typeface="標楷體" panose="03000509000000000000" pitchFamily="65" charset="-120"/>
                        </a:rPr>
                        <a:t>分鐘影片</a:t>
                      </a:r>
                      <a:r>
                        <a:rPr lang="en-US" altLang="zh-TW" sz="2000" dirty="0" smtClean="0">
                          <a:latin typeface="標楷體" panose="03000509000000000000" pitchFamily="65" charset="-120"/>
                          <a:ea typeface="標楷體" panose="03000509000000000000" pitchFamily="65" charset="-12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經費核結</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zh-TW" altLang="en-US" sz="2000" dirty="0" smtClean="0">
                          <a:latin typeface="標楷體" panose="03000509000000000000" pitchFamily="65" charset="-120"/>
                          <a:ea typeface="標楷體" panose="03000509000000000000" pitchFamily="65" charset="-120"/>
                        </a:rPr>
                        <a:t>遴選績優學校</a:t>
                      </a:r>
                      <a:endParaRPr lang="zh-TW" altLang="en-US" sz="2000"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十一月份</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2000" dirty="0" smtClean="0">
                          <a:latin typeface="標楷體" panose="03000509000000000000" pitchFamily="65" charset="-120"/>
                          <a:ea typeface="標楷體" panose="03000509000000000000" pitchFamily="65" charset="-120"/>
                        </a:rPr>
                        <a:t>辦理敘獎</a:t>
                      </a:r>
                      <a:endParaRPr lang="zh-TW" altLang="en-US" sz="2000" dirty="0">
                        <a:latin typeface="標楷體" panose="03000509000000000000" pitchFamily="65" charset="-120"/>
                        <a:ea typeface="標楷體" panose="03000509000000000000" pitchFamily="65" charset="-12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文字方塊 9"/>
          <p:cNvSpPr txBox="1"/>
          <p:nvPr/>
        </p:nvSpPr>
        <p:spPr>
          <a:xfrm>
            <a:off x="1083246" y="5476582"/>
            <a:ext cx="7344816" cy="369332"/>
          </a:xfrm>
          <a:prstGeom prst="rect">
            <a:avLst/>
          </a:prstGeom>
          <a:noFill/>
        </p:spPr>
        <p:txBody>
          <a:bodyPr wrap="square" rtlCol="0">
            <a:spAutoFit/>
          </a:bodyPr>
          <a:lstStyle/>
          <a:p>
            <a:r>
              <a:rPr lang="zh-TW" altLang="en-US" b="1" dirty="0" smtClean="0">
                <a:solidFill>
                  <a:srgbClr val="FF0000"/>
                </a:solidFill>
                <a:latin typeface="標楷體" panose="03000509000000000000" pitchFamily="65" charset="-120"/>
                <a:ea typeface="標楷體" panose="03000509000000000000" pitchFamily="65" charset="-120"/>
              </a:rPr>
              <a:t>*期望</a:t>
            </a:r>
            <a:r>
              <a:rPr lang="zh-TW" altLang="en-US" b="1" dirty="0">
                <a:solidFill>
                  <a:srgbClr val="FF0000"/>
                </a:solidFill>
                <a:latin typeface="標楷體" panose="03000509000000000000" pitchFamily="65" charset="-120"/>
                <a:ea typeface="標楷體" panose="03000509000000000000" pitchFamily="65" charset="-120"/>
              </a:rPr>
              <a:t>明年能</a:t>
            </a:r>
            <a:r>
              <a:rPr lang="zh-TW" altLang="en-US" b="1" dirty="0" smtClean="0">
                <a:solidFill>
                  <a:srgbClr val="FF0000"/>
                </a:solidFill>
                <a:latin typeface="標楷體" panose="03000509000000000000" pitchFamily="65" charset="-120"/>
                <a:ea typeface="標楷體" panose="03000509000000000000" pitchFamily="65" charset="-120"/>
              </a:rPr>
              <a:t>安排學校</a:t>
            </a:r>
            <a:r>
              <a:rPr lang="zh-TW" altLang="en-US" b="1" dirty="0">
                <a:solidFill>
                  <a:srgbClr val="FF0000"/>
                </a:solidFill>
                <a:latin typeface="標楷體" panose="03000509000000000000" pitchFamily="65" charset="-120"/>
                <a:ea typeface="標楷體" panose="03000509000000000000" pitchFamily="65" charset="-120"/>
              </a:rPr>
              <a:t>到</a:t>
            </a:r>
            <a:r>
              <a:rPr lang="en-US" altLang="zh-TW" b="1" dirty="0">
                <a:solidFill>
                  <a:srgbClr val="FF0000"/>
                </a:solidFill>
                <a:latin typeface="標楷體" panose="03000509000000000000" pitchFamily="65" charset="-120"/>
                <a:ea typeface="標楷體" panose="03000509000000000000" pitchFamily="65" charset="-120"/>
              </a:rPr>
              <a:t>TED</a:t>
            </a:r>
            <a:r>
              <a:rPr lang="zh-TW" altLang="en-US" b="1" dirty="0">
                <a:solidFill>
                  <a:srgbClr val="FF0000"/>
                </a:solidFill>
                <a:latin typeface="標楷體" panose="03000509000000000000" pitchFamily="65" charset="-120"/>
                <a:ea typeface="標楷體" panose="03000509000000000000" pitchFamily="65" charset="-120"/>
              </a:rPr>
              <a:t>分享成果</a:t>
            </a:r>
          </a:p>
        </p:txBody>
      </p:sp>
    </p:spTree>
    <p:extLst>
      <p:ext uri="{BB962C8B-B14F-4D97-AF65-F5344CB8AC3E}">
        <p14:creationId xmlns:p14="http://schemas.microsoft.com/office/powerpoint/2010/main" val="2392112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sz="3200" b="1" dirty="0"/>
              <a:t>各直轄市、縣</a:t>
            </a:r>
            <a:r>
              <a:rPr lang="en-US" altLang="zh-TW" sz="3200" b="1" dirty="0"/>
              <a:t>(</a:t>
            </a:r>
            <a:r>
              <a:rPr lang="zh-TW" altLang="zh-TW" sz="3200" b="1" dirty="0"/>
              <a:t>市</a:t>
            </a:r>
            <a:r>
              <a:rPr lang="en-US" altLang="zh-TW" sz="3200" b="1" dirty="0"/>
              <a:t>)</a:t>
            </a:r>
            <a:r>
              <a:rPr lang="zh-TW" altLang="zh-TW" sz="3200" b="1" dirty="0">
                <a:solidFill>
                  <a:srgbClr val="FF0000"/>
                </a:solidFill>
              </a:rPr>
              <a:t>本土語文課程</a:t>
            </a:r>
            <a:r>
              <a:rPr lang="zh-TW" altLang="zh-TW" sz="3200" b="1" dirty="0"/>
              <a:t>班級數分配</a:t>
            </a:r>
            <a:r>
              <a:rPr lang="zh-TW" altLang="zh-TW" sz="3200" b="1" dirty="0" smtClean="0"/>
              <a:t>表</a:t>
            </a:r>
            <a:r>
              <a:rPr lang="en-US" altLang="zh-TW" sz="3200" b="1" dirty="0" smtClean="0"/>
              <a:t/>
            </a:r>
            <a:br>
              <a:rPr lang="en-US" altLang="zh-TW" sz="3200" b="1" dirty="0" smtClean="0"/>
            </a:br>
            <a:r>
              <a:rPr lang="en-US" altLang="zh-TW" sz="3200" b="1" dirty="0" smtClean="0"/>
              <a:t>(</a:t>
            </a:r>
            <a:r>
              <a:rPr lang="zh-TW" altLang="en-US" sz="3200" b="1" dirty="0" smtClean="0"/>
              <a:t>最低限</a:t>
            </a:r>
            <a:r>
              <a:rPr lang="en-US" altLang="zh-TW" sz="3200" b="1" dirty="0" smtClean="0"/>
              <a:t>)</a:t>
            </a:r>
            <a:endParaRPr lang="zh-TW" altLang="en-US" sz="3200" b="1" dirty="0"/>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2466386048"/>
              </p:ext>
            </p:extLst>
          </p:nvPr>
        </p:nvGraphicFramePr>
        <p:xfrm>
          <a:off x="457200" y="1600200"/>
          <a:ext cx="8229600" cy="74168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r>
                        <a:rPr lang="zh-TW" altLang="zh-TW" sz="1800" b="1" kern="1200" dirty="0" smtClean="0">
                          <a:solidFill>
                            <a:srgbClr val="FF0000"/>
                          </a:solidFill>
                          <a:effectLst/>
                          <a:latin typeface="+mn-lt"/>
                          <a:ea typeface="標楷體" pitchFamily="65" charset="-120"/>
                          <a:cs typeface="+mn-cs"/>
                        </a:rPr>
                        <a:t>新 北 市</a:t>
                      </a:r>
                      <a:endParaRPr lang="zh-TW" altLang="en-US" dirty="0">
                        <a:solidFill>
                          <a:srgbClr val="FF0000"/>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臺 北 市</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臺 中 市</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C00000"/>
                          </a:solidFill>
                          <a:effectLst/>
                          <a:latin typeface="+mn-lt"/>
                          <a:ea typeface="標楷體" pitchFamily="65" charset="-120"/>
                          <a:cs typeface="+mn-cs"/>
                        </a:rPr>
                        <a:t>臺 南 市</a:t>
                      </a:r>
                      <a:endParaRPr lang="zh-TW" altLang="en-US" dirty="0">
                        <a:solidFill>
                          <a:srgbClr val="C00000"/>
                        </a:solidFill>
                        <a:ea typeface="標楷體" pitchFamily="65" charset="-120"/>
                      </a:endParaRPr>
                    </a:p>
                  </a:txBody>
                  <a:tcPr/>
                </a:tc>
                <a:tc>
                  <a:txBody>
                    <a:bodyPr/>
                    <a:lstStyle/>
                    <a:p>
                      <a:r>
                        <a:rPr lang="zh-TW" altLang="zh-TW" sz="1800" b="1" kern="1200" dirty="0" smtClean="0">
                          <a:solidFill>
                            <a:srgbClr val="FF33CC"/>
                          </a:solidFill>
                          <a:effectLst/>
                          <a:latin typeface="+mn-lt"/>
                          <a:ea typeface="標楷體" pitchFamily="65" charset="-120"/>
                          <a:cs typeface="+mn-cs"/>
                        </a:rPr>
                        <a:t>高 雄 市</a:t>
                      </a:r>
                      <a:endParaRPr lang="zh-TW" altLang="en-US" dirty="0">
                        <a:solidFill>
                          <a:srgbClr val="FF33CC"/>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宜 蘭 縣</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A50021"/>
                          </a:solidFill>
                          <a:effectLst/>
                          <a:latin typeface="+mn-lt"/>
                          <a:ea typeface="標楷體" pitchFamily="65" charset="-120"/>
                          <a:cs typeface="+mn-cs"/>
                        </a:rPr>
                        <a:t>桃 園 </a:t>
                      </a:r>
                      <a:r>
                        <a:rPr lang="zh-TW" altLang="en-US" sz="1800" b="1" kern="1200" dirty="0" smtClean="0">
                          <a:solidFill>
                            <a:srgbClr val="A50021"/>
                          </a:solidFill>
                          <a:effectLst/>
                          <a:latin typeface="+mn-lt"/>
                          <a:ea typeface="標楷體" pitchFamily="65" charset="-120"/>
                          <a:cs typeface="+mn-cs"/>
                        </a:rPr>
                        <a:t>市</a:t>
                      </a:r>
                      <a:endParaRPr lang="zh-TW" altLang="en-US" dirty="0">
                        <a:solidFill>
                          <a:srgbClr val="A50021"/>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新 竹 縣</a:t>
                      </a:r>
                      <a:endParaRPr lang="zh-TW" altLang="en-US" dirty="0">
                        <a:solidFill>
                          <a:srgbClr val="006600"/>
                        </a:solidFill>
                        <a:ea typeface="標楷體" pitchFamily="65" charset="-120"/>
                      </a:endParaRPr>
                    </a:p>
                  </a:txBody>
                  <a:tcPr/>
                </a:tc>
              </a:tr>
              <a:tr h="370840">
                <a:tc>
                  <a:txBody>
                    <a:bodyPr/>
                    <a:lstStyle/>
                    <a:p>
                      <a:pPr algn="ctr"/>
                      <a:r>
                        <a:rPr lang="en-US" altLang="zh-TW" dirty="0" smtClean="0">
                          <a:solidFill>
                            <a:srgbClr val="FF0000"/>
                          </a:solidFill>
                          <a:ea typeface="標楷體" pitchFamily="65" charset="-120"/>
                        </a:rPr>
                        <a:t>8</a:t>
                      </a:r>
                      <a:endParaRPr lang="zh-TW" altLang="en-US" dirty="0">
                        <a:solidFill>
                          <a:srgbClr val="FF0000"/>
                        </a:solidFill>
                        <a:ea typeface="標楷體" pitchFamily="65" charset="-120"/>
                      </a:endParaRPr>
                    </a:p>
                  </a:txBody>
                  <a:tcPr/>
                </a:tc>
                <a:tc>
                  <a:txBody>
                    <a:bodyPr/>
                    <a:lstStyle/>
                    <a:p>
                      <a:pPr algn="ctr"/>
                      <a:r>
                        <a:rPr lang="en-US" altLang="zh-TW" dirty="0" smtClean="0">
                          <a:solidFill>
                            <a:srgbClr val="0000FF"/>
                          </a:solidFill>
                          <a:ea typeface="標楷體" pitchFamily="65" charset="-120"/>
                        </a:rPr>
                        <a:t>6</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006600"/>
                          </a:solidFill>
                          <a:ea typeface="標楷體" pitchFamily="65" charset="-120"/>
                        </a:rPr>
                        <a:t>9</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C00000"/>
                          </a:solidFill>
                          <a:ea typeface="標楷體" pitchFamily="65" charset="-120"/>
                        </a:rPr>
                        <a:t>8</a:t>
                      </a:r>
                      <a:endParaRPr lang="zh-TW" altLang="en-US" dirty="0">
                        <a:solidFill>
                          <a:srgbClr val="C00000"/>
                        </a:solidFill>
                        <a:ea typeface="標楷體" pitchFamily="65" charset="-120"/>
                      </a:endParaRPr>
                    </a:p>
                  </a:txBody>
                  <a:tcPr/>
                </a:tc>
                <a:tc>
                  <a:txBody>
                    <a:bodyPr/>
                    <a:lstStyle/>
                    <a:p>
                      <a:pPr algn="ctr"/>
                      <a:r>
                        <a:rPr lang="en-US" altLang="zh-TW" dirty="0" smtClean="0">
                          <a:solidFill>
                            <a:srgbClr val="FF33CC"/>
                          </a:solidFill>
                          <a:ea typeface="標楷體" pitchFamily="65" charset="-120"/>
                        </a:rPr>
                        <a:t>10</a:t>
                      </a:r>
                      <a:endParaRPr lang="zh-TW" altLang="en-US" dirty="0">
                        <a:solidFill>
                          <a:srgbClr val="FF33CC"/>
                        </a:solidFill>
                        <a:ea typeface="標楷體" pitchFamily="65" charset="-120"/>
                      </a:endParaRPr>
                    </a:p>
                  </a:txBody>
                  <a:tcPr/>
                </a:tc>
                <a:tc>
                  <a:txBody>
                    <a:bodyPr/>
                    <a:lstStyle/>
                    <a:p>
                      <a:pPr algn="ctr"/>
                      <a:r>
                        <a:rPr lang="en-US" altLang="zh-TW" dirty="0" smtClean="0">
                          <a:solidFill>
                            <a:srgbClr val="0000FF"/>
                          </a:solidFill>
                          <a:ea typeface="標楷體" pitchFamily="65" charset="-120"/>
                        </a:rPr>
                        <a:t>3</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A50021"/>
                          </a:solidFill>
                          <a:ea typeface="標楷體" pitchFamily="65" charset="-120"/>
                        </a:rPr>
                        <a:t>7</a:t>
                      </a:r>
                      <a:endParaRPr lang="zh-TW" altLang="en-US" dirty="0">
                        <a:solidFill>
                          <a:srgbClr val="A50021"/>
                        </a:solidFill>
                        <a:ea typeface="標楷體" pitchFamily="65" charset="-120"/>
                      </a:endParaRPr>
                    </a:p>
                  </a:txBody>
                  <a:tcPr/>
                </a:tc>
                <a:tc>
                  <a:txBody>
                    <a:bodyPr/>
                    <a:lstStyle/>
                    <a:p>
                      <a:pPr algn="ctr"/>
                      <a:r>
                        <a:rPr lang="en-US" altLang="zh-TW" dirty="0" smtClean="0">
                          <a:solidFill>
                            <a:srgbClr val="006600"/>
                          </a:solidFill>
                          <a:ea typeface="標楷體" pitchFamily="65" charset="-120"/>
                        </a:rPr>
                        <a:t>3</a:t>
                      </a:r>
                      <a:endParaRPr lang="zh-TW" altLang="en-US" dirty="0">
                        <a:solidFill>
                          <a:srgbClr val="006600"/>
                        </a:solidFill>
                        <a:ea typeface="標楷體" pitchFamily="65" charset="-120"/>
                      </a:endParaRPr>
                    </a:p>
                  </a:txBody>
                  <a:tcPr/>
                </a:tc>
              </a:tr>
            </a:tbl>
          </a:graphicData>
        </a:graphic>
      </p:graphicFrame>
      <p:graphicFrame>
        <p:nvGraphicFramePr>
          <p:cNvPr id="6" name="內容版面配置區 4"/>
          <p:cNvGraphicFramePr>
            <a:graphicFrameLocks/>
          </p:cNvGraphicFramePr>
          <p:nvPr>
            <p:extLst>
              <p:ext uri="{D42A27DB-BD31-4B8C-83A1-F6EECF244321}">
                <p14:modId xmlns:p14="http://schemas.microsoft.com/office/powerpoint/2010/main" val="805686467"/>
              </p:ext>
            </p:extLst>
          </p:nvPr>
        </p:nvGraphicFramePr>
        <p:xfrm>
          <a:off x="395536" y="2852936"/>
          <a:ext cx="8229600" cy="74168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r>
                        <a:rPr lang="zh-TW" altLang="zh-TW" sz="1800" b="1" kern="1200" dirty="0" smtClean="0">
                          <a:solidFill>
                            <a:srgbClr val="CC0000"/>
                          </a:solidFill>
                          <a:effectLst/>
                          <a:latin typeface="+mn-lt"/>
                          <a:ea typeface="標楷體" pitchFamily="65" charset="-120"/>
                          <a:cs typeface="+mn-cs"/>
                        </a:rPr>
                        <a:t>苗 栗 縣</a:t>
                      </a:r>
                      <a:endParaRPr lang="zh-TW" altLang="en-US" dirty="0">
                        <a:solidFill>
                          <a:srgbClr val="CC0000"/>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彰 化 縣</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南 投 縣</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雲 林 縣</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嘉 義 縣</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FF0000"/>
                          </a:solidFill>
                          <a:effectLst/>
                          <a:latin typeface="+mn-lt"/>
                          <a:ea typeface="標楷體" pitchFamily="65" charset="-120"/>
                          <a:cs typeface="+mn-cs"/>
                        </a:rPr>
                        <a:t>屏 東 縣</a:t>
                      </a:r>
                      <a:endParaRPr lang="zh-TW" altLang="en-US" dirty="0">
                        <a:solidFill>
                          <a:srgbClr val="FF0000"/>
                        </a:solidFill>
                        <a:ea typeface="標楷體" pitchFamily="65" charset="-120"/>
                      </a:endParaRPr>
                    </a:p>
                  </a:txBody>
                  <a:tcPr/>
                </a:tc>
                <a:tc>
                  <a:txBody>
                    <a:bodyPr/>
                    <a:lstStyle/>
                    <a:p>
                      <a:r>
                        <a:rPr lang="zh-TW" altLang="zh-TW" sz="1800" b="1" kern="1200" dirty="0" smtClean="0">
                          <a:solidFill>
                            <a:srgbClr val="3333FF"/>
                          </a:solidFill>
                          <a:effectLst/>
                          <a:latin typeface="+mn-lt"/>
                          <a:ea typeface="標楷體" pitchFamily="65" charset="-120"/>
                          <a:cs typeface="+mn-cs"/>
                        </a:rPr>
                        <a:t>臺 東 縣</a:t>
                      </a:r>
                      <a:endParaRPr lang="zh-TW" altLang="en-US" dirty="0">
                        <a:solidFill>
                          <a:srgbClr val="3333FF"/>
                        </a:solidFill>
                        <a:ea typeface="標楷體" pitchFamily="65" charset="-120"/>
                      </a:endParaRPr>
                    </a:p>
                  </a:txBody>
                  <a:tcPr/>
                </a:tc>
                <a:tc>
                  <a:txBody>
                    <a:bodyPr/>
                    <a:lstStyle/>
                    <a:p>
                      <a:r>
                        <a:rPr lang="zh-TW" altLang="zh-TW" sz="1800" b="1" kern="1200" dirty="0" smtClean="0">
                          <a:solidFill>
                            <a:schemeClr val="tx1"/>
                          </a:solidFill>
                          <a:effectLst/>
                          <a:latin typeface="+mn-lt"/>
                          <a:ea typeface="標楷體" pitchFamily="65" charset="-120"/>
                          <a:cs typeface="+mn-cs"/>
                        </a:rPr>
                        <a:t>花 蓮 縣</a:t>
                      </a:r>
                      <a:endParaRPr lang="zh-TW" altLang="en-US" dirty="0">
                        <a:solidFill>
                          <a:schemeClr val="tx1"/>
                        </a:solidFill>
                        <a:ea typeface="標楷體" pitchFamily="65" charset="-120"/>
                      </a:endParaRPr>
                    </a:p>
                  </a:txBody>
                  <a:tcPr/>
                </a:tc>
              </a:tr>
              <a:tr h="370840">
                <a:tc>
                  <a:txBody>
                    <a:bodyPr/>
                    <a:lstStyle/>
                    <a:p>
                      <a:pPr algn="ctr"/>
                      <a:r>
                        <a:rPr lang="en-US" altLang="zh-TW" dirty="0" smtClean="0">
                          <a:solidFill>
                            <a:srgbClr val="CC0000"/>
                          </a:solidFill>
                          <a:ea typeface="標楷體" pitchFamily="65" charset="-120"/>
                        </a:rPr>
                        <a:t>5</a:t>
                      </a:r>
                      <a:endParaRPr lang="zh-TW" altLang="en-US" dirty="0">
                        <a:solidFill>
                          <a:srgbClr val="CC0000"/>
                        </a:solidFill>
                        <a:ea typeface="標楷體" pitchFamily="65" charset="-120"/>
                      </a:endParaRPr>
                    </a:p>
                  </a:txBody>
                  <a:tcPr/>
                </a:tc>
                <a:tc>
                  <a:txBody>
                    <a:bodyPr/>
                    <a:lstStyle/>
                    <a:p>
                      <a:pPr algn="ctr"/>
                      <a:r>
                        <a:rPr lang="en-US" altLang="zh-TW" dirty="0" smtClean="0">
                          <a:solidFill>
                            <a:srgbClr val="006600"/>
                          </a:solidFill>
                          <a:ea typeface="標楷體" pitchFamily="65" charset="-120"/>
                        </a:rPr>
                        <a:t>6</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0000FF"/>
                          </a:solidFill>
                          <a:ea typeface="標楷體" pitchFamily="65" charset="-120"/>
                        </a:rPr>
                        <a:t>5</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006600"/>
                          </a:solidFill>
                          <a:ea typeface="標楷體" pitchFamily="65" charset="-120"/>
                        </a:rPr>
                        <a:t>6</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0000FF"/>
                          </a:solidFill>
                          <a:ea typeface="標楷體" pitchFamily="65" charset="-120"/>
                        </a:rPr>
                        <a:t>4</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FF0000"/>
                          </a:solidFill>
                          <a:ea typeface="標楷體" pitchFamily="65" charset="-120"/>
                        </a:rPr>
                        <a:t>6</a:t>
                      </a:r>
                      <a:endParaRPr lang="zh-TW" altLang="en-US" dirty="0">
                        <a:solidFill>
                          <a:srgbClr val="FF0000"/>
                        </a:solidFill>
                        <a:ea typeface="標楷體" pitchFamily="65" charset="-120"/>
                      </a:endParaRPr>
                    </a:p>
                  </a:txBody>
                  <a:tcPr/>
                </a:tc>
                <a:tc>
                  <a:txBody>
                    <a:bodyPr/>
                    <a:lstStyle/>
                    <a:p>
                      <a:pPr algn="ctr"/>
                      <a:r>
                        <a:rPr lang="en-US" altLang="zh-TW" dirty="0" smtClean="0">
                          <a:solidFill>
                            <a:srgbClr val="3333FF"/>
                          </a:solidFill>
                          <a:ea typeface="標楷體" pitchFamily="65" charset="-120"/>
                        </a:rPr>
                        <a:t>3</a:t>
                      </a:r>
                      <a:endParaRPr lang="zh-TW" altLang="en-US" dirty="0">
                        <a:solidFill>
                          <a:srgbClr val="3333FF"/>
                        </a:solidFill>
                        <a:ea typeface="標楷體" pitchFamily="65" charset="-120"/>
                      </a:endParaRPr>
                    </a:p>
                  </a:txBody>
                  <a:tcPr/>
                </a:tc>
                <a:tc>
                  <a:txBody>
                    <a:bodyPr/>
                    <a:lstStyle/>
                    <a:p>
                      <a:pPr algn="ctr"/>
                      <a:r>
                        <a:rPr lang="en-US" altLang="zh-TW" dirty="0" smtClean="0">
                          <a:solidFill>
                            <a:schemeClr val="tx1"/>
                          </a:solidFill>
                          <a:ea typeface="標楷體" pitchFamily="65" charset="-120"/>
                        </a:rPr>
                        <a:t>4</a:t>
                      </a:r>
                      <a:endParaRPr lang="zh-TW" altLang="en-US" dirty="0">
                        <a:solidFill>
                          <a:schemeClr val="tx1"/>
                        </a:solidFill>
                        <a:ea typeface="標楷體" pitchFamily="65" charset="-120"/>
                      </a:endParaRPr>
                    </a:p>
                  </a:txBody>
                  <a:tcPr/>
                </a:tc>
              </a:tr>
            </a:tbl>
          </a:graphicData>
        </a:graphic>
      </p:graphicFrame>
      <p:graphicFrame>
        <p:nvGraphicFramePr>
          <p:cNvPr id="7" name="內容版面配置區 4"/>
          <p:cNvGraphicFramePr>
            <a:graphicFrameLocks/>
          </p:cNvGraphicFramePr>
          <p:nvPr>
            <p:extLst>
              <p:ext uri="{D42A27DB-BD31-4B8C-83A1-F6EECF244321}">
                <p14:modId xmlns:p14="http://schemas.microsoft.com/office/powerpoint/2010/main" val="3361241797"/>
              </p:ext>
            </p:extLst>
          </p:nvPr>
        </p:nvGraphicFramePr>
        <p:xfrm>
          <a:off x="395536" y="4149080"/>
          <a:ext cx="8229600" cy="74168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r>
                        <a:rPr lang="zh-TW" altLang="zh-TW" sz="1800" b="1" kern="1200" dirty="0" smtClean="0">
                          <a:solidFill>
                            <a:srgbClr val="006600"/>
                          </a:solidFill>
                          <a:effectLst/>
                          <a:latin typeface="+mn-lt"/>
                          <a:ea typeface="標楷體" pitchFamily="65" charset="-120"/>
                          <a:cs typeface="+mn-cs"/>
                        </a:rPr>
                        <a:t>澎 湖 縣</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FF0000"/>
                          </a:solidFill>
                          <a:effectLst/>
                          <a:latin typeface="+mn-lt"/>
                          <a:ea typeface="標楷體" pitchFamily="65" charset="-120"/>
                          <a:cs typeface="+mn-cs"/>
                        </a:rPr>
                        <a:t>基 隆 市</a:t>
                      </a:r>
                      <a:endParaRPr lang="zh-TW" altLang="en-US" dirty="0">
                        <a:solidFill>
                          <a:srgbClr val="FF0000"/>
                        </a:solidFill>
                        <a:ea typeface="標楷體" pitchFamily="65" charset="-120"/>
                      </a:endParaRPr>
                    </a:p>
                  </a:txBody>
                  <a:tcPr/>
                </a:tc>
                <a:tc>
                  <a:txBody>
                    <a:bodyPr/>
                    <a:lstStyle/>
                    <a:p>
                      <a:r>
                        <a:rPr lang="zh-TW" altLang="zh-TW" sz="1800" b="1" kern="1200" dirty="0" smtClean="0">
                          <a:solidFill>
                            <a:srgbClr val="A50021"/>
                          </a:solidFill>
                          <a:effectLst/>
                          <a:latin typeface="+mn-lt"/>
                          <a:ea typeface="標楷體" pitchFamily="65" charset="-120"/>
                          <a:cs typeface="+mn-cs"/>
                        </a:rPr>
                        <a:t>新 竹 市</a:t>
                      </a:r>
                      <a:endParaRPr lang="zh-TW" altLang="en-US" dirty="0">
                        <a:solidFill>
                          <a:srgbClr val="A50021"/>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嘉 義 市</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金 門 縣</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A50021"/>
                          </a:solidFill>
                          <a:effectLst/>
                          <a:latin typeface="+mn-lt"/>
                          <a:ea typeface="標楷體" pitchFamily="65" charset="-120"/>
                          <a:cs typeface="+mn-cs"/>
                        </a:rPr>
                        <a:t>連 江 縣</a:t>
                      </a:r>
                      <a:endParaRPr lang="zh-TW" altLang="en-US" dirty="0">
                        <a:solidFill>
                          <a:srgbClr val="A50021"/>
                        </a:solidFill>
                        <a:ea typeface="標楷體" pitchFamily="65" charset="-120"/>
                      </a:endParaRPr>
                    </a:p>
                  </a:txBody>
                  <a:tcPr/>
                </a:tc>
                <a:tc>
                  <a:txBody>
                    <a:bodyPr/>
                    <a:lstStyle/>
                    <a:p>
                      <a:endParaRPr lang="zh-TW" altLang="en-US" dirty="0">
                        <a:ea typeface="標楷體" pitchFamily="65" charset="-120"/>
                      </a:endParaRPr>
                    </a:p>
                  </a:txBody>
                  <a:tcPr/>
                </a:tc>
                <a:tc>
                  <a:txBody>
                    <a:bodyPr/>
                    <a:lstStyle/>
                    <a:p>
                      <a:endParaRPr lang="zh-TW" altLang="en-US" dirty="0">
                        <a:ea typeface="標楷體" pitchFamily="65" charset="-120"/>
                      </a:endParaRPr>
                    </a:p>
                  </a:txBody>
                  <a:tcPr/>
                </a:tc>
              </a:tr>
              <a:tr h="370840">
                <a:tc>
                  <a:txBody>
                    <a:bodyPr/>
                    <a:lstStyle/>
                    <a:p>
                      <a:pPr algn="ctr"/>
                      <a:r>
                        <a:rPr lang="en-US" altLang="zh-TW" dirty="0" smtClean="0">
                          <a:solidFill>
                            <a:srgbClr val="006600"/>
                          </a:solidFill>
                          <a:ea typeface="標楷體" pitchFamily="65" charset="-120"/>
                        </a:rPr>
                        <a:t>2</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FF0000"/>
                          </a:solidFill>
                          <a:ea typeface="標楷體" pitchFamily="65" charset="-120"/>
                        </a:rPr>
                        <a:t>2</a:t>
                      </a:r>
                      <a:endParaRPr lang="zh-TW" altLang="en-US" dirty="0">
                        <a:solidFill>
                          <a:srgbClr val="FF0000"/>
                        </a:solidFill>
                        <a:ea typeface="標楷體" pitchFamily="65" charset="-120"/>
                      </a:endParaRPr>
                    </a:p>
                  </a:txBody>
                  <a:tcPr/>
                </a:tc>
                <a:tc>
                  <a:txBody>
                    <a:bodyPr/>
                    <a:lstStyle/>
                    <a:p>
                      <a:pPr algn="ctr"/>
                      <a:r>
                        <a:rPr lang="en-US" altLang="zh-TW" dirty="0" smtClean="0">
                          <a:solidFill>
                            <a:srgbClr val="A50021"/>
                          </a:solidFill>
                          <a:ea typeface="標楷體" pitchFamily="65" charset="-120"/>
                        </a:rPr>
                        <a:t>1</a:t>
                      </a:r>
                      <a:endParaRPr lang="zh-TW" altLang="en-US" dirty="0">
                        <a:solidFill>
                          <a:srgbClr val="A50021"/>
                        </a:solidFill>
                        <a:ea typeface="標楷體" pitchFamily="65" charset="-120"/>
                      </a:endParaRPr>
                    </a:p>
                  </a:txBody>
                  <a:tcPr/>
                </a:tc>
                <a:tc>
                  <a:txBody>
                    <a:bodyPr/>
                    <a:lstStyle/>
                    <a:p>
                      <a:pPr algn="ctr"/>
                      <a:r>
                        <a:rPr lang="en-US" altLang="zh-TW" dirty="0" smtClean="0">
                          <a:solidFill>
                            <a:srgbClr val="0000FF"/>
                          </a:solidFill>
                          <a:ea typeface="標楷體" pitchFamily="65" charset="-120"/>
                        </a:rPr>
                        <a:t>1</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006600"/>
                          </a:solidFill>
                          <a:ea typeface="標楷體" pitchFamily="65" charset="-120"/>
                        </a:rPr>
                        <a:t>1</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A50021"/>
                          </a:solidFill>
                          <a:ea typeface="標楷體" pitchFamily="65" charset="-120"/>
                        </a:rPr>
                        <a:t>0</a:t>
                      </a:r>
                      <a:endParaRPr lang="zh-TW" altLang="en-US" dirty="0">
                        <a:solidFill>
                          <a:srgbClr val="A50021"/>
                        </a:solidFill>
                        <a:ea typeface="標楷體" pitchFamily="65" charset="-120"/>
                      </a:endParaRPr>
                    </a:p>
                  </a:txBody>
                  <a:tcPr/>
                </a:tc>
                <a:tc>
                  <a:txBody>
                    <a:bodyPr/>
                    <a:lstStyle/>
                    <a:p>
                      <a:pPr algn="ctr"/>
                      <a:endParaRPr lang="zh-TW" altLang="en-US" dirty="0">
                        <a:ea typeface="標楷體" pitchFamily="65" charset="-120"/>
                      </a:endParaRPr>
                    </a:p>
                  </a:txBody>
                  <a:tcPr/>
                </a:tc>
                <a:tc>
                  <a:txBody>
                    <a:bodyPr/>
                    <a:lstStyle/>
                    <a:p>
                      <a:pPr algn="ctr"/>
                      <a:endParaRPr lang="zh-TW" altLang="en-US" dirty="0">
                        <a:ea typeface="標楷體" pitchFamily="65" charset="-120"/>
                      </a:endParaRPr>
                    </a:p>
                  </a:txBody>
                  <a:tcPr/>
                </a:tc>
              </a:tr>
            </a:tbl>
          </a:graphicData>
        </a:graphic>
      </p:graphicFrame>
    </p:spTree>
    <p:extLst>
      <p:ext uri="{BB962C8B-B14F-4D97-AF65-F5344CB8AC3E}">
        <p14:creationId xmlns:p14="http://schemas.microsoft.com/office/powerpoint/2010/main" val="3348432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sz="2800" b="1" dirty="0"/>
              <a:t>各直轄市、縣</a:t>
            </a:r>
            <a:r>
              <a:rPr lang="en-US" altLang="zh-TW" sz="2800" b="1" dirty="0"/>
              <a:t>(</a:t>
            </a:r>
            <a:r>
              <a:rPr lang="zh-TW" altLang="zh-TW" sz="2800" b="1" dirty="0"/>
              <a:t>市</a:t>
            </a:r>
            <a:r>
              <a:rPr lang="en-US" altLang="zh-TW" sz="2800" b="1" dirty="0" smtClean="0"/>
              <a:t>)</a:t>
            </a:r>
            <a:r>
              <a:rPr lang="zh-TW" altLang="zh-TW" sz="2800" b="1" dirty="0">
                <a:solidFill>
                  <a:srgbClr val="FF0000"/>
                </a:solidFill>
              </a:rPr>
              <a:t>整合式學習課程</a:t>
            </a:r>
            <a:r>
              <a:rPr lang="zh-TW" altLang="zh-TW" sz="2800" b="1" dirty="0" smtClean="0"/>
              <a:t>班級</a:t>
            </a:r>
            <a:r>
              <a:rPr lang="zh-TW" altLang="zh-TW" sz="2800" b="1" dirty="0"/>
              <a:t>數分配</a:t>
            </a:r>
            <a:r>
              <a:rPr lang="zh-TW" altLang="zh-TW" sz="2800" b="1" dirty="0" smtClean="0"/>
              <a:t>表</a:t>
            </a:r>
            <a:r>
              <a:rPr lang="en-US" altLang="zh-TW" sz="2800" b="1" dirty="0" smtClean="0"/>
              <a:t/>
            </a:r>
            <a:br>
              <a:rPr lang="en-US" altLang="zh-TW" sz="2800" b="1" dirty="0" smtClean="0"/>
            </a:br>
            <a:r>
              <a:rPr lang="en-US" altLang="zh-TW" sz="2800" b="1" dirty="0" smtClean="0"/>
              <a:t>(</a:t>
            </a:r>
            <a:r>
              <a:rPr lang="zh-TW" altLang="en-US" sz="2800" b="1" dirty="0" smtClean="0"/>
              <a:t>最高限</a:t>
            </a:r>
            <a:r>
              <a:rPr lang="en-US" altLang="zh-TW" sz="2800" b="1" dirty="0" smtClean="0"/>
              <a:t>)</a:t>
            </a:r>
            <a:endParaRPr lang="zh-TW" altLang="en-US" sz="2800" b="1" dirty="0"/>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4183569903"/>
              </p:ext>
            </p:extLst>
          </p:nvPr>
        </p:nvGraphicFramePr>
        <p:xfrm>
          <a:off x="457200" y="1600200"/>
          <a:ext cx="8229600" cy="74168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r>
                        <a:rPr lang="zh-TW" altLang="zh-TW" sz="1800" b="1" kern="1200" dirty="0" smtClean="0">
                          <a:solidFill>
                            <a:srgbClr val="FF0000"/>
                          </a:solidFill>
                          <a:effectLst/>
                          <a:latin typeface="+mn-lt"/>
                          <a:ea typeface="標楷體" pitchFamily="65" charset="-120"/>
                          <a:cs typeface="+mn-cs"/>
                        </a:rPr>
                        <a:t>新 北 市</a:t>
                      </a:r>
                      <a:endParaRPr lang="zh-TW" altLang="en-US" dirty="0">
                        <a:solidFill>
                          <a:srgbClr val="FF0000"/>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臺 北 市</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臺 中 市</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C00000"/>
                          </a:solidFill>
                          <a:effectLst/>
                          <a:latin typeface="+mn-lt"/>
                          <a:ea typeface="標楷體" pitchFamily="65" charset="-120"/>
                          <a:cs typeface="+mn-cs"/>
                        </a:rPr>
                        <a:t>臺 南 市</a:t>
                      </a:r>
                      <a:endParaRPr lang="zh-TW" altLang="en-US" dirty="0">
                        <a:solidFill>
                          <a:srgbClr val="C00000"/>
                        </a:solidFill>
                        <a:ea typeface="標楷體" pitchFamily="65" charset="-120"/>
                      </a:endParaRPr>
                    </a:p>
                  </a:txBody>
                  <a:tcPr/>
                </a:tc>
                <a:tc>
                  <a:txBody>
                    <a:bodyPr/>
                    <a:lstStyle/>
                    <a:p>
                      <a:r>
                        <a:rPr lang="zh-TW" altLang="zh-TW" sz="1800" b="1" kern="1200" dirty="0" smtClean="0">
                          <a:solidFill>
                            <a:srgbClr val="FF33CC"/>
                          </a:solidFill>
                          <a:effectLst/>
                          <a:latin typeface="+mn-lt"/>
                          <a:ea typeface="標楷體" pitchFamily="65" charset="-120"/>
                          <a:cs typeface="+mn-cs"/>
                        </a:rPr>
                        <a:t>高 雄 市</a:t>
                      </a:r>
                      <a:endParaRPr lang="zh-TW" altLang="en-US" dirty="0">
                        <a:solidFill>
                          <a:srgbClr val="FF33CC"/>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宜 蘭 縣</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A50021"/>
                          </a:solidFill>
                          <a:effectLst/>
                          <a:latin typeface="+mn-lt"/>
                          <a:ea typeface="標楷體" pitchFamily="65" charset="-120"/>
                          <a:cs typeface="+mn-cs"/>
                        </a:rPr>
                        <a:t>桃 園 </a:t>
                      </a:r>
                      <a:r>
                        <a:rPr lang="zh-TW" altLang="en-US" sz="1800" b="1" kern="1200" dirty="0" smtClean="0">
                          <a:solidFill>
                            <a:srgbClr val="A50021"/>
                          </a:solidFill>
                          <a:effectLst/>
                          <a:latin typeface="+mn-lt"/>
                          <a:ea typeface="標楷體" pitchFamily="65" charset="-120"/>
                          <a:cs typeface="+mn-cs"/>
                        </a:rPr>
                        <a:t>市</a:t>
                      </a:r>
                      <a:endParaRPr lang="zh-TW" altLang="en-US" dirty="0">
                        <a:solidFill>
                          <a:srgbClr val="A50021"/>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新 竹 縣</a:t>
                      </a:r>
                      <a:endParaRPr lang="zh-TW" altLang="en-US" dirty="0">
                        <a:solidFill>
                          <a:srgbClr val="006600"/>
                        </a:solidFill>
                        <a:ea typeface="標楷體" pitchFamily="65" charset="-120"/>
                      </a:endParaRPr>
                    </a:p>
                  </a:txBody>
                  <a:tcPr/>
                </a:tc>
              </a:tr>
              <a:tr h="370840">
                <a:tc>
                  <a:txBody>
                    <a:bodyPr/>
                    <a:lstStyle/>
                    <a:p>
                      <a:pPr algn="ctr"/>
                      <a:r>
                        <a:rPr lang="en-US" altLang="zh-TW" dirty="0" smtClean="0">
                          <a:solidFill>
                            <a:srgbClr val="FF0000"/>
                          </a:solidFill>
                          <a:ea typeface="標楷體" pitchFamily="65" charset="-120"/>
                        </a:rPr>
                        <a:t>13</a:t>
                      </a:r>
                      <a:endParaRPr lang="zh-TW" altLang="en-US" dirty="0">
                        <a:solidFill>
                          <a:srgbClr val="FF0000"/>
                        </a:solidFill>
                        <a:ea typeface="標楷體" pitchFamily="65" charset="-120"/>
                      </a:endParaRPr>
                    </a:p>
                  </a:txBody>
                  <a:tcPr/>
                </a:tc>
                <a:tc>
                  <a:txBody>
                    <a:bodyPr/>
                    <a:lstStyle/>
                    <a:p>
                      <a:pPr algn="ctr"/>
                      <a:r>
                        <a:rPr lang="en-US" altLang="zh-TW" dirty="0" smtClean="0">
                          <a:solidFill>
                            <a:srgbClr val="0000FF"/>
                          </a:solidFill>
                          <a:ea typeface="標楷體" pitchFamily="65" charset="-120"/>
                        </a:rPr>
                        <a:t>5</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006600"/>
                          </a:solidFill>
                          <a:ea typeface="標楷體" pitchFamily="65" charset="-120"/>
                        </a:rPr>
                        <a:t>10</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C00000"/>
                          </a:solidFill>
                          <a:ea typeface="標楷體" pitchFamily="65" charset="-120"/>
                        </a:rPr>
                        <a:t>14</a:t>
                      </a:r>
                      <a:endParaRPr lang="zh-TW" altLang="en-US" dirty="0">
                        <a:solidFill>
                          <a:srgbClr val="C00000"/>
                        </a:solidFill>
                        <a:ea typeface="標楷體" pitchFamily="65" charset="-120"/>
                      </a:endParaRPr>
                    </a:p>
                  </a:txBody>
                  <a:tcPr/>
                </a:tc>
                <a:tc>
                  <a:txBody>
                    <a:bodyPr/>
                    <a:lstStyle/>
                    <a:p>
                      <a:pPr algn="ctr"/>
                      <a:r>
                        <a:rPr lang="en-US" altLang="zh-TW" dirty="0" smtClean="0">
                          <a:solidFill>
                            <a:srgbClr val="FF33CC"/>
                          </a:solidFill>
                          <a:ea typeface="標楷體" pitchFamily="65" charset="-120"/>
                        </a:rPr>
                        <a:t>11</a:t>
                      </a:r>
                      <a:endParaRPr lang="zh-TW" altLang="en-US" dirty="0">
                        <a:solidFill>
                          <a:srgbClr val="FF33CC"/>
                        </a:solidFill>
                        <a:ea typeface="標楷體" pitchFamily="65" charset="-120"/>
                      </a:endParaRPr>
                    </a:p>
                  </a:txBody>
                  <a:tcPr/>
                </a:tc>
                <a:tc>
                  <a:txBody>
                    <a:bodyPr/>
                    <a:lstStyle/>
                    <a:p>
                      <a:pPr algn="ctr"/>
                      <a:r>
                        <a:rPr lang="en-US" altLang="zh-TW" dirty="0" smtClean="0">
                          <a:solidFill>
                            <a:srgbClr val="0000FF"/>
                          </a:solidFill>
                          <a:ea typeface="標楷體" pitchFamily="65" charset="-120"/>
                        </a:rPr>
                        <a:t>8</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A50021"/>
                          </a:solidFill>
                          <a:ea typeface="標楷體" pitchFamily="65" charset="-120"/>
                        </a:rPr>
                        <a:t>9</a:t>
                      </a:r>
                      <a:endParaRPr lang="zh-TW" altLang="en-US" dirty="0">
                        <a:solidFill>
                          <a:srgbClr val="A50021"/>
                        </a:solidFill>
                        <a:ea typeface="標楷體" pitchFamily="65" charset="-120"/>
                      </a:endParaRPr>
                    </a:p>
                  </a:txBody>
                  <a:tcPr/>
                </a:tc>
                <a:tc>
                  <a:txBody>
                    <a:bodyPr/>
                    <a:lstStyle/>
                    <a:p>
                      <a:pPr algn="ctr"/>
                      <a:r>
                        <a:rPr lang="en-US" altLang="zh-TW" dirty="0" smtClean="0">
                          <a:solidFill>
                            <a:srgbClr val="006600"/>
                          </a:solidFill>
                          <a:ea typeface="標楷體" pitchFamily="65" charset="-120"/>
                        </a:rPr>
                        <a:t>8</a:t>
                      </a:r>
                      <a:endParaRPr lang="zh-TW" altLang="en-US" dirty="0">
                        <a:solidFill>
                          <a:srgbClr val="006600"/>
                        </a:solidFill>
                        <a:ea typeface="標楷體" pitchFamily="65" charset="-120"/>
                      </a:endParaRPr>
                    </a:p>
                  </a:txBody>
                  <a:tcPr/>
                </a:tc>
              </a:tr>
            </a:tbl>
          </a:graphicData>
        </a:graphic>
      </p:graphicFrame>
      <p:graphicFrame>
        <p:nvGraphicFramePr>
          <p:cNvPr id="6" name="內容版面配置區 4"/>
          <p:cNvGraphicFramePr>
            <a:graphicFrameLocks/>
          </p:cNvGraphicFramePr>
          <p:nvPr>
            <p:extLst>
              <p:ext uri="{D42A27DB-BD31-4B8C-83A1-F6EECF244321}">
                <p14:modId xmlns:p14="http://schemas.microsoft.com/office/powerpoint/2010/main" val="2100317516"/>
              </p:ext>
            </p:extLst>
          </p:nvPr>
        </p:nvGraphicFramePr>
        <p:xfrm>
          <a:off x="395536" y="2852936"/>
          <a:ext cx="8229600" cy="74168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r>
                        <a:rPr lang="zh-TW" altLang="zh-TW" sz="1800" b="1" kern="1200" dirty="0" smtClean="0">
                          <a:solidFill>
                            <a:srgbClr val="CC0000"/>
                          </a:solidFill>
                          <a:effectLst/>
                          <a:latin typeface="+mn-lt"/>
                          <a:ea typeface="標楷體" pitchFamily="65" charset="-120"/>
                          <a:cs typeface="+mn-cs"/>
                        </a:rPr>
                        <a:t>苗 栗 縣</a:t>
                      </a:r>
                      <a:endParaRPr lang="zh-TW" altLang="en-US" dirty="0">
                        <a:solidFill>
                          <a:srgbClr val="CC0000"/>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彰 化 縣</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南 投 縣</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雲 林 縣</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嘉 義 縣</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FF0000"/>
                          </a:solidFill>
                          <a:effectLst/>
                          <a:latin typeface="+mn-lt"/>
                          <a:ea typeface="標楷體" pitchFamily="65" charset="-120"/>
                          <a:cs typeface="+mn-cs"/>
                        </a:rPr>
                        <a:t>屏 東 縣</a:t>
                      </a:r>
                      <a:endParaRPr lang="zh-TW" altLang="en-US" dirty="0">
                        <a:solidFill>
                          <a:srgbClr val="FF0000"/>
                        </a:solidFill>
                        <a:ea typeface="標楷體" pitchFamily="65" charset="-120"/>
                      </a:endParaRPr>
                    </a:p>
                  </a:txBody>
                  <a:tcPr/>
                </a:tc>
                <a:tc>
                  <a:txBody>
                    <a:bodyPr/>
                    <a:lstStyle/>
                    <a:p>
                      <a:r>
                        <a:rPr lang="zh-TW" altLang="zh-TW" sz="1800" b="1" kern="1200" dirty="0" smtClean="0">
                          <a:solidFill>
                            <a:srgbClr val="3333FF"/>
                          </a:solidFill>
                          <a:effectLst/>
                          <a:latin typeface="+mn-lt"/>
                          <a:ea typeface="標楷體" pitchFamily="65" charset="-120"/>
                          <a:cs typeface="+mn-cs"/>
                        </a:rPr>
                        <a:t>臺 東 縣</a:t>
                      </a:r>
                      <a:endParaRPr lang="zh-TW" altLang="en-US" dirty="0">
                        <a:solidFill>
                          <a:srgbClr val="3333FF"/>
                        </a:solidFill>
                        <a:ea typeface="標楷體" pitchFamily="65" charset="-120"/>
                      </a:endParaRPr>
                    </a:p>
                  </a:txBody>
                  <a:tcPr/>
                </a:tc>
                <a:tc>
                  <a:txBody>
                    <a:bodyPr/>
                    <a:lstStyle/>
                    <a:p>
                      <a:r>
                        <a:rPr lang="zh-TW" altLang="zh-TW" sz="1800" b="1" kern="1200" dirty="0" smtClean="0">
                          <a:solidFill>
                            <a:schemeClr val="tx1"/>
                          </a:solidFill>
                          <a:effectLst/>
                          <a:latin typeface="+mn-lt"/>
                          <a:ea typeface="標楷體" pitchFamily="65" charset="-120"/>
                          <a:cs typeface="+mn-cs"/>
                        </a:rPr>
                        <a:t>花 蓮 縣</a:t>
                      </a:r>
                      <a:endParaRPr lang="zh-TW" altLang="en-US" dirty="0">
                        <a:solidFill>
                          <a:schemeClr val="tx1"/>
                        </a:solidFill>
                        <a:ea typeface="標楷體" pitchFamily="65" charset="-120"/>
                      </a:endParaRPr>
                    </a:p>
                  </a:txBody>
                  <a:tcPr/>
                </a:tc>
              </a:tr>
              <a:tr h="370840">
                <a:tc>
                  <a:txBody>
                    <a:bodyPr/>
                    <a:lstStyle/>
                    <a:p>
                      <a:pPr algn="ctr"/>
                      <a:r>
                        <a:rPr lang="en-US" altLang="zh-TW" dirty="0" smtClean="0">
                          <a:solidFill>
                            <a:srgbClr val="CC0000"/>
                          </a:solidFill>
                          <a:ea typeface="標楷體" pitchFamily="65" charset="-120"/>
                        </a:rPr>
                        <a:t>11</a:t>
                      </a:r>
                      <a:endParaRPr lang="zh-TW" altLang="en-US" dirty="0">
                        <a:solidFill>
                          <a:srgbClr val="CC0000"/>
                        </a:solidFill>
                        <a:ea typeface="標楷體" pitchFamily="65" charset="-120"/>
                      </a:endParaRPr>
                    </a:p>
                  </a:txBody>
                  <a:tcPr/>
                </a:tc>
                <a:tc>
                  <a:txBody>
                    <a:bodyPr/>
                    <a:lstStyle/>
                    <a:p>
                      <a:pPr algn="ctr"/>
                      <a:r>
                        <a:rPr lang="en-US" altLang="zh-TW" dirty="0" smtClean="0">
                          <a:solidFill>
                            <a:srgbClr val="006600"/>
                          </a:solidFill>
                          <a:ea typeface="標楷體" pitchFamily="65" charset="-120"/>
                        </a:rPr>
                        <a:t>9</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0000FF"/>
                          </a:solidFill>
                          <a:ea typeface="標楷體" pitchFamily="65" charset="-120"/>
                        </a:rPr>
                        <a:t>10</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006600"/>
                          </a:solidFill>
                          <a:ea typeface="標楷體" pitchFamily="65" charset="-120"/>
                        </a:rPr>
                        <a:t>9</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0000FF"/>
                          </a:solidFill>
                          <a:ea typeface="標楷體" pitchFamily="65" charset="-120"/>
                        </a:rPr>
                        <a:t>13</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FF0000"/>
                          </a:solidFill>
                          <a:ea typeface="標楷體" pitchFamily="65" charset="-120"/>
                        </a:rPr>
                        <a:t>17</a:t>
                      </a:r>
                      <a:endParaRPr lang="zh-TW" altLang="en-US" dirty="0">
                        <a:solidFill>
                          <a:srgbClr val="FF0000"/>
                        </a:solidFill>
                        <a:ea typeface="標楷體" pitchFamily="65" charset="-120"/>
                      </a:endParaRPr>
                    </a:p>
                  </a:txBody>
                  <a:tcPr/>
                </a:tc>
                <a:tc>
                  <a:txBody>
                    <a:bodyPr/>
                    <a:lstStyle/>
                    <a:p>
                      <a:pPr algn="ctr"/>
                      <a:r>
                        <a:rPr lang="en-US" altLang="zh-TW" dirty="0" smtClean="0">
                          <a:solidFill>
                            <a:srgbClr val="3333FF"/>
                          </a:solidFill>
                          <a:ea typeface="標楷體" pitchFamily="65" charset="-120"/>
                        </a:rPr>
                        <a:t>15</a:t>
                      </a:r>
                      <a:endParaRPr lang="zh-TW" altLang="en-US" dirty="0">
                        <a:solidFill>
                          <a:srgbClr val="3333FF"/>
                        </a:solidFill>
                        <a:ea typeface="標楷體" pitchFamily="65" charset="-120"/>
                      </a:endParaRPr>
                    </a:p>
                  </a:txBody>
                  <a:tcPr/>
                </a:tc>
                <a:tc>
                  <a:txBody>
                    <a:bodyPr/>
                    <a:lstStyle/>
                    <a:p>
                      <a:pPr algn="ctr"/>
                      <a:r>
                        <a:rPr lang="en-US" altLang="zh-TW" dirty="0" smtClean="0">
                          <a:solidFill>
                            <a:schemeClr val="tx1"/>
                          </a:solidFill>
                          <a:ea typeface="標楷體" pitchFamily="65" charset="-120"/>
                        </a:rPr>
                        <a:t>11</a:t>
                      </a:r>
                      <a:endParaRPr lang="zh-TW" altLang="en-US" dirty="0">
                        <a:solidFill>
                          <a:schemeClr val="tx1"/>
                        </a:solidFill>
                        <a:ea typeface="標楷體" pitchFamily="65" charset="-120"/>
                      </a:endParaRPr>
                    </a:p>
                  </a:txBody>
                  <a:tcPr/>
                </a:tc>
              </a:tr>
            </a:tbl>
          </a:graphicData>
        </a:graphic>
      </p:graphicFrame>
      <p:graphicFrame>
        <p:nvGraphicFramePr>
          <p:cNvPr id="7" name="內容版面配置區 4"/>
          <p:cNvGraphicFramePr>
            <a:graphicFrameLocks/>
          </p:cNvGraphicFramePr>
          <p:nvPr>
            <p:extLst>
              <p:ext uri="{D42A27DB-BD31-4B8C-83A1-F6EECF244321}">
                <p14:modId xmlns:p14="http://schemas.microsoft.com/office/powerpoint/2010/main" val="4001003458"/>
              </p:ext>
            </p:extLst>
          </p:nvPr>
        </p:nvGraphicFramePr>
        <p:xfrm>
          <a:off x="395536" y="4149080"/>
          <a:ext cx="8229600" cy="74168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r>
                        <a:rPr lang="zh-TW" altLang="zh-TW" sz="1800" b="1" kern="1200" dirty="0" smtClean="0">
                          <a:solidFill>
                            <a:srgbClr val="006600"/>
                          </a:solidFill>
                          <a:effectLst/>
                          <a:latin typeface="+mn-lt"/>
                          <a:ea typeface="標楷體" pitchFamily="65" charset="-120"/>
                          <a:cs typeface="+mn-cs"/>
                        </a:rPr>
                        <a:t>澎 湖 縣</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FF0000"/>
                          </a:solidFill>
                          <a:effectLst/>
                          <a:latin typeface="+mn-lt"/>
                          <a:ea typeface="標楷體" pitchFamily="65" charset="-120"/>
                          <a:cs typeface="+mn-cs"/>
                        </a:rPr>
                        <a:t>基 隆 市</a:t>
                      </a:r>
                      <a:endParaRPr lang="zh-TW" altLang="en-US" dirty="0">
                        <a:solidFill>
                          <a:srgbClr val="FF0000"/>
                        </a:solidFill>
                        <a:ea typeface="標楷體" pitchFamily="65" charset="-120"/>
                      </a:endParaRPr>
                    </a:p>
                  </a:txBody>
                  <a:tcPr/>
                </a:tc>
                <a:tc>
                  <a:txBody>
                    <a:bodyPr/>
                    <a:lstStyle/>
                    <a:p>
                      <a:r>
                        <a:rPr lang="zh-TW" altLang="zh-TW" sz="1800" b="1" kern="1200" dirty="0" smtClean="0">
                          <a:solidFill>
                            <a:srgbClr val="A50021"/>
                          </a:solidFill>
                          <a:effectLst/>
                          <a:latin typeface="+mn-lt"/>
                          <a:ea typeface="標楷體" pitchFamily="65" charset="-120"/>
                          <a:cs typeface="+mn-cs"/>
                        </a:rPr>
                        <a:t>新 竹 市</a:t>
                      </a:r>
                      <a:endParaRPr lang="zh-TW" altLang="en-US" dirty="0">
                        <a:solidFill>
                          <a:srgbClr val="A50021"/>
                        </a:solidFill>
                        <a:ea typeface="標楷體" pitchFamily="65" charset="-120"/>
                      </a:endParaRPr>
                    </a:p>
                  </a:txBody>
                  <a:tcPr/>
                </a:tc>
                <a:tc>
                  <a:txBody>
                    <a:bodyPr/>
                    <a:lstStyle/>
                    <a:p>
                      <a:r>
                        <a:rPr lang="zh-TW" altLang="zh-TW" sz="1800" b="1" kern="1200" dirty="0" smtClean="0">
                          <a:solidFill>
                            <a:srgbClr val="0000FF"/>
                          </a:solidFill>
                          <a:effectLst/>
                          <a:latin typeface="+mn-lt"/>
                          <a:ea typeface="標楷體" pitchFamily="65" charset="-120"/>
                          <a:cs typeface="+mn-cs"/>
                        </a:rPr>
                        <a:t>嘉 義 市</a:t>
                      </a:r>
                      <a:endParaRPr lang="zh-TW" altLang="en-US" dirty="0">
                        <a:solidFill>
                          <a:srgbClr val="0000FF"/>
                        </a:solidFill>
                        <a:ea typeface="標楷體" pitchFamily="65" charset="-120"/>
                      </a:endParaRPr>
                    </a:p>
                  </a:txBody>
                  <a:tcPr/>
                </a:tc>
                <a:tc>
                  <a:txBody>
                    <a:bodyPr/>
                    <a:lstStyle/>
                    <a:p>
                      <a:r>
                        <a:rPr lang="zh-TW" altLang="zh-TW" sz="1800" b="1" kern="1200" dirty="0" smtClean="0">
                          <a:solidFill>
                            <a:srgbClr val="006600"/>
                          </a:solidFill>
                          <a:effectLst/>
                          <a:latin typeface="+mn-lt"/>
                          <a:ea typeface="標楷體" pitchFamily="65" charset="-120"/>
                          <a:cs typeface="+mn-cs"/>
                        </a:rPr>
                        <a:t>金 門 縣</a:t>
                      </a:r>
                      <a:endParaRPr lang="zh-TW" altLang="en-US" dirty="0">
                        <a:solidFill>
                          <a:srgbClr val="006600"/>
                        </a:solidFill>
                        <a:ea typeface="標楷體" pitchFamily="65" charset="-120"/>
                      </a:endParaRPr>
                    </a:p>
                  </a:txBody>
                  <a:tcPr/>
                </a:tc>
                <a:tc>
                  <a:txBody>
                    <a:bodyPr/>
                    <a:lstStyle/>
                    <a:p>
                      <a:r>
                        <a:rPr lang="zh-TW" altLang="zh-TW" sz="1800" b="1" kern="1200" dirty="0" smtClean="0">
                          <a:solidFill>
                            <a:srgbClr val="A50021"/>
                          </a:solidFill>
                          <a:effectLst/>
                          <a:latin typeface="+mn-lt"/>
                          <a:ea typeface="標楷體" pitchFamily="65" charset="-120"/>
                          <a:cs typeface="+mn-cs"/>
                        </a:rPr>
                        <a:t>連 江 縣</a:t>
                      </a:r>
                      <a:endParaRPr lang="zh-TW" altLang="en-US" dirty="0">
                        <a:solidFill>
                          <a:srgbClr val="A50021"/>
                        </a:solidFill>
                        <a:ea typeface="標楷體" pitchFamily="65" charset="-120"/>
                      </a:endParaRPr>
                    </a:p>
                  </a:txBody>
                  <a:tcPr/>
                </a:tc>
                <a:tc>
                  <a:txBody>
                    <a:bodyPr/>
                    <a:lstStyle/>
                    <a:p>
                      <a:endParaRPr lang="zh-TW" altLang="en-US" dirty="0">
                        <a:ea typeface="標楷體" pitchFamily="65" charset="-120"/>
                      </a:endParaRPr>
                    </a:p>
                  </a:txBody>
                  <a:tcPr/>
                </a:tc>
                <a:tc>
                  <a:txBody>
                    <a:bodyPr/>
                    <a:lstStyle/>
                    <a:p>
                      <a:endParaRPr lang="zh-TW" altLang="en-US" dirty="0">
                        <a:ea typeface="標楷體" pitchFamily="65" charset="-120"/>
                      </a:endParaRPr>
                    </a:p>
                  </a:txBody>
                  <a:tcPr/>
                </a:tc>
              </a:tr>
              <a:tr h="370840">
                <a:tc>
                  <a:txBody>
                    <a:bodyPr/>
                    <a:lstStyle/>
                    <a:p>
                      <a:pPr algn="ctr"/>
                      <a:r>
                        <a:rPr lang="en-US" altLang="zh-TW" dirty="0" smtClean="0">
                          <a:solidFill>
                            <a:srgbClr val="006600"/>
                          </a:solidFill>
                          <a:ea typeface="標楷體" pitchFamily="65" charset="-120"/>
                        </a:rPr>
                        <a:t>9</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FF0000"/>
                          </a:solidFill>
                          <a:ea typeface="標楷體" pitchFamily="65" charset="-120"/>
                        </a:rPr>
                        <a:t>6</a:t>
                      </a:r>
                      <a:endParaRPr lang="zh-TW" altLang="en-US" dirty="0">
                        <a:solidFill>
                          <a:srgbClr val="FF0000"/>
                        </a:solidFill>
                        <a:ea typeface="標楷體" pitchFamily="65" charset="-120"/>
                      </a:endParaRPr>
                    </a:p>
                  </a:txBody>
                  <a:tcPr/>
                </a:tc>
                <a:tc>
                  <a:txBody>
                    <a:bodyPr/>
                    <a:lstStyle/>
                    <a:p>
                      <a:pPr algn="ctr"/>
                      <a:r>
                        <a:rPr lang="en-US" altLang="zh-TW" dirty="0" smtClean="0">
                          <a:solidFill>
                            <a:srgbClr val="A50021"/>
                          </a:solidFill>
                          <a:ea typeface="標楷體" pitchFamily="65" charset="-120"/>
                        </a:rPr>
                        <a:t>6</a:t>
                      </a:r>
                      <a:endParaRPr lang="zh-TW" altLang="en-US" dirty="0">
                        <a:solidFill>
                          <a:srgbClr val="A50021"/>
                        </a:solidFill>
                        <a:ea typeface="標楷體" pitchFamily="65" charset="-120"/>
                      </a:endParaRPr>
                    </a:p>
                  </a:txBody>
                  <a:tcPr/>
                </a:tc>
                <a:tc>
                  <a:txBody>
                    <a:bodyPr/>
                    <a:lstStyle/>
                    <a:p>
                      <a:pPr algn="ctr"/>
                      <a:r>
                        <a:rPr lang="en-US" altLang="zh-TW" dirty="0" smtClean="0">
                          <a:solidFill>
                            <a:srgbClr val="0000FF"/>
                          </a:solidFill>
                          <a:ea typeface="標楷體" pitchFamily="65" charset="-120"/>
                        </a:rPr>
                        <a:t>6</a:t>
                      </a:r>
                      <a:endParaRPr lang="zh-TW" altLang="en-US" dirty="0">
                        <a:solidFill>
                          <a:srgbClr val="0000FF"/>
                        </a:solidFill>
                        <a:ea typeface="標楷體" pitchFamily="65" charset="-120"/>
                      </a:endParaRPr>
                    </a:p>
                  </a:txBody>
                  <a:tcPr/>
                </a:tc>
                <a:tc>
                  <a:txBody>
                    <a:bodyPr/>
                    <a:lstStyle/>
                    <a:p>
                      <a:pPr algn="ctr"/>
                      <a:r>
                        <a:rPr lang="en-US" altLang="zh-TW" dirty="0" smtClean="0">
                          <a:solidFill>
                            <a:srgbClr val="006600"/>
                          </a:solidFill>
                          <a:ea typeface="標楷體" pitchFamily="65" charset="-120"/>
                        </a:rPr>
                        <a:t>7</a:t>
                      </a:r>
                      <a:endParaRPr lang="zh-TW" altLang="en-US" dirty="0">
                        <a:solidFill>
                          <a:srgbClr val="006600"/>
                        </a:solidFill>
                        <a:ea typeface="標楷體" pitchFamily="65" charset="-120"/>
                      </a:endParaRPr>
                    </a:p>
                  </a:txBody>
                  <a:tcPr/>
                </a:tc>
                <a:tc>
                  <a:txBody>
                    <a:bodyPr/>
                    <a:lstStyle/>
                    <a:p>
                      <a:pPr algn="ctr"/>
                      <a:r>
                        <a:rPr lang="en-US" altLang="zh-TW" dirty="0" smtClean="0">
                          <a:solidFill>
                            <a:srgbClr val="A50021"/>
                          </a:solidFill>
                          <a:ea typeface="標楷體" pitchFamily="65" charset="-120"/>
                        </a:rPr>
                        <a:t>6</a:t>
                      </a:r>
                      <a:endParaRPr lang="zh-TW" altLang="en-US" dirty="0">
                        <a:solidFill>
                          <a:srgbClr val="A50021"/>
                        </a:solidFill>
                        <a:ea typeface="標楷體" pitchFamily="65" charset="-120"/>
                      </a:endParaRPr>
                    </a:p>
                  </a:txBody>
                  <a:tcPr/>
                </a:tc>
                <a:tc>
                  <a:txBody>
                    <a:bodyPr/>
                    <a:lstStyle/>
                    <a:p>
                      <a:pPr algn="ctr"/>
                      <a:endParaRPr lang="zh-TW" altLang="en-US" dirty="0">
                        <a:ea typeface="標楷體" pitchFamily="65" charset="-120"/>
                      </a:endParaRPr>
                    </a:p>
                  </a:txBody>
                  <a:tcPr/>
                </a:tc>
                <a:tc>
                  <a:txBody>
                    <a:bodyPr/>
                    <a:lstStyle/>
                    <a:p>
                      <a:pPr algn="ctr"/>
                      <a:endParaRPr lang="zh-TW" altLang="en-US" dirty="0">
                        <a:ea typeface="標楷體" pitchFamily="65" charset="-120"/>
                      </a:endParaRPr>
                    </a:p>
                  </a:txBody>
                  <a:tcPr/>
                </a:tc>
              </a:tr>
            </a:tbl>
          </a:graphicData>
        </a:graphic>
      </p:graphicFrame>
    </p:spTree>
    <p:extLst>
      <p:ext uri="{BB962C8B-B14F-4D97-AF65-F5344CB8AC3E}">
        <p14:creationId xmlns:p14="http://schemas.microsoft.com/office/powerpoint/2010/main" val="3008038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7190"/>
            <a:ext cx="8229600" cy="1143000"/>
          </a:xfrm>
        </p:spPr>
        <p:txBody>
          <a:bodyPr/>
          <a:lstStyle/>
          <a:p>
            <a:r>
              <a:rPr lang="zh-TW" altLang="en-US" b="1" dirty="0" smtClean="0">
                <a:solidFill>
                  <a:schemeClr val="tx1"/>
                </a:solidFill>
                <a:latin typeface="標楷體" pitchFamily="65" charset="-120"/>
                <a:ea typeface="標楷體" pitchFamily="65" charset="-120"/>
              </a:rPr>
              <a:t>審查</a:t>
            </a:r>
            <a:r>
              <a:rPr lang="zh-TW" altLang="en-US" b="1" dirty="0">
                <a:solidFill>
                  <a:schemeClr val="tx1"/>
                </a:solidFill>
                <a:latin typeface="標楷體" pitchFamily="65" charset="-120"/>
              </a:rPr>
              <a:t>作業期程</a:t>
            </a:r>
            <a:endParaRPr lang="zh-TW" altLang="en-US" b="1" dirty="0">
              <a:solidFill>
                <a:schemeClr val="tx1"/>
              </a:solidFill>
              <a:latin typeface="標楷體" pitchFamily="65" charset="-120"/>
              <a:ea typeface="標楷體" pitchFamily="65" charset="-120"/>
            </a:endParaRPr>
          </a:p>
        </p:txBody>
      </p:sp>
      <p:sp>
        <p:nvSpPr>
          <p:cNvPr id="3" name="內容版面配置區 2"/>
          <p:cNvSpPr>
            <a:spLocks noGrp="1"/>
          </p:cNvSpPr>
          <p:nvPr>
            <p:ph idx="1"/>
          </p:nvPr>
        </p:nvSpPr>
        <p:spPr>
          <a:xfrm>
            <a:off x="467544" y="1268760"/>
            <a:ext cx="8208912" cy="3888432"/>
          </a:xfrm>
        </p:spPr>
        <p:txBody>
          <a:bodyPr/>
          <a:lstStyle/>
          <a:p>
            <a:r>
              <a:rPr lang="en-US" altLang="zh-TW" sz="2400" dirty="0" smtClean="0">
                <a:solidFill>
                  <a:srgbClr val="FF0000"/>
                </a:solidFill>
                <a:latin typeface="標楷體" pitchFamily="65" charset="-120"/>
              </a:rPr>
              <a:t>4/10</a:t>
            </a:r>
            <a:r>
              <a:rPr lang="zh-TW" altLang="en-US" sz="2400" dirty="0" smtClean="0">
                <a:solidFill>
                  <a:srgbClr val="FF0000"/>
                </a:solidFill>
                <a:latin typeface="標楷體" pitchFamily="65" charset="-120"/>
              </a:rPr>
              <a:t>前，縣市將初審後之計畫，依照補助</a:t>
            </a:r>
            <a:r>
              <a:rPr lang="zh-TW" altLang="en-US" sz="2400" dirty="0">
                <a:solidFill>
                  <a:srgbClr val="FF0000"/>
                </a:solidFill>
                <a:latin typeface="標楷體" pitchFamily="65" charset="-120"/>
              </a:rPr>
              <a:t>優先</a:t>
            </a:r>
            <a:r>
              <a:rPr lang="zh-TW" altLang="en-US" sz="2400" dirty="0" smtClean="0">
                <a:solidFill>
                  <a:srgbClr val="FF0000"/>
                </a:solidFill>
                <a:latin typeface="標楷體" pitchFamily="65" charset="-120"/>
              </a:rPr>
              <a:t>順序編製目錄，並將申請學校之計畫存放於光碟片連同相關資料，</a:t>
            </a:r>
            <a:r>
              <a:rPr lang="zh-TW" altLang="en-US" sz="2400" dirty="0">
                <a:solidFill>
                  <a:srgbClr val="FF0000"/>
                </a:solidFill>
                <a:latin typeface="標楷體" pitchFamily="65" charset="-120"/>
              </a:rPr>
              <a:t>發函並</a:t>
            </a:r>
            <a:r>
              <a:rPr lang="zh-TW" altLang="en-US" sz="2400" dirty="0" smtClean="0">
                <a:solidFill>
                  <a:srgbClr val="FF0000"/>
                </a:solidFill>
                <a:latin typeface="標楷體" pitchFamily="65" charset="-120"/>
              </a:rPr>
              <a:t>以</a:t>
            </a:r>
            <a:r>
              <a:rPr lang="zh-TW" altLang="en-US" sz="2400" dirty="0">
                <a:solidFill>
                  <a:srgbClr val="FF0000"/>
                </a:solidFill>
                <a:latin typeface="標楷體" pitchFamily="65" charset="-120"/>
              </a:rPr>
              <a:t>掛號寄達</a:t>
            </a:r>
            <a:r>
              <a:rPr lang="zh-TW" altLang="en-US" sz="2400" dirty="0">
                <a:solidFill>
                  <a:srgbClr val="FF0000"/>
                </a:solidFill>
              </a:rPr>
              <a:t> </a:t>
            </a:r>
            <a:r>
              <a:rPr lang="zh-TW" altLang="en-US" sz="2400" dirty="0" smtClean="0">
                <a:solidFill>
                  <a:srgbClr val="FF0000"/>
                </a:solidFill>
                <a:latin typeface="新細明體"/>
                <a:ea typeface="新細明體"/>
              </a:rPr>
              <a:t>「</a:t>
            </a:r>
            <a:r>
              <a:rPr lang="en-US" altLang="zh-TW" sz="2400" dirty="0" smtClean="0">
                <a:solidFill>
                  <a:srgbClr val="FF0000"/>
                </a:solidFill>
              </a:rPr>
              <a:t>433</a:t>
            </a:r>
            <a:r>
              <a:rPr lang="zh-TW" altLang="en-US" sz="2400" dirty="0">
                <a:solidFill>
                  <a:srgbClr val="FF0000"/>
                </a:solidFill>
              </a:rPr>
              <a:t>台中市沙鹿區臺灣大道七段</a:t>
            </a:r>
            <a:r>
              <a:rPr lang="en-US" altLang="zh-TW" sz="2400" dirty="0">
                <a:solidFill>
                  <a:srgbClr val="FF0000"/>
                </a:solidFill>
              </a:rPr>
              <a:t>200</a:t>
            </a:r>
            <a:r>
              <a:rPr lang="zh-TW" altLang="en-US" sz="2400" dirty="0">
                <a:solidFill>
                  <a:srgbClr val="FF0000"/>
                </a:solidFill>
              </a:rPr>
              <a:t>號</a:t>
            </a:r>
            <a:r>
              <a:rPr lang="zh-TW" altLang="en-US" sz="2400" dirty="0" smtClean="0">
                <a:solidFill>
                  <a:srgbClr val="FF0000"/>
                </a:solidFill>
                <a:latin typeface="標楷體" pitchFamily="65" charset="-120"/>
              </a:rPr>
              <a:t>至靜宜大學</a:t>
            </a:r>
            <a:r>
              <a:rPr lang="zh-TW" altLang="en-US" sz="2400" dirty="0">
                <a:solidFill>
                  <a:srgbClr val="FF0000"/>
                </a:solidFill>
              </a:rPr>
              <a:t>教育研究所蘇元煜先生收</a:t>
            </a:r>
            <a:r>
              <a:rPr lang="zh-TW" altLang="en-US" sz="2400" dirty="0">
                <a:solidFill>
                  <a:srgbClr val="FF0000"/>
                </a:solidFill>
                <a:latin typeface="新細明體"/>
                <a:ea typeface="新細明體"/>
              </a:rPr>
              <a:t>」</a:t>
            </a:r>
            <a:r>
              <a:rPr lang="zh-TW" altLang="en-US" sz="2400" dirty="0">
                <a:solidFill>
                  <a:srgbClr val="FF0000"/>
                </a:solidFill>
                <a:latin typeface="標楷體" panose="03000509000000000000" pitchFamily="65" charset="-120"/>
              </a:rPr>
              <a:t>連絡電話</a:t>
            </a:r>
            <a:r>
              <a:rPr lang="en-US" altLang="zh-TW" sz="2400" dirty="0">
                <a:solidFill>
                  <a:srgbClr val="FF0000"/>
                </a:solidFill>
                <a:latin typeface="標楷體" panose="03000509000000000000" pitchFamily="65" charset="-120"/>
              </a:rPr>
              <a:t>0933178439</a:t>
            </a:r>
            <a:r>
              <a:rPr lang="zh-TW" altLang="en-US" sz="2400" dirty="0" smtClean="0">
                <a:solidFill>
                  <a:srgbClr val="FF0000"/>
                </a:solidFill>
                <a:latin typeface="標楷體" pitchFamily="65" charset="-120"/>
              </a:rPr>
              <a:t>。</a:t>
            </a:r>
            <a:endParaRPr lang="en-US" altLang="zh-TW" sz="2400" dirty="0" smtClean="0">
              <a:solidFill>
                <a:srgbClr val="FF0000"/>
              </a:solidFill>
              <a:latin typeface="標楷體" pitchFamily="65" charset="-120"/>
            </a:endParaRPr>
          </a:p>
          <a:p>
            <a:r>
              <a:rPr lang="en-US" altLang="zh-TW" sz="2400" dirty="0" smtClean="0">
                <a:latin typeface="標楷體" pitchFamily="65" charset="-120"/>
              </a:rPr>
              <a:t>4/13-14 </a:t>
            </a:r>
            <a:r>
              <a:rPr lang="zh-TW" altLang="en-US" sz="2400" dirty="0" smtClean="0">
                <a:latin typeface="標楷體" pitchFamily="65" charset="-120"/>
              </a:rPr>
              <a:t>縣市資料彙整</a:t>
            </a:r>
            <a:endParaRPr lang="en-US" altLang="zh-TW" sz="2400" dirty="0" smtClean="0">
              <a:latin typeface="標楷體" pitchFamily="65" charset="-120"/>
            </a:endParaRPr>
          </a:p>
          <a:p>
            <a:r>
              <a:rPr lang="en-US" altLang="zh-TW" sz="2400" dirty="0" smtClean="0">
                <a:solidFill>
                  <a:srgbClr val="0000FF"/>
                </a:solidFill>
                <a:latin typeface="標楷體" pitchFamily="65" charset="-120"/>
              </a:rPr>
              <a:t>4/15 </a:t>
            </a:r>
            <a:r>
              <a:rPr lang="zh-TW" altLang="en-US" sz="2400" dirty="0" smtClean="0">
                <a:solidFill>
                  <a:srgbClr val="0000FF"/>
                </a:solidFill>
                <a:latin typeface="標楷體" pitchFamily="65" charset="-120"/>
              </a:rPr>
              <a:t>核心小組就申請件數進行分配</a:t>
            </a:r>
            <a:endParaRPr lang="en-US" altLang="zh-TW" sz="2400" dirty="0" smtClean="0">
              <a:solidFill>
                <a:srgbClr val="0000FF"/>
              </a:solidFill>
              <a:latin typeface="標楷體" pitchFamily="65" charset="-120"/>
            </a:endParaRPr>
          </a:p>
          <a:p>
            <a:r>
              <a:rPr lang="en-US" altLang="zh-TW" sz="2400" dirty="0" smtClean="0">
                <a:latin typeface="標楷體" pitchFamily="65" charset="-120"/>
              </a:rPr>
              <a:t>4/16 </a:t>
            </a:r>
            <a:r>
              <a:rPr lang="zh-TW" altLang="en-US" sz="2400" dirty="0" smtClean="0">
                <a:latin typeface="標楷體" pitchFamily="65" charset="-120"/>
              </a:rPr>
              <a:t>將電子檔寄達審查委員</a:t>
            </a:r>
            <a:endParaRPr lang="en-US" altLang="zh-TW" sz="2400" dirty="0" smtClean="0">
              <a:latin typeface="標楷體" pitchFamily="65" charset="-120"/>
            </a:endParaRPr>
          </a:p>
          <a:p>
            <a:r>
              <a:rPr lang="en-US" altLang="zh-TW" sz="2400" dirty="0" smtClean="0">
                <a:solidFill>
                  <a:srgbClr val="FF33CC"/>
                </a:solidFill>
                <a:latin typeface="標楷體" pitchFamily="65" charset="-120"/>
              </a:rPr>
              <a:t>4/19 </a:t>
            </a:r>
            <a:r>
              <a:rPr lang="zh-TW" altLang="en-US" sz="2400" dirty="0" smtClean="0">
                <a:solidFill>
                  <a:srgbClr val="FF33CC"/>
                </a:solidFill>
                <a:latin typeface="標楷體" pitchFamily="65" charset="-120"/>
              </a:rPr>
              <a:t>審查委員回傳審查意見表</a:t>
            </a:r>
            <a:endParaRPr lang="en-US" altLang="zh-TW" sz="2400" dirty="0" smtClean="0">
              <a:solidFill>
                <a:srgbClr val="FF33CC"/>
              </a:solidFill>
              <a:latin typeface="標楷體" pitchFamily="65" charset="-120"/>
            </a:endParaRPr>
          </a:p>
          <a:p>
            <a:r>
              <a:rPr lang="en-US" altLang="zh-TW" sz="2400" dirty="0" smtClean="0">
                <a:latin typeface="標楷體" pitchFamily="65" charset="-120"/>
              </a:rPr>
              <a:t>4/20 </a:t>
            </a:r>
            <a:r>
              <a:rPr lang="zh-TW" altLang="en-US" sz="2400" dirty="0" smtClean="0">
                <a:latin typeface="標楷體" pitchFamily="65" charset="-120"/>
              </a:rPr>
              <a:t>彙整審查</a:t>
            </a:r>
            <a:r>
              <a:rPr lang="zh-TW" altLang="en-US" sz="2400" dirty="0">
                <a:latin typeface="標楷體" pitchFamily="65" charset="-120"/>
              </a:rPr>
              <a:t>意見</a:t>
            </a:r>
            <a:r>
              <a:rPr lang="zh-TW" altLang="en-US" sz="2400" dirty="0" smtClean="0">
                <a:latin typeface="標楷體" pitchFamily="65" charset="-120"/>
              </a:rPr>
              <a:t>表</a:t>
            </a:r>
            <a:endParaRPr lang="en-US" altLang="zh-TW" sz="2400" dirty="0" smtClean="0">
              <a:latin typeface="標楷體" pitchFamily="65" charset="-120"/>
            </a:endParaRPr>
          </a:p>
          <a:p>
            <a:r>
              <a:rPr lang="en-US" altLang="zh-TW" sz="2400" dirty="0" smtClean="0">
                <a:solidFill>
                  <a:srgbClr val="C00000"/>
                </a:solidFill>
                <a:latin typeface="標楷體" pitchFamily="65" charset="-120"/>
              </a:rPr>
              <a:t>4/21 </a:t>
            </a:r>
            <a:r>
              <a:rPr lang="zh-TW" altLang="en-US" sz="2400" dirty="0" smtClean="0">
                <a:solidFill>
                  <a:srgbClr val="C00000"/>
                </a:solidFill>
                <a:latin typeface="標楷體" pitchFamily="65" charset="-120"/>
              </a:rPr>
              <a:t>申請學校審查會議</a:t>
            </a:r>
          </a:p>
          <a:p>
            <a:pPr marL="0" indent="0">
              <a:buNone/>
            </a:pPr>
            <a:endParaRPr lang="en-US" altLang="zh-TW" sz="2000" b="1" dirty="0" smtClean="0">
              <a:solidFill>
                <a:srgbClr val="008E40"/>
              </a:solidFill>
              <a:latin typeface="標楷體" pitchFamily="65" charset="-120"/>
              <a:ea typeface="標楷體" pitchFamily="65" charset="-120"/>
            </a:endParaRPr>
          </a:p>
        </p:txBody>
      </p:sp>
    </p:spTree>
    <p:extLst>
      <p:ext uri="{BB962C8B-B14F-4D97-AF65-F5344CB8AC3E}">
        <p14:creationId xmlns:p14="http://schemas.microsoft.com/office/powerpoint/2010/main" val="311555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420888"/>
            <a:ext cx="8229600" cy="1143000"/>
          </a:xfrm>
        </p:spPr>
        <p:txBody>
          <a:bodyPr/>
          <a:lstStyle/>
          <a:p>
            <a:r>
              <a:rPr lang="zh-TW" altLang="en-US" b="1" dirty="0" smtClean="0">
                <a:solidFill>
                  <a:srgbClr val="FF3300"/>
                </a:solidFill>
              </a:rPr>
              <a:t>審查原則及輔導方式</a:t>
            </a:r>
            <a:endParaRPr lang="zh-TW" altLang="en-US" b="1" dirty="0">
              <a:solidFill>
                <a:srgbClr val="FF3300"/>
              </a:solidFill>
            </a:endParaRPr>
          </a:p>
        </p:txBody>
      </p:sp>
    </p:spTree>
    <p:extLst>
      <p:ext uri="{BB962C8B-B14F-4D97-AF65-F5344CB8AC3E}">
        <p14:creationId xmlns:p14="http://schemas.microsoft.com/office/powerpoint/2010/main" val="1900494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16632"/>
            <a:ext cx="8229600" cy="1143000"/>
          </a:xfrm>
        </p:spPr>
        <p:txBody>
          <a:bodyPr/>
          <a:lstStyle/>
          <a:p>
            <a:r>
              <a:rPr lang="zh-TW" altLang="en-US" b="1" dirty="0" smtClean="0">
                <a:solidFill>
                  <a:srgbClr val="002060"/>
                </a:solidFill>
                <a:latin typeface="標楷體" pitchFamily="65" charset="-120"/>
                <a:ea typeface="標楷體" pitchFamily="65" charset="-120"/>
              </a:rPr>
              <a:t>方案一審查規準</a:t>
            </a:r>
            <a:endParaRPr lang="zh-TW" altLang="en-US" b="1" dirty="0">
              <a:solidFill>
                <a:srgbClr val="002060"/>
              </a:solidFill>
              <a:latin typeface="標楷體" pitchFamily="65" charset="-120"/>
              <a:ea typeface="標楷體" pitchFamily="65"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2347121102"/>
              </p:ext>
            </p:extLst>
          </p:nvPr>
        </p:nvGraphicFramePr>
        <p:xfrm>
          <a:off x="611560" y="1412776"/>
          <a:ext cx="7920880" cy="3779520"/>
        </p:xfrm>
        <a:graphic>
          <a:graphicData uri="http://schemas.openxmlformats.org/drawingml/2006/table">
            <a:tbl>
              <a:tblPr firstRow="1" bandRow="1">
                <a:tableStyleId>{21E4AEA4-8DFA-4A89-87EB-49C32662AFE0}</a:tableStyleId>
              </a:tblPr>
              <a:tblGrid>
                <a:gridCol w="779261"/>
                <a:gridCol w="7141619"/>
              </a:tblGrid>
              <a:tr h="370840">
                <a:tc row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計畫內容完整程度</a:t>
                      </a:r>
                      <a:endParaRPr lang="en-US" altLang="zh-TW" sz="2000" dirty="0" smtClean="0">
                        <a:latin typeface="標楷體" panose="03000509000000000000" pitchFamily="65" charset="-120"/>
                        <a:ea typeface="標楷體" panose="03000509000000000000" pitchFamily="65" charset="-120"/>
                      </a:endParaRPr>
                    </a:p>
                    <a:p>
                      <a:endParaRPr lang="zh-TW" altLang="en-US" sz="2000" dirty="0">
                        <a:latin typeface="標楷體" panose="03000509000000000000" pitchFamily="65" charset="-120"/>
                        <a:ea typeface="標楷體" panose="03000509000000000000" pitchFamily="65" charset="-120"/>
                      </a:endParaRPr>
                    </a:p>
                  </a:txBody>
                  <a:tcPr/>
                </a:tc>
                <a:tc>
                  <a:txBody>
                    <a:bodyPr/>
                    <a:lstStyle/>
                    <a:p>
                      <a:r>
                        <a:rPr lang="zh-TW" altLang="en-US" sz="2000" dirty="0" smtClean="0">
                          <a:latin typeface="標楷體" panose="03000509000000000000" pitchFamily="65" charset="-120"/>
                          <a:ea typeface="標楷體" panose="03000509000000000000" pitchFamily="65" charset="-120"/>
                        </a:rPr>
                        <a:t>規準</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執行團隊組織完備、分工明確，活動計畫、行動策略具體可行</a:t>
                      </a:r>
                      <a:r>
                        <a:rPr lang="zh-TW" altLang="en-US" sz="2000" dirty="0" smtClean="0">
                          <a:latin typeface="標楷體" panose="03000509000000000000" pitchFamily="65" charset="-120"/>
                          <a:ea typeface="標楷體" panose="03000509000000000000" pitchFamily="65" charset="-120"/>
                        </a:rPr>
                        <a:t>。</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a:p>
                  </a:txBody>
                  <a:tcPr/>
                </a:tc>
                <a:tc>
                  <a:txBody>
                    <a:bodyPr/>
                    <a:lstStyle/>
                    <a:p>
                      <a:r>
                        <a:rPr lang="zh-TW" altLang="en-US" sz="2000" dirty="0" smtClean="0">
                          <a:latin typeface="標楷體" panose="03000509000000000000" pitchFamily="65" charset="-120"/>
                          <a:ea typeface="標楷體" panose="03000509000000000000" pitchFamily="65" charset="-120"/>
                        </a:rPr>
                        <a:t>能聘請具備專長之人員等擔任師資，且檢具相關證明。</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zh-TW" sz="2000" dirty="0" smtClean="0">
                          <a:latin typeface="標楷體" panose="03000509000000000000" pitchFamily="65" charset="-120"/>
                          <a:ea typeface="標楷體" panose="03000509000000000000" pitchFamily="65" charset="-120"/>
                        </a:rPr>
                        <a:t>能為參與師資辦理夏日樂學座談會或研習，以凝聚共識</a:t>
                      </a:r>
                      <a:r>
                        <a:rPr lang="zh-TW" altLang="en-US" sz="2000" dirty="0" smtClean="0">
                          <a:latin typeface="標楷體" panose="03000509000000000000" pitchFamily="65" charset="-120"/>
                          <a:ea typeface="標楷體" panose="03000509000000000000" pitchFamily="65" charset="-120"/>
                        </a:rPr>
                        <a:t>。</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zh-TW" sz="2000" dirty="0" smtClean="0">
                          <a:latin typeface="標楷體" panose="03000509000000000000" pitchFamily="65" charset="-120"/>
                          <a:ea typeface="標楷體" panose="03000509000000000000" pitchFamily="65" charset="-120"/>
                        </a:rPr>
                        <a:t>師資之安排能顧及多樣化，不致集中在單一項目、少數人員</a:t>
                      </a:r>
                      <a:r>
                        <a:rPr lang="zh-TW" altLang="en-US" sz="2000" dirty="0" smtClean="0">
                          <a:latin typeface="標楷體" panose="03000509000000000000" pitchFamily="65" charset="-120"/>
                          <a:ea typeface="標楷體" panose="03000509000000000000" pitchFamily="65" charset="-120"/>
                        </a:rPr>
                        <a:t>。</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能具體呈現學習績效，如辦理動靜態成果發表。</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能自行編製教材，並成立網站，且將相關資料上傳，以利各界瀏覽。</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經費編列能符合經濟效益且依據教育部補助及委辦經費核撥結報作業要點編列。</a:t>
                      </a:r>
                      <a:endParaRPr lang="zh-TW" altLang="en-US" sz="2000" dirty="0">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val="479837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7190"/>
            <a:ext cx="8229600" cy="1143000"/>
          </a:xfrm>
        </p:spPr>
        <p:txBody>
          <a:bodyPr/>
          <a:lstStyle/>
          <a:p>
            <a:r>
              <a:rPr lang="zh-TW" altLang="en-US" b="1" dirty="0" smtClean="0">
                <a:solidFill>
                  <a:srgbClr val="002060"/>
                </a:solidFill>
                <a:latin typeface="標楷體" pitchFamily="65" charset="-120"/>
                <a:ea typeface="標楷體" pitchFamily="65" charset="-120"/>
              </a:rPr>
              <a:t>方案一審查規準</a:t>
            </a:r>
            <a:endParaRPr lang="zh-TW" altLang="en-US" b="1" dirty="0">
              <a:solidFill>
                <a:srgbClr val="002060"/>
              </a:solidFill>
              <a:latin typeface="標楷體" pitchFamily="65" charset="-120"/>
              <a:ea typeface="標楷體" pitchFamily="65"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1962333014"/>
              </p:ext>
            </p:extLst>
          </p:nvPr>
        </p:nvGraphicFramePr>
        <p:xfrm>
          <a:off x="467543" y="1268760"/>
          <a:ext cx="7992889" cy="1920240"/>
        </p:xfrm>
        <a:graphic>
          <a:graphicData uri="http://schemas.openxmlformats.org/drawingml/2006/table">
            <a:tbl>
              <a:tblPr firstRow="1" bandRow="1">
                <a:tableStyleId>{21E4AEA4-8DFA-4A89-87EB-49C32662AFE0}</a:tableStyleId>
              </a:tblPr>
              <a:tblGrid>
                <a:gridCol w="566489"/>
                <a:gridCol w="7426400"/>
              </a:tblGrid>
              <a:tr h="427072">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課程豐富度</a:t>
                      </a:r>
                      <a:endParaRPr lang="en-US" altLang="zh-TW" sz="2000" dirty="0" smtClean="0">
                        <a:latin typeface="標楷體" panose="03000509000000000000" pitchFamily="65" charset="-120"/>
                        <a:ea typeface="標楷體" panose="03000509000000000000" pitchFamily="65" charset="-120"/>
                      </a:endParaRPr>
                    </a:p>
                    <a:p>
                      <a:endParaRPr lang="zh-TW" altLang="en-US" sz="2000" dirty="0">
                        <a:latin typeface="標楷體" panose="03000509000000000000" pitchFamily="65" charset="-120"/>
                        <a:ea typeface="標楷體" panose="03000509000000000000" pitchFamily="65" charset="-120"/>
                      </a:endParaRPr>
                    </a:p>
                  </a:txBody>
                  <a:tcPr/>
                </a:tc>
                <a:tc>
                  <a:txBody>
                    <a:bodyPr/>
                    <a:lstStyle/>
                    <a:p>
                      <a:r>
                        <a:rPr lang="zh-TW" altLang="en-US" sz="2000" dirty="0" smtClean="0">
                          <a:latin typeface="標楷體" panose="03000509000000000000" pitchFamily="65" charset="-120"/>
                          <a:ea typeface="標楷體" panose="03000509000000000000" pitchFamily="65" charset="-120"/>
                        </a:rPr>
                        <a:t>規準</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能規劃沉浸式、融入式、生活化之本土語文</a:t>
                      </a:r>
                      <a:r>
                        <a:rPr lang="en-US" altLang="zh-TW" sz="2000" dirty="0" smtClean="0">
                          <a:latin typeface="標楷體" panose="03000509000000000000" pitchFamily="65" charset="-120"/>
                          <a:ea typeface="標楷體" panose="03000509000000000000" pitchFamily="65" charset="-120"/>
                        </a:rPr>
                        <a:t>/</a:t>
                      </a:r>
                      <a:r>
                        <a:rPr lang="zh-TW" altLang="zh-TW" sz="2000" dirty="0" smtClean="0">
                          <a:latin typeface="標楷體" panose="03000509000000000000" pitchFamily="65" charset="-120"/>
                          <a:ea typeface="標楷體" panose="03000509000000000000" pitchFamily="65" charset="-120"/>
                        </a:rPr>
                        <a:t>新住民語文課程。</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能依據學校特色，設計多元化教學內容，發展夏日樂學課程模式。</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能結合先民智慧、傳統技藝等，讓學生體會在地文化之特色。</a:t>
                      </a:r>
                      <a:endParaRPr lang="zh-TW" altLang="en-US" sz="2000" dirty="0">
                        <a:latin typeface="標楷體" panose="03000509000000000000" pitchFamily="65" charset="-120"/>
                        <a:ea typeface="標楷體" panose="03000509000000000000" pitchFamily="65" charset="-120"/>
                      </a:endParaRPr>
                    </a:p>
                  </a:txBody>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671701655"/>
              </p:ext>
            </p:extLst>
          </p:nvPr>
        </p:nvGraphicFramePr>
        <p:xfrm>
          <a:off x="539552" y="3501008"/>
          <a:ext cx="7848872" cy="2011680"/>
        </p:xfrm>
        <a:graphic>
          <a:graphicData uri="http://schemas.openxmlformats.org/drawingml/2006/table">
            <a:tbl>
              <a:tblPr firstRow="1" bandRow="1">
                <a:tableStyleId>{21E4AEA4-8DFA-4A89-87EB-49C32662AFE0}</a:tableStyleId>
              </a:tblPr>
              <a:tblGrid>
                <a:gridCol w="440124"/>
                <a:gridCol w="7408748"/>
              </a:tblGrid>
              <a:tr h="370840">
                <a:tc rowSpan="2">
                  <a:txBody>
                    <a:bodyPr/>
                    <a:lstStyle/>
                    <a:p>
                      <a:r>
                        <a:rPr lang="zh-TW" altLang="en-US" dirty="0" smtClean="0">
                          <a:latin typeface="標楷體" panose="03000509000000000000" pitchFamily="65" charset="-120"/>
                          <a:ea typeface="標楷體" panose="03000509000000000000" pitchFamily="65" charset="-120"/>
                        </a:rPr>
                        <a:t>活動性課程比例</a:t>
                      </a:r>
                      <a:endParaRPr lang="zh-TW" altLang="en-US" dirty="0">
                        <a:latin typeface="標楷體" panose="03000509000000000000" pitchFamily="65" charset="-120"/>
                        <a:ea typeface="標楷體" panose="03000509000000000000" pitchFamily="65" charset="-120"/>
                      </a:endParaRPr>
                    </a:p>
                  </a:txBody>
                  <a:tcPr/>
                </a:tc>
                <a:tc>
                  <a:txBody>
                    <a:bodyPr/>
                    <a:lstStyle/>
                    <a:p>
                      <a:r>
                        <a:rPr lang="zh-TW" altLang="en-US" dirty="0" smtClean="0">
                          <a:latin typeface="標楷體" panose="03000509000000000000" pitchFamily="65" charset="-120"/>
                          <a:ea typeface="標楷體" panose="03000509000000000000" pitchFamily="65" charset="-120"/>
                        </a:rPr>
                        <a:t>規準</a:t>
                      </a:r>
                      <a:endParaRPr lang="zh-TW" altLang="en-US"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en-US" dirty="0" smtClean="0">
                          <a:latin typeface="標楷體" panose="03000509000000000000" pitchFamily="65" charset="-120"/>
                          <a:ea typeface="標楷體" panose="03000509000000000000" pitchFamily="65" charset="-120"/>
                        </a:rPr>
                        <a:t>實作及活動性課程至少占百分之五十以上，能營造實作體驗情境。</a:t>
                      </a:r>
                    </a:p>
                    <a:p>
                      <a:endParaRPr lang="zh-TW" altLang="en-US" dirty="0">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val="1012478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7190"/>
            <a:ext cx="8229600" cy="1143000"/>
          </a:xfrm>
        </p:spPr>
        <p:txBody>
          <a:bodyPr/>
          <a:lstStyle/>
          <a:p>
            <a:r>
              <a:rPr lang="zh-TW" altLang="en-US" b="1" dirty="0" smtClean="0">
                <a:solidFill>
                  <a:srgbClr val="002060"/>
                </a:solidFill>
                <a:latin typeface="標楷體" pitchFamily="65" charset="-120"/>
                <a:ea typeface="標楷體" pitchFamily="65" charset="-120"/>
              </a:rPr>
              <a:t>方案一審查規準</a:t>
            </a:r>
            <a:endParaRPr lang="zh-TW" altLang="en-US" b="1" dirty="0">
              <a:solidFill>
                <a:srgbClr val="002060"/>
              </a:solidFill>
              <a:latin typeface="標楷體" pitchFamily="65" charset="-120"/>
              <a:ea typeface="標楷體" pitchFamily="65"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28552551"/>
              </p:ext>
            </p:extLst>
          </p:nvPr>
        </p:nvGraphicFramePr>
        <p:xfrm>
          <a:off x="611560" y="1628800"/>
          <a:ext cx="7992889" cy="1920240"/>
        </p:xfrm>
        <a:graphic>
          <a:graphicData uri="http://schemas.openxmlformats.org/drawingml/2006/table">
            <a:tbl>
              <a:tblPr firstRow="1" bandRow="1">
                <a:tableStyleId>{21E4AEA4-8DFA-4A89-87EB-49C32662AFE0}</a:tableStyleId>
              </a:tblPr>
              <a:tblGrid>
                <a:gridCol w="566489"/>
                <a:gridCol w="7426400"/>
              </a:tblGrid>
              <a:tr h="355064">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符合計畫精神</a:t>
                      </a:r>
                      <a:endParaRPr lang="zh-TW" altLang="en-US" sz="2000" dirty="0">
                        <a:latin typeface="標楷體" panose="03000509000000000000" pitchFamily="65" charset="-120"/>
                        <a:ea typeface="標楷體" panose="03000509000000000000" pitchFamily="65" charset="-120"/>
                      </a:endParaRPr>
                    </a:p>
                  </a:txBody>
                  <a:tcPr/>
                </a:tc>
                <a:tc>
                  <a:txBody>
                    <a:bodyPr/>
                    <a:lstStyle/>
                    <a:p>
                      <a:r>
                        <a:rPr lang="zh-TW" altLang="en-US" sz="2000" dirty="0" smtClean="0">
                          <a:latin typeface="標楷體" panose="03000509000000000000" pitchFamily="65" charset="-120"/>
                          <a:ea typeface="標楷體" panose="03000509000000000000" pitchFamily="65" charset="-120"/>
                        </a:rPr>
                        <a:t>規準</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zh-TW" sz="2000" dirty="0" smtClean="0">
                          <a:latin typeface="標楷體" panose="03000509000000000000" pitchFamily="65" charset="-120"/>
                          <a:ea typeface="標楷體" panose="03000509000000000000" pitchFamily="65" charset="-120"/>
                        </a:rPr>
                        <a:t>能提供資源使學校利用暑期時間實驗創新教學法。</a:t>
                      </a:r>
                      <a:endParaRPr lang="en-US" altLang="zh-TW" sz="2000" dirty="0" smtClean="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zh-TW" sz="2000" dirty="0" smtClean="0">
                          <a:latin typeface="標楷體" panose="03000509000000000000" pitchFamily="65" charset="-120"/>
                          <a:ea typeface="標楷體" panose="03000509000000000000" pitchFamily="65" charset="-120"/>
                        </a:rPr>
                        <a:t>計畫能增強學生學習動機、培養自主學習能力。</a:t>
                      </a:r>
                      <a:endParaRPr lang="en-US" altLang="zh-TW" sz="2000" dirty="0" smtClean="0">
                        <a:solidFill>
                          <a:srgbClr val="3333FF"/>
                        </a:solidFill>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zh-TW" sz="2000" dirty="0" smtClean="0">
                          <a:latin typeface="標楷體" panose="03000509000000000000" pitchFamily="65" charset="-120"/>
                          <a:ea typeface="標楷體" panose="03000509000000000000" pitchFamily="65" charset="-120"/>
                        </a:rPr>
                        <a:t>能秉持「創新實驗，整合學習」之精神，實驗創新教學法。</a:t>
                      </a:r>
                      <a:endParaRPr lang="zh-TW" altLang="zh-TW" sz="2000" dirty="0">
                        <a:solidFill>
                          <a:srgbClr val="0000FF"/>
                        </a:solidFill>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val="2573414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7190"/>
            <a:ext cx="8229600" cy="1143000"/>
          </a:xfrm>
        </p:spPr>
        <p:txBody>
          <a:bodyPr/>
          <a:lstStyle/>
          <a:p>
            <a:r>
              <a:rPr lang="zh-TW" altLang="en-US" b="1" dirty="0" smtClean="0">
                <a:solidFill>
                  <a:srgbClr val="002060"/>
                </a:solidFill>
                <a:latin typeface="標楷體" pitchFamily="65" charset="-120"/>
                <a:ea typeface="標楷體" pitchFamily="65" charset="-120"/>
              </a:rPr>
              <a:t>方案二審查規準</a:t>
            </a:r>
            <a:endParaRPr lang="zh-TW" altLang="en-US" b="1" dirty="0">
              <a:solidFill>
                <a:srgbClr val="002060"/>
              </a:solidFill>
              <a:latin typeface="標楷體" pitchFamily="65" charset="-120"/>
              <a:ea typeface="標楷體" pitchFamily="65"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2246501000"/>
              </p:ext>
            </p:extLst>
          </p:nvPr>
        </p:nvGraphicFramePr>
        <p:xfrm>
          <a:off x="899592" y="980729"/>
          <a:ext cx="7560840" cy="5149168"/>
        </p:xfrm>
        <a:graphic>
          <a:graphicData uri="http://schemas.openxmlformats.org/drawingml/2006/table">
            <a:tbl>
              <a:tblPr firstRow="1" bandRow="1">
                <a:tableStyleId>{21E4AEA4-8DFA-4A89-87EB-49C32662AFE0}</a:tableStyleId>
              </a:tblPr>
              <a:tblGrid>
                <a:gridCol w="432048"/>
                <a:gridCol w="7128792"/>
              </a:tblGrid>
              <a:tr h="377909">
                <a:tc rowSpan="10">
                  <a:txBody>
                    <a:bodyPr/>
                    <a:lstStyle/>
                    <a:p>
                      <a:r>
                        <a:rPr lang="zh-TW" altLang="zh-TW" sz="2000" dirty="0" smtClean="0">
                          <a:latin typeface="標楷體" panose="03000509000000000000" pitchFamily="65" charset="-120"/>
                          <a:ea typeface="標楷體" panose="03000509000000000000" pitchFamily="65" charset="-120"/>
                        </a:rPr>
                        <a:t>計畫內容完整程度</a:t>
                      </a:r>
                      <a:endParaRPr lang="zh-TW" altLang="en-US" sz="2000" dirty="0">
                        <a:latin typeface="標楷體" panose="03000509000000000000" pitchFamily="65" charset="-120"/>
                        <a:ea typeface="標楷體" panose="03000509000000000000" pitchFamily="65" charset="-120"/>
                      </a:endParaRPr>
                    </a:p>
                  </a:txBody>
                  <a:tcPr/>
                </a:tc>
                <a:tc>
                  <a:txBody>
                    <a:bodyPr/>
                    <a:lstStyle/>
                    <a:p>
                      <a:r>
                        <a:rPr lang="zh-TW" altLang="en-US" sz="2000" dirty="0" smtClean="0">
                          <a:latin typeface="標楷體" panose="03000509000000000000" pitchFamily="65" charset="-120"/>
                          <a:ea typeface="標楷體" panose="03000509000000000000" pitchFamily="65" charset="-120"/>
                        </a:rPr>
                        <a:t>規準</a:t>
                      </a:r>
                      <a:endParaRPr lang="zh-TW" altLang="en-US" sz="2000" dirty="0">
                        <a:latin typeface="標楷體" panose="03000509000000000000" pitchFamily="65" charset="-120"/>
                        <a:ea typeface="標楷體" panose="03000509000000000000" pitchFamily="65" charset="-120"/>
                      </a:endParaRPr>
                    </a:p>
                  </a:txBody>
                  <a:tcPr/>
                </a:tc>
              </a:tr>
              <a:tr h="391244">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執行團隊組織完備、分工明確，活動計畫、行動策略具體可行。</a:t>
                      </a:r>
                      <a:endParaRPr lang="zh-TW" altLang="en-US" sz="2000" dirty="0">
                        <a:latin typeface="標楷體" panose="03000509000000000000" pitchFamily="65" charset="-120"/>
                        <a:ea typeface="標楷體" panose="03000509000000000000" pitchFamily="65" charset="-120"/>
                      </a:endParaRPr>
                    </a:p>
                  </a:txBody>
                  <a:tcPr/>
                </a:tc>
              </a:tr>
              <a:tr h="377909">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能聘請具備專長之人員等擔任師資，且檢具相關證明。</a:t>
                      </a:r>
                      <a:endParaRPr lang="zh-TW" altLang="en-US" sz="2000" dirty="0">
                        <a:latin typeface="標楷體" panose="03000509000000000000" pitchFamily="65" charset="-120"/>
                        <a:ea typeface="標楷體" panose="03000509000000000000" pitchFamily="65" charset="-120"/>
                      </a:endParaRPr>
                    </a:p>
                  </a:txBody>
                  <a:tcPr/>
                </a:tc>
              </a:tr>
              <a:tr h="391243">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能為參與師資辦理夏日樂學座談會或研習，以凝聚共識。</a:t>
                      </a:r>
                      <a:endParaRPr lang="zh-TW" altLang="en-US" sz="2000" dirty="0">
                        <a:latin typeface="標楷體" panose="03000509000000000000" pitchFamily="65" charset="-120"/>
                        <a:ea typeface="標楷體" panose="03000509000000000000" pitchFamily="65" charset="-120"/>
                      </a:endParaRPr>
                    </a:p>
                  </a:txBody>
                  <a:tcPr/>
                </a:tc>
              </a:tr>
              <a:tr h="377909">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師資之安排能顧及多樣化，不致集中在單一項目、少數人員。</a:t>
                      </a:r>
                      <a:endParaRPr lang="zh-TW" altLang="en-US" sz="2000" dirty="0">
                        <a:latin typeface="標楷體" panose="03000509000000000000" pitchFamily="65" charset="-120"/>
                        <a:ea typeface="標楷體" panose="03000509000000000000" pitchFamily="65" charset="-120"/>
                      </a:endParaRPr>
                    </a:p>
                  </a:txBody>
                  <a:tcPr/>
                </a:tc>
              </a:tr>
              <a:tr h="377909">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能具體呈現學習績效，如辦理動靜態成果發表。</a:t>
                      </a:r>
                      <a:endParaRPr lang="zh-TW" altLang="en-US" sz="2000" dirty="0">
                        <a:latin typeface="標楷體" panose="03000509000000000000" pitchFamily="65" charset="-120"/>
                        <a:ea typeface="標楷體" panose="03000509000000000000" pitchFamily="65" charset="-120"/>
                      </a:endParaRPr>
                    </a:p>
                  </a:txBody>
                  <a:tcPr/>
                </a:tc>
              </a:tr>
              <a:tr h="668608">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能自行編製教材，並成立網站，且將相關資料上傳，以利各界瀏覽。</a:t>
                      </a:r>
                      <a:endParaRPr lang="zh-TW" altLang="en-US" sz="2000" dirty="0">
                        <a:latin typeface="標楷體" panose="03000509000000000000" pitchFamily="65" charset="-120"/>
                        <a:ea typeface="標楷體" panose="03000509000000000000" pitchFamily="65" charset="-120"/>
                      </a:endParaRPr>
                    </a:p>
                  </a:txBody>
                  <a:tcPr/>
                </a:tc>
              </a:tr>
              <a:tr h="668608">
                <a:tc vMerge="1">
                  <a:txBody>
                    <a:bodyPr/>
                    <a:lstStyle/>
                    <a:p>
                      <a:endParaRPr lang="zh-TW"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經費編列能符合經濟效益且依本署「補助國民中小學及幼兒園弱勢學生實施要點」辦理經費</a:t>
                      </a:r>
                      <a:r>
                        <a:rPr lang="zh-TW" altLang="en-US" sz="2000" dirty="0" smtClean="0">
                          <a:latin typeface="標楷體" panose="03000509000000000000" pitchFamily="65" charset="-120"/>
                          <a:ea typeface="標楷體" panose="03000509000000000000" pitchFamily="65" charset="-120"/>
                        </a:rPr>
                        <a:t>。</a:t>
                      </a:r>
                      <a:endParaRPr lang="zh-TW" altLang="en-US" sz="2000" dirty="0">
                        <a:latin typeface="標楷體" panose="03000509000000000000" pitchFamily="65" charset="-120"/>
                        <a:ea typeface="標楷體" panose="03000509000000000000" pitchFamily="65" charset="-120"/>
                      </a:endParaRPr>
                    </a:p>
                  </a:txBody>
                  <a:tcPr/>
                </a:tc>
              </a:tr>
              <a:tr h="668608">
                <a:tc vMerge="1">
                  <a:txBody>
                    <a:bodyPr/>
                    <a:lstStyle/>
                    <a:p>
                      <a:endParaRPr lang="zh-TW"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標楷體" panose="03000509000000000000" pitchFamily="65" charset="-120"/>
                          <a:ea typeface="標楷體" panose="03000509000000000000" pitchFamily="65" charset="-120"/>
                        </a:rPr>
                        <a:t>能針對學校困境，提出配套方案，以提升學生學習興趣及確保基本能力。</a:t>
                      </a:r>
                      <a:endParaRPr lang="zh-TW" altLang="en-US" sz="2000" dirty="0">
                        <a:latin typeface="標楷體" panose="03000509000000000000" pitchFamily="65" charset="-120"/>
                        <a:ea typeface="標楷體" panose="03000509000000000000" pitchFamily="65" charset="-120"/>
                      </a:endParaRPr>
                    </a:p>
                  </a:txBody>
                  <a:tcPr/>
                </a:tc>
              </a:tr>
              <a:tr h="668608">
                <a:tc vMerge="1">
                  <a:txBody>
                    <a:bodyPr/>
                    <a:lstStyle/>
                    <a:p>
                      <a:endParaRPr lang="zh-TW" altLang="en-US" dirty="0"/>
                    </a:p>
                  </a:txBody>
                  <a:tcPr/>
                </a:tc>
                <a:tc>
                  <a:txBody>
                    <a:bodyPr/>
                    <a:lstStyle/>
                    <a:p>
                      <a:r>
                        <a:rPr lang="zh-TW" altLang="en-US" sz="2000" dirty="0" smtClean="0">
                          <a:latin typeface="標楷體" panose="03000509000000000000" pitchFamily="65" charset="-120"/>
                          <a:ea typeface="標楷體" panose="03000509000000000000" pitchFamily="65" charset="-120"/>
                        </a:rPr>
                        <a:t>能依據學校特色、師資不足、社區性質及學生需求等擬具計畫。</a:t>
                      </a:r>
                      <a:endParaRPr lang="zh-TW" altLang="en-US" sz="2000" dirty="0">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val="29002618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7190"/>
            <a:ext cx="8229600" cy="1143000"/>
          </a:xfrm>
        </p:spPr>
        <p:txBody>
          <a:bodyPr/>
          <a:lstStyle/>
          <a:p>
            <a:r>
              <a:rPr lang="zh-TW" altLang="en-US" b="1" dirty="0" smtClean="0">
                <a:solidFill>
                  <a:srgbClr val="002060"/>
                </a:solidFill>
                <a:latin typeface="標楷體" pitchFamily="65" charset="-120"/>
                <a:ea typeface="標楷體" pitchFamily="65" charset="-120"/>
              </a:rPr>
              <a:t>方案二審查規準</a:t>
            </a:r>
            <a:endParaRPr lang="zh-TW" altLang="en-US" b="1" dirty="0">
              <a:solidFill>
                <a:srgbClr val="002060"/>
              </a:solidFill>
              <a:latin typeface="標楷體" pitchFamily="65" charset="-120"/>
              <a:ea typeface="標楷體"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3610921304"/>
              </p:ext>
            </p:extLst>
          </p:nvPr>
        </p:nvGraphicFramePr>
        <p:xfrm>
          <a:off x="467544" y="1268760"/>
          <a:ext cx="7992889" cy="1920240"/>
        </p:xfrm>
        <a:graphic>
          <a:graphicData uri="http://schemas.openxmlformats.org/drawingml/2006/table">
            <a:tbl>
              <a:tblPr firstRow="1" bandRow="1">
                <a:tableStyleId>{21E4AEA4-8DFA-4A89-87EB-49C32662AFE0}</a:tableStyleId>
              </a:tblPr>
              <a:tblGrid>
                <a:gridCol w="566489"/>
                <a:gridCol w="7426400"/>
              </a:tblGrid>
              <a:tr h="684272">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課程豐富度</a:t>
                      </a:r>
                      <a:endParaRPr lang="en-US" altLang="zh-TW" sz="2000" dirty="0" smtClean="0">
                        <a:latin typeface="標楷體" panose="03000509000000000000" pitchFamily="65" charset="-120"/>
                        <a:ea typeface="標楷體" panose="03000509000000000000" pitchFamily="65" charset="-120"/>
                      </a:endParaRPr>
                    </a:p>
                    <a:p>
                      <a:endParaRPr lang="zh-TW" altLang="en-US" sz="2000" dirty="0">
                        <a:latin typeface="標楷體" panose="03000509000000000000" pitchFamily="65" charset="-120"/>
                        <a:ea typeface="標楷體" panose="03000509000000000000" pitchFamily="65" charset="-120"/>
                      </a:endParaRPr>
                    </a:p>
                  </a:txBody>
                  <a:tcPr/>
                </a:tc>
                <a:tc>
                  <a:txBody>
                    <a:bodyPr/>
                    <a:lstStyle/>
                    <a:p>
                      <a:r>
                        <a:rPr lang="zh-TW" altLang="en-US" sz="2000" dirty="0" smtClean="0">
                          <a:latin typeface="標楷體" panose="03000509000000000000" pitchFamily="65" charset="-120"/>
                          <a:ea typeface="標楷體" panose="03000509000000000000" pitchFamily="65" charset="-120"/>
                        </a:rPr>
                        <a:t>規準</a:t>
                      </a:r>
                      <a:endParaRPr lang="zh-TW" altLang="en-US" sz="2000" dirty="0">
                        <a:latin typeface="標楷體" panose="03000509000000000000" pitchFamily="65" charset="-120"/>
                        <a:ea typeface="標楷體" panose="03000509000000000000" pitchFamily="65" charset="-120"/>
                      </a:endParaRPr>
                    </a:p>
                  </a:txBody>
                  <a:tcPr/>
                </a:tc>
              </a:tr>
              <a:tr h="267458">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能依據學生興趣及性向，實施跨校開課或混齡教學。</a:t>
                      </a:r>
                      <a:endParaRPr lang="zh-TW" altLang="en-US" sz="2000" dirty="0">
                        <a:latin typeface="標楷體" panose="03000509000000000000" pitchFamily="65" charset="-120"/>
                        <a:ea typeface="標楷體" panose="03000509000000000000" pitchFamily="65" charset="-120"/>
                      </a:endParaRPr>
                    </a:p>
                  </a:txBody>
                  <a:tcPr/>
                </a:tc>
              </a:tr>
              <a:tr h="740416">
                <a:tc vMerge="1">
                  <a:txBody>
                    <a:bodyPr/>
                    <a:lstStyle/>
                    <a:p>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solidFill>
                            <a:srgbClr val="006600"/>
                          </a:solidFill>
                          <a:latin typeface="標楷體" panose="03000509000000000000" pitchFamily="65" charset="-120"/>
                          <a:ea typeface="標楷體" panose="03000509000000000000" pitchFamily="65" charset="-120"/>
                        </a:rPr>
                        <a:t>能依據學校特色，設計多元化教學內容，發展夏日樂學課程模式。</a:t>
                      </a:r>
                      <a:endParaRPr lang="zh-TW" altLang="en-US" sz="2000" dirty="0">
                        <a:latin typeface="標楷體" panose="03000509000000000000" pitchFamily="65" charset="-120"/>
                        <a:ea typeface="標楷體" panose="03000509000000000000" pitchFamily="65" charset="-120"/>
                      </a:endParaRPr>
                    </a:p>
                  </a:txBody>
                  <a:tcPr/>
                </a:tc>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1331695586"/>
              </p:ext>
            </p:extLst>
          </p:nvPr>
        </p:nvGraphicFramePr>
        <p:xfrm>
          <a:off x="539552" y="3501008"/>
          <a:ext cx="7848872" cy="2011680"/>
        </p:xfrm>
        <a:graphic>
          <a:graphicData uri="http://schemas.openxmlformats.org/drawingml/2006/table">
            <a:tbl>
              <a:tblPr firstRow="1" bandRow="1">
                <a:tableStyleId>{21E4AEA4-8DFA-4A89-87EB-49C32662AFE0}</a:tableStyleId>
              </a:tblPr>
              <a:tblGrid>
                <a:gridCol w="440124"/>
                <a:gridCol w="7408748"/>
              </a:tblGrid>
              <a:tr h="370840">
                <a:tc rowSpan="2">
                  <a:txBody>
                    <a:bodyPr/>
                    <a:lstStyle/>
                    <a:p>
                      <a:r>
                        <a:rPr lang="zh-TW" altLang="en-US" dirty="0" smtClean="0">
                          <a:latin typeface="標楷體" panose="03000509000000000000" pitchFamily="65" charset="-120"/>
                          <a:ea typeface="標楷體" panose="03000509000000000000" pitchFamily="65" charset="-120"/>
                        </a:rPr>
                        <a:t>活動性課程比例</a:t>
                      </a:r>
                      <a:endParaRPr lang="zh-TW" altLang="en-US" dirty="0">
                        <a:latin typeface="標楷體" panose="03000509000000000000" pitchFamily="65" charset="-120"/>
                        <a:ea typeface="標楷體" panose="03000509000000000000" pitchFamily="65" charset="-120"/>
                      </a:endParaRPr>
                    </a:p>
                  </a:txBody>
                  <a:tcPr/>
                </a:tc>
                <a:tc>
                  <a:txBody>
                    <a:bodyPr/>
                    <a:lstStyle/>
                    <a:p>
                      <a:r>
                        <a:rPr lang="zh-TW" altLang="en-US" dirty="0" smtClean="0">
                          <a:latin typeface="標楷體" panose="03000509000000000000" pitchFamily="65" charset="-120"/>
                          <a:ea typeface="標楷體" panose="03000509000000000000" pitchFamily="65" charset="-120"/>
                        </a:rPr>
                        <a:t>規準</a:t>
                      </a:r>
                      <a:endParaRPr lang="zh-TW" altLang="en-US"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en-US" sz="2000" dirty="0" smtClean="0">
                          <a:latin typeface="標楷體" panose="03000509000000000000" pitchFamily="65" charset="-120"/>
                          <a:ea typeface="標楷體" panose="03000509000000000000" pitchFamily="65" charset="-120"/>
                        </a:rPr>
                        <a:t>實作及活動性課程至少占百分之五十以上，能營造實作體驗情境。</a:t>
                      </a:r>
                    </a:p>
                    <a:p>
                      <a:endParaRPr lang="zh-TW" altLang="en-US" sz="2000" dirty="0">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val="3106782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476672"/>
            <a:ext cx="8229600" cy="1143000"/>
          </a:xfrm>
        </p:spPr>
        <p:txBody>
          <a:bodyPr/>
          <a:lstStyle/>
          <a:p>
            <a:r>
              <a:rPr lang="zh-TW" altLang="en-US" b="1" dirty="0" smtClean="0">
                <a:solidFill>
                  <a:srgbClr val="7030A0"/>
                </a:solidFill>
                <a:latin typeface="標楷體" pitchFamily="65" charset="-120"/>
                <a:ea typeface="標楷體" pitchFamily="65" charset="-120"/>
              </a:rPr>
              <a:t>報告大綱</a:t>
            </a:r>
            <a:endParaRPr lang="zh-TW" altLang="en-US" b="1" dirty="0">
              <a:solidFill>
                <a:srgbClr val="7030A0"/>
              </a:solidFill>
              <a:latin typeface="標楷體" pitchFamily="65" charset="-120"/>
              <a:ea typeface="標楷體" pitchFamily="65" charset="-120"/>
            </a:endParaRPr>
          </a:p>
        </p:txBody>
      </p:sp>
      <p:sp>
        <p:nvSpPr>
          <p:cNvPr id="3" name="內容版面配置區 2"/>
          <p:cNvSpPr>
            <a:spLocks noGrp="1"/>
          </p:cNvSpPr>
          <p:nvPr>
            <p:ph idx="1"/>
          </p:nvPr>
        </p:nvSpPr>
        <p:spPr>
          <a:xfrm>
            <a:off x="1763688" y="1412777"/>
            <a:ext cx="6336704" cy="3888432"/>
          </a:xfrm>
        </p:spPr>
        <p:txBody>
          <a:bodyPr/>
          <a:lstStyle/>
          <a:p>
            <a:pPr marL="0" indent="0">
              <a:buNone/>
            </a:pPr>
            <a:endParaRPr lang="en-US" altLang="zh-TW" sz="3800" dirty="0" smtClean="0">
              <a:latin typeface="標楷體" pitchFamily="65" charset="-120"/>
              <a:ea typeface="標楷體" pitchFamily="65" charset="-120"/>
            </a:endParaRPr>
          </a:p>
          <a:p>
            <a:r>
              <a:rPr lang="zh-TW" altLang="en-US" sz="3800" dirty="0" smtClean="0">
                <a:latin typeface="標楷體" pitchFamily="65" charset="-120"/>
                <a:ea typeface="標楷體" pitchFamily="65" charset="-120"/>
              </a:rPr>
              <a:t>壹、計畫重點說明</a:t>
            </a:r>
            <a:endParaRPr lang="en-US" altLang="zh-TW" sz="3800" dirty="0" smtClean="0">
              <a:latin typeface="標楷體" pitchFamily="65" charset="-120"/>
              <a:ea typeface="標楷體" pitchFamily="65" charset="-120"/>
            </a:endParaRPr>
          </a:p>
          <a:p>
            <a:r>
              <a:rPr lang="zh-TW" altLang="en-US" sz="3800" dirty="0" smtClean="0">
                <a:latin typeface="標楷體" pitchFamily="65" charset="-120"/>
                <a:ea typeface="標楷體" pitchFamily="65" charset="-120"/>
              </a:rPr>
              <a:t>貳、申請注意事項</a:t>
            </a:r>
            <a:endParaRPr lang="en-US" altLang="zh-TW" sz="3800" dirty="0" smtClean="0">
              <a:latin typeface="標楷體" pitchFamily="65" charset="-120"/>
              <a:ea typeface="標楷體" pitchFamily="65" charset="-120"/>
            </a:endParaRPr>
          </a:p>
          <a:p>
            <a:r>
              <a:rPr lang="zh-TW" altLang="en-US" sz="3800" dirty="0" smtClean="0">
                <a:latin typeface="標楷體" pitchFamily="65" charset="-120"/>
                <a:ea typeface="標楷體" pitchFamily="65" charset="-120"/>
              </a:rPr>
              <a:t>參、審查原則及輔導方式</a:t>
            </a:r>
            <a:endParaRPr lang="en-US" altLang="zh-TW" sz="3800" dirty="0" smtClean="0"/>
          </a:p>
          <a:p>
            <a:endParaRPr lang="zh-TW"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7190"/>
            <a:ext cx="8229600" cy="1143000"/>
          </a:xfrm>
        </p:spPr>
        <p:txBody>
          <a:bodyPr/>
          <a:lstStyle/>
          <a:p>
            <a:r>
              <a:rPr lang="zh-TW" altLang="en-US" b="1" dirty="0" smtClean="0">
                <a:solidFill>
                  <a:srgbClr val="002060"/>
                </a:solidFill>
                <a:latin typeface="標楷體" pitchFamily="65" charset="-120"/>
                <a:ea typeface="標楷體" pitchFamily="65" charset="-120"/>
              </a:rPr>
              <a:t>方案二審查規準</a:t>
            </a:r>
            <a:endParaRPr lang="zh-TW" altLang="en-US" b="1" dirty="0">
              <a:solidFill>
                <a:srgbClr val="002060"/>
              </a:solidFill>
              <a:latin typeface="標楷體" pitchFamily="65" charset="-120"/>
              <a:ea typeface="標楷體" pitchFamily="65"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3363952326"/>
              </p:ext>
            </p:extLst>
          </p:nvPr>
        </p:nvGraphicFramePr>
        <p:xfrm>
          <a:off x="683568" y="1412776"/>
          <a:ext cx="7992889" cy="1920240"/>
        </p:xfrm>
        <a:graphic>
          <a:graphicData uri="http://schemas.openxmlformats.org/drawingml/2006/table">
            <a:tbl>
              <a:tblPr firstRow="1" bandRow="1">
                <a:tableStyleId>{21E4AEA4-8DFA-4A89-87EB-49C32662AFE0}</a:tableStyleId>
              </a:tblPr>
              <a:tblGrid>
                <a:gridCol w="566489"/>
                <a:gridCol w="7426400"/>
              </a:tblGrid>
              <a:tr h="355064">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latin typeface="標楷體" panose="03000509000000000000" pitchFamily="65" charset="-120"/>
                          <a:ea typeface="標楷體" panose="03000509000000000000" pitchFamily="65" charset="-120"/>
                        </a:rPr>
                        <a:t>符合計畫精神</a:t>
                      </a:r>
                      <a:endParaRPr lang="zh-TW" altLang="en-US" sz="2000" dirty="0">
                        <a:latin typeface="標楷體" panose="03000509000000000000" pitchFamily="65" charset="-120"/>
                        <a:ea typeface="標楷體" panose="03000509000000000000" pitchFamily="65" charset="-120"/>
                      </a:endParaRPr>
                    </a:p>
                  </a:txBody>
                  <a:tcPr/>
                </a:tc>
                <a:tc>
                  <a:txBody>
                    <a:bodyPr/>
                    <a:lstStyle/>
                    <a:p>
                      <a:r>
                        <a:rPr lang="zh-TW" altLang="en-US" sz="2000" dirty="0" smtClean="0">
                          <a:latin typeface="標楷體" panose="03000509000000000000" pitchFamily="65" charset="-120"/>
                          <a:ea typeface="標楷體" panose="03000509000000000000" pitchFamily="65" charset="-120"/>
                        </a:rPr>
                        <a:t>規準</a:t>
                      </a:r>
                      <a:endParaRPr lang="zh-TW" altLang="en-US" sz="2000"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zh-TW" sz="2000" dirty="0" smtClean="0">
                          <a:latin typeface="標楷體" panose="03000509000000000000" pitchFamily="65" charset="-120"/>
                          <a:ea typeface="標楷體" panose="03000509000000000000" pitchFamily="65" charset="-120"/>
                        </a:rPr>
                        <a:t>能提供資源使學校利用暑期時間實驗創新教學法。</a:t>
                      </a:r>
                      <a:endParaRPr lang="en-US" altLang="zh-TW" sz="2000" dirty="0" smtClean="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zh-TW" sz="2000" dirty="0" smtClean="0">
                          <a:latin typeface="標楷體" panose="03000509000000000000" pitchFamily="65" charset="-120"/>
                          <a:ea typeface="標楷體" panose="03000509000000000000" pitchFamily="65" charset="-120"/>
                        </a:rPr>
                        <a:t>計畫能增強學生學習動機、培養自主學習能力。</a:t>
                      </a:r>
                      <a:endParaRPr lang="en-US" altLang="zh-TW" sz="2000" dirty="0" smtClean="0">
                        <a:solidFill>
                          <a:srgbClr val="3333FF"/>
                        </a:solidFill>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r>
                        <a:rPr lang="zh-TW" altLang="zh-TW" sz="2000" dirty="0" smtClean="0">
                          <a:latin typeface="標楷體" panose="03000509000000000000" pitchFamily="65" charset="-120"/>
                          <a:ea typeface="標楷體" panose="03000509000000000000" pitchFamily="65" charset="-120"/>
                        </a:rPr>
                        <a:t>能秉持「創新實驗，整合學習」之精神，實驗創新教學法。</a:t>
                      </a:r>
                      <a:endParaRPr lang="zh-TW" altLang="zh-TW" sz="2000" dirty="0">
                        <a:solidFill>
                          <a:srgbClr val="0000FF"/>
                        </a:solidFill>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val="5351893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7190"/>
            <a:ext cx="8229600" cy="1143000"/>
          </a:xfrm>
        </p:spPr>
        <p:txBody>
          <a:bodyPr/>
          <a:lstStyle/>
          <a:p>
            <a:r>
              <a:rPr lang="zh-TW" altLang="en-US" b="1" dirty="0" smtClean="0">
                <a:solidFill>
                  <a:srgbClr val="CC00CC"/>
                </a:solidFill>
                <a:latin typeface="標楷體" pitchFamily="65" charset="-120"/>
              </a:rPr>
              <a:t>試辦學校種子教師培育</a:t>
            </a:r>
            <a:endParaRPr lang="zh-TW" altLang="en-US" b="1" dirty="0">
              <a:solidFill>
                <a:srgbClr val="CC00CC"/>
              </a:solidFill>
              <a:latin typeface="標楷體" pitchFamily="65" charset="-120"/>
            </a:endParaRPr>
          </a:p>
        </p:txBody>
      </p:sp>
      <p:sp>
        <p:nvSpPr>
          <p:cNvPr id="3" name="內容版面配置區 2"/>
          <p:cNvSpPr>
            <a:spLocks noGrp="1"/>
          </p:cNvSpPr>
          <p:nvPr>
            <p:ph idx="1"/>
          </p:nvPr>
        </p:nvSpPr>
        <p:spPr>
          <a:xfrm>
            <a:off x="467544" y="1268760"/>
            <a:ext cx="8208912" cy="3888432"/>
          </a:xfrm>
        </p:spPr>
        <p:txBody>
          <a:bodyPr/>
          <a:lstStyle/>
          <a:p>
            <a:pPr marL="0" indent="0">
              <a:buNone/>
            </a:pPr>
            <a:r>
              <a:rPr lang="zh-TW" altLang="en-US" dirty="0" smtClean="0">
                <a:latin typeface="標楷體" pitchFamily="65" charset="-120"/>
              </a:rPr>
              <a:t>（</a:t>
            </a:r>
            <a:r>
              <a:rPr lang="zh-TW" altLang="en-US" dirty="0">
                <a:latin typeface="標楷體" pitchFamily="65" charset="-120"/>
              </a:rPr>
              <a:t>方案一）試辦學校種子教師培訓實施</a:t>
            </a:r>
            <a:r>
              <a:rPr lang="zh-TW" altLang="en-US" dirty="0" smtClean="0">
                <a:latin typeface="標楷體" pitchFamily="65" charset="-120"/>
              </a:rPr>
              <a:t>計畫</a:t>
            </a:r>
            <a:endParaRPr lang="en-US" altLang="zh-TW" dirty="0" smtClean="0">
              <a:latin typeface="標楷體" pitchFamily="65" charset="-120"/>
            </a:endParaRPr>
          </a:p>
          <a:p>
            <a:r>
              <a:rPr lang="zh-TW" altLang="en-US" dirty="0" smtClean="0">
                <a:solidFill>
                  <a:srgbClr val="FF0000"/>
                </a:solidFill>
                <a:latin typeface="標楷體" pitchFamily="65" charset="-120"/>
              </a:rPr>
              <a:t>研習日期：</a:t>
            </a:r>
            <a:r>
              <a:rPr lang="en-US" altLang="zh-TW" dirty="0" smtClean="0">
                <a:solidFill>
                  <a:srgbClr val="FF0000"/>
                </a:solidFill>
                <a:latin typeface="標楷體" pitchFamily="65" charset="-120"/>
              </a:rPr>
              <a:t>5/6-8(</a:t>
            </a:r>
            <a:r>
              <a:rPr lang="zh-TW" altLang="en-US" dirty="0" smtClean="0">
                <a:solidFill>
                  <a:srgbClr val="FF0000"/>
                </a:solidFill>
                <a:latin typeface="標楷體" pitchFamily="65" charset="-120"/>
              </a:rPr>
              <a:t>星期三至五</a:t>
            </a:r>
            <a:r>
              <a:rPr lang="en-US" altLang="zh-TW" dirty="0" smtClean="0">
                <a:solidFill>
                  <a:srgbClr val="FF0000"/>
                </a:solidFill>
                <a:latin typeface="標楷體" pitchFamily="65" charset="-120"/>
              </a:rPr>
              <a:t>)</a:t>
            </a:r>
          </a:p>
          <a:p>
            <a:r>
              <a:rPr lang="zh-TW" altLang="en-US" dirty="0">
                <a:latin typeface="標楷體" pitchFamily="65" charset="-120"/>
              </a:rPr>
              <a:t>研習</a:t>
            </a:r>
            <a:r>
              <a:rPr lang="zh-TW" altLang="en-US" dirty="0" smtClean="0">
                <a:latin typeface="標楷體" pitchFamily="65" charset="-120"/>
              </a:rPr>
              <a:t>地點：國教院三峽院區</a:t>
            </a:r>
            <a:endParaRPr lang="en-US" altLang="zh-TW" dirty="0" smtClean="0">
              <a:latin typeface="標楷體" pitchFamily="65" charset="-120"/>
            </a:endParaRPr>
          </a:p>
          <a:p>
            <a:r>
              <a:rPr lang="zh-TW" altLang="en-US" dirty="0">
                <a:latin typeface="標楷體" pitchFamily="65" charset="-120"/>
              </a:rPr>
              <a:t>研習重點</a:t>
            </a:r>
            <a:r>
              <a:rPr lang="zh-TW" altLang="en-US" dirty="0" smtClean="0">
                <a:latin typeface="標楷體" pitchFamily="65" charset="-120"/>
              </a:rPr>
              <a:t>：</a:t>
            </a:r>
            <a:endParaRPr lang="en-US" altLang="zh-TW" dirty="0" smtClean="0">
              <a:latin typeface="標楷體" pitchFamily="65" charset="-120"/>
            </a:endParaRPr>
          </a:p>
          <a:p>
            <a:pPr marL="0" indent="0">
              <a:buNone/>
            </a:pPr>
            <a:r>
              <a:rPr lang="zh-TW" altLang="zh-TW" dirty="0" smtClean="0">
                <a:solidFill>
                  <a:srgbClr val="FF0000"/>
                </a:solidFill>
              </a:rPr>
              <a:t>夏日</a:t>
            </a:r>
            <a:r>
              <a:rPr lang="zh-TW" altLang="zh-TW" dirty="0">
                <a:solidFill>
                  <a:srgbClr val="FF0000"/>
                </a:solidFill>
              </a:rPr>
              <a:t>樂學</a:t>
            </a:r>
            <a:r>
              <a:rPr lang="zh-TW" altLang="zh-TW" dirty="0" smtClean="0">
                <a:solidFill>
                  <a:srgbClr val="FF0000"/>
                </a:solidFill>
              </a:rPr>
              <a:t>教學</a:t>
            </a:r>
            <a:r>
              <a:rPr lang="en-US" altLang="zh-TW" b="1" dirty="0" smtClean="0">
                <a:solidFill>
                  <a:srgbClr val="FF0000"/>
                </a:solidFill>
              </a:rPr>
              <a:t>BOPPPS</a:t>
            </a:r>
            <a:r>
              <a:rPr lang="zh-TW" altLang="zh-TW" dirty="0">
                <a:solidFill>
                  <a:srgbClr val="FF0000"/>
                </a:solidFill>
              </a:rPr>
              <a:t>模組設計</a:t>
            </a:r>
            <a:r>
              <a:rPr lang="zh-TW" altLang="zh-TW" dirty="0" smtClean="0">
                <a:solidFill>
                  <a:srgbClr val="FF0000"/>
                </a:solidFill>
              </a:rPr>
              <a:t>介紹</a:t>
            </a:r>
            <a:endParaRPr lang="en-US" altLang="zh-TW" dirty="0" smtClean="0">
              <a:solidFill>
                <a:srgbClr val="FF0000"/>
              </a:solidFill>
            </a:endParaRPr>
          </a:p>
          <a:p>
            <a:pPr marL="0" indent="0">
              <a:buNone/>
            </a:pPr>
            <a:r>
              <a:rPr lang="zh-TW" altLang="zh-TW" dirty="0"/>
              <a:t>夏日樂學</a:t>
            </a:r>
            <a:r>
              <a:rPr lang="zh-TW" altLang="zh-TW" dirty="0" smtClean="0"/>
              <a:t>教學的</a:t>
            </a:r>
            <a:r>
              <a:rPr lang="zh-TW" altLang="zh-TW" dirty="0"/>
              <a:t>理念與</a:t>
            </a:r>
            <a:r>
              <a:rPr lang="zh-TW" altLang="zh-TW" dirty="0" smtClean="0"/>
              <a:t>實務</a:t>
            </a:r>
            <a:endParaRPr lang="en-US" altLang="zh-TW" dirty="0" smtClean="0"/>
          </a:p>
          <a:p>
            <a:pPr marL="0" indent="0">
              <a:buNone/>
            </a:pPr>
            <a:r>
              <a:rPr lang="zh-TW" altLang="zh-TW" dirty="0">
                <a:solidFill>
                  <a:srgbClr val="3333FF"/>
                </a:solidFill>
              </a:rPr>
              <a:t>夏日樂學</a:t>
            </a:r>
            <a:r>
              <a:rPr lang="zh-TW" altLang="zh-TW" dirty="0" smtClean="0">
                <a:solidFill>
                  <a:srgbClr val="3333FF"/>
                </a:solidFill>
              </a:rPr>
              <a:t>教學模組</a:t>
            </a:r>
            <a:r>
              <a:rPr lang="zh-TW" altLang="zh-TW" dirty="0">
                <a:solidFill>
                  <a:srgbClr val="3333FF"/>
                </a:solidFill>
              </a:rPr>
              <a:t>設計與實</a:t>
            </a:r>
            <a:r>
              <a:rPr lang="zh-TW" altLang="zh-TW" dirty="0" smtClean="0">
                <a:solidFill>
                  <a:srgbClr val="3333FF"/>
                </a:solidFill>
              </a:rPr>
              <a:t>作</a:t>
            </a:r>
            <a:endParaRPr lang="en-US" altLang="zh-TW" dirty="0" smtClean="0">
              <a:solidFill>
                <a:srgbClr val="3333FF"/>
              </a:solidFill>
            </a:endParaRPr>
          </a:p>
          <a:p>
            <a:pPr marL="0" indent="0">
              <a:buNone/>
            </a:pPr>
            <a:r>
              <a:rPr lang="zh-TW" altLang="zh-TW" dirty="0"/>
              <a:t>夏日樂學試辦</a:t>
            </a:r>
            <a:r>
              <a:rPr lang="zh-TW" altLang="zh-TW" dirty="0" smtClean="0"/>
              <a:t>學校計畫編修</a:t>
            </a:r>
            <a:r>
              <a:rPr lang="en-US" altLang="zh-TW" dirty="0"/>
              <a:t>(</a:t>
            </a:r>
            <a:r>
              <a:rPr lang="zh-TW" altLang="en-US" dirty="0"/>
              <a:t>請攜帶計畫與筆電</a:t>
            </a:r>
            <a:r>
              <a:rPr lang="en-US" altLang="zh-TW" dirty="0"/>
              <a:t>)</a:t>
            </a:r>
            <a:endParaRPr lang="zh-TW" altLang="zh-TW" dirty="0"/>
          </a:p>
          <a:p>
            <a:pPr marL="0" indent="0">
              <a:buNone/>
            </a:pPr>
            <a:endParaRPr lang="zh-TW" altLang="zh-TW" dirty="0"/>
          </a:p>
          <a:p>
            <a:pPr marL="0" indent="0">
              <a:buNone/>
            </a:pPr>
            <a:endParaRPr lang="zh-TW" altLang="zh-TW" dirty="0"/>
          </a:p>
          <a:p>
            <a:endParaRPr lang="en-US" altLang="zh-TW" dirty="0" smtClean="0">
              <a:latin typeface="標楷體" pitchFamily="65" charset="-120"/>
            </a:endParaRPr>
          </a:p>
          <a:p>
            <a:pPr marL="0" indent="0">
              <a:buNone/>
            </a:pPr>
            <a:endParaRPr lang="en-US" altLang="zh-TW" sz="2000" b="1" dirty="0" smtClean="0">
              <a:solidFill>
                <a:srgbClr val="008E40"/>
              </a:solidFill>
              <a:latin typeface="標楷體" pitchFamily="65" charset="-120"/>
              <a:ea typeface="標楷體" pitchFamily="65" charset="-120"/>
            </a:endParaRPr>
          </a:p>
        </p:txBody>
      </p:sp>
    </p:spTree>
    <p:extLst>
      <p:ext uri="{BB962C8B-B14F-4D97-AF65-F5344CB8AC3E}">
        <p14:creationId xmlns:p14="http://schemas.microsoft.com/office/powerpoint/2010/main" val="39758725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7190"/>
            <a:ext cx="8229600" cy="1143000"/>
          </a:xfrm>
        </p:spPr>
        <p:txBody>
          <a:bodyPr/>
          <a:lstStyle/>
          <a:p>
            <a:r>
              <a:rPr lang="zh-TW" altLang="en-US" b="1" dirty="0" smtClean="0">
                <a:solidFill>
                  <a:srgbClr val="CC00CC"/>
                </a:solidFill>
                <a:latin typeface="標楷體" pitchFamily="65" charset="-120"/>
              </a:rPr>
              <a:t>試辦學校種子教師培育</a:t>
            </a:r>
            <a:endParaRPr lang="zh-TW" altLang="en-US" b="1" dirty="0">
              <a:solidFill>
                <a:srgbClr val="CC00CC"/>
              </a:solidFill>
              <a:latin typeface="標楷體" pitchFamily="65" charset="-120"/>
            </a:endParaRPr>
          </a:p>
        </p:txBody>
      </p:sp>
      <p:sp>
        <p:nvSpPr>
          <p:cNvPr id="3" name="內容版面配置區 2"/>
          <p:cNvSpPr>
            <a:spLocks noGrp="1"/>
          </p:cNvSpPr>
          <p:nvPr>
            <p:ph idx="1"/>
          </p:nvPr>
        </p:nvSpPr>
        <p:spPr>
          <a:xfrm>
            <a:off x="467544" y="1268760"/>
            <a:ext cx="8208912" cy="3888432"/>
          </a:xfrm>
        </p:spPr>
        <p:txBody>
          <a:bodyPr/>
          <a:lstStyle/>
          <a:p>
            <a:pPr marL="0" indent="0">
              <a:buNone/>
            </a:pPr>
            <a:r>
              <a:rPr lang="zh-TW" altLang="en-US" dirty="0" smtClean="0">
                <a:latin typeface="標楷體" pitchFamily="65" charset="-120"/>
              </a:rPr>
              <a:t>（方案二）</a:t>
            </a:r>
            <a:r>
              <a:rPr lang="zh-TW" altLang="en-US" dirty="0">
                <a:latin typeface="標楷體" pitchFamily="65" charset="-120"/>
              </a:rPr>
              <a:t>試辦學校種子教師培訓實施</a:t>
            </a:r>
            <a:r>
              <a:rPr lang="zh-TW" altLang="en-US" dirty="0" smtClean="0">
                <a:latin typeface="標楷體" pitchFamily="65" charset="-120"/>
              </a:rPr>
              <a:t>計畫</a:t>
            </a:r>
            <a:endParaRPr lang="en-US" altLang="zh-TW" dirty="0" smtClean="0">
              <a:latin typeface="標楷體" pitchFamily="65" charset="-120"/>
            </a:endParaRPr>
          </a:p>
          <a:p>
            <a:r>
              <a:rPr lang="zh-TW" altLang="en-US" dirty="0" smtClean="0">
                <a:solidFill>
                  <a:srgbClr val="FF0000"/>
                </a:solidFill>
                <a:latin typeface="標楷體" pitchFamily="65" charset="-120"/>
              </a:rPr>
              <a:t>研習日期：</a:t>
            </a:r>
            <a:r>
              <a:rPr lang="en-US" altLang="zh-TW" dirty="0" smtClean="0">
                <a:solidFill>
                  <a:srgbClr val="FF0000"/>
                </a:solidFill>
                <a:latin typeface="標楷體" pitchFamily="65" charset="-120"/>
              </a:rPr>
              <a:t>5/2-4(</a:t>
            </a:r>
            <a:r>
              <a:rPr lang="zh-TW" altLang="en-US" dirty="0" smtClean="0">
                <a:solidFill>
                  <a:srgbClr val="FF0000"/>
                </a:solidFill>
                <a:latin typeface="標楷體" pitchFamily="65" charset="-120"/>
              </a:rPr>
              <a:t>星期六至一</a:t>
            </a:r>
            <a:r>
              <a:rPr lang="en-US" altLang="zh-TW" dirty="0" smtClean="0">
                <a:solidFill>
                  <a:srgbClr val="FF0000"/>
                </a:solidFill>
                <a:latin typeface="標楷體" pitchFamily="65" charset="-120"/>
              </a:rPr>
              <a:t>)</a:t>
            </a:r>
          </a:p>
          <a:p>
            <a:r>
              <a:rPr lang="zh-TW" altLang="en-US" dirty="0">
                <a:latin typeface="標楷體" pitchFamily="65" charset="-120"/>
              </a:rPr>
              <a:t>研習</a:t>
            </a:r>
            <a:r>
              <a:rPr lang="zh-TW" altLang="en-US" dirty="0" smtClean="0">
                <a:latin typeface="標楷體" pitchFamily="65" charset="-120"/>
              </a:rPr>
              <a:t>地點：國教院三峽院區</a:t>
            </a:r>
            <a:endParaRPr lang="en-US" altLang="zh-TW" dirty="0" smtClean="0">
              <a:latin typeface="標楷體" pitchFamily="65" charset="-120"/>
            </a:endParaRPr>
          </a:p>
          <a:p>
            <a:r>
              <a:rPr lang="zh-TW" altLang="en-US" dirty="0">
                <a:latin typeface="標楷體" pitchFamily="65" charset="-120"/>
              </a:rPr>
              <a:t>研習重點</a:t>
            </a:r>
            <a:r>
              <a:rPr lang="zh-TW" altLang="en-US" dirty="0" smtClean="0">
                <a:latin typeface="標楷體" pitchFamily="65" charset="-120"/>
              </a:rPr>
              <a:t>：</a:t>
            </a:r>
            <a:endParaRPr lang="en-US" altLang="zh-TW" dirty="0" smtClean="0">
              <a:latin typeface="標楷體" pitchFamily="65" charset="-120"/>
            </a:endParaRPr>
          </a:p>
          <a:p>
            <a:pPr marL="0" indent="0">
              <a:buNone/>
            </a:pPr>
            <a:r>
              <a:rPr lang="zh-TW" altLang="zh-TW" dirty="0" smtClean="0"/>
              <a:t>夏日</a:t>
            </a:r>
            <a:r>
              <a:rPr lang="zh-TW" altLang="zh-TW" dirty="0"/>
              <a:t>樂學</a:t>
            </a:r>
            <a:r>
              <a:rPr lang="zh-TW" altLang="zh-TW" dirty="0" smtClean="0"/>
              <a:t>教學的</a:t>
            </a:r>
            <a:r>
              <a:rPr lang="zh-TW" altLang="zh-TW" dirty="0"/>
              <a:t>理念與</a:t>
            </a:r>
            <a:r>
              <a:rPr lang="zh-TW" altLang="zh-TW" dirty="0" smtClean="0"/>
              <a:t>實務</a:t>
            </a:r>
            <a:endParaRPr lang="en-US" altLang="zh-TW" dirty="0" smtClean="0"/>
          </a:p>
          <a:p>
            <a:pPr marL="0" indent="0">
              <a:buNone/>
            </a:pPr>
            <a:r>
              <a:rPr lang="zh-TW" altLang="en-US" dirty="0" smtClean="0">
                <a:solidFill>
                  <a:srgbClr val="FF0000"/>
                </a:solidFill>
              </a:rPr>
              <a:t>整合型課程設計與分享</a:t>
            </a:r>
            <a:endParaRPr lang="en-US" altLang="zh-TW" dirty="0" smtClean="0">
              <a:solidFill>
                <a:srgbClr val="FF0000"/>
              </a:solidFill>
            </a:endParaRPr>
          </a:p>
          <a:p>
            <a:pPr marL="0" indent="0">
              <a:buNone/>
            </a:pPr>
            <a:r>
              <a:rPr lang="zh-TW" altLang="zh-TW" dirty="0" smtClean="0"/>
              <a:t>夏日</a:t>
            </a:r>
            <a:r>
              <a:rPr lang="zh-TW" altLang="zh-TW" dirty="0"/>
              <a:t>樂學試辦</a:t>
            </a:r>
            <a:r>
              <a:rPr lang="zh-TW" altLang="zh-TW" dirty="0" smtClean="0"/>
              <a:t>學校計畫編修</a:t>
            </a:r>
            <a:r>
              <a:rPr lang="en-US" altLang="zh-TW" dirty="0"/>
              <a:t>(</a:t>
            </a:r>
            <a:r>
              <a:rPr lang="zh-TW" altLang="en-US" dirty="0"/>
              <a:t>請攜帶計畫與筆電</a:t>
            </a:r>
            <a:r>
              <a:rPr lang="en-US" altLang="zh-TW" dirty="0"/>
              <a:t>)</a:t>
            </a:r>
            <a:endParaRPr lang="zh-TW" altLang="zh-TW" dirty="0"/>
          </a:p>
          <a:p>
            <a:pPr marL="0" indent="0">
              <a:buNone/>
            </a:pPr>
            <a:endParaRPr lang="zh-TW" altLang="zh-TW" dirty="0"/>
          </a:p>
          <a:p>
            <a:endParaRPr lang="en-US" altLang="zh-TW" dirty="0" smtClean="0">
              <a:latin typeface="標楷體" pitchFamily="65" charset="-120"/>
            </a:endParaRPr>
          </a:p>
          <a:p>
            <a:pPr marL="0" indent="0">
              <a:buNone/>
            </a:pPr>
            <a:endParaRPr lang="en-US" altLang="zh-TW" sz="2000" b="1" dirty="0" smtClean="0">
              <a:solidFill>
                <a:srgbClr val="008E40"/>
              </a:solidFill>
              <a:latin typeface="標楷體" pitchFamily="65" charset="-120"/>
              <a:ea typeface="標楷體" pitchFamily="65" charset="-120"/>
            </a:endParaRPr>
          </a:p>
        </p:txBody>
      </p:sp>
    </p:spTree>
    <p:extLst>
      <p:ext uri="{BB962C8B-B14F-4D97-AF65-F5344CB8AC3E}">
        <p14:creationId xmlns:p14="http://schemas.microsoft.com/office/powerpoint/2010/main" val="1959818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276872"/>
            <a:ext cx="8229600" cy="1143000"/>
          </a:xfrm>
        </p:spPr>
        <p:txBody>
          <a:bodyPr/>
          <a:lstStyle/>
          <a:p>
            <a:r>
              <a:rPr lang="zh-TW" altLang="en-US" b="1" dirty="0">
                <a:solidFill>
                  <a:srgbClr val="FF3300"/>
                </a:solidFill>
              </a:rPr>
              <a:t>計畫重點說明</a:t>
            </a:r>
          </a:p>
        </p:txBody>
      </p:sp>
    </p:spTree>
    <p:extLst>
      <p:ext uri="{BB962C8B-B14F-4D97-AF65-F5344CB8AC3E}">
        <p14:creationId xmlns:p14="http://schemas.microsoft.com/office/powerpoint/2010/main" val="442967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4"/>
          <p:cNvSpPr>
            <a:spLocks noGrp="1"/>
          </p:cNvSpPr>
          <p:nvPr>
            <p:ph type="title"/>
          </p:nvPr>
        </p:nvSpPr>
        <p:spPr>
          <a:xfrm>
            <a:off x="446856" y="2022"/>
            <a:ext cx="8229600" cy="1143000"/>
          </a:xfrm>
        </p:spPr>
        <p:txBody>
          <a:bodyPr/>
          <a:lstStyle/>
          <a:p>
            <a:r>
              <a:rPr lang="zh-TW" altLang="zh-TW" b="1" dirty="0" smtClean="0">
                <a:solidFill>
                  <a:srgbClr val="002060"/>
                </a:solidFill>
                <a:latin typeface="標楷體" panose="03000509000000000000" pitchFamily="65" charset="-120"/>
                <a:ea typeface="標楷體" panose="03000509000000000000" pitchFamily="65" charset="-120"/>
              </a:rPr>
              <a:t>計畫</a:t>
            </a:r>
            <a:r>
              <a:rPr lang="zh-TW" altLang="en-US" b="1" dirty="0" smtClean="0">
                <a:solidFill>
                  <a:srgbClr val="002060"/>
                </a:solidFill>
                <a:latin typeface="標楷體" panose="03000509000000000000" pitchFamily="65" charset="-120"/>
                <a:ea typeface="標楷體" panose="03000509000000000000" pitchFamily="65" charset="-120"/>
              </a:rPr>
              <a:t>重點說明</a:t>
            </a:r>
            <a:endParaRPr lang="zh-TW" altLang="en-US" dirty="0" smtClean="0">
              <a:solidFill>
                <a:srgbClr val="002060"/>
              </a:solidFill>
              <a:latin typeface="標楷體" panose="03000509000000000000" pitchFamily="65" charset="-120"/>
              <a:ea typeface="標楷體" panose="03000509000000000000" pitchFamily="65" charset="-120"/>
            </a:endParaRPr>
          </a:p>
        </p:txBody>
      </p:sp>
      <p:sp>
        <p:nvSpPr>
          <p:cNvPr id="3075" name="內容版面配置區 2"/>
          <p:cNvSpPr>
            <a:spLocks noGrp="1"/>
          </p:cNvSpPr>
          <p:nvPr>
            <p:ph sz="half" idx="2"/>
          </p:nvPr>
        </p:nvSpPr>
        <p:spPr>
          <a:xfrm>
            <a:off x="395536" y="836712"/>
            <a:ext cx="8352928" cy="4608512"/>
          </a:xfrm>
        </p:spPr>
        <p:txBody>
          <a:bodyPr/>
          <a:lstStyle/>
          <a:p>
            <a:r>
              <a:rPr lang="zh-TW" altLang="en-US" sz="2600" b="1" dirty="0" smtClean="0">
                <a:solidFill>
                  <a:srgbClr val="248C35"/>
                </a:solidFill>
                <a:latin typeface="標楷體" panose="03000509000000000000" pitchFamily="65" charset="-120"/>
                <a:ea typeface="標楷體" panose="03000509000000000000" pitchFamily="65" charset="-120"/>
              </a:rPr>
              <a:t>計畫目的：</a:t>
            </a:r>
            <a:endParaRPr lang="en-US" altLang="zh-TW" sz="2600" b="1" dirty="0" smtClean="0">
              <a:solidFill>
                <a:srgbClr val="248C35"/>
              </a:solidFill>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2400" dirty="0">
                <a:latin typeface="標楷體" panose="03000509000000000000" pitchFamily="65" charset="-120"/>
              </a:rPr>
              <a:t>創新實驗，整合</a:t>
            </a:r>
            <a:r>
              <a:rPr lang="zh-TW" altLang="en-US" sz="2400" dirty="0" smtClean="0">
                <a:latin typeface="標楷體" panose="03000509000000000000" pitchFamily="65" charset="-120"/>
              </a:rPr>
              <a:t>學習；</a:t>
            </a:r>
            <a:r>
              <a:rPr lang="zh-TW" altLang="zh-TW" sz="2400" dirty="0"/>
              <a:t>暑期增能、做中學習</a:t>
            </a:r>
            <a:endParaRPr lang="en-US" altLang="zh-TW" sz="2400" dirty="0">
              <a:latin typeface="標楷體" panose="03000509000000000000" pitchFamily="65" charset="-120"/>
            </a:endParaRPr>
          </a:p>
          <a:p>
            <a:pPr>
              <a:buFont typeface="Wingdings" panose="05000000000000000000" pitchFamily="2" charset="2"/>
              <a:buChar char="Ø"/>
            </a:pPr>
            <a:r>
              <a:rPr lang="zh-TW" altLang="en-US" sz="2400" dirty="0" smtClean="0">
                <a:latin typeface="標楷體" panose="03000509000000000000" pitchFamily="65" charset="-120"/>
              </a:rPr>
              <a:t>提升本土語文學習成效</a:t>
            </a:r>
            <a:endParaRPr lang="en-US" altLang="zh-TW" sz="2400" dirty="0" smtClean="0">
              <a:latin typeface="標楷體" panose="03000509000000000000" pitchFamily="65" charset="-120"/>
            </a:endParaRPr>
          </a:p>
          <a:p>
            <a:pPr>
              <a:buFont typeface="Wingdings" panose="05000000000000000000" pitchFamily="2" charset="2"/>
              <a:buChar char="Ø"/>
            </a:pPr>
            <a:r>
              <a:rPr lang="zh-TW" altLang="en-US" sz="2400" dirty="0" smtClean="0">
                <a:latin typeface="標楷體" panose="03000509000000000000" pitchFamily="65" charset="-120"/>
              </a:rPr>
              <a:t>提供</a:t>
            </a:r>
            <a:r>
              <a:rPr lang="zh-TW" altLang="en-US" sz="2400" dirty="0">
                <a:latin typeface="標楷體" panose="03000509000000000000" pitchFamily="65" charset="-120"/>
              </a:rPr>
              <a:t>弱勢學生</a:t>
            </a:r>
            <a:r>
              <a:rPr lang="zh-TW" altLang="en-US" sz="2400" dirty="0" smtClean="0">
                <a:latin typeface="標楷體" panose="03000509000000000000" pitchFamily="65" charset="-120"/>
              </a:rPr>
              <a:t>暑假學習機會</a:t>
            </a:r>
            <a:endParaRPr lang="en-US" altLang="zh-TW" sz="2400" dirty="0">
              <a:latin typeface="標楷體" panose="03000509000000000000" pitchFamily="65" charset="-120"/>
            </a:endParaRPr>
          </a:p>
          <a:p>
            <a:pPr>
              <a:spcAft>
                <a:spcPts val="24"/>
              </a:spcAft>
            </a:pPr>
            <a:r>
              <a:rPr lang="zh-TW" altLang="en-US" sz="2600" b="1" dirty="0" smtClean="0">
                <a:solidFill>
                  <a:srgbClr val="248C35"/>
                </a:solidFill>
                <a:latin typeface="標楷體" panose="03000509000000000000" pitchFamily="65" charset="-120"/>
                <a:ea typeface="標楷體" panose="03000509000000000000" pitchFamily="65" charset="-120"/>
              </a:rPr>
              <a:t>實施原則：</a:t>
            </a:r>
            <a:endParaRPr lang="en-US" altLang="zh-TW" sz="2600" b="1" dirty="0" smtClean="0">
              <a:solidFill>
                <a:srgbClr val="248C35"/>
              </a:solidFill>
              <a:latin typeface="標楷體" panose="03000509000000000000" pitchFamily="65" charset="-120"/>
              <a:ea typeface="標楷體" panose="03000509000000000000" pitchFamily="65" charset="-120"/>
            </a:endParaRPr>
          </a:p>
          <a:p>
            <a:pPr marL="0" indent="0">
              <a:buNone/>
            </a:pPr>
            <a:r>
              <a:rPr lang="zh-TW" altLang="en-US" sz="2600" dirty="0" smtClean="0">
                <a:solidFill>
                  <a:srgbClr val="FF0000"/>
                </a:solidFill>
                <a:latin typeface="標楷體" panose="03000509000000000000" pitchFamily="65" charset="-120"/>
                <a:ea typeface="標楷體" panose="03000509000000000000" pitchFamily="65" charset="-120"/>
              </a:rPr>
              <a:t>  </a:t>
            </a:r>
            <a:r>
              <a:rPr lang="zh-TW" altLang="en-US" sz="2400" dirty="0" smtClean="0">
                <a:solidFill>
                  <a:srgbClr val="FF0000"/>
                </a:solidFill>
                <a:latin typeface="標楷體" panose="03000509000000000000" pitchFamily="65" charset="-120"/>
              </a:rPr>
              <a:t>需求導向</a:t>
            </a:r>
            <a:r>
              <a:rPr lang="en-US" altLang="zh-TW" sz="2400" dirty="0" smtClean="0">
                <a:solidFill>
                  <a:srgbClr val="FF0000"/>
                </a:solidFill>
                <a:latin typeface="標楷體" panose="03000509000000000000" pitchFamily="65" charset="-120"/>
              </a:rPr>
              <a:t>-</a:t>
            </a:r>
            <a:r>
              <a:rPr lang="zh-TW" altLang="en-US" sz="2400" dirty="0" smtClean="0">
                <a:solidFill>
                  <a:srgbClr val="FF0000"/>
                </a:solidFill>
                <a:latin typeface="標楷體" panose="03000509000000000000" pitchFamily="65" charset="-120"/>
              </a:rPr>
              <a:t>學校困境優勢分析</a:t>
            </a:r>
            <a:r>
              <a:rPr lang="en-US" altLang="zh-TW" sz="2400" dirty="0" smtClean="0">
                <a:solidFill>
                  <a:srgbClr val="FF0000"/>
                </a:solidFill>
                <a:latin typeface="標楷體" panose="03000509000000000000" pitchFamily="65" charset="-120"/>
              </a:rPr>
              <a:t>(SWOT)</a:t>
            </a:r>
            <a:endParaRPr lang="en-US" altLang="zh-TW" sz="2400" dirty="0">
              <a:latin typeface="標楷體" panose="03000509000000000000" pitchFamily="65" charset="-120"/>
            </a:endParaRPr>
          </a:p>
          <a:p>
            <a:pPr marL="0" indent="0">
              <a:buNone/>
            </a:pPr>
            <a:r>
              <a:rPr lang="zh-TW" altLang="en-US" sz="2400" dirty="0" smtClean="0">
                <a:solidFill>
                  <a:srgbClr val="0000FF"/>
                </a:solidFill>
                <a:latin typeface="標楷體" panose="03000509000000000000" pitchFamily="65" charset="-120"/>
              </a:rPr>
              <a:t>  體驗實作</a:t>
            </a:r>
            <a:r>
              <a:rPr lang="en-US" altLang="zh-TW" sz="2400" dirty="0" smtClean="0">
                <a:solidFill>
                  <a:srgbClr val="0000FF"/>
                </a:solidFill>
                <a:latin typeface="標楷體" panose="03000509000000000000" pitchFamily="65" charset="-120"/>
              </a:rPr>
              <a:t>-</a:t>
            </a:r>
            <a:r>
              <a:rPr lang="zh-TW" altLang="en-US" sz="2400" dirty="0" smtClean="0">
                <a:solidFill>
                  <a:srgbClr val="0000FF"/>
                </a:solidFill>
                <a:latin typeface="標楷體" panose="03000509000000000000" pitchFamily="65" charset="-120"/>
              </a:rPr>
              <a:t>活動性課程超過</a:t>
            </a:r>
            <a:r>
              <a:rPr lang="en-US" altLang="zh-TW" sz="2400" dirty="0" smtClean="0">
                <a:solidFill>
                  <a:srgbClr val="0000FF"/>
                </a:solidFill>
                <a:latin typeface="標楷體" panose="03000509000000000000" pitchFamily="65" charset="-120"/>
              </a:rPr>
              <a:t>50%</a:t>
            </a:r>
          </a:p>
          <a:p>
            <a:pPr marL="0" indent="0">
              <a:buNone/>
            </a:pPr>
            <a:r>
              <a:rPr lang="zh-TW" altLang="en-US" sz="2400" dirty="0" smtClean="0">
                <a:solidFill>
                  <a:srgbClr val="A50021"/>
                </a:solidFill>
                <a:latin typeface="標楷體" panose="03000509000000000000" pitchFamily="65" charset="-120"/>
              </a:rPr>
              <a:t>  校本特色、</a:t>
            </a:r>
            <a:r>
              <a:rPr lang="zh-TW" altLang="en-US" sz="2400" dirty="0" smtClean="0">
                <a:solidFill>
                  <a:srgbClr val="3333FF"/>
                </a:solidFill>
                <a:latin typeface="標楷體" panose="03000509000000000000" pitchFamily="65" charset="-120"/>
              </a:rPr>
              <a:t>混齡教學、</a:t>
            </a:r>
            <a:r>
              <a:rPr lang="zh-TW" altLang="en-US" sz="2400" dirty="0" smtClean="0">
                <a:solidFill>
                  <a:srgbClr val="FF0000"/>
                </a:solidFill>
                <a:latin typeface="標楷體" panose="03000509000000000000" pitchFamily="65" charset="-120"/>
              </a:rPr>
              <a:t>師資開放</a:t>
            </a:r>
            <a:endParaRPr lang="en-US" altLang="zh-TW" sz="2400" dirty="0" smtClean="0">
              <a:solidFill>
                <a:srgbClr val="FF0000"/>
              </a:solidFill>
              <a:latin typeface="標楷體" panose="03000509000000000000" pitchFamily="65" charset="-120"/>
            </a:endParaRPr>
          </a:p>
          <a:p>
            <a:r>
              <a:rPr lang="zh-TW" altLang="en-US" sz="2600" b="1" dirty="0" smtClean="0">
                <a:solidFill>
                  <a:srgbClr val="248C35"/>
                </a:solidFill>
                <a:latin typeface="標楷體" panose="03000509000000000000" pitchFamily="65" charset="-120"/>
                <a:ea typeface="標楷體" panose="03000509000000000000" pitchFamily="65" charset="-120"/>
              </a:rPr>
              <a:t>實施方式及對象：</a:t>
            </a:r>
            <a:endParaRPr lang="en-US" altLang="zh-TW" sz="2600" b="1" dirty="0">
              <a:solidFill>
                <a:srgbClr val="248C35"/>
              </a:solidFill>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2400" dirty="0" smtClean="0">
                <a:latin typeface="標楷體" panose="03000509000000000000" pitchFamily="65" charset="-120"/>
              </a:rPr>
              <a:t>本土語文活動</a:t>
            </a:r>
            <a:r>
              <a:rPr lang="zh-TW" altLang="en-US" sz="2400" dirty="0">
                <a:latin typeface="標楷體" panose="03000509000000000000" pitchFamily="65" charset="-120"/>
              </a:rPr>
              <a:t>課程</a:t>
            </a:r>
            <a:r>
              <a:rPr lang="zh-TW" altLang="en-US" sz="2400" dirty="0" smtClean="0">
                <a:latin typeface="標楷體" panose="03000509000000000000" pitchFamily="65" charset="-120"/>
              </a:rPr>
              <a:t>：各國民中小學</a:t>
            </a:r>
            <a:endParaRPr lang="en-US" altLang="zh-TW" sz="2400" dirty="0">
              <a:latin typeface="標楷體" panose="03000509000000000000" pitchFamily="65" charset="-120"/>
            </a:endParaRPr>
          </a:p>
          <a:p>
            <a:pPr>
              <a:buFont typeface="Wingdings" panose="05000000000000000000" pitchFamily="2" charset="2"/>
              <a:buChar char="Ø"/>
            </a:pPr>
            <a:r>
              <a:rPr lang="zh-TW" altLang="en-US" sz="2400" dirty="0" smtClean="0">
                <a:solidFill>
                  <a:srgbClr val="FF0000"/>
                </a:solidFill>
                <a:latin typeface="標楷體" panose="03000509000000000000" pitchFamily="65" charset="-120"/>
              </a:rPr>
              <a:t>整合</a:t>
            </a:r>
            <a:r>
              <a:rPr lang="zh-TW" altLang="en-US" sz="2400" dirty="0">
                <a:solidFill>
                  <a:srgbClr val="FF0000"/>
                </a:solidFill>
                <a:latin typeface="標楷體" panose="03000509000000000000" pitchFamily="65" charset="-120"/>
              </a:rPr>
              <a:t>式學習方案</a:t>
            </a:r>
            <a:r>
              <a:rPr lang="zh-TW" altLang="en-US" sz="2400" dirty="0" smtClean="0">
                <a:latin typeface="標楷體" panose="03000509000000000000" pitchFamily="65" charset="-120"/>
              </a:rPr>
              <a:t>：</a:t>
            </a:r>
            <a:r>
              <a:rPr lang="zh-TW" altLang="en-US" sz="2400" dirty="0" smtClean="0">
                <a:solidFill>
                  <a:srgbClr val="FF0000"/>
                </a:solidFill>
                <a:latin typeface="標楷體" panose="03000509000000000000" pitchFamily="65" charset="-120"/>
              </a:rPr>
              <a:t>偏鄉地區</a:t>
            </a:r>
            <a:r>
              <a:rPr lang="zh-TW" altLang="en-US" sz="2400" dirty="0" smtClean="0">
                <a:latin typeface="標楷體" panose="03000509000000000000" pitchFamily="65" charset="-120"/>
              </a:rPr>
              <a:t>之國民中小學</a:t>
            </a:r>
            <a:r>
              <a:rPr lang="zh-TW" altLang="en-US" sz="2400" dirty="0">
                <a:latin typeface="標楷體" panose="03000509000000000000" pitchFamily="65" charset="-120"/>
              </a:rPr>
              <a:t>優先</a:t>
            </a:r>
            <a:endParaRPr lang="en-US" altLang="zh-TW" sz="2400" dirty="0" smtClean="0">
              <a:latin typeface="標楷體" panose="03000509000000000000" pitchFamily="65"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2492896"/>
            <a:ext cx="8229600" cy="1143000"/>
          </a:xfrm>
        </p:spPr>
        <p:txBody>
          <a:bodyPr/>
          <a:lstStyle/>
          <a:p>
            <a:r>
              <a:rPr lang="zh-TW" altLang="en-US" b="1" dirty="0" smtClean="0">
                <a:solidFill>
                  <a:srgbClr val="FF3300"/>
                </a:solidFill>
              </a:rPr>
              <a:t>申請注意事項</a:t>
            </a:r>
            <a:endParaRPr lang="zh-TW" altLang="en-US" b="1" dirty="0">
              <a:solidFill>
                <a:srgbClr val="FF3300"/>
              </a:solidFill>
            </a:endParaRPr>
          </a:p>
        </p:txBody>
      </p:sp>
    </p:spTree>
    <p:extLst>
      <p:ext uri="{BB962C8B-B14F-4D97-AF65-F5344CB8AC3E}">
        <p14:creationId xmlns:p14="http://schemas.microsoft.com/office/powerpoint/2010/main" val="677331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88640"/>
            <a:ext cx="8229600" cy="792088"/>
          </a:xfrm>
        </p:spPr>
        <p:txBody>
          <a:bodyPr/>
          <a:lstStyle/>
          <a:p>
            <a:r>
              <a:rPr lang="zh-TW" altLang="en-US" b="1" dirty="0">
                <a:solidFill>
                  <a:schemeClr val="tx1"/>
                </a:solidFill>
                <a:latin typeface="標楷體" pitchFamily="65" charset="-120"/>
                <a:ea typeface="標楷體" pitchFamily="65" charset="-120"/>
              </a:rPr>
              <a:t>申請注意事項</a:t>
            </a:r>
          </a:p>
        </p:txBody>
      </p:sp>
      <p:sp>
        <p:nvSpPr>
          <p:cNvPr id="3" name="內容版面配置區 2"/>
          <p:cNvSpPr>
            <a:spLocks noGrp="1"/>
          </p:cNvSpPr>
          <p:nvPr>
            <p:ph idx="1"/>
          </p:nvPr>
        </p:nvSpPr>
        <p:spPr>
          <a:xfrm>
            <a:off x="251520" y="980728"/>
            <a:ext cx="8640960" cy="4824536"/>
          </a:xfrm>
        </p:spPr>
        <p:txBody>
          <a:bodyPr/>
          <a:lstStyle/>
          <a:p>
            <a:r>
              <a:rPr lang="zh-TW" altLang="en-US" sz="3600" b="1" dirty="0" smtClean="0">
                <a:solidFill>
                  <a:srgbClr val="008E40"/>
                </a:solidFill>
                <a:latin typeface="標楷體" pitchFamily="65" charset="-120"/>
                <a:ea typeface="標楷體" pitchFamily="65" charset="-120"/>
              </a:rPr>
              <a:t>申請日期：</a:t>
            </a:r>
            <a:endParaRPr lang="en-US" altLang="zh-TW" sz="3600" b="1" dirty="0" smtClean="0">
              <a:solidFill>
                <a:srgbClr val="008E40"/>
              </a:solidFill>
              <a:latin typeface="標楷體" pitchFamily="65" charset="-120"/>
              <a:ea typeface="標楷體" pitchFamily="65" charset="-120"/>
            </a:endParaRPr>
          </a:p>
          <a:p>
            <a:pPr marL="0" indent="0">
              <a:buNone/>
            </a:pPr>
            <a:r>
              <a:rPr lang="zh-TW" altLang="en-US" sz="2400" b="1" dirty="0">
                <a:solidFill>
                  <a:srgbClr val="008E40"/>
                </a:solidFill>
                <a:latin typeface="標楷體" pitchFamily="65" charset="-120"/>
              </a:rPr>
              <a:t> </a:t>
            </a:r>
            <a:r>
              <a:rPr lang="zh-TW" altLang="en-US" sz="2400" b="1" dirty="0" smtClean="0">
                <a:solidFill>
                  <a:srgbClr val="008E40"/>
                </a:solidFill>
                <a:latin typeface="標楷體" pitchFamily="65" charset="-120"/>
              </a:rPr>
              <a:t>      </a:t>
            </a:r>
            <a:r>
              <a:rPr lang="en-US" altLang="zh-TW" sz="2400" dirty="0" smtClean="0">
                <a:latin typeface="標楷體" panose="03000509000000000000" pitchFamily="65" charset="-120"/>
              </a:rPr>
              <a:t>104</a:t>
            </a:r>
            <a:r>
              <a:rPr lang="zh-TW" altLang="zh-TW" sz="2400" dirty="0">
                <a:latin typeface="標楷體" panose="03000509000000000000" pitchFamily="65" charset="-120"/>
              </a:rPr>
              <a:t>年</a:t>
            </a:r>
            <a:r>
              <a:rPr lang="en-US" altLang="zh-TW" sz="2400" dirty="0">
                <a:latin typeface="標楷體" panose="03000509000000000000" pitchFamily="65" charset="-120"/>
              </a:rPr>
              <a:t>3</a:t>
            </a:r>
            <a:r>
              <a:rPr lang="zh-TW" altLang="zh-TW" sz="2400" dirty="0">
                <a:latin typeface="標楷體" panose="03000509000000000000" pitchFamily="65" charset="-120"/>
              </a:rPr>
              <a:t>月</a:t>
            </a:r>
            <a:r>
              <a:rPr lang="en-US" altLang="zh-TW" sz="2400" dirty="0">
                <a:latin typeface="標楷體" panose="03000509000000000000" pitchFamily="65" charset="-120"/>
              </a:rPr>
              <a:t>12</a:t>
            </a:r>
            <a:r>
              <a:rPr lang="zh-TW" altLang="zh-TW" sz="2400" dirty="0">
                <a:latin typeface="標楷體" panose="03000509000000000000" pitchFamily="65" charset="-120"/>
              </a:rPr>
              <a:t>日</a:t>
            </a:r>
            <a:r>
              <a:rPr lang="en-US" altLang="zh-TW" sz="2400" dirty="0">
                <a:latin typeface="標楷體" panose="03000509000000000000" pitchFamily="65" charset="-120"/>
              </a:rPr>
              <a:t>(</a:t>
            </a:r>
            <a:r>
              <a:rPr lang="zh-TW" altLang="zh-TW" sz="2400" dirty="0">
                <a:latin typeface="標楷體" panose="03000509000000000000" pitchFamily="65" charset="-120"/>
              </a:rPr>
              <a:t>星期四</a:t>
            </a:r>
            <a:r>
              <a:rPr lang="en-US" altLang="zh-TW" sz="2400" dirty="0">
                <a:latin typeface="標楷體" panose="03000509000000000000" pitchFamily="65" charset="-120"/>
              </a:rPr>
              <a:t>)</a:t>
            </a:r>
            <a:r>
              <a:rPr lang="zh-TW" altLang="zh-TW" sz="2400" dirty="0">
                <a:latin typeface="標楷體" panose="03000509000000000000" pitchFamily="65" charset="-120"/>
              </a:rPr>
              <a:t>起至</a:t>
            </a:r>
            <a:r>
              <a:rPr lang="en-US" altLang="zh-TW" sz="2400" dirty="0">
                <a:latin typeface="標楷體" panose="03000509000000000000" pitchFamily="65" charset="-120"/>
              </a:rPr>
              <a:t>104</a:t>
            </a:r>
            <a:r>
              <a:rPr lang="zh-TW" altLang="zh-TW" sz="2400" dirty="0">
                <a:latin typeface="標楷體" panose="03000509000000000000" pitchFamily="65" charset="-120"/>
              </a:rPr>
              <a:t>年</a:t>
            </a:r>
            <a:r>
              <a:rPr lang="en-US" altLang="zh-TW" sz="2400" dirty="0">
                <a:latin typeface="標楷體" panose="03000509000000000000" pitchFamily="65" charset="-120"/>
              </a:rPr>
              <a:t>4</a:t>
            </a:r>
            <a:r>
              <a:rPr lang="zh-TW" altLang="zh-TW" sz="2400" dirty="0">
                <a:latin typeface="標楷體" panose="03000509000000000000" pitchFamily="65" charset="-120"/>
              </a:rPr>
              <a:t>月</a:t>
            </a:r>
            <a:r>
              <a:rPr lang="en-US" altLang="zh-TW" sz="2400" dirty="0">
                <a:latin typeface="標楷體" panose="03000509000000000000" pitchFamily="65" charset="-120"/>
              </a:rPr>
              <a:t>10</a:t>
            </a:r>
            <a:r>
              <a:rPr lang="zh-TW" altLang="zh-TW" sz="2400" dirty="0">
                <a:latin typeface="標楷體" panose="03000509000000000000" pitchFamily="65" charset="-120"/>
              </a:rPr>
              <a:t>日</a:t>
            </a:r>
            <a:r>
              <a:rPr lang="en-US" altLang="zh-TW" sz="2400" dirty="0">
                <a:latin typeface="標楷體" panose="03000509000000000000" pitchFamily="65" charset="-120"/>
              </a:rPr>
              <a:t>(</a:t>
            </a:r>
            <a:r>
              <a:rPr lang="zh-TW" altLang="zh-TW" sz="2400" dirty="0">
                <a:latin typeface="標楷體" panose="03000509000000000000" pitchFamily="65" charset="-120"/>
              </a:rPr>
              <a:t>星期五</a:t>
            </a:r>
            <a:r>
              <a:rPr lang="en-US" altLang="zh-TW" sz="2400" dirty="0">
                <a:latin typeface="標楷體" panose="03000509000000000000" pitchFamily="65" charset="-120"/>
              </a:rPr>
              <a:t>)</a:t>
            </a:r>
            <a:r>
              <a:rPr lang="zh-TW" altLang="zh-TW" sz="2400" dirty="0">
                <a:latin typeface="標楷體" panose="03000509000000000000" pitchFamily="65" charset="-120"/>
              </a:rPr>
              <a:t>止</a:t>
            </a:r>
            <a:endParaRPr lang="en-US" altLang="zh-TW" sz="2400" dirty="0">
              <a:latin typeface="標楷體" panose="03000509000000000000" pitchFamily="65" charset="-120"/>
            </a:endParaRPr>
          </a:p>
          <a:p>
            <a:pPr lvl="0"/>
            <a:r>
              <a:rPr lang="zh-TW" altLang="en-US" sz="3600" b="1" dirty="0" smtClean="0">
                <a:solidFill>
                  <a:srgbClr val="008E40"/>
                </a:solidFill>
                <a:latin typeface="標楷體" pitchFamily="65" charset="-120"/>
                <a:ea typeface="標楷體" pitchFamily="65" charset="-120"/>
              </a:rPr>
              <a:t>計畫撰寫原則：</a:t>
            </a:r>
            <a:endParaRPr lang="en-US" altLang="zh-TW" sz="3600" b="1" dirty="0" smtClean="0">
              <a:solidFill>
                <a:srgbClr val="008E40"/>
              </a:solidFill>
              <a:latin typeface="標楷體" pitchFamily="65" charset="-120"/>
              <a:ea typeface="標楷體" pitchFamily="65" charset="-120"/>
            </a:endParaRPr>
          </a:p>
          <a:p>
            <a:pPr lvl="0"/>
            <a:endParaRPr lang="en-US" altLang="zh-TW" sz="2400" b="1" dirty="0" smtClean="0">
              <a:solidFill>
                <a:srgbClr val="008E40"/>
              </a:solidFill>
              <a:latin typeface="標楷體" pitchFamily="65" charset="-120"/>
              <a:ea typeface="標楷體" pitchFamily="65" charset="-120"/>
            </a:endParaRPr>
          </a:p>
          <a:p>
            <a:pPr lvl="0"/>
            <a:endParaRPr lang="en-US" altLang="zh-TW" sz="2400" b="1" dirty="0" smtClean="0">
              <a:solidFill>
                <a:srgbClr val="008E40"/>
              </a:solidFill>
              <a:latin typeface="標楷體" pitchFamily="65" charset="-120"/>
              <a:ea typeface="標楷體" pitchFamily="65" charset="-120"/>
            </a:endParaRPr>
          </a:p>
          <a:p>
            <a:pPr marL="0" lvl="0" indent="0">
              <a:buNone/>
            </a:pPr>
            <a:endParaRPr lang="en-US" altLang="zh-TW" sz="2400" b="1" dirty="0" smtClean="0">
              <a:solidFill>
                <a:srgbClr val="008E40"/>
              </a:solidFill>
              <a:latin typeface="標楷體" pitchFamily="65" charset="-120"/>
              <a:ea typeface="標楷體" pitchFamily="65"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581720007"/>
              </p:ext>
            </p:extLst>
          </p:nvPr>
        </p:nvGraphicFramePr>
        <p:xfrm>
          <a:off x="1403648" y="2780928"/>
          <a:ext cx="6048672" cy="3017520"/>
        </p:xfrm>
        <a:graphic>
          <a:graphicData uri="http://schemas.openxmlformats.org/drawingml/2006/table">
            <a:tbl>
              <a:tblPr firstRow="1" bandRow="1">
                <a:tableStyleId>{21E4AEA4-8DFA-4A89-87EB-49C32662AFE0}</a:tableStyleId>
              </a:tblPr>
              <a:tblGrid>
                <a:gridCol w="2326412"/>
                <a:gridCol w="3722260"/>
              </a:tblGrid>
              <a:tr h="370840">
                <a:tc>
                  <a:txBody>
                    <a:bodyPr/>
                    <a:lstStyle/>
                    <a:p>
                      <a:pPr algn="ctr"/>
                      <a:r>
                        <a:rPr lang="zh-TW" altLang="en-US" sz="2400" dirty="0" smtClean="0">
                          <a:latin typeface="標楷體" panose="03000509000000000000" pitchFamily="65" charset="-120"/>
                          <a:ea typeface="標楷體" panose="03000509000000000000" pitchFamily="65" charset="-120"/>
                        </a:rPr>
                        <a:t>項目</a:t>
                      </a:r>
                      <a:endParaRPr lang="zh-TW" altLang="en-US" sz="2400" dirty="0">
                        <a:solidFill>
                          <a:schemeClr val="tx1"/>
                        </a:solidFill>
                        <a:latin typeface="標楷體" panose="03000509000000000000" pitchFamily="65" charset="-120"/>
                        <a:ea typeface="標楷體" panose="03000509000000000000" pitchFamily="65" charset="-120"/>
                      </a:endParaRPr>
                    </a:p>
                  </a:txBody>
                  <a:tcPr/>
                </a:tc>
                <a:tc>
                  <a:txBody>
                    <a:bodyPr/>
                    <a:lstStyle/>
                    <a:p>
                      <a:pPr algn="ctr"/>
                      <a:r>
                        <a:rPr lang="zh-TW" altLang="en-US" sz="2400" dirty="0" smtClean="0">
                          <a:latin typeface="標楷體" panose="03000509000000000000" pitchFamily="65" charset="-120"/>
                          <a:ea typeface="標楷體" panose="03000509000000000000" pitchFamily="65" charset="-120"/>
                        </a:rPr>
                        <a:t>說明</a:t>
                      </a:r>
                      <a:endParaRPr lang="zh-TW" altLang="en-US" sz="2400" dirty="0">
                        <a:solidFill>
                          <a:schemeClr val="tx1"/>
                        </a:solidFill>
                        <a:latin typeface="標楷體" panose="03000509000000000000" pitchFamily="65" charset="-120"/>
                        <a:ea typeface="標楷體" panose="03000509000000000000" pitchFamily="65" charset="-120"/>
                      </a:endParaRPr>
                    </a:p>
                  </a:txBody>
                  <a:tcPr/>
                </a:tc>
              </a:tr>
              <a:tr h="370840">
                <a:tc>
                  <a:txBody>
                    <a:bodyPr/>
                    <a:lstStyle/>
                    <a:p>
                      <a:pPr algn="ctr"/>
                      <a:r>
                        <a:rPr lang="zh-TW" altLang="zh-TW" sz="2200" dirty="0" smtClean="0">
                          <a:latin typeface="標楷體" panose="03000509000000000000" pitchFamily="65" charset="-120"/>
                          <a:ea typeface="標楷體" panose="03000509000000000000" pitchFamily="65" charset="-120"/>
                        </a:rPr>
                        <a:t>計畫目的</a:t>
                      </a:r>
                      <a:endParaRPr lang="zh-TW" altLang="en-US" sz="2200" dirty="0">
                        <a:latin typeface="標楷體" panose="03000509000000000000" pitchFamily="65" charset="-120"/>
                        <a:ea typeface="標楷體" panose="03000509000000000000" pitchFamily="65" charset="-120"/>
                      </a:endParaRPr>
                    </a:p>
                  </a:txBody>
                  <a:tcPr/>
                </a:tc>
                <a:tc>
                  <a:txBody>
                    <a:bodyPr/>
                    <a:lstStyle/>
                    <a:p>
                      <a:pPr algn="ctr"/>
                      <a:r>
                        <a:rPr lang="zh-TW" altLang="en-US" sz="2200" dirty="0" smtClean="0">
                          <a:latin typeface="標楷體" panose="03000509000000000000" pitchFamily="65" charset="-120"/>
                          <a:ea typeface="標楷體" panose="03000509000000000000" pitchFamily="65" charset="-120"/>
                        </a:rPr>
                        <a:t>含優劣勢分析者優先錄取</a:t>
                      </a:r>
                      <a:endParaRPr lang="zh-TW" altLang="en-US" sz="2200" dirty="0">
                        <a:latin typeface="標楷體" panose="03000509000000000000" pitchFamily="65" charset="-120"/>
                        <a:ea typeface="標楷體" panose="03000509000000000000" pitchFamily="65" charset="-120"/>
                      </a:endParaRPr>
                    </a:p>
                  </a:txBody>
                  <a:tcPr/>
                </a:tc>
              </a:tr>
              <a:tr h="338440">
                <a:tc>
                  <a:txBody>
                    <a:bodyPr/>
                    <a:lstStyle/>
                    <a:p>
                      <a:pPr algn="ctr"/>
                      <a:r>
                        <a:rPr lang="zh-TW" altLang="zh-TW" sz="2200" dirty="0" smtClean="0">
                          <a:latin typeface="標楷體" panose="03000509000000000000" pitchFamily="65" charset="-120"/>
                          <a:ea typeface="標楷體" panose="03000509000000000000" pitchFamily="65" charset="-120"/>
                        </a:rPr>
                        <a:t>執行期程</a:t>
                      </a:r>
                      <a:endParaRPr lang="zh-TW" altLang="en-US" sz="2200" dirty="0">
                        <a:latin typeface="標楷體" panose="03000509000000000000" pitchFamily="65" charset="-120"/>
                        <a:ea typeface="標楷體" panose="03000509000000000000" pitchFamily="65" charset="-12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200" dirty="0" smtClean="0">
                          <a:latin typeface="標楷體" panose="03000509000000000000" pitchFamily="65" charset="-120"/>
                          <a:ea typeface="標楷體" panose="03000509000000000000" pitchFamily="65" charset="-120"/>
                        </a:rPr>
                        <a:t>2-4</a:t>
                      </a:r>
                      <a:r>
                        <a:rPr lang="zh-TW" altLang="en-US" sz="2200" dirty="0" smtClean="0">
                          <a:latin typeface="標楷體" panose="03000509000000000000" pitchFamily="65" charset="-120"/>
                          <a:ea typeface="標楷體" panose="03000509000000000000" pitchFamily="65" charset="-120"/>
                        </a:rPr>
                        <a:t>周</a:t>
                      </a:r>
                      <a:endParaRPr lang="zh-TW" altLang="en-US" sz="2200" dirty="0">
                        <a:latin typeface="標楷體" panose="03000509000000000000" pitchFamily="65" charset="-120"/>
                        <a:ea typeface="標楷體" panose="03000509000000000000" pitchFamily="65" charset="-120"/>
                      </a:endParaRPr>
                    </a:p>
                  </a:txBody>
                  <a:tcPr/>
                </a:tc>
              </a:tr>
              <a:tr h="370840">
                <a:tc>
                  <a:txBody>
                    <a:bodyPr/>
                    <a:lstStyle/>
                    <a:p>
                      <a:pPr algn="ctr"/>
                      <a:r>
                        <a:rPr lang="zh-TW" altLang="en-US" sz="2200" dirty="0" smtClean="0">
                          <a:latin typeface="標楷體" panose="03000509000000000000" pitchFamily="65" charset="-120"/>
                          <a:ea typeface="標楷體" panose="03000509000000000000" pitchFamily="65" charset="-120"/>
                        </a:rPr>
                        <a:t>開班數</a:t>
                      </a:r>
                      <a:endParaRPr lang="zh-TW" altLang="en-US" sz="2200" dirty="0">
                        <a:latin typeface="標楷體" panose="03000509000000000000" pitchFamily="65" charset="-120"/>
                        <a:ea typeface="標楷體" panose="03000509000000000000" pitchFamily="65" charset="-12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200" dirty="0" smtClean="0">
                          <a:latin typeface="標楷體" panose="03000509000000000000" pitchFamily="65" charset="-120"/>
                          <a:ea typeface="標楷體" panose="03000509000000000000" pitchFamily="65" charset="-120"/>
                        </a:rPr>
                        <a:t>每校不得超過</a:t>
                      </a:r>
                      <a:r>
                        <a:rPr lang="en-US" altLang="zh-TW" sz="2200" dirty="0" smtClean="0">
                          <a:latin typeface="標楷體" panose="03000509000000000000" pitchFamily="65" charset="-120"/>
                          <a:ea typeface="標楷體" panose="03000509000000000000" pitchFamily="65" charset="-120"/>
                        </a:rPr>
                        <a:t>3</a:t>
                      </a:r>
                      <a:r>
                        <a:rPr lang="zh-TW" altLang="en-US" sz="2200" dirty="0" smtClean="0">
                          <a:latin typeface="標楷體" panose="03000509000000000000" pitchFamily="65" charset="-120"/>
                          <a:ea typeface="標楷體" panose="03000509000000000000" pitchFamily="65" charset="-120"/>
                        </a:rPr>
                        <a:t>班</a:t>
                      </a:r>
                      <a:endParaRPr lang="zh-TW" altLang="en-US" sz="2200" dirty="0">
                        <a:latin typeface="標楷體" panose="03000509000000000000" pitchFamily="65" charset="-120"/>
                        <a:ea typeface="標楷體" panose="03000509000000000000" pitchFamily="65" charset="-120"/>
                      </a:endParaRPr>
                    </a:p>
                  </a:txBody>
                  <a:tcPr/>
                </a:tc>
              </a:tr>
              <a:tr h="370840">
                <a:tc>
                  <a:txBody>
                    <a:bodyPr/>
                    <a:lstStyle/>
                    <a:p>
                      <a:pPr algn="ctr"/>
                      <a:r>
                        <a:rPr lang="zh-TW" altLang="en-US" sz="2200" dirty="0" smtClean="0">
                          <a:latin typeface="標楷體" panose="03000509000000000000" pitchFamily="65" charset="-120"/>
                          <a:ea typeface="標楷體" panose="03000509000000000000" pitchFamily="65" charset="-120"/>
                        </a:rPr>
                        <a:t>班級人數</a:t>
                      </a:r>
                      <a:endParaRPr lang="zh-TW" altLang="en-US" sz="2200" dirty="0">
                        <a:latin typeface="標楷體" panose="03000509000000000000" pitchFamily="65" charset="-120"/>
                        <a:ea typeface="標楷體" panose="03000509000000000000" pitchFamily="65" charset="-120"/>
                      </a:endParaRPr>
                    </a:p>
                  </a:txBody>
                  <a:tcPr/>
                </a:tc>
                <a:tc>
                  <a:txBody>
                    <a:bodyPr/>
                    <a:lstStyle/>
                    <a:p>
                      <a:pPr algn="ctr"/>
                      <a:r>
                        <a:rPr lang="en-US" altLang="zh-TW" sz="2200" dirty="0" smtClean="0">
                          <a:latin typeface="標楷體" panose="03000509000000000000" pitchFamily="65" charset="-120"/>
                          <a:ea typeface="標楷體" panose="03000509000000000000" pitchFamily="65" charset="-120"/>
                        </a:rPr>
                        <a:t>15-30</a:t>
                      </a:r>
                      <a:r>
                        <a:rPr lang="zh-TW" altLang="en-US" sz="2200" dirty="0" smtClean="0">
                          <a:latin typeface="標楷體" panose="03000509000000000000" pitchFamily="65" charset="-120"/>
                          <a:ea typeface="標楷體" panose="03000509000000000000" pitchFamily="65" charset="-120"/>
                        </a:rPr>
                        <a:t>人</a:t>
                      </a:r>
                      <a:endParaRPr lang="zh-TW" altLang="en-US" sz="2200" dirty="0">
                        <a:latin typeface="標楷體" panose="03000509000000000000" pitchFamily="65" charset="-120"/>
                        <a:ea typeface="標楷體" panose="03000509000000000000" pitchFamily="65" charset="-120"/>
                      </a:endParaRPr>
                    </a:p>
                  </a:txBody>
                  <a:tcPr/>
                </a:tc>
              </a:tr>
              <a:tr h="370840">
                <a:tc>
                  <a:txBody>
                    <a:bodyPr/>
                    <a:lstStyle/>
                    <a:p>
                      <a:pPr algn="ctr"/>
                      <a:r>
                        <a:rPr lang="zh-TW" altLang="zh-TW" sz="2200" dirty="0" smtClean="0">
                          <a:latin typeface="標楷體" panose="03000509000000000000" pitchFamily="65" charset="-120"/>
                          <a:ea typeface="標楷體" panose="03000509000000000000" pitchFamily="65" charset="-120"/>
                        </a:rPr>
                        <a:t>師資安排</a:t>
                      </a:r>
                      <a:endParaRPr lang="zh-TW" altLang="en-US" sz="2200" dirty="0">
                        <a:latin typeface="標楷體" panose="03000509000000000000" pitchFamily="65" charset="-120"/>
                        <a:ea typeface="標楷體" panose="03000509000000000000" pitchFamily="65" charset="-120"/>
                      </a:endParaRPr>
                    </a:p>
                  </a:txBody>
                  <a:tcPr/>
                </a:tc>
                <a:tc>
                  <a:txBody>
                    <a:bodyPr/>
                    <a:lstStyle/>
                    <a:p>
                      <a:pPr algn="ctr"/>
                      <a:r>
                        <a:rPr lang="zh-TW" altLang="en-US" sz="2200" dirty="0" smtClean="0">
                          <a:latin typeface="標楷體" panose="03000509000000000000" pitchFamily="65" charset="-120"/>
                          <a:ea typeface="標楷體" panose="03000509000000000000" pitchFamily="65" charset="-120"/>
                        </a:rPr>
                        <a:t>活用師資開放原則</a:t>
                      </a:r>
                      <a:endParaRPr lang="zh-TW" altLang="en-US" sz="2200" dirty="0">
                        <a:latin typeface="標楷體" panose="03000509000000000000" pitchFamily="65" charset="-120"/>
                        <a:ea typeface="標楷體" panose="03000509000000000000" pitchFamily="65" charset="-120"/>
                      </a:endParaRPr>
                    </a:p>
                  </a:txBody>
                  <a:tcPr/>
                </a:tc>
              </a:tr>
              <a:tr h="370840">
                <a:tc>
                  <a:txBody>
                    <a:bodyPr/>
                    <a:lstStyle/>
                    <a:p>
                      <a:pPr algn="ctr"/>
                      <a:r>
                        <a:rPr lang="zh-TW" altLang="zh-TW" sz="2200" dirty="0" smtClean="0">
                          <a:latin typeface="標楷體" panose="03000509000000000000" pitchFamily="65" charset="-120"/>
                          <a:ea typeface="標楷體" panose="03000509000000000000" pitchFamily="65" charset="-120"/>
                        </a:rPr>
                        <a:t>課程表</a:t>
                      </a:r>
                      <a:endParaRPr lang="zh-TW" altLang="en-US" sz="2200" dirty="0">
                        <a:latin typeface="標楷體" panose="03000509000000000000" pitchFamily="65" charset="-120"/>
                        <a:ea typeface="標楷體" panose="03000509000000000000" pitchFamily="65" charset="-120"/>
                      </a:endParaRPr>
                    </a:p>
                  </a:txBody>
                  <a:tcPr/>
                </a:tc>
                <a:tc>
                  <a:txBody>
                    <a:bodyPr/>
                    <a:lstStyle/>
                    <a:p>
                      <a:pPr algn="ctr"/>
                      <a:endParaRPr lang="zh-TW" altLang="en-US" sz="2200" dirty="0">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val="2029994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1560" y="620688"/>
            <a:ext cx="7848872" cy="5040560"/>
          </a:xfrm>
        </p:spPr>
        <p:txBody>
          <a:bodyPr/>
          <a:lstStyle/>
          <a:p>
            <a:pPr lvl="0"/>
            <a:r>
              <a:rPr lang="zh-TW" altLang="en-US" sz="3600" b="1" dirty="0">
                <a:solidFill>
                  <a:srgbClr val="008E40"/>
                </a:solidFill>
                <a:latin typeface="標楷體" pitchFamily="65" charset="-120"/>
              </a:rPr>
              <a:t>經費編列安排：</a:t>
            </a:r>
            <a:endParaRPr lang="en-US" altLang="zh-TW" sz="3600" b="1" dirty="0">
              <a:solidFill>
                <a:srgbClr val="008E40"/>
              </a:solidFill>
              <a:latin typeface="標楷體" pitchFamily="65" charset="-120"/>
            </a:endParaRPr>
          </a:p>
          <a:p>
            <a:pPr lvl="0">
              <a:buFont typeface="Wingdings" panose="05000000000000000000" pitchFamily="2" charset="2"/>
              <a:buChar char="Ø"/>
            </a:pPr>
            <a:r>
              <a:rPr lang="zh-TW" altLang="en-US" dirty="0" smtClean="0">
                <a:solidFill>
                  <a:srgbClr val="0000FF"/>
                </a:solidFill>
                <a:latin typeface="標楷體" panose="03000509000000000000" pitchFamily="65" charset="-120"/>
              </a:rPr>
              <a:t>補助金額</a:t>
            </a:r>
            <a:r>
              <a:rPr lang="en-US" altLang="zh-TW" dirty="0">
                <a:solidFill>
                  <a:srgbClr val="0000FF"/>
                </a:solidFill>
                <a:latin typeface="標楷體" panose="03000509000000000000" pitchFamily="65" charset="-120"/>
              </a:rPr>
              <a:t>:</a:t>
            </a:r>
            <a:r>
              <a:rPr lang="zh-TW" altLang="zh-TW" dirty="0" smtClean="0">
                <a:latin typeface="標楷體" panose="03000509000000000000" pitchFamily="65" charset="-120"/>
              </a:rPr>
              <a:t>每班新</a:t>
            </a:r>
            <a:r>
              <a:rPr lang="zh-TW" altLang="zh-TW" dirty="0">
                <a:latin typeface="標楷體" panose="03000509000000000000" pitchFamily="65" charset="-120"/>
              </a:rPr>
              <a:t>臺幣</a:t>
            </a:r>
            <a:r>
              <a:rPr lang="zh-TW" altLang="zh-TW" dirty="0">
                <a:solidFill>
                  <a:srgbClr val="FF0000"/>
                </a:solidFill>
                <a:latin typeface="標楷體" panose="03000509000000000000" pitchFamily="65" charset="-120"/>
              </a:rPr>
              <a:t>八萬元</a:t>
            </a:r>
            <a:r>
              <a:rPr lang="zh-TW" altLang="zh-TW" dirty="0">
                <a:latin typeface="標楷體" panose="03000509000000000000" pitchFamily="65" charset="-120"/>
              </a:rPr>
              <a:t>整</a:t>
            </a:r>
            <a:r>
              <a:rPr lang="zh-TW" altLang="en-US" dirty="0">
                <a:latin typeface="標楷體" panose="03000509000000000000" pitchFamily="65" charset="-120"/>
              </a:rPr>
              <a:t>為限</a:t>
            </a:r>
            <a:r>
              <a:rPr lang="en-US" altLang="zh-TW" dirty="0">
                <a:latin typeface="標楷體" panose="03000509000000000000" pitchFamily="65" charset="-120"/>
              </a:rPr>
              <a:t>(</a:t>
            </a:r>
            <a:r>
              <a:rPr lang="zh-TW" altLang="en-US" dirty="0">
                <a:latin typeface="標楷體" panose="03000509000000000000" pitchFamily="65" charset="-120"/>
              </a:rPr>
              <a:t>特別</a:t>
            </a:r>
            <a:r>
              <a:rPr lang="zh-TW" altLang="zh-TW" dirty="0">
                <a:solidFill>
                  <a:srgbClr val="FF0000"/>
                </a:solidFill>
                <a:latin typeface="標楷體" panose="03000509000000000000" pitchFamily="65" charset="-120"/>
              </a:rPr>
              <a:t>偏鄉地區</a:t>
            </a:r>
            <a:r>
              <a:rPr lang="zh-TW" altLang="en-US" dirty="0">
                <a:solidFill>
                  <a:srgbClr val="FF0000"/>
                </a:solidFill>
                <a:latin typeface="標楷體" panose="03000509000000000000" pitchFamily="65" charset="-120"/>
              </a:rPr>
              <a:t>與離島地區</a:t>
            </a:r>
            <a:r>
              <a:rPr lang="zh-TW" altLang="en-US" dirty="0">
                <a:latin typeface="標楷體" panose="03000509000000000000" pitchFamily="65" charset="-120"/>
              </a:rPr>
              <a:t>最高補助</a:t>
            </a:r>
            <a:r>
              <a:rPr lang="zh-TW" altLang="en-US" dirty="0">
                <a:solidFill>
                  <a:srgbClr val="FF0000"/>
                </a:solidFill>
                <a:latin typeface="標楷體" panose="03000509000000000000" pitchFamily="65" charset="-120"/>
              </a:rPr>
              <a:t>十萬元</a:t>
            </a:r>
            <a:r>
              <a:rPr lang="en-US" altLang="zh-TW" dirty="0" smtClean="0">
                <a:latin typeface="標楷體" panose="03000509000000000000" pitchFamily="65" charset="-120"/>
              </a:rPr>
              <a:t>)</a:t>
            </a:r>
          </a:p>
          <a:p>
            <a:pPr lvl="0">
              <a:buFont typeface="Wingdings" panose="05000000000000000000" pitchFamily="2" charset="2"/>
              <a:buChar char="Ø"/>
            </a:pPr>
            <a:r>
              <a:rPr lang="zh-TW" altLang="en-US" dirty="0">
                <a:solidFill>
                  <a:srgbClr val="0000FF"/>
                </a:solidFill>
                <a:latin typeface="標楷體" panose="03000509000000000000" pitchFamily="65" charset="-120"/>
              </a:rPr>
              <a:t>補助項目</a:t>
            </a:r>
            <a:r>
              <a:rPr lang="en-US" altLang="zh-TW" dirty="0" smtClean="0">
                <a:solidFill>
                  <a:srgbClr val="0000FF"/>
                </a:solidFill>
                <a:latin typeface="標楷體" panose="03000509000000000000" pitchFamily="65" charset="-120"/>
              </a:rPr>
              <a:t>:</a:t>
            </a:r>
            <a:r>
              <a:rPr lang="zh-TW" altLang="zh-TW" dirty="0" smtClean="0">
                <a:latin typeface="標楷體" panose="03000509000000000000" pitchFamily="65" charset="-120"/>
              </a:rPr>
              <a:t>教學</a:t>
            </a:r>
            <a:r>
              <a:rPr lang="zh-TW" altLang="zh-TW" dirty="0">
                <a:latin typeface="標楷體" panose="03000509000000000000" pitchFamily="65" charset="-120"/>
              </a:rPr>
              <a:t>人員鐘點費</a:t>
            </a:r>
            <a:r>
              <a:rPr lang="zh-TW" altLang="zh-TW" dirty="0" smtClean="0">
                <a:latin typeface="標楷體" panose="03000509000000000000" pitchFamily="65" charset="-120"/>
              </a:rPr>
              <a:t>、補充</a:t>
            </a:r>
            <a:r>
              <a:rPr lang="zh-TW" altLang="zh-TW" dirty="0">
                <a:latin typeface="標楷體" panose="03000509000000000000" pitchFamily="65" charset="-120"/>
              </a:rPr>
              <a:t>保費、學生活動交通費、教材費、雜支</a:t>
            </a:r>
            <a:endParaRPr lang="en-US" altLang="zh-TW" dirty="0">
              <a:latin typeface="標楷體" panose="03000509000000000000" pitchFamily="65" charset="-120"/>
            </a:endParaRPr>
          </a:p>
          <a:p>
            <a:pPr lvl="0">
              <a:buFont typeface="Wingdings" panose="05000000000000000000" pitchFamily="2" charset="2"/>
              <a:buChar char="Ø"/>
            </a:pPr>
            <a:r>
              <a:rPr lang="zh-TW" altLang="en-US" dirty="0" smtClean="0">
                <a:solidFill>
                  <a:srgbClr val="0000FF"/>
                </a:solidFill>
                <a:latin typeface="標楷體" panose="03000509000000000000" pitchFamily="65" charset="-120"/>
              </a:rPr>
              <a:t>額外補助</a:t>
            </a:r>
            <a:r>
              <a:rPr lang="en-US" altLang="zh-TW" dirty="0" smtClean="0">
                <a:solidFill>
                  <a:srgbClr val="0000FF"/>
                </a:solidFill>
                <a:latin typeface="標楷體" panose="03000509000000000000" pitchFamily="65" charset="-120"/>
              </a:rPr>
              <a:t>:</a:t>
            </a:r>
            <a:r>
              <a:rPr lang="zh-TW" altLang="en-US" dirty="0">
                <a:latin typeface="標楷體" panose="03000509000000000000" pitchFamily="65" charset="-120"/>
              </a:rPr>
              <a:t>提供</a:t>
            </a:r>
            <a:r>
              <a:rPr lang="zh-TW" altLang="en-US" dirty="0" smtClean="0">
                <a:solidFill>
                  <a:srgbClr val="FF0000"/>
                </a:solidFill>
                <a:latin typeface="標楷體" panose="03000509000000000000" pitchFamily="65" charset="-120"/>
              </a:rPr>
              <a:t>完整</a:t>
            </a:r>
            <a:r>
              <a:rPr lang="zh-TW" altLang="zh-TW" dirty="0" smtClean="0">
                <a:solidFill>
                  <a:srgbClr val="FF0000"/>
                </a:solidFill>
                <a:latin typeface="標楷體" panose="03000509000000000000" pitchFamily="65" charset="-120"/>
              </a:rPr>
              <a:t>教案</a:t>
            </a:r>
            <a:r>
              <a:rPr lang="zh-TW" altLang="en-US" dirty="0" smtClean="0">
                <a:latin typeface="標楷體" panose="03000509000000000000" pitchFamily="65" charset="-120"/>
              </a:rPr>
              <a:t>並</a:t>
            </a:r>
            <a:r>
              <a:rPr lang="zh-TW" altLang="zh-TW" dirty="0" smtClean="0">
                <a:latin typeface="標楷體" panose="03000509000000000000" pitchFamily="65" charset="-120"/>
              </a:rPr>
              <a:t>經</a:t>
            </a:r>
            <a:r>
              <a:rPr lang="zh-TW" altLang="en-US" dirty="0">
                <a:latin typeface="標楷體" panose="03000509000000000000" pitchFamily="65" charset="-120"/>
              </a:rPr>
              <a:t>本署</a:t>
            </a:r>
            <a:r>
              <a:rPr lang="zh-TW" altLang="en-US" u="sng" dirty="0">
                <a:latin typeface="標楷體" panose="03000509000000000000" pitchFamily="65" charset="-120"/>
              </a:rPr>
              <a:t>審查</a:t>
            </a:r>
            <a:r>
              <a:rPr lang="zh-TW" altLang="zh-TW" u="sng" dirty="0">
                <a:latin typeface="標楷體" panose="03000509000000000000" pitchFamily="65" charset="-120"/>
              </a:rPr>
              <a:t>通過</a:t>
            </a:r>
            <a:r>
              <a:rPr lang="zh-TW" altLang="en-US" dirty="0">
                <a:latin typeface="標楷體" panose="03000509000000000000" pitchFamily="65" charset="-120"/>
              </a:rPr>
              <a:t>者</a:t>
            </a:r>
            <a:r>
              <a:rPr lang="zh-TW" altLang="zh-TW" dirty="0">
                <a:latin typeface="標楷體" panose="03000509000000000000" pitchFamily="65" charset="-120"/>
              </a:rPr>
              <a:t>，額外支給</a:t>
            </a:r>
            <a:r>
              <a:rPr lang="zh-TW" altLang="zh-TW" dirty="0">
                <a:solidFill>
                  <a:srgbClr val="FF0000"/>
                </a:solidFill>
                <a:latin typeface="標楷體" panose="03000509000000000000" pitchFamily="65" charset="-120"/>
              </a:rPr>
              <a:t>每校最高十萬元</a:t>
            </a:r>
            <a:r>
              <a:rPr lang="zh-TW" altLang="zh-TW" dirty="0">
                <a:latin typeface="標楷體" panose="03000509000000000000" pitchFamily="65" charset="-120"/>
              </a:rPr>
              <a:t>之</a:t>
            </a:r>
            <a:r>
              <a:rPr lang="zh-TW" altLang="zh-TW" dirty="0" smtClean="0">
                <a:latin typeface="標楷體" panose="03000509000000000000" pitchFamily="65" charset="-120"/>
              </a:rPr>
              <a:t>經費</a:t>
            </a:r>
            <a:r>
              <a:rPr lang="zh-TW" altLang="en-US" dirty="0" smtClean="0">
                <a:latin typeface="標楷體" panose="03000509000000000000" pitchFamily="65" charset="-120"/>
              </a:rPr>
              <a:t>。</a:t>
            </a:r>
            <a:endParaRPr lang="en-US" altLang="zh-TW" dirty="0">
              <a:latin typeface="標楷體" panose="03000509000000000000" pitchFamily="65" charset="-120"/>
            </a:endParaRPr>
          </a:p>
          <a:p>
            <a:pPr lvl="0">
              <a:buFont typeface="Wingdings" panose="05000000000000000000" pitchFamily="2" charset="2"/>
              <a:buChar char="Ø"/>
            </a:pPr>
            <a:r>
              <a:rPr lang="zh-TW" altLang="en-US" dirty="0">
                <a:solidFill>
                  <a:srgbClr val="0000FF"/>
                </a:solidFill>
                <a:latin typeface="標楷體" panose="03000509000000000000" pitchFamily="65" charset="-120"/>
              </a:rPr>
              <a:t>依規定縣市須編列自籌款。</a:t>
            </a:r>
            <a:endParaRPr lang="en-US" altLang="zh-TW" dirty="0">
              <a:solidFill>
                <a:srgbClr val="0000FF"/>
              </a:solidFill>
              <a:latin typeface="標楷體" panose="03000509000000000000" pitchFamily="65" charset="-120"/>
            </a:endParaRPr>
          </a:p>
          <a:p>
            <a:endParaRPr lang="zh-TW" altLang="en-US" dirty="0"/>
          </a:p>
        </p:txBody>
      </p:sp>
    </p:spTree>
    <p:extLst>
      <p:ext uri="{BB962C8B-B14F-4D97-AF65-F5344CB8AC3E}">
        <p14:creationId xmlns:p14="http://schemas.microsoft.com/office/powerpoint/2010/main" val="527225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sz="3600" b="1" dirty="0" smtClean="0">
                <a:solidFill>
                  <a:srgbClr val="FF0000"/>
                </a:solidFill>
                <a:latin typeface="標楷體" pitchFamily="65" charset="-120"/>
                <a:ea typeface="標楷體" pitchFamily="65" charset="-120"/>
              </a:rPr>
              <a:t>夏日樂學</a:t>
            </a:r>
            <a:r>
              <a:rPr lang="zh-TW" altLang="zh-TW" sz="3600" b="1" dirty="0" smtClean="0">
                <a:solidFill>
                  <a:srgbClr val="002060"/>
                </a:solidFill>
                <a:latin typeface="標楷體" pitchFamily="65" charset="-120"/>
                <a:ea typeface="標楷體" pitchFamily="65" charset="-120"/>
              </a:rPr>
              <a:t>課程授課鐘點費支給標準表</a:t>
            </a:r>
            <a:endParaRPr lang="zh-TW" altLang="en-US" sz="3600" b="1" dirty="0">
              <a:solidFill>
                <a:srgbClr val="002060"/>
              </a:solidFill>
              <a:latin typeface="標楷體" pitchFamily="65" charset="-120"/>
              <a:ea typeface="標楷體" pitchFamily="65"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892769187"/>
              </p:ext>
            </p:extLst>
          </p:nvPr>
        </p:nvGraphicFramePr>
        <p:xfrm>
          <a:off x="323528" y="1340768"/>
          <a:ext cx="8496944" cy="3139440"/>
        </p:xfrm>
        <a:graphic>
          <a:graphicData uri="http://schemas.openxmlformats.org/drawingml/2006/table">
            <a:tbl>
              <a:tblPr firstRow="1" bandRow="1">
                <a:tableStyleId>{5C22544A-7EE6-4342-B048-85BDC9FD1C3A}</a:tableStyleId>
              </a:tblPr>
              <a:tblGrid>
                <a:gridCol w="432048"/>
                <a:gridCol w="2232248"/>
                <a:gridCol w="1224137"/>
                <a:gridCol w="1584176"/>
                <a:gridCol w="3024335"/>
              </a:tblGrid>
              <a:tr h="370840">
                <a:tc>
                  <a:txBody>
                    <a:bodyPr/>
                    <a:lstStyle/>
                    <a:p>
                      <a:pPr algn="ctr"/>
                      <a:endParaRPr lang="zh-TW" altLang="en-US" sz="2000" dirty="0">
                        <a:latin typeface="標楷體" pitchFamily="65" charset="-120"/>
                        <a:ea typeface="標楷體" pitchFamily="65" charset="-120"/>
                      </a:endParaRPr>
                    </a:p>
                  </a:txBody>
                  <a:tcPr>
                    <a:solidFill>
                      <a:srgbClr val="0070C0"/>
                    </a:solidFill>
                  </a:tcPr>
                </a:tc>
                <a:tc>
                  <a:txBody>
                    <a:bodyPr/>
                    <a:lstStyle/>
                    <a:p>
                      <a:pPr algn="ctr"/>
                      <a:r>
                        <a:rPr lang="zh-TW" altLang="zh-TW" sz="2000" b="1" kern="1200" dirty="0" smtClean="0">
                          <a:solidFill>
                            <a:schemeClr val="lt1"/>
                          </a:solidFill>
                          <a:latin typeface="標楷體" pitchFamily="65" charset="-120"/>
                          <a:ea typeface="標楷體" pitchFamily="65" charset="-120"/>
                          <a:cs typeface="+mn-cs"/>
                        </a:rPr>
                        <a:t>項目</a:t>
                      </a:r>
                      <a:endParaRPr lang="zh-TW" altLang="en-US" sz="2000" b="1" dirty="0">
                        <a:latin typeface="標楷體" pitchFamily="65" charset="-120"/>
                        <a:ea typeface="標楷體" pitchFamily="65" charset="-120"/>
                      </a:endParaRPr>
                    </a:p>
                  </a:txBody>
                  <a:tcPr>
                    <a:solidFill>
                      <a:srgbClr val="0070C0"/>
                    </a:solidFill>
                  </a:tcPr>
                </a:tc>
                <a:tc>
                  <a:txBody>
                    <a:bodyPr/>
                    <a:lstStyle/>
                    <a:p>
                      <a:pPr algn="ctr"/>
                      <a:r>
                        <a:rPr lang="zh-TW" altLang="zh-TW" sz="2000" b="1" kern="1200" dirty="0" smtClean="0">
                          <a:solidFill>
                            <a:schemeClr val="lt1"/>
                          </a:solidFill>
                          <a:latin typeface="標楷體" pitchFamily="65" charset="-120"/>
                          <a:ea typeface="標楷體" pitchFamily="65" charset="-120"/>
                          <a:cs typeface="+mn-cs"/>
                        </a:rPr>
                        <a:t>單位</a:t>
                      </a:r>
                      <a:endParaRPr lang="zh-TW" altLang="en-US" sz="2000" b="1" dirty="0">
                        <a:latin typeface="標楷體" pitchFamily="65" charset="-120"/>
                        <a:ea typeface="標楷體" pitchFamily="65" charset="-120"/>
                      </a:endParaRPr>
                    </a:p>
                  </a:txBody>
                  <a:tcPr>
                    <a:solidFill>
                      <a:srgbClr val="0070C0"/>
                    </a:solidFill>
                  </a:tcPr>
                </a:tc>
                <a:tc>
                  <a:txBody>
                    <a:bodyPr/>
                    <a:lstStyle/>
                    <a:p>
                      <a:pPr algn="ctr"/>
                      <a:r>
                        <a:rPr lang="zh-TW" altLang="zh-TW" sz="2000" b="1" kern="1200" dirty="0" smtClean="0">
                          <a:solidFill>
                            <a:schemeClr val="lt1"/>
                          </a:solidFill>
                          <a:latin typeface="標楷體" pitchFamily="65" charset="-120"/>
                          <a:ea typeface="標楷體" pitchFamily="65" charset="-120"/>
                          <a:cs typeface="+mn-cs"/>
                        </a:rPr>
                        <a:t>編列基準</a:t>
                      </a:r>
                      <a:endParaRPr lang="zh-TW" altLang="en-US" sz="2000" b="1" dirty="0">
                        <a:latin typeface="標楷體" pitchFamily="65" charset="-120"/>
                        <a:ea typeface="標楷體" pitchFamily="65" charset="-120"/>
                      </a:endParaRPr>
                    </a:p>
                  </a:txBody>
                  <a:tcPr>
                    <a:solidFill>
                      <a:srgbClr val="0070C0"/>
                    </a:solidFill>
                  </a:tcPr>
                </a:tc>
                <a:tc>
                  <a:txBody>
                    <a:bodyPr/>
                    <a:lstStyle/>
                    <a:p>
                      <a:pPr algn="ctr"/>
                      <a:r>
                        <a:rPr lang="zh-TW" altLang="zh-TW" sz="2000" b="1" kern="1200" dirty="0" smtClean="0">
                          <a:solidFill>
                            <a:schemeClr val="lt1"/>
                          </a:solidFill>
                          <a:latin typeface="標楷體" pitchFamily="65" charset="-120"/>
                          <a:ea typeface="標楷體" pitchFamily="65" charset="-120"/>
                          <a:cs typeface="+mn-cs"/>
                        </a:rPr>
                        <a:t>定義及範圍</a:t>
                      </a:r>
                      <a:endParaRPr lang="zh-TW" altLang="en-US" sz="2000" b="1" dirty="0">
                        <a:latin typeface="標楷體" pitchFamily="65" charset="-120"/>
                        <a:ea typeface="標楷體" pitchFamily="65" charset="-120"/>
                      </a:endParaRPr>
                    </a:p>
                  </a:txBody>
                  <a:tcPr>
                    <a:solidFill>
                      <a:srgbClr val="0070C0"/>
                    </a:solidFill>
                  </a:tcPr>
                </a:tc>
              </a:tr>
              <a:tr h="370840">
                <a:tc>
                  <a:txBody>
                    <a:bodyPr/>
                    <a:lstStyle/>
                    <a:p>
                      <a:pPr algn="ctr">
                        <a:spcAft>
                          <a:spcPts val="0"/>
                        </a:spcAft>
                      </a:pPr>
                      <a:r>
                        <a:rPr lang="en-US" sz="2000" kern="100" dirty="0">
                          <a:latin typeface="標楷體" pitchFamily="65" charset="-120"/>
                          <a:ea typeface="標楷體" pitchFamily="65" charset="-120"/>
                          <a:cs typeface="Times New Roman"/>
                        </a:rPr>
                        <a:t>1</a:t>
                      </a:r>
                      <a:endParaRPr lang="zh-TW" sz="2000" kern="100" dirty="0">
                        <a:latin typeface="標楷體" pitchFamily="65" charset="-120"/>
                        <a:ea typeface="標楷體" pitchFamily="65" charset="-120"/>
                        <a:cs typeface="Times New Roman"/>
                      </a:endParaRPr>
                    </a:p>
                  </a:txBody>
                  <a:tcPr marL="68580" marR="68580" marT="0" marB="0" anchor="ctr"/>
                </a:tc>
                <a:tc>
                  <a:txBody>
                    <a:bodyPr/>
                    <a:lstStyle/>
                    <a:p>
                      <a:pPr algn="ctr">
                        <a:spcAft>
                          <a:spcPts val="0"/>
                        </a:spcAft>
                      </a:pPr>
                      <a:r>
                        <a:rPr lang="zh-TW" sz="2000" kern="100" dirty="0">
                          <a:latin typeface="標楷體" pitchFamily="65" charset="-120"/>
                          <a:ea typeface="標楷體" pitchFamily="65" charset="-120"/>
                          <a:cs typeface="Times New Roman"/>
                        </a:rPr>
                        <a:t>鐘點費</a:t>
                      </a:r>
                    </a:p>
                  </a:txBody>
                  <a:tcPr marL="68580" marR="68580" marT="0" marB="0" anchor="ctr"/>
                </a:tc>
                <a:tc>
                  <a:txBody>
                    <a:bodyPr/>
                    <a:lstStyle/>
                    <a:p>
                      <a:pPr algn="ctr">
                        <a:spcAft>
                          <a:spcPts val="0"/>
                        </a:spcAft>
                      </a:pPr>
                      <a:r>
                        <a:rPr lang="zh-TW" sz="2000" kern="100" dirty="0">
                          <a:latin typeface="標楷體" pitchFamily="65" charset="-120"/>
                          <a:ea typeface="標楷體" pitchFamily="65" charset="-120"/>
                          <a:cs typeface="Times New Roman"/>
                        </a:rPr>
                        <a:t>人節</a:t>
                      </a:r>
                    </a:p>
                  </a:txBody>
                  <a:tcPr marL="68580" marR="68580" marT="0" marB="0" anchor="ctr"/>
                </a:tc>
                <a:tc>
                  <a:txBody>
                    <a:bodyPr/>
                    <a:lstStyle/>
                    <a:p>
                      <a:pPr>
                        <a:spcAft>
                          <a:spcPts val="0"/>
                        </a:spcAft>
                      </a:pPr>
                      <a:r>
                        <a:rPr lang="zh-TW" sz="2000" kern="100" dirty="0">
                          <a:latin typeface="標楷體" pitchFamily="65" charset="-120"/>
                          <a:ea typeface="標楷體" pitchFamily="65" charset="-120"/>
                          <a:cs typeface="Times New Roman"/>
                        </a:rPr>
                        <a:t>國小</a:t>
                      </a:r>
                      <a:r>
                        <a:rPr lang="en-US" sz="2000" kern="100" dirty="0">
                          <a:latin typeface="標楷體" pitchFamily="65" charset="-120"/>
                          <a:ea typeface="標楷體" pitchFamily="65" charset="-120"/>
                          <a:cs typeface="Times New Roman"/>
                        </a:rPr>
                        <a:t>-400</a:t>
                      </a:r>
                      <a:r>
                        <a:rPr lang="zh-TW" sz="2000" kern="100" dirty="0">
                          <a:latin typeface="標楷體" pitchFamily="65" charset="-120"/>
                          <a:ea typeface="標楷體" pitchFamily="65" charset="-120"/>
                          <a:cs typeface="Times New Roman"/>
                        </a:rPr>
                        <a:t>元。</a:t>
                      </a:r>
                    </a:p>
                    <a:p>
                      <a:pPr>
                        <a:spcAft>
                          <a:spcPts val="0"/>
                        </a:spcAft>
                      </a:pPr>
                      <a:r>
                        <a:rPr lang="zh-TW" sz="2000" kern="100" dirty="0">
                          <a:latin typeface="標楷體" pitchFamily="65" charset="-120"/>
                          <a:ea typeface="標楷體" pitchFamily="65" charset="-120"/>
                          <a:cs typeface="Times New Roman"/>
                        </a:rPr>
                        <a:t>國中</a:t>
                      </a:r>
                      <a:r>
                        <a:rPr lang="en-US" sz="2000" kern="100" dirty="0">
                          <a:latin typeface="標楷體" pitchFamily="65" charset="-120"/>
                          <a:ea typeface="標楷體" pitchFamily="65" charset="-120"/>
                          <a:cs typeface="Times New Roman"/>
                        </a:rPr>
                        <a:t>-450</a:t>
                      </a:r>
                      <a:r>
                        <a:rPr lang="zh-TW" sz="2000" kern="100" dirty="0">
                          <a:latin typeface="標楷體" pitchFamily="65" charset="-120"/>
                          <a:ea typeface="標楷體" pitchFamily="65" charset="-120"/>
                          <a:cs typeface="Times New Roman"/>
                        </a:rPr>
                        <a:t>元。</a:t>
                      </a:r>
                    </a:p>
                  </a:txBody>
                  <a:tcPr marL="68580" marR="68580" marT="0" marB="0"/>
                </a:tc>
                <a:tc>
                  <a:txBody>
                    <a:bodyPr/>
                    <a:lstStyle/>
                    <a:p>
                      <a:pPr>
                        <a:spcAft>
                          <a:spcPts val="0"/>
                        </a:spcAft>
                      </a:pPr>
                      <a:r>
                        <a:rPr lang="en-US" sz="2000" kern="100" dirty="0">
                          <a:latin typeface="標楷體" pitchFamily="65" charset="-120"/>
                          <a:ea typeface="標楷體" pitchFamily="65" charset="-120"/>
                          <a:cs typeface="Times New Roman"/>
                        </a:rPr>
                        <a:t>1.</a:t>
                      </a:r>
                      <a:r>
                        <a:rPr lang="zh-TW" sz="2000" kern="100" dirty="0">
                          <a:latin typeface="標楷體" pitchFamily="65" charset="-120"/>
                          <a:ea typeface="標楷體" pitchFamily="65" charset="-120"/>
                          <a:cs typeface="Times New Roman"/>
                        </a:rPr>
                        <a:t>正式</a:t>
                      </a:r>
                      <a:r>
                        <a:rPr lang="en-US" sz="2000" kern="100" dirty="0">
                          <a:latin typeface="標楷體" pitchFamily="65" charset="-120"/>
                          <a:ea typeface="標楷體" pitchFamily="65" charset="-120"/>
                          <a:cs typeface="Times New Roman"/>
                        </a:rPr>
                        <a:t> (</a:t>
                      </a:r>
                      <a:r>
                        <a:rPr lang="zh-TW" sz="2000" kern="100" dirty="0">
                          <a:latin typeface="標楷體" pitchFamily="65" charset="-120"/>
                          <a:ea typeface="標楷體" pitchFamily="65" charset="-120"/>
                          <a:cs typeface="Times New Roman"/>
                        </a:rPr>
                        <a:t>含代理代課</a:t>
                      </a:r>
                      <a:r>
                        <a:rPr lang="en-US" sz="2000" kern="100" dirty="0">
                          <a:latin typeface="標楷體" pitchFamily="65" charset="-120"/>
                          <a:ea typeface="標楷體" pitchFamily="65" charset="-120"/>
                          <a:cs typeface="Times New Roman"/>
                        </a:rPr>
                        <a:t>)</a:t>
                      </a:r>
                      <a:r>
                        <a:rPr lang="zh-TW" sz="2000" kern="100" dirty="0">
                          <a:latin typeface="標楷體" pitchFamily="65" charset="-120"/>
                          <a:ea typeface="標楷體" pitchFamily="65" charset="-120"/>
                          <a:cs typeface="Times New Roman"/>
                        </a:rPr>
                        <a:t>教師。</a:t>
                      </a:r>
                    </a:p>
                    <a:p>
                      <a:pPr>
                        <a:spcAft>
                          <a:spcPts val="0"/>
                        </a:spcAft>
                      </a:pPr>
                      <a:r>
                        <a:rPr lang="en-US" sz="2000" kern="100" dirty="0">
                          <a:latin typeface="標楷體" pitchFamily="65" charset="-120"/>
                          <a:ea typeface="標楷體" pitchFamily="65" charset="-120"/>
                          <a:cs typeface="Times New Roman"/>
                        </a:rPr>
                        <a:t>2.</a:t>
                      </a:r>
                      <a:r>
                        <a:rPr lang="zh-TW" sz="2000" kern="100" dirty="0">
                          <a:latin typeface="標楷體" pitchFamily="65" charset="-120"/>
                          <a:ea typeface="標楷體" pitchFamily="65" charset="-120"/>
                          <a:cs typeface="Times New Roman"/>
                        </a:rPr>
                        <a:t>傳統技藝指導者，例如</a:t>
                      </a:r>
                      <a:r>
                        <a:rPr lang="en-US" sz="2000" kern="100" dirty="0">
                          <a:latin typeface="標楷體" pitchFamily="65" charset="-120"/>
                          <a:ea typeface="標楷體" pitchFamily="65" charset="-120"/>
                          <a:cs typeface="Times New Roman"/>
                        </a:rPr>
                        <a:t>:</a:t>
                      </a:r>
                      <a:r>
                        <a:rPr lang="zh-TW" sz="2000" kern="100" dirty="0">
                          <a:latin typeface="標楷體" pitchFamily="65" charset="-120"/>
                          <a:ea typeface="標楷體" pitchFamily="65" charset="-120"/>
                          <a:cs typeface="Times New Roman"/>
                        </a:rPr>
                        <a:t>藝生、薪傳師、技藝耆老等，</a:t>
                      </a:r>
                      <a:r>
                        <a:rPr lang="zh-TW" sz="2000" u="sng" kern="100" dirty="0">
                          <a:latin typeface="標楷體" pitchFamily="65" charset="-120"/>
                          <a:ea typeface="標楷體" pitchFamily="65" charset="-120"/>
                          <a:cs typeface="Times New Roman"/>
                        </a:rPr>
                        <a:t>如有特殊規定或需求，報經本署同意者，得以每人每節</a:t>
                      </a:r>
                      <a:r>
                        <a:rPr lang="en-US" sz="2000" u="sng" kern="100" dirty="0">
                          <a:latin typeface="標楷體" pitchFamily="65" charset="-120"/>
                          <a:ea typeface="標楷體" pitchFamily="65" charset="-120"/>
                          <a:cs typeface="Times New Roman"/>
                        </a:rPr>
                        <a:t>800</a:t>
                      </a:r>
                      <a:r>
                        <a:rPr lang="zh-TW" sz="2000" u="sng" kern="100" dirty="0">
                          <a:latin typeface="標楷體" pitchFamily="65" charset="-120"/>
                          <a:ea typeface="標楷體" pitchFamily="65" charset="-120"/>
                          <a:cs typeface="Times New Roman"/>
                        </a:rPr>
                        <a:t>元報支</a:t>
                      </a:r>
                      <a:r>
                        <a:rPr lang="zh-TW" sz="2000" kern="100" dirty="0">
                          <a:latin typeface="標楷體" pitchFamily="65" charset="-120"/>
                          <a:ea typeface="標楷體" pitchFamily="65" charset="-120"/>
                          <a:cs typeface="Times New Roman"/>
                        </a:rPr>
                        <a:t>。</a:t>
                      </a:r>
                    </a:p>
                  </a:txBody>
                  <a:tcPr marL="68580" marR="68580" marT="0" marB="0" anchor="ctr"/>
                </a:tc>
              </a:tr>
              <a:tr h="370840">
                <a:tc>
                  <a:txBody>
                    <a:bodyPr/>
                    <a:lstStyle/>
                    <a:p>
                      <a:pPr algn="ctr">
                        <a:spcAft>
                          <a:spcPts val="0"/>
                        </a:spcAft>
                      </a:pPr>
                      <a:r>
                        <a:rPr lang="en-US" sz="2000" kern="100" dirty="0">
                          <a:latin typeface="標楷體" pitchFamily="65" charset="-120"/>
                          <a:ea typeface="標楷體" pitchFamily="65" charset="-120"/>
                          <a:cs typeface="Times New Roman"/>
                        </a:rPr>
                        <a:t>2</a:t>
                      </a:r>
                      <a:endParaRPr lang="zh-TW" sz="2000" kern="100" dirty="0">
                        <a:latin typeface="標楷體" pitchFamily="65" charset="-120"/>
                        <a:ea typeface="標楷體" pitchFamily="65" charset="-120"/>
                        <a:cs typeface="Times New Roman"/>
                      </a:endParaRPr>
                    </a:p>
                  </a:txBody>
                  <a:tcPr marL="68580" marR="68580" marT="0" marB="0" anchor="ctr"/>
                </a:tc>
                <a:tc>
                  <a:txBody>
                    <a:bodyPr/>
                    <a:lstStyle/>
                    <a:p>
                      <a:pPr algn="ctr">
                        <a:spcAft>
                          <a:spcPts val="0"/>
                        </a:spcAft>
                      </a:pPr>
                      <a:r>
                        <a:rPr lang="zh-TW" sz="2000" kern="100" dirty="0" smtClean="0">
                          <a:latin typeface="標楷體" pitchFamily="65" charset="-120"/>
                          <a:ea typeface="標楷體" pitchFamily="65" charset="-120"/>
                          <a:cs typeface="Times New Roman"/>
                        </a:rPr>
                        <a:t>教學</a:t>
                      </a:r>
                      <a:r>
                        <a:rPr lang="zh-TW" sz="2000" kern="100" dirty="0">
                          <a:latin typeface="標楷體" pitchFamily="65" charset="-120"/>
                          <a:ea typeface="標楷體" pitchFamily="65" charset="-120"/>
                          <a:cs typeface="Times New Roman"/>
                        </a:rPr>
                        <a:t>支援工作人員授課鐘點費</a:t>
                      </a:r>
                    </a:p>
                  </a:txBody>
                  <a:tcPr marL="68580" marR="68580" marT="0" marB="0" anchor="ctr"/>
                </a:tc>
                <a:tc>
                  <a:txBody>
                    <a:bodyPr/>
                    <a:lstStyle/>
                    <a:p>
                      <a:pPr algn="ctr">
                        <a:spcAft>
                          <a:spcPts val="0"/>
                        </a:spcAft>
                      </a:pPr>
                      <a:r>
                        <a:rPr lang="zh-TW" sz="2000" kern="100" dirty="0">
                          <a:latin typeface="標楷體" pitchFamily="65" charset="-120"/>
                          <a:ea typeface="標楷體" pitchFamily="65" charset="-120"/>
                          <a:cs typeface="Times New Roman"/>
                        </a:rPr>
                        <a:t>人節</a:t>
                      </a:r>
                    </a:p>
                  </a:txBody>
                  <a:tcPr marL="68580" marR="68580" marT="0" marB="0" anchor="ctr"/>
                </a:tc>
                <a:tc>
                  <a:txBody>
                    <a:bodyPr/>
                    <a:lstStyle/>
                    <a:p>
                      <a:pPr>
                        <a:spcAft>
                          <a:spcPts val="0"/>
                        </a:spcAft>
                      </a:pPr>
                      <a:r>
                        <a:rPr lang="zh-TW" sz="2000" kern="100" dirty="0">
                          <a:latin typeface="標楷體" pitchFamily="65" charset="-120"/>
                          <a:ea typeface="標楷體" pitchFamily="65" charset="-120"/>
                          <a:cs typeface="Times New Roman"/>
                        </a:rPr>
                        <a:t>國小</a:t>
                      </a:r>
                      <a:r>
                        <a:rPr lang="en-US" sz="2000" kern="100" dirty="0">
                          <a:latin typeface="標楷體" pitchFamily="65" charset="-120"/>
                          <a:ea typeface="標楷體" pitchFamily="65" charset="-120"/>
                          <a:cs typeface="Times New Roman"/>
                        </a:rPr>
                        <a:t>-320</a:t>
                      </a:r>
                      <a:r>
                        <a:rPr lang="zh-TW" sz="2000" kern="100" dirty="0">
                          <a:latin typeface="標楷體" pitchFamily="65" charset="-120"/>
                          <a:ea typeface="標楷體" pitchFamily="65" charset="-120"/>
                          <a:cs typeface="Times New Roman"/>
                        </a:rPr>
                        <a:t>元。</a:t>
                      </a:r>
                    </a:p>
                    <a:p>
                      <a:pPr>
                        <a:spcAft>
                          <a:spcPts val="0"/>
                        </a:spcAft>
                      </a:pPr>
                      <a:r>
                        <a:rPr lang="zh-TW" sz="2000" kern="100" dirty="0">
                          <a:latin typeface="標楷體" pitchFamily="65" charset="-120"/>
                          <a:ea typeface="標楷體" pitchFamily="65" charset="-120"/>
                          <a:cs typeface="Times New Roman"/>
                        </a:rPr>
                        <a:t>國中</a:t>
                      </a:r>
                      <a:r>
                        <a:rPr lang="en-US" sz="2000" kern="100" dirty="0">
                          <a:latin typeface="標楷體" pitchFamily="65" charset="-120"/>
                          <a:ea typeface="標楷體" pitchFamily="65" charset="-120"/>
                          <a:cs typeface="Times New Roman"/>
                        </a:rPr>
                        <a:t>-360</a:t>
                      </a:r>
                      <a:r>
                        <a:rPr lang="zh-TW" sz="2000" kern="100" dirty="0">
                          <a:latin typeface="標楷體" pitchFamily="65" charset="-120"/>
                          <a:ea typeface="標楷體" pitchFamily="65" charset="-120"/>
                          <a:cs typeface="Times New Roman"/>
                        </a:rPr>
                        <a:t>元。</a:t>
                      </a:r>
                    </a:p>
                  </a:txBody>
                  <a:tcPr marL="68580" marR="68580" marT="0" marB="0"/>
                </a:tc>
                <a:tc>
                  <a:txBody>
                    <a:bodyPr/>
                    <a:lstStyle/>
                    <a:p>
                      <a:pPr algn="ctr">
                        <a:spcAft>
                          <a:spcPts val="0"/>
                        </a:spcAft>
                      </a:pPr>
                      <a:endParaRPr lang="en-US" sz="2000" kern="100" dirty="0">
                        <a:latin typeface="標楷體" pitchFamily="65" charset="-120"/>
                        <a:ea typeface="標楷體" pitchFamily="65" charset="-120"/>
                        <a:cs typeface="Times New Roman"/>
                      </a:endParaRPr>
                    </a:p>
                  </a:txBody>
                  <a:tcPr marL="68580" marR="68580" marT="0" marB="0" anchor="ctr"/>
                </a:tc>
              </a:tr>
            </a:tbl>
          </a:graphicData>
        </a:graphic>
      </p:graphicFrame>
      <p:sp>
        <p:nvSpPr>
          <p:cNvPr id="3" name="文字方塊 2"/>
          <p:cNvSpPr txBox="1"/>
          <p:nvPr/>
        </p:nvSpPr>
        <p:spPr>
          <a:xfrm>
            <a:off x="1371129" y="4828270"/>
            <a:ext cx="6340197" cy="461665"/>
          </a:xfrm>
          <a:prstGeom prst="rect">
            <a:avLst/>
          </a:prstGeom>
          <a:noFill/>
        </p:spPr>
        <p:txBody>
          <a:bodyPr wrap="none" rtlCol="0">
            <a:spAutoFit/>
          </a:bodyPr>
          <a:lstStyle/>
          <a:p>
            <a:pPr lvl="0" algn="ctr"/>
            <a:r>
              <a:rPr lang="zh-TW" altLang="en-US" sz="2400" dirty="0">
                <a:solidFill>
                  <a:srgbClr val="FF0000"/>
                </a:solidFill>
                <a:latin typeface="標楷體" pitchFamily="65" charset="-120"/>
                <a:ea typeface="標楷體" pitchFamily="65" charset="-120"/>
              </a:rPr>
              <a:t>若國中小跨校申請，則鐘點費以國中基準編列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44624"/>
            <a:ext cx="7848872" cy="648072"/>
          </a:xfrm>
        </p:spPr>
        <p:txBody>
          <a:bodyPr/>
          <a:lstStyle/>
          <a:p>
            <a:r>
              <a:rPr lang="zh-TW" altLang="en-US" b="1" dirty="0" smtClean="0">
                <a:solidFill>
                  <a:srgbClr val="002060"/>
                </a:solidFill>
                <a:latin typeface="標楷體" pitchFamily="65" charset="-120"/>
                <a:ea typeface="標楷體" pitchFamily="65" charset="-120"/>
              </a:rPr>
              <a:t>申請</a:t>
            </a:r>
            <a:r>
              <a:rPr lang="zh-TW" altLang="en-US" b="1" dirty="0">
                <a:solidFill>
                  <a:srgbClr val="002060"/>
                </a:solidFill>
                <a:latin typeface="標楷體" pitchFamily="65" charset="-120"/>
              </a:rPr>
              <a:t>程序</a:t>
            </a:r>
          </a:p>
        </p:txBody>
      </p:sp>
      <p:graphicFrame>
        <p:nvGraphicFramePr>
          <p:cNvPr id="4" name="資料庫圖表 3"/>
          <p:cNvGraphicFramePr/>
          <p:nvPr>
            <p:extLst>
              <p:ext uri="{D42A27DB-BD31-4B8C-83A1-F6EECF244321}">
                <p14:modId xmlns:p14="http://schemas.microsoft.com/office/powerpoint/2010/main" val="1462551531"/>
              </p:ext>
            </p:extLst>
          </p:nvPr>
        </p:nvGraphicFramePr>
        <p:xfrm>
          <a:off x="683568" y="908720"/>
          <a:ext cx="784887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475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1522</TotalTime>
  <Words>1534</Words>
  <Application>Microsoft Office PowerPoint</Application>
  <PresentationFormat>如螢幕大小 (4:3)</PresentationFormat>
  <Paragraphs>268</Paragraphs>
  <Slides>22</Slides>
  <Notes>0</Notes>
  <HiddenSlides>0</HiddenSlides>
  <MMClips>0</MMClips>
  <ScaleCrop>false</ScaleCrop>
  <HeadingPairs>
    <vt:vector size="4" baseType="variant">
      <vt:variant>
        <vt:lpstr>佈景主題</vt:lpstr>
      </vt:variant>
      <vt:variant>
        <vt:i4>1</vt:i4>
      </vt:variant>
      <vt:variant>
        <vt:lpstr>投影片標題</vt:lpstr>
      </vt:variant>
      <vt:variant>
        <vt:i4>22</vt:i4>
      </vt:variant>
    </vt:vector>
  </HeadingPairs>
  <TitlesOfParts>
    <vt:vector size="23" baseType="lpstr">
      <vt:lpstr>預設簡報設計</vt:lpstr>
      <vt:lpstr>推動國民小學及國民中學 夏日樂學試辦計畫</vt:lpstr>
      <vt:lpstr>報告大綱</vt:lpstr>
      <vt:lpstr>計畫重點說明</vt:lpstr>
      <vt:lpstr>計畫重點說明</vt:lpstr>
      <vt:lpstr>申請注意事項</vt:lpstr>
      <vt:lpstr>申請注意事項</vt:lpstr>
      <vt:lpstr>PowerPoint 簡報</vt:lpstr>
      <vt:lpstr>夏日樂學課程授課鐘點費支給標準表</vt:lpstr>
      <vt:lpstr>申請程序</vt:lpstr>
      <vt:lpstr>後續執行程序</vt:lpstr>
      <vt:lpstr>各直轄市、縣(市)本土語文課程班級數分配表 (最低限)</vt:lpstr>
      <vt:lpstr>各直轄市、縣(市)整合式學習課程班級數分配表 (最高限)</vt:lpstr>
      <vt:lpstr>審查作業期程</vt:lpstr>
      <vt:lpstr>審查原則及輔導方式</vt:lpstr>
      <vt:lpstr>方案一審查規準</vt:lpstr>
      <vt:lpstr>方案一審查規準</vt:lpstr>
      <vt:lpstr>方案一審查規準</vt:lpstr>
      <vt:lpstr>方案二審查規準</vt:lpstr>
      <vt:lpstr>方案二審查規準</vt:lpstr>
      <vt:lpstr>方案二審查規準</vt:lpstr>
      <vt:lpstr>試辦學校種子教師培育</vt:lpstr>
      <vt:lpstr>試辦學校種子教師培育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sto6010_shih</dc:creator>
  <cp:lastModifiedBy>User</cp:lastModifiedBy>
  <cp:revision>237</cp:revision>
  <cp:lastPrinted>2015-03-11T06:58:07Z</cp:lastPrinted>
  <dcterms:created xsi:type="dcterms:W3CDTF">2014-11-20T05:28:04Z</dcterms:created>
  <dcterms:modified xsi:type="dcterms:W3CDTF">2015-03-11T09:43:37Z</dcterms:modified>
</cp:coreProperties>
</file>