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0"/>
  </p:notesMasterIdLst>
  <p:handoutMasterIdLst>
    <p:handoutMasterId r:id="rId31"/>
  </p:handoutMasterIdLst>
  <p:sldIdLst>
    <p:sldId id="576" r:id="rId2"/>
    <p:sldId id="660" r:id="rId3"/>
    <p:sldId id="631" r:id="rId4"/>
    <p:sldId id="621" r:id="rId5"/>
    <p:sldId id="636" r:id="rId6"/>
    <p:sldId id="669" r:id="rId7"/>
    <p:sldId id="635" r:id="rId8"/>
    <p:sldId id="638" r:id="rId9"/>
    <p:sldId id="641" r:id="rId10"/>
    <p:sldId id="642" r:id="rId11"/>
    <p:sldId id="643" r:id="rId12"/>
    <p:sldId id="644" r:id="rId13"/>
    <p:sldId id="645" r:id="rId14"/>
    <p:sldId id="646" r:id="rId15"/>
    <p:sldId id="647" r:id="rId16"/>
    <p:sldId id="648" r:id="rId17"/>
    <p:sldId id="649" r:id="rId18"/>
    <p:sldId id="650" r:id="rId19"/>
    <p:sldId id="651" r:id="rId20"/>
    <p:sldId id="652" r:id="rId21"/>
    <p:sldId id="653" r:id="rId22"/>
    <p:sldId id="667" r:id="rId23"/>
    <p:sldId id="666" r:id="rId24"/>
    <p:sldId id="654" r:id="rId25"/>
    <p:sldId id="655" r:id="rId26"/>
    <p:sldId id="665" r:id="rId27"/>
    <p:sldId id="663" r:id="rId28"/>
    <p:sldId id="664" r:id="rId2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003399"/>
    <a:srgbClr val="00FFCC"/>
    <a:srgbClr val="CC99FF"/>
    <a:srgbClr val="CC66FF"/>
    <a:srgbClr val="FFCCCC"/>
    <a:srgbClr val="00CC99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3" autoAdjust="0"/>
    <p:restoredTop sz="94660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010CE-4953-44A9-9AD9-461EFE8CDB77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AC30DD12-65A7-49E9-855C-86FD614D02F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30AD67-019C-48C8-9D80-D3240D061FEC}" type="parTrans" cxnId="{40972B6B-C1BF-412D-8E52-C221BBD40ED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FDFB53-B115-43B9-9F25-85CA1777184F}" type="sibTrans" cxnId="{40972B6B-C1BF-412D-8E52-C221BBD40ED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FC782D-7CEC-4465-A357-E4E50DFCF47B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國中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DB9872-893C-4CFA-8DB5-998DF64F0D99}" type="parTrans" cxnId="{B95C766E-ECFB-4397-9FC5-B2D1293726B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6E9FC0-C33C-4D9C-B26E-F19CF4826E34}" type="sibTrans" cxnId="{B95C766E-ECFB-4397-9FC5-B2D1293726B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D25CC2-4C0A-444C-9843-89FEF6430CD0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國小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BD2A34-2369-4104-8894-E5447AFC2C31}" type="parTrans" cxnId="{653D91AF-B5CD-42BB-B852-44772043387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A72499-C4EB-4694-9D98-D698DA5B2650}" type="sibTrans" cxnId="{653D91AF-B5CD-42BB-B852-44772043387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6E4CEA-B6C8-4A93-846E-F8CC4EDEA3B8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中心學校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DD3A11-CE7E-4332-93B5-AC2340598FCD}" type="parTrans" cxnId="{D23DB205-7EE1-4E46-AEDA-E0FC7B65DF6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627AEC-BB9C-4577-8E7A-63ACFF97E44F}" type="sibTrans" cxnId="{D23DB205-7EE1-4E46-AEDA-E0FC7B65DF6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4DD440D-C3E8-448D-AA8F-DC26EF74D058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將該縣市選書數量總計的</a:t>
          </a:r>
          <a:r>
            <a:rPr lang="en-US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1%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作為備用書。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3EEFC1-DEA7-4ACA-82CD-4F8CB83EAFC2}" type="parTrans" cxnId="{34228542-BCD7-477C-ACDE-95E0DED31D6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B9D462-5FD3-4D8F-97E5-C935EEB75C4E}" type="sibTrans" cxnId="{34228542-BCD7-477C-ACDE-95E0DED31D6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3DE0B6-BD90-45F2-9D0C-AD723FBDFB42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若有缺書、損書更換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一書換一書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及轉出入學生退補書籍，請與中心學校連繫。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88C63B-6711-4B19-B2E0-0323DE1E4B16}" type="parTrans" cxnId="{46B61F27-9470-4293-AAE4-9E6625A2D4F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3BB003-0E43-4982-BA5D-9AF16F324FA2}" type="sibTrans" cxnId="{46B61F27-9470-4293-AAE4-9E6625A2D4F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37DD12-6AF2-425E-991E-160ECFBFFEA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書商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EA8AD4-8D5A-495A-AB35-F5D21422F7D5}" type="parTrans" cxnId="{DB5A5A19-B3AF-49E4-BA62-4B0BE410C61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69D217-5E36-46B5-9214-2BB50ECCD5FA}" type="sibTrans" cxnId="{DB5A5A19-B3AF-49E4-BA62-4B0BE410C61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E3767FA-2E6A-49BE-BE9A-61D73FE9D72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得標之書籍廠商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3E2531-D8A4-4ABB-B452-CF14095E6D31}" type="parTrans" cxnId="{A67DA3E7-FA66-4E7C-AA76-78BDAA206C4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34EF3B-6C55-4A03-B876-6C3AA26BC3AE}" type="sibTrans" cxnId="{A67DA3E7-FA66-4E7C-AA76-78BDAA206C4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577B15-6489-4E20-A50B-3C0966DC544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物流配送廠商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ED98F0-FCA0-44EF-AED3-CA38D95DAD6A}" type="parTrans" cxnId="{2E08E06E-F25F-4DB6-9016-D5C45B7F5CB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663C9A-5637-45B4-A5D3-C10BC85E5234}" type="sibTrans" cxnId="{2E08E06E-F25F-4DB6-9016-D5C45B7F5CB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C89076-4693-423E-8A4A-725A46CF2085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將各學校所選之書籍配送至各學校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902E26-C763-488E-862B-B421E83DF5E9}" type="parTrans" cxnId="{0D4C83C4-E1C0-4397-AE4F-3AC4350FBA7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790381-CAE5-4A4B-8F0D-DE139299B57A}" type="sibTrans" cxnId="{0D4C83C4-E1C0-4397-AE4F-3AC4350FBA7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0AF095-3EF7-4614-81D5-264998DE99B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其他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5E932C-3778-4201-909C-0479C5F01066}" type="parTrans" cxnId="{DA4DFA48-B1DF-4DDE-AD86-9B8600E7893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0F599E-DA9A-4B5F-AA59-2032CA9F4BEA}" type="sibTrans" cxnId="{DA4DFA48-B1DF-4DDE-AD86-9B8600E7893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A3A14B-8217-4449-90B5-4AFD16630CB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系統管理者、教育部、大埔國小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E71E81-4634-44A9-AD03-EA0EEAEEBAA1}" type="parTrans" cxnId="{F46555C6-56D5-4534-98E2-2DB4460E2DB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274562-7819-4AC7-8C24-876EB32689AC}" type="sibTrans" cxnId="{F46555C6-56D5-4534-98E2-2DB4460E2DB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F360009-642A-4FA2-9A0D-20A65684854F}" type="pres">
      <dgm:prSet presAssocID="{0B2010CE-4953-44A9-9AD9-461EFE8CDB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9984BD-0DB2-4816-8DAF-56FD9BB21440}" type="pres">
      <dgm:prSet presAssocID="{AC30DD12-65A7-49E9-855C-86FD614D02FB}" presName="linNode" presStyleCnt="0"/>
      <dgm:spPr/>
    </dgm:pt>
    <dgm:pt modelId="{45F3F3F8-74BA-489C-AE9B-46222AAB57D3}" type="pres">
      <dgm:prSet presAssocID="{AC30DD12-65A7-49E9-855C-86FD614D02FB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E901AE-C157-44FE-9ED1-6C8CFFDAAF1A}" type="pres">
      <dgm:prSet presAssocID="{AC30DD12-65A7-49E9-855C-86FD614D02FB}" presName="descendantText" presStyleLbl="alignAccFollowNode1" presStyleIdx="0" presStyleCnt="5" custScaleY="1253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561DC8-B4E2-42BA-8A0C-7AA2BD093FBE}" type="pres">
      <dgm:prSet presAssocID="{71FDFB53-B115-43B9-9F25-85CA1777184F}" presName="sp" presStyleCnt="0"/>
      <dgm:spPr/>
    </dgm:pt>
    <dgm:pt modelId="{E9C2054E-EE0B-48D2-AB45-E4B46D14DA49}" type="pres">
      <dgm:prSet presAssocID="{366E4CEA-B6C8-4A93-846E-F8CC4EDEA3B8}" presName="linNode" presStyleCnt="0"/>
      <dgm:spPr/>
    </dgm:pt>
    <dgm:pt modelId="{64FD4D9A-0D68-49F9-8D55-451DB761BFE9}" type="pres">
      <dgm:prSet presAssocID="{366E4CEA-B6C8-4A93-846E-F8CC4EDEA3B8}" presName="parentText" presStyleLbl="node1" presStyleIdx="1" presStyleCnt="5" custScaleY="28611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9826B1-7226-42B9-8C79-B6AF69BFE77C}" type="pres">
      <dgm:prSet presAssocID="{366E4CEA-B6C8-4A93-846E-F8CC4EDEA3B8}" presName="descendantText" presStyleLbl="alignAccFollowNode1" presStyleIdx="1" presStyleCnt="5" custScaleY="3305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FEF774-4EB9-4A0C-984A-1CACF14C6699}" type="pres">
      <dgm:prSet presAssocID="{9D627AEC-BB9C-4577-8E7A-63ACFF97E44F}" presName="sp" presStyleCnt="0"/>
      <dgm:spPr/>
    </dgm:pt>
    <dgm:pt modelId="{0C599911-2C6A-4E8D-B6DB-30581BB7D6BB}" type="pres">
      <dgm:prSet presAssocID="{7937DD12-6AF2-425E-991E-160ECFBFFEA7}" presName="linNode" presStyleCnt="0"/>
      <dgm:spPr/>
    </dgm:pt>
    <dgm:pt modelId="{7F14485C-EA1E-4E3F-9751-788BBED44924}" type="pres">
      <dgm:prSet presAssocID="{7937DD12-6AF2-425E-991E-160ECFBFFEA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3D2DAE-8A88-49C7-8E73-D859BABDC568}" type="pres">
      <dgm:prSet presAssocID="{7937DD12-6AF2-425E-991E-160ECFBFFEA7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12735B-69F5-431C-81C8-0648A254F75E}" type="pres">
      <dgm:prSet presAssocID="{8969D217-5E36-46B5-9214-2BB50ECCD5FA}" presName="sp" presStyleCnt="0"/>
      <dgm:spPr/>
    </dgm:pt>
    <dgm:pt modelId="{9C2427F6-30CA-4818-AC5F-0F142489724A}" type="pres">
      <dgm:prSet presAssocID="{BA577B15-6489-4E20-A50B-3C0966DC5443}" presName="linNode" presStyleCnt="0"/>
      <dgm:spPr/>
    </dgm:pt>
    <dgm:pt modelId="{4BBD795D-1127-4F8A-930F-CB0D83E73977}" type="pres">
      <dgm:prSet presAssocID="{BA577B15-6489-4E20-A50B-3C0966DC544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F87C17-3289-47C8-9E77-D8AF0AF70D1F}" type="pres">
      <dgm:prSet presAssocID="{BA577B15-6489-4E20-A50B-3C0966DC544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453573-EAA1-46E7-9F7A-C59FBAC0EAC5}" type="pres">
      <dgm:prSet presAssocID="{65663C9A-5637-45B4-A5D3-C10BC85E5234}" presName="sp" presStyleCnt="0"/>
      <dgm:spPr/>
    </dgm:pt>
    <dgm:pt modelId="{45456681-7E06-467B-BB1E-8D7867F7E2D8}" type="pres">
      <dgm:prSet presAssocID="{CC0AF095-3EF7-4614-81D5-264998DE99B9}" presName="linNode" presStyleCnt="0"/>
      <dgm:spPr/>
    </dgm:pt>
    <dgm:pt modelId="{5C5B70D5-26C3-4E5E-A4C0-8279C3EE6020}" type="pres">
      <dgm:prSet presAssocID="{CC0AF095-3EF7-4614-81D5-264998DE99B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FDAF53-1DFC-4AEF-AF3F-2E9F4A92C7AD}" type="pres">
      <dgm:prSet presAssocID="{CC0AF095-3EF7-4614-81D5-264998DE99B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934C13-A505-48CB-9E23-CECAC77AA1D4}" type="presOf" srcId="{366E4CEA-B6C8-4A93-846E-F8CC4EDEA3B8}" destId="{64FD4D9A-0D68-49F9-8D55-451DB761BFE9}" srcOrd="0" destOrd="0" presId="urn:microsoft.com/office/officeart/2005/8/layout/vList5"/>
    <dgm:cxn modelId="{DB5A5A19-B3AF-49E4-BA62-4B0BE410C61A}" srcId="{0B2010CE-4953-44A9-9AD9-461EFE8CDB77}" destId="{7937DD12-6AF2-425E-991E-160ECFBFFEA7}" srcOrd="2" destOrd="0" parTransId="{D0EA8AD4-8D5A-495A-AB35-F5D21422F7D5}" sibTransId="{8969D217-5E36-46B5-9214-2BB50ECCD5FA}"/>
    <dgm:cxn modelId="{A682F544-4A78-458A-AEE0-58D5FD83C233}" type="presOf" srcId="{5BD25CC2-4C0A-444C-9843-89FEF6430CD0}" destId="{6FE901AE-C157-44FE-9ED1-6C8CFFDAAF1A}" srcOrd="0" destOrd="1" presId="urn:microsoft.com/office/officeart/2005/8/layout/vList5"/>
    <dgm:cxn modelId="{40972B6B-C1BF-412D-8E52-C221BBD40ED7}" srcId="{0B2010CE-4953-44A9-9AD9-461EFE8CDB77}" destId="{AC30DD12-65A7-49E9-855C-86FD614D02FB}" srcOrd="0" destOrd="0" parTransId="{0F30AD67-019C-48C8-9D80-D3240D061FEC}" sibTransId="{71FDFB53-B115-43B9-9F25-85CA1777184F}"/>
    <dgm:cxn modelId="{A67DA3E7-FA66-4E7C-AA76-78BDAA206C4D}" srcId="{7937DD12-6AF2-425E-991E-160ECFBFFEA7}" destId="{BE3767FA-2E6A-49BE-BE9A-61D73FE9D72F}" srcOrd="0" destOrd="0" parTransId="{093E2531-D8A4-4ABB-B452-CF14095E6D31}" sibTransId="{8A34EF3B-6C55-4A03-B876-6C3AA26BC3AE}"/>
    <dgm:cxn modelId="{1627A5A7-4858-415C-94C0-273C72FF356B}" type="presOf" srcId="{A4A3A14B-8217-4449-90B5-4AFD16630CB1}" destId="{44FDAF53-1DFC-4AEF-AF3F-2E9F4A92C7AD}" srcOrd="0" destOrd="0" presId="urn:microsoft.com/office/officeart/2005/8/layout/vList5"/>
    <dgm:cxn modelId="{8D404AD9-3B0C-4772-8B8B-227A6164808C}" type="presOf" srcId="{BA577B15-6489-4E20-A50B-3C0966DC5443}" destId="{4BBD795D-1127-4F8A-930F-CB0D83E73977}" srcOrd="0" destOrd="0" presId="urn:microsoft.com/office/officeart/2005/8/layout/vList5"/>
    <dgm:cxn modelId="{54572790-4865-4702-833D-7F0CA7C3533B}" type="presOf" srcId="{7937DD12-6AF2-425E-991E-160ECFBFFEA7}" destId="{7F14485C-EA1E-4E3F-9751-788BBED44924}" srcOrd="0" destOrd="0" presId="urn:microsoft.com/office/officeart/2005/8/layout/vList5"/>
    <dgm:cxn modelId="{2E08E06E-F25F-4DB6-9016-D5C45B7F5CBF}" srcId="{0B2010CE-4953-44A9-9AD9-461EFE8CDB77}" destId="{BA577B15-6489-4E20-A50B-3C0966DC5443}" srcOrd="3" destOrd="0" parTransId="{8DED98F0-FCA0-44EF-AED3-CA38D95DAD6A}" sibTransId="{65663C9A-5637-45B4-A5D3-C10BC85E5234}"/>
    <dgm:cxn modelId="{DA4DFA48-B1DF-4DDE-AD86-9B8600E78933}" srcId="{0B2010CE-4953-44A9-9AD9-461EFE8CDB77}" destId="{CC0AF095-3EF7-4614-81D5-264998DE99B9}" srcOrd="4" destOrd="0" parTransId="{DF5E932C-3778-4201-909C-0479C5F01066}" sibTransId="{E00F599E-DA9A-4B5F-AA59-2032CA9F4BEA}"/>
    <dgm:cxn modelId="{B95C766E-ECFB-4397-9FC5-B2D1293726B5}" srcId="{AC30DD12-65A7-49E9-855C-86FD614D02FB}" destId="{10FC782D-7CEC-4465-A357-E4E50DFCF47B}" srcOrd="0" destOrd="0" parTransId="{C5DB9872-893C-4CFA-8DB5-998DF64F0D99}" sibTransId="{776E9FC0-C33C-4D9C-B26E-F19CF4826E34}"/>
    <dgm:cxn modelId="{AB7F4295-0CD1-477F-87BD-C3B065BD9134}" type="presOf" srcId="{FDC89076-4693-423E-8A4A-725A46CF2085}" destId="{36F87C17-3289-47C8-9E77-D8AF0AF70D1F}" srcOrd="0" destOrd="0" presId="urn:microsoft.com/office/officeart/2005/8/layout/vList5"/>
    <dgm:cxn modelId="{5FCDDAFC-DFDF-481D-8015-2E37827B8CD4}" type="presOf" srcId="{0B2010CE-4953-44A9-9AD9-461EFE8CDB77}" destId="{2F360009-642A-4FA2-9A0D-20A65684854F}" srcOrd="0" destOrd="0" presId="urn:microsoft.com/office/officeart/2005/8/layout/vList5"/>
    <dgm:cxn modelId="{3640402E-060B-4BF4-9343-D720D6796B13}" type="presOf" srcId="{10FC782D-7CEC-4465-A357-E4E50DFCF47B}" destId="{6FE901AE-C157-44FE-9ED1-6C8CFFDAAF1A}" srcOrd="0" destOrd="0" presId="urn:microsoft.com/office/officeart/2005/8/layout/vList5"/>
    <dgm:cxn modelId="{B0160631-F7A6-4D01-B72F-68DD024C2745}" type="presOf" srcId="{F4DD440D-C3E8-448D-AA8F-DC26EF74D058}" destId="{399826B1-7226-42B9-8C79-B6AF69BFE77C}" srcOrd="0" destOrd="0" presId="urn:microsoft.com/office/officeart/2005/8/layout/vList5"/>
    <dgm:cxn modelId="{EA28A895-1823-4A0F-8F72-B6B6256285F6}" type="presOf" srcId="{CC0AF095-3EF7-4614-81D5-264998DE99B9}" destId="{5C5B70D5-26C3-4E5E-A4C0-8279C3EE6020}" srcOrd="0" destOrd="0" presId="urn:microsoft.com/office/officeart/2005/8/layout/vList5"/>
    <dgm:cxn modelId="{D23DB205-7EE1-4E46-AEDA-E0FC7B65DF64}" srcId="{0B2010CE-4953-44A9-9AD9-461EFE8CDB77}" destId="{366E4CEA-B6C8-4A93-846E-F8CC4EDEA3B8}" srcOrd="1" destOrd="0" parTransId="{7FDD3A11-CE7E-4332-93B5-AC2340598FCD}" sibTransId="{9D627AEC-BB9C-4577-8E7A-63ACFF97E44F}"/>
    <dgm:cxn modelId="{34228542-BCD7-477C-ACDE-95E0DED31D69}" srcId="{366E4CEA-B6C8-4A93-846E-F8CC4EDEA3B8}" destId="{F4DD440D-C3E8-448D-AA8F-DC26EF74D058}" srcOrd="0" destOrd="0" parTransId="{073EEFC1-DEA7-4ACA-82CD-4F8CB83EAFC2}" sibTransId="{29B9D462-5FD3-4D8F-97E5-C935EEB75C4E}"/>
    <dgm:cxn modelId="{46B61F27-9470-4293-AAE4-9E6625A2D4FA}" srcId="{366E4CEA-B6C8-4A93-846E-F8CC4EDEA3B8}" destId="{653DE0B6-BD90-45F2-9D0C-AD723FBDFB42}" srcOrd="1" destOrd="0" parTransId="{0888C63B-6711-4B19-B2E0-0323DE1E4B16}" sibTransId="{673BB003-0E43-4982-BA5D-9AF16F324FA2}"/>
    <dgm:cxn modelId="{653D91AF-B5CD-42BB-B852-44772043387F}" srcId="{AC30DD12-65A7-49E9-855C-86FD614D02FB}" destId="{5BD25CC2-4C0A-444C-9843-89FEF6430CD0}" srcOrd="1" destOrd="0" parTransId="{6CBD2A34-2369-4104-8894-E5447AFC2C31}" sibTransId="{A9A72499-C4EB-4694-9D98-D698DA5B2650}"/>
    <dgm:cxn modelId="{F46555C6-56D5-4534-98E2-2DB4460E2DB9}" srcId="{CC0AF095-3EF7-4614-81D5-264998DE99B9}" destId="{A4A3A14B-8217-4449-90B5-4AFD16630CB1}" srcOrd="0" destOrd="0" parTransId="{E7E71E81-4634-44A9-AD03-EA0EEAEEBAA1}" sibTransId="{98274562-7819-4AC7-8C24-876EB32689AC}"/>
    <dgm:cxn modelId="{410814F1-9F71-4CBC-91FC-8936FB0BDFA5}" type="presOf" srcId="{AC30DD12-65A7-49E9-855C-86FD614D02FB}" destId="{45F3F3F8-74BA-489C-AE9B-46222AAB57D3}" srcOrd="0" destOrd="0" presId="urn:microsoft.com/office/officeart/2005/8/layout/vList5"/>
    <dgm:cxn modelId="{0D4C83C4-E1C0-4397-AE4F-3AC4350FBA74}" srcId="{BA577B15-6489-4E20-A50B-3C0966DC5443}" destId="{FDC89076-4693-423E-8A4A-725A46CF2085}" srcOrd="0" destOrd="0" parTransId="{CE902E26-C763-488E-862B-B421E83DF5E9}" sibTransId="{FF790381-CAE5-4A4B-8F0D-DE139299B57A}"/>
    <dgm:cxn modelId="{516A3FE3-E90A-4FAA-A819-EAD16B998405}" type="presOf" srcId="{653DE0B6-BD90-45F2-9D0C-AD723FBDFB42}" destId="{399826B1-7226-42B9-8C79-B6AF69BFE77C}" srcOrd="0" destOrd="1" presId="urn:microsoft.com/office/officeart/2005/8/layout/vList5"/>
    <dgm:cxn modelId="{FB56B089-BFB9-4594-AEEF-452D75126A4A}" type="presOf" srcId="{BE3767FA-2E6A-49BE-BE9A-61D73FE9D72F}" destId="{BA3D2DAE-8A88-49C7-8E73-D859BABDC568}" srcOrd="0" destOrd="0" presId="urn:microsoft.com/office/officeart/2005/8/layout/vList5"/>
    <dgm:cxn modelId="{0BB859D7-5671-4739-AECB-4ACFBE13D473}" type="presParOf" srcId="{2F360009-642A-4FA2-9A0D-20A65684854F}" destId="{4D9984BD-0DB2-4816-8DAF-56FD9BB21440}" srcOrd="0" destOrd="0" presId="urn:microsoft.com/office/officeart/2005/8/layout/vList5"/>
    <dgm:cxn modelId="{8454B2ED-653B-4B2B-A25E-F87CE6C2B82D}" type="presParOf" srcId="{4D9984BD-0DB2-4816-8DAF-56FD9BB21440}" destId="{45F3F3F8-74BA-489C-AE9B-46222AAB57D3}" srcOrd="0" destOrd="0" presId="urn:microsoft.com/office/officeart/2005/8/layout/vList5"/>
    <dgm:cxn modelId="{BBC349BA-AB6E-4EEB-80F4-11E9F43639C3}" type="presParOf" srcId="{4D9984BD-0DB2-4816-8DAF-56FD9BB21440}" destId="{6FE901AE-C157-44FE-9ED1-6C8CFFDAAF1A}" srcOrd="1" destOrd="0" presId="urn:microsoft.com/office/officeart/2005/8/layout/vList5"/>
    <dgm:cxn modelId="{B13B841F-A558-4A2E-8CA3-1D701E93627B}" type="presParOf" srcId="{2F360009-642A-4FA2-9A0D-20A65684854F}" destId="{FC561DC8-B4E2-42BA-8A0C-7AA2BD093FBE}" srcOrd="1" destOrd="0" presId="urn:microsoft.com/office/officeart/2005/8/layout/vList5"/>
    <dgm:cxn modelId="{599D061D-83B1-4CF7-9D73-1B0E9D2648A2}" type="presParOf" srcId="{2F360009-642A-4FA2-9A0D-20A65684854F}" destId="{E9C2054E-EE0B-48D2-AB45-E4B46D14DA49}" srcOrd="2" destOrd="0" presId="urn:microsoft.com/office/officeart/2005/8/layout/vList5"/>
    <dgm:cxn modelId="{009A15E2-096D-4AEC-BBAA-FE77B874C4AE}" type="presParOf" srcId="{E9C2054E-EE0B-48D2-AB45-E4B46D14DA49}" destId="{64FD4D9A-0D68-49F9-8D55-451DB761BFE9}" srcOrd="0" destOrd="0" presId="urn:microsoft.com/office/officeart/2005/8/layout/vList5"/>
    <dgm:cxn modelId="{25D4FBE4-2067-4452-9DA2-C758BFACD336}" type="presParOf" srcId="{E9C2054E-EE0B-48D2-AB45-E4B46D14DA49}" destId="{399826B1-7226-42B9-8C79-B6AF69BFE77C}" srcOrd="1" destOrd="0" presId="urn:microsoft.com/office/officeart/2005/8/layout/vList5"/>
    <dgm:cxn modelId="{CA613807-8D41-470D-8416-DCF52B7F764C}" type="presParOf" srcId="{2F360009-642A-4FA2-9A0D-20A65684854F}" destId="{75FEF774-4EB9-4A0C-984A-1CACF14C6699}" srcOrd="3" destOrd="0" presId="urn:microsoft.com/office/officeart/2005/8/layout/vList5"/>
    <dgm:cxn modelId="{2B5A7EAE-7611-48EF-BE16-425AB6260BB4}" type="presParOf" srcId="{2F360009-642A-4FA2-9A0D-20A65684854F}" destId="{0C599911-2C6A-4E8D-B6DB-30581BB7D6BB}" srcOrd="4" destOrd="0" presId="urn:microsoft.com/office/officeart/2005/8/layout/vList5"/>
    <dgm:cxn modelId="{DAA2656C-0A5B-4955-BDD6-CD78C3F1842D}" type="presParOf" srcId="{0C599911-2C6A-4E8D-B6DB-30581BB7D6BB}" destId="{7F14485C-EA1E-4E3F-9751-788BBED44924}" srcOrd="0" destOrd="0" presId="urn:microsoft.com/office/officeart/2005/8/layout/vList5"/>
    <dgm:cxn modelId="{F12FCB6C-6BC6-4740-AF2A-37E3B45B5A62}" type="presParOf" srcId="{0C599911-2C6A-4E8D-B6DB-30581BB7D6BB}" destId="{BA3D2DAE-8A88-49C7-8E73-D859BABDC568}" srcOrd="1" destOrd="0" presId="urn:microsoft.com/office/officeart/2005/8/layout/vList5"/>
    <dgm:cxn modelId="{FE16BC30-34CD-49B8-8AFE-CE7248ADF9EA}" type="presParOf" srcId="{2F360009-642A-4FA2-9A0D-20A65684854F}" destId="{B912735B-69F5-431C-81C8-0648A254F75E}" srcOrd="5" destOrd="0" presId="urn:microsoft.com/office/officeart/2005/8/layout/vList5"/>
    <dgm:cxn modelId="{425AABCD-4B8D-49F0-91F8-37BEB8AD0123}" type="presParOf" srcId="{2F360009-642A-4FA2-9A0D-20A65684854F}" destId="{9C2427F6-30CA-4818-AC5F-0F142489724A}" srcOrd="6" destOrd="0" presId="urn:microsoft.com/office/officeart/2005/8/layout/vList5"/>
    <dgm:cxn modelId="{F4834ED6-E7D6-4060-AEDC-72AB7CFB928E}" type="presParOf" srcId="{9C2427F6-30CA-4818-AC5F-0F142489724A}" destId="{4BBD795D-1127-4F8A-930F-CB0D83E73977}" srcOrd="0" destOrd="0" presId="urn:microsoft.com/office/officeart/2005/8/layout/vList5"/>
    <dgm:cxn modelId="{B71A5757-91B9-4CC9-8770-6D29DDAED59B}" type="presParOf" srcId="{9C2427F6-30CA-4818-AC5F-0F142489724A}" destId="{36F87C17-3289-47C8-9E77-D8AF0AF70D1F}" srcOrd="1" destOrd="0" presId="urn:microsoft.com/office/officeart/2005/8/layout/vList5"/>
    <dgm:cxn modelId="{8E0DB72B-BD4D-459F-835E-E901514B02F9}" type="presParOf" srcId="{2F360009-642A-4FA2-9A0D-20A65684854F}" destId="{E0453573-EAA1-46E7-9F7A-C59FBAC0EAC5}" srcOrd="7" destOrd="0" presId="urn:microsoft.com/office/officeart/2005/8/layout/vList5"/>
    <dgm:cxn modelId="{FEBDA4C9-D611-4B0C-95C1-9B43DD1EFA69}" type="presParOf" srcId="{2F360009-642A-4FA2-9A0D-20A65684854F}" destId="{45456681-7E06-467B-BB1E-8D7867F7E2D8}" srcOrd="8" destOrd="0" presId="urn:microsoft.com/office/officeart/2005/8/layout/vList5"/>
    <dgm:cxn modelId="{D07257B3-1181-45AA-98DB-472BCD584857}" type="presParOf" srcId="{45456681-7E06-467B-BB1E-8D7867F7E2D8}" destId="{5C5B70D5-26C3-4E5E-A4C0-8279C3EE6020}" srcOrd="0" destOrd="0" presId="urn:microsoft.com/office/officeart/2005/8/layout/vList5"/>
    <dgm:cxn modelId="{E0F4AA4F-C64F-4300-9BC4-2B315982DA7A}" type="presParOf" srcId="{45456681-7E06-467B-BB1E-8D7867F7E2D8}" destId="{44FDAF53-1DFC-4AEF-AF3F-2E9F4A92C7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E901AE-C157-44FE-9ED1-6C8CFFDAAF1A}">
      <dsp:nvSpPr>
        <dsp:cNvPr id="0" name=""/>
        <dsp:cNvSpPr/>
      </dsp:nvSpPr>
      <dsp:spPr>
        <a:xfrm rot="5400000">
          <a:off x="4348859" y="-1867481"/>
          <a:ext cx="663515" cy="440528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國中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國小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5400000">
        <a:off x="4348859" y="-1867481"/>
        <a:ext cx="663515" cy="4405287"/>
      </dsp:txXfrm>
    </dsp:sp>
    <dsp:sp modelId="{45F3F3F8-74BA-489C-AE9B-46222AAB57D3}">
      <dsp:nvSpPr>
        <dsp:cNvPr id="0" name=""/>
        <dsp:cNvSpPr/>
      </dsp:nvSpPr>
      <dsp:spPr>
        <a:xfrm>
          <a:off x="0" y="4348"/>
          <a:ext cx="2477974" cy="6616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4348"/>
        <a:ext cx="2477974" cy="661626"/>
      </dsp:txXfrm>
    </dsp:sp>
    <dsp:sp modelId="{399826B1-7226-42B9-8C79-B6AF69BFE77C}">
      <dsp:nvSpPr>
        <dsp:cNvPr id="0" name=""/>
        <dsp:cNvSpPr/>
      </dsp:nvSpPr>
      <dsp:spPr>
        <a:xfrm rot="5400000">
          <a:off x="3805871" y="-556146"/>
          <a:ext cx="1749493" cy="440528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將該縣市選書數量總計的</a:t>
          </a:r>
          <a:r>
            <a:rPr lang="en-US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1%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作為備用書。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若有缺書、損書更換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一書換一書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及轉出入學生退補書籍，請與中心學校連繫。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5400000">
        <a:off x="3805871" y="-556146"/>
        <a:ext cx="1749493" cy="4405287"/>
      </dsp:txXfrm>
    </dsp:sp>
    <dsp:sp modelId="{64FD4D9A-0D68-49F9-8D55-451DB761BFE9}">
      <dsp:nvSpPr>
        <dsp:cNvPr id="0" name=""/>
        <dsp:cNvSpPr/>
      </dsp:nvSpPr>
      <dsp:spPr>
        <a:xfrm>
          <a:off x="0" y="700001"/>
          <a:ext cx="2477974" cy="18929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中心學校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700001"/>
        <a:ext cx="2477974" cy="1892992"/>
      </dsp:txXfrm>
    </dsp:sp>
    <dsp:sp modelId="{BA3D2DAE-8A88-49C7-8E73-D859BABDC568}">
      <dsp:nvSpPr>
        <dsp:cNvPr id="0" name=""/>
        <dsp:cNvSpPr/>
      </dsp:nvSpPr>
      <dsp:spPr>
        <a:xfrm rot="5400000">
          <a:off x="4420542" y="752090"/>
          <a:ext cx="529300" cy="440959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得標之書籍廠商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5400000">
        <a:off x="4420542" y="752090"/>
        <a:ext cx="529300" cy="4409593"/>
      </dsp:txXfrm>
    </dsp:sp>
    <dsp:sp modelId="{7F14485C-EA1E-4E3F-9751-788BBED44924}">
      <dsp:nvSpPr>
        <dsp:cNvPr id="0" name=""/>
        <dsp:cNvSpPr/>
      </dsp:nvSpPr>
      <dsp:spPr>
        <a:xfrm>
          <a:off x="0" y="2626074"/>
          <a:ext cx="2480396" cy="6616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書商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626074"/>
        <a:ext cx="2480396" cy="661626"/>
      </dsp:txXfrm>
    </dsp:sp>
    <dsp:sp modelId="{36F87C17-3289-47C8-9E77-D8AF0AF70D1F}">
      <dsp:nvSpPr>
        <dsp:cNvPr id="0" name=""/>
        <dsp:cNvSpPr/>
      </dsp:nvSpPr>
      <dsp:spPr>
        <a:xfrm rot="5400000">
          <a:off x="4420542" y="1446798"/>
          <a:ext cx="529300" cy="440959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將各學校所選之書籍配送至各學校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5400000">
        <a:off x="4420542" y="1446798"/>
        <a:ext cx="529300" cy="4409593"/>
      </dsp:txXfrm>
    </dsp:sp>
    <dsp:sp modelId="{4BBD795D-1127-4F8A-930F-CB0D83E73977}">
      <dsp:nvSpPr>
        <dsp:cNvPr id="0" name=""/>
        <dsp:cNvSpPr/>
      </dsp:nvSpPr>
      <dsp:spPr>
        <a:xfrm>
          <a:off x="0" y="3320782"/>
          <a:ext cx="2480396" cy="6616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物流配送廠商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320782"/>
        <a:ext cx="2480396" cy="661626"/>
      </dsp:txXfrm>
    </dsp:sp>
    <dsp:sp modelId="{44FDAF53-1DFC-4AEF-AF3F-2E9F4A92C7AD}">
      <dsp:nvSpPr>
        <dsp:cNvPr id="0" name=""/>
        <dsp:cNvSpPr/>
      </dsp:nvSpPr>
      <dsp:spPr>
        <a:xfrm rot="5400000">
          <a:off x="4420542" y="2141506"/>
          <a:ext cx="529300" cy="4409593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系統管理者、教育部、大埔國小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5400000">
        <a:off x="4420542" y="2141506"/>
        <a:ext cx="529300" cy="4409593"/>
      </dsp:txXfrm>
    </dsp:sp>
    <dsp:sp modelId="{5C5B70D5-26C3-4E5E-A4C0-8279C3EE6020}">
      <dsp:nvSpPr>
        <dsp:cNvPr id="0" name=""/>
        <dsp:cNvSpPr/>
      </dsp:nvSpPr>
      <dsp:spPr>
        <a:xfrm>
          <a:off x="0" y="4015489"/>
          <a:ext cx="2480396" cy="6616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其他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4015489"/>
        <a:ext cx="2480396" cy="66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8B16FC-C264-4920-AC5B-B8B31B9C3D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8667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345BDBB3-D5C5-4D6C-ABE5-9256D12EF2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16757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3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5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13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78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14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01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15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176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16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69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17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214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18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154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19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311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20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441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21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419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22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91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5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223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23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898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24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139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25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895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ea typeface="新細明體" charset="-120"/>
              </a:rPr>
              <a:pPr/>
              <a:t>26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256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ea typeface="新細明體" charset="-120"/>
              </a:rPr>
              <a:pPr/>
              <a:t>27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092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ea typeface="新細明體" charset="-120"/>
              </a:rPr>
              <a:pPr/>
              <a:t>28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93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6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7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57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8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36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9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691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10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07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11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727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38BB1-43B0-4A2C-B45F-C1E8F13FDF75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/>
              <a:t>12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100" smtClean="0">
                <a:ea typeface="新細明體" charset="-120"/>
              </a:rPr>
              <a:t>只有鑽石才能切割鑽石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專業的企業教育訓練機構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建構一個最被肯定的進階</a:t>
            </a:r>
            <a:r>
              <a:rPr lang="en-US" altLang="zh-TW" sz="1100" smtClean="0">
                <a:ea typeface="新細明體" charset="-120"/>
              </a:rPr>
              <a:t>IT</a:t>
            </a:r>
            <a:r>
              <a:rPr lang="zh-TW" altLang="en-US" sz="1100" smtClean="0">
                <a:ea typeface="新細明體" charset="-120"/>
              </a:rPr>
              <a:t>訓練、認證和諮詢顧問系統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分析人才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協助企業人力資源部門了解「人才是誰？他在哪裡？他的生涯目標及需求為何？他能帶給公司什麼？</a:t>
            </a:r>
          </a:p>
          <a:p>
            <a:pPr eaLnBrk="1" hangingPunct="1"/>
            <a:r>
              <a:rPr lang="zh-TW" altLang="en-US" sz="1100" smtClean="0">
                <a:ea typeface="新細明體" charset="-120"/>
              </a:rPr>
              <a:t>有效且專業的訓練</a:t>
            </a:r>
          </a:p>
          <a:p>
            <a:pPr lvl="1" eaLnBrk="1" hangingPunct="1"/>
            <a:r>
              <a:rPr lang="zh-TW" altLang="en-US" sz="1100" smtClean="0">
                <a:ea typeface="新細明體" charset="-120"/>
              </a:rPr>
              <a:t>資深員工因為本身負荷太重只能偶兼老師，零碎片斷傳授，無法全面快速提昇員工的生產力。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58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1F83-AFD5-49D6-BC9B-E111C29168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E0929-438B-493E-BEA1-A769B9CCEE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9C2E-B140-4B36-AE4F-64093D4AC0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570F4-81AD-4D35-B857-607A034F98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EFD25-0ED2-4344-800B-8E8B3021D8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7EE0-1135-4339-95F4-85D333E88F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86025-76FE-4BFA-A970-4FF30AE0C8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59E4-BD90-4F11-8C30-E7941ECAE1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0E89-6D62-4C4B-A817-EA620E357C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4717A-6A4C-4773-BDC2-EC36180090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60029-B0DA-42E5-A2D5-9EDB31DEFE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803D1-1517-4D79-9099-B31B381D07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4F77-B0D4-4F43-B16D-360A61166F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簡報背景_B102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30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0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0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ea typeface="新細明體" pitchFamily="18" charset="-120"/>
              </a:defRPr>
            </a:lvl1pPr>
          </a:lstStyle>
          <a:p>
            <a:pPr>
              <a:defRPr/>
            </a:pPr>
            <a:fld id="{FE6482C4-5032-4434-8902-90BF480FCA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2132856"/>
            <a:ext cx="8933681" cy="2304256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zh-TW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103</a:t>
            </a:r>
            <a:r>
              <a:rPr lang="zh-TW" alt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學年度國民</a:t>
            </a:r>
            <a:r>
              <a:rPr lang="zh-TW" alt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中小學新生閱讀推廣</a:t>
            </a:r>
            <a:r>
              <a:rPr lang="zh-TW" alt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計畫</a:t>
            </a:r>
            <a:r>
              <a:rPr lang="en-US" altLang="zh-TW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/>
            </a:r>
            <a:br>
              <a:rPr lang="en-US" altLang="zh-TW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</a:br>
            <a:r>
              <a:rPr lang="zh-TW" alt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建置</a:t>
            </a:r>
            <a:r>
              <a:rPr lang="zh-TW" alt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選填圖書</a:t>
            </a:r>
            <a:r>
              <a:rPr lang="zh-TW" alt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網站</a:t>
            </a:r>
            <a:r>
              <a:rPr lang="en-US" altLang="zh-TW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/>
            </a:r>
            <a:br>
              <a:rPr lang="en-US" altLang="zh-TW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</a:br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/>
            </a:r>
            <a:b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</a:b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操作說明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會議</a:t>
            </a:r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(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各縣市及國中小中心學校</a:t>
            </a:r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)</a:t>
            </a:r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/>
            </a:r>
            <a:b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</a:br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2014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年</a:t>
            </a:r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6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月</a:t>
            </a:r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25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日</a:t>
            </a:r>
            <a:endParaRPr lang="zh-TW" altLang="en-US" b="1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7" descr="D:\Users\keanu\Documents\公司\文件資料\公司簡介\logo\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613400"/>
            <a:ext cx="28082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623486"/>
            <a:ext cx="676875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點選後會要求登入網站</a:t>
            </a:r>
            <a:endParaRPr lang="zh-TW" altLang="en-US" sz="24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492896"/>
            <a:ext cx="4404553" cy="3312368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041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268760"/>
            <a:ext cx="676875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輸入帳號密碼</a:t>
            </a:r>
            <a:endParaRPr lang="zh-TW" altLang="en-US" sz="24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432" y="2204864"/>
            <a:ext cx="3153120" cy="313598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09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26876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學校帳號密碼規則</a:t>
            </a:r>
            <a:endParaRPr lang="en-US" altLang="zh-TW" sz="2400" b="1" dirty="0" smtClean="0">
              <a:latin typeface="Arial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dirty="0">
              <a:latin typeface="Arial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 國小</a:t>
            </a:r>
            <a:r>
              <a:rPr lang="en-US" altLang="zh-TW" sz="2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A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/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 國中</a:t>
            </a:r>
            <a:r>
              <a:rPr lang="en-US" altLang="zh-TW" sz="2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B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)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+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學校</a:t>
            </a:r>
            <a:r>
              <a:rPr lang="zh-TW" altLang="en-US" sz="2400" b="1" dirty="0" smtClean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代碼</a:t>
            </a:r>
            <a:endParaRPr lang="en-US" altLang="zh-TW" sz="2400" b="1" dirty="0">
              <a:solidFill>
                <a:srgbClr val="009900"/>
              </a:solidFill>
              <a:latin typeface="Arial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帳號範例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:</a:t>
            </a:r>
          </a:p>
          <a:p>
            <a:pPr algn="ctr"/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6000" dirty="0" smtClean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123456</a:t>
            </a:r>
          </a:p>
          <a:p>
            <a:pPr algn="ctr"/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國小為大寫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國中為大寫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學校代碼為</a:t>
            </a:r>
            <a:r>
              <a:rPr lang="en-US" altLang="zh-TW" sz="4400" dirty="0" smtClean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123456</a:t>
            </a:r>
          </a:p>
          <a:p>
            <a:pPr algn="ctr">
              <a:lnSpc>
                <a:spcPct val="1500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若學校國小國中都有，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則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會有兩個帳號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請個別選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317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268760"/>
            <a:ext cx="7128792" cy="96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國小請確認班級數以及新生數   國中請確認班級數</a:t>
            </a:r>
            <a:endParaRPr lang="en-US" altLang="zh-TW" sz="2000" b="1" dirty="0" smtClean="0">
              <a:latin typeface="Arial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並填入學校基本資料，填完後按下一步</a:t>
            </a:r>
            <a:endParaRPr lang="zh-TW" altLang="en-US" sz="20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1"/>
          <a:stretch>
            <a:fillRect/>
          </a:stretch>
        </p:blipFill>
        <p:spPr>
          <a:xfrm>
            <a:off x="1907704" y="2420888"/>
            <a:ext cx="5400600" cy="43976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979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700808"/>
            <a:ext cx="6768752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勾選所要的書籍</a:t>
            </a:r>
            <a:endParaRPr lang="zh-TW" altLang="en-US" sz="24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36912"/>
            <a:ext cx="8640960" cy="288601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711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155679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選完後到最底下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按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下一步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】</a:t>
            </a:r>
            <a:endParaRPr lang="en-US" altLang="zh-TW" sz="2400" b="1" dirty="0" smtClean="0">
              <a:latin typeface="Arial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若要重新勾選擇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按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重新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勾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選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】</a:t>
            </a:r>
            <a:endParaRPr lang="zh-TW" altLang="en-US" sz="24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7" r="6326" b="13826"/>
          <a:stretch>
            <a:fillRect/>
          </a:stretch>
        </p:blipFill>
        <p:spPr>
          <a:xfrm>
            <a:off x="323528" y="3068960"/>
            <a:ext cx="8337768" cy="288032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680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44761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一開始預設數量為</a:t>
            </a:r>
            <a:r>
              <a:rPr lang="en-US" altLang="zh-TW" sz="2000" b="1" dirty="0" smtClean="0">
                <a:latin typeface="Arial" charset="0"/>
                <a:ea typeface="標楷體" pitchFamily="65" charset="-120"/>
              </a:rPr>
              <a:t>1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本，在數量中填入所</a:t>
            </a:r>
            <a:r>
              <a:rPr lang="zh-TW" altLang="en-US" sz="2000" b="1" dirty="0">
                <a:latin typeface="Arial" charset="0"/>
                <a:ea typeface="標楷體" pitchFamily="65" charset="-120"/>
              </a:rPr>
              <a:t>需數量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，可以任意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組合</a:t>
            </a:r>
            <a:endParaRPr lang="en-US" altLang="zh-TW" sz="2000" b="1" dirty="0" smtClean="0">
              <a:latin typeface="Arial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Arial" charset="0"/>
                <a:ea typeface="標楷體" pitchFamily="65" charset="-120"/>
              </a:rPr>
              <a:t>輸入完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按</a:t>
            </a:r>
            <a:r>
              <a:rPr lang="en-US" altLang="zh-TW" sz="20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下一步</a:t>
            </a:r>
            <a:r>
              <a:rPr lang="en-US" altLang="zh-TW" sz="2000" b="1" dirty="0" smtClean="0">
                <a:latin typeface="Arial" charset="0"/>
                <a:ea typeface="標楷體" pitchFamily="65" charset="-120"/>
              </a:rPr>
              <a:t>】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系統</a:t>
            </a:r>
            <a:r>
              <a:rPr lang="zh-TW" altLang="en-US" sz="2000" b="1" dirty="0">
                <a:latin typeface="Arial" charset="0"/>
                <a:ea typeface="標楷體" pitchFamily="65" charset="-120"/>
              </a:rPr>
              <a:t>會檢查數量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，正確後到下一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頁</a:t>
            </a:r>
            <a:endParaRPr lang="en-US" altLang="zh-TW" sz="2000" b="1" dirty="0" smtClean="0">
              <a:latin typeface="Arial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Arial" charset="0"/>
                <a:ea typeface="標楷體" pitchFamily="65" charset="-120"/>
              </a:rPr>
              <a:t>若不正確請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按</a:t>
            </a:r>
            <a:r>
              <a:rPr lang="en-US" altLang="zh-TW" sz="20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重新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選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書</a:t>
            </a:r>
            <a:r>
              <a:rPr lang="en-US" altLang="zh-TW" sz="2000" b="1" dirty="0" smtClean="0">
                <a:latin typeface="Arial" charset="0"/>
                <a:ea typeface="標楷體" pitchFamily="65" charset="-120"/>
              </a:rPr>
              <a:t>】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，</a:t>
            </a:r>
            <a:r>
              <a:rPr lang="zh-TW" altLang="en-US" sz="2000" b="1" dirty="0">
                <a:latin typeface="Arial" charset="0"/>
                <a:ea typeface="標楷體" pitchFamily="65" charset="-120"/>
              </a:rPr>
              <a:t>返回</a:t>
            </a:r>
            <a:r>
              <a:rPr lang="zh-TW" altLang="en-US" sz="2000" b="1" dirty="0" smtClean="0">
                <a:latin typeface="Arial" charset="0"/>
                <a:ea typeface="標楷體" pitchFamily="65" charset="-120"/>
              </a:rPr>
              <a:t>上一頁</a:t>
            </a:r>
            <a:endParaRPr lang="en-US" altLang="zh-TW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1" t="3683" r="3386" b="6071"/>
          <a:stretch>
            <a:fillRect/>
          </a:stretch>
        </p:blipFill>
        <p:spPr>
          <a:xfrm>
            <a:off x="1043608" y="2968775"/>
            <a:ext cx="7488832" cy="398861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415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62880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選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書確認作業</a:t>
            </a:r>
            <a:r>
              <a:rPr lang="zh-TW" altLang="en-US" sz="32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只</a:t>
            </a:r>
            <a:r>
              <a:rPr lang="zh-TW" altLang="en-US" sz="32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可送出一次</a:t>
            </a:r>
            <a:endParaRPr lang="en-US" altLang="zh-TW" sz="3200" b="1" dirty="0" smtClean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再次確認書籍與數量無誤後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按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確認送出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】</a:t>
            </a:r>
            <a:endParaRPr lang="en-US" altLang="zh-TW" sz="2400" b="1" dirty="0" smtClean="0">
              <a:latin typeface="Arial" charset="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若不正確請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按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重新填寫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】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，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返回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上一頁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3" t="1958"/>
          <a:stretch>
            <a:fillRect/>
          </a:stretch>
        </p:blipFill>
        <p:spPr>
          <a:xfrm>
            <a:off x="1259632" y="3068960"/>
            <a:ext cx="6836030" cy="360593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719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268760"/>
            <a:ext cx="8424936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選書作業完成</a:t>
            </a:r>
            <a:endParaRPr lang="en-US" altLang="zh-TW" sz="2400" b="1" dirty="0" smtClean="0">
              <a:latin typeface="Arial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各</a:t>
            </a:r>
            <a:r>
              <a:rPr lang="zh-TW" altLang="en-US" sz="2400" b="1" dirty="0">
                <a:latin typeface="Arial" charset="0"/>
                <a:ea typeface="標楷體" pitchFamily="65" charset="-120"/>
              </a:rPr>
              <a:t>校選書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期間  </a:t>
            </a:r>
            <a:r>
              <a:rPr lang="en-US" altLang="zh-TW" sz="4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103</a:t>
            </a:r>
            <a:r>
              <a:rPr lang="zh-TW" altLang="en-US" sz="4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年</a:t>
            </a:r>
            <a:r>
              <a:rPr lang="en-US" altLang="zh-TW" sz="4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6</a:t>
            </a:r>
            <a:r>
              <a:rPr lang="zh-TW" altLang="en-US" sz="4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月</a:t>
            </a:r>
            <a:r>
              <a:rPr lang="en-US" altLang="zh-TW" sz="4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29</a:t>
            </a:r>
            <a:r>
              <a:rPr lang="zh-TW" altLang="en-US" sz="4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日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至</a:t>
            </a:r>
            <a:r>
              <a:rPr lang="en-US" altLang="zh-TW" sz="4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7</a:t>
            </a:r>
            <a:r>
              <a:rPr lang="zh-TW" altLang="en-US" sz="4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月</a:t>
            </a:r>
            <a:r>
              <a:rPr lang="en-US" altLang="zh-TW" sz="4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10</a:t>
            </a:r>
            <a:r>
              <a:rPr lang="zh-TW" altLang="en-US" sz="44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日</a:t>
            </a:r>
            <a:endParaRPr lang="en-US" altLang="zh-TW" sz="4400" b="1" dirty="0" smtClean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  <a:p>
            <a:pPr lvl="0"/>
            <a:r>
              <a:rPr lang="zh-TW" altLang="en-US" sz="2400" b="1" dirty="0" smtClean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期限到了若您沒有進系統完成選書作業，</a:t>
            </a:r>
            <a:r>
              <a:rPr lang="zh-TW" altLang="en-US" sz="3200" b="1" u="sng" dirty="0" smtClean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系統將自動</a:t>
            </a:r>
            <a:r>
              <a:rPr lang="zh-TW" altLang="en-US" sz="2400" b="1" dirty="0" smtClean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以不重複且為本案獲選次數最多之圖書為原則</a:t>
            </a:r>
            <a:r>
              <a:rPr lang="zh-TW" altLang="en-US" sz="3200" b="1" u="sng" dirty="0" smtClean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自行遞補</a:t>
            </a:r>
            <a:endParaRPr lang="en-US" altLang="zh-TW" sz="3200" b="1" u="sng" dirty="0">
              <a:solidFill>
                <a:srgbClr val="009900"/>
              </a:solidFill>
              <a:latin typeface="Arial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060848"/>
            <a:ext cx="3672407" cy="227737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384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844824"/>
            <a:ext cx="676875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登出系統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636912"/>
            <a:ext cx="6650920" cy="288032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960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304800" y="6278563"/>
            <a:ext cx="1471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i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布丁體(P)" pitchFamily="2" charset="-120"/>
              </a:rPr>
              <a:t>Agenda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835697" y="1864774"/>
            <a:ext cx="5832647" cy="43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en-US" sz="3200" b="1" dirty="0" smtClean="0">
                <a:latin typeface="Arial" charset="0"/>
                <a:ea typeface="標楷體" pitchFamily="65" charset="-120"/>
              </a:rPr>
              <a:t>系統前台</a:t>
            </a:r>
            <a:endParaRPr lang="en-US" altLang="zh-TW" sz="3200" b="1" dirty="0" smtClean="0">
              <a:latin typeface="Arial" charset="0"/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en-US" sz="3200" b="1" dirty="0" smtClean="0">
                <a:latin typeface="Arial" charset="0"/>
                <a:ea typeface="標楷體" pitchFamily="65" charset="-120"/>
              </a:rPr>
              <a:t>系統操作角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色</a:t>
            </a:r>
            <a:endParaRPr lang="en-US" altLang="zh-TW" sz="3200" b="1" dirty="0" smtClean="0">
              <a:latin typeface="Arial" charset="0"/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en-US" sz="3200" b="1" dirty="0" smtClean="0">
                <a:latin typeface="Arial" charset="0"/>
                <a:ea typeface="標楷體" pitchFamily="65" charset="-120"/>
              </a:rPr>
              <a:t>系統</a:t>
            </a:r>
            <a:r>
              <a:rPr lang="zh-TW" altLang="en-US" sz="3200" b="1" dirty="0">
                <a:latin typeface="Arial" charset="0"/>
                <a:ea typeface="標楷體" pitchFamily="65" charset="-120"/>
              </a:rPr>
              <a:t>運作</a:t>
            </a:r>
            <a:r>
              <a:rPr lang="zh-TW" altLang="en-US" sz="3200" b="1" dirty="0" smtClean="0">
                <a:latin typeface="Arial" charset="0"/>
                <a:ea typeface="標楷體" pitchFamily="65" charset="-120"/>
              </a:rPr>
              <a:t>流程</a:t>
            </a:r>
            <a:r>
              <a:rPr lang="zh-TW" altLang="en-US" sz="3200" b="1" dirty="0" smtClean="0">
                <a:latin typeface="Arial" charset="0"/>
                <a:ea typeface="標楷體" pitchFamily="65" charset="-120"/>
              </a:rPr>
              <a:t>介紹</a:t>
            </a:r>
            <a:endParaRPr lang="en-US" altLang="zh-TW" sz="3200" b="1" dirty="0" smtClean="0">
              <a:latin typeface="Arial" charset="0"/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ü"/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各國中小學校</a:t>
            </a:r>
            <a:endParaRPr lang="en-US" altLang="zh-TW" sz="2400" b="1" dirty="0" smtClean="0">
              <a:latin typeface="Arial" charset="0"/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ü"/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各中心學校</a:t>
            </a:r>
            <a:endParaRPr lang="en-US" altLang="zh-TW" sz="2400" b="1" dirty="0" smtClean="0">
              <a:latin typeface="Arial" charset="0"/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ü"/>
            </a:pPr>
            <a:endParaRPr lang="en-US" altLang="zh-TW" sz="3200" b="1" dirty="0" smtClean="0">
              <a:solidFill>
                <a:schemeClr val="tx2"/>
              </a:solidFill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zh-TW" altLang="en-US" sz="3200" b="1" dirty="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1680" y="980728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60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大綱</a:t>
            </a:r>
            <a:endParaRPr lang="zh-TW" altLang="en-US" sz="6000" b="1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149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268760"/>
            <a:ext cx="676875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選擇系統登入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060848"/>
            <a:ext cx="4752528" cy="5000056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247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1691680" y="879376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國小中心</a:t>
            </a: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1268760"/>
            <a:ext cx="676875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帳號密碼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287" y="1539510"/>
            <a:ext cx="3821410" cy="501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20115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1691680" y="83671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國中中心</a:t>
            </a: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1268760"/>
            <a:ext cx="676875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帳號密碼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943" y="1700808"/>
            <a:ext cx="3988097" cy="477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0550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1043608" y="980728"/>
            <a:ext cx="70567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36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選書完成學校  國小國中中心學校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1772816"/>
            <a:ext cx="6768752" cy="58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輸入帳號密碼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432" y="2813297"/>
            <a:ext cx="3153120" cy="313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387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1043608" y="1095400"/>
            <a:ext cx="69136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36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選書完成學校  國小國中中心學校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2132856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選書完成學校可看到以選擇</a:t>
            </a:r>
            <a:r>
              <a:rPr lang="zh-TW" altLang="en-US" sz="2400" b="1" dirty="0">
                <a:latin typeface="Arial" charset="0"/>
                <a:ea typeface="標楷體" pitchFamily="65" charset="-120"/>
              </a:rPr>
              <a:t>書籍資料。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國小國中中心學校可以看到備用</a:t>
            </a:r>
            <a:r>
              <a:rPr lang="zh-TW" altLang="en-US" sz="2400" b="1" dirty="0">
                <a:latin typeface="Arial" charset="0"/>
                <a:ea typeface="標楷體" pitchFamily="65" charset="-120"/>
              </a:rPr>
              <a:t>書資料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Arial" charset="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驗收功能</a:t>
            </a:r>
            <a:r>
              <a:rPr lang="zh-TW" altLang="en-US" sz="2400" b="1" dirty="0">
                <a:latin typeface="Arial" charset="0"/>
                <a:ea typeface="標楷體" pitchFamily="65" charset="-120"/>
              </a:rPr>
              <a:t>在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驗收時間才會開啟</a:t>
            </a:r>
            <a:r>
              <a:rPr lang="zh-TW" altLang="en-US" sz="2400" b="1" dirty="0">
                <a:latin typeface="Arial" charset="0"/>
                <a:ea typeface="標楷體" pitchFamily="65" charset="-120"/>
              </a:rPr>
              <a:t>。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>
            <a:fillRect/>
          </a:stretch>
        </p:blipFill>
        <p:spPr>
          <a:xfrm>
            <a:off x="827584" y="3632824"/>
            <a:ext cx="7505905" cy="26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56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877923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驗收回報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】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功能</a:t>
            </a:r>
            <a:r>
              <a:rPr lang="zh-TW" altLang="en-US" sz="2400" b="1" dirty="0">
                <a:latin typeface="Arial" charset="0"/>
                <a:ea typeface="標楷體" pitchFamily="65" charset="-120"/>
              </a:rPr>
              <a:t>在驗收時才會開啟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，</a:t>
            </a:r>
            <a:endParaRPr lang="en-US" altLang="zh-TW" sz="2400" b="1" dirty="0" smtClean="0">
              <a:latin typeface="Arial" charset="0"/>
              <a:ea typeface="標楷體" pitchFamily="65" charset="-120"/>
            </a:endParaRPr>
          </a:p>
          <a:p>
            <a:r>
              <a:rPr lang="zh-TW" altLang="en-US" sz="3200" b="1" u="sng" dirty="0" smtClean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有問題</a:t>
            </a:r>
            <a:r>
              <a:rPr lang="zh-TW" altLang="en-US" sz="3200" b="1" dirty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回報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，</a:t>
            </a:r>
            <a:endParaRPr lang="en-US" altLang="zh-TW" sz="2400" b="1" dirty="0" smtClean="0">
              <a:latin typeface="Arial" charset="0"/>
              <a:ea typeface="標楷體" pitchFamily="65" charset="-120"/>
            </a:endParaRPr>
          </a:p>
          <a:p>
            <a:r>
              <a:rPr lang="zh-TW" altLang="en-US" sz="3200" b="1" u="sng" dirty="0" smtClean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沒</a:t>
            </a:r>
            <a:r>
              <a:rPr lang="zh-TW" altLang="en-US" sz="3200" b="1" u="sng" dirty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問題</a:t>
            </a:r>
            <a:r>
              <a:rPr lang="zh-TW" altLang="en-US" sz="3200" b="1" dirty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不須回報，自動驗收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。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181" y="3429000"/>
            <a:ext cx="7062219" cy="3312368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43608" y="1095400"/>
            <a:ext cx="69136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36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選書完成學校  國小國中中心學校</a:t>
            </a:r>
          </a:p>
        </p:txBody>
      </p:sp>
    </p:spTree>
    <p:extLst>
      <p:ext uri="{BB962C8B-B14F-4D97-AF65-F5344CB8AC3E}">
        <p14:creationId xmlns:p14="http://schemas.microsoft.com/office/powerpoint/2010/main" xmlns="" val="24285090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1691680" y="66335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注意事項</a:t>
            </a:r>
          </a:p>
        </p:txBody>
      </p:sp>
      <p:sp>
        <p:nvSpPr>
          <p:cNvPr id="3" name="矩形 2"/>
          <p:cNvSpPr/>
          <p:nvPr/>
        </p:nvSpPr>
        <p:spPr>
          <a:xfrm>
            <a:off x="1115616" y="1844824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系統網址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】http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://163.19.189.18/bookstart/</a:t>
            </a: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預計時程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】</a:t>
            </a:r>
            <a:endParaRPr lang="en-US" altLang="zh-TW" sz="2400" b="1" dirty="0" smtClean="0">
              <a:latin typeface="Arial" charset="0"/>
              <a:ea typeface="標楷體" pitchFamily="65" charset="-12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各校選書期間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預定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定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103/6/29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至</a:t>
            </a:r>
            <a:r>
              <a:rPr lang="en-US" altLang="zh-TW" sz="2400" b="1" dirty="0">
                <a:latin typeface="Arial" charset="0"/>
                <a:ea typeface="標楷體" pitchFamily="65" charset="-120"/>
              </a:rPr>
              <a:t>7/10)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物流送書期間</a:t>
            </a:r>
            <a:r>
              <a:rPr lang="en-US" altLang="zh-TW" sz="2400" b="1" dirty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Arial" charset="0"/>
                <a:ea typeface="標楷體" pitchFamily="65" charset="-120"/>
              </a:rPr>
              <a:t>預定</a:t>
            </a:r>
            <a:r>
              <a:rPr lang="en-US" altLang="zh-TW" sz="2400" b="1" dirty="0">
                <a:latin typeface="Arial" charset="0"/>
                <a:ea typeface="標楷體" pitchFamily="65" charset="-120"/>
              </a:rPr>
              <a:t>103/8/5</a:t>
            </a:r>
            <a:r>
              <a:rPr lang="zh-TW" altLang="en-US" sz="2400" b="1" dirty="0">
                <a:latin typeface="Arial" charset="0"/>
                <a:ea typeface="標楷體" pitchFamily="65" charset="-120"/>
              </a:rPr>
              <a:t>至</a:t>
            </a:r>
            <a:r>
              <a:rPr lang="en-US" altLang="zh-TW" sz="2400" b="1" dirty="0">
                <a:latin typeface="Arial" charset="0"/>
                <a:ea typeface="標楷體" pitchFamily="65" charset="-120"/>
              </a:rPr>
              <a:t>8/25)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驗收圖書期間</a:t>
            </a:r>
            <a:r>
              <a:rPr lang="en-US" altLang="zh-TW" sz="2400" b="1" dirty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預定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103/8/27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至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103/9/10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損書及轉出入新生退補書作業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預定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103/9/1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至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103/9/30)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859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899592" y="1023392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支援與服務</a:t>
            </a:r>
            <a:endParaRPr lang="zh-TW" altLang="en-US" sz="4400" b="1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2636912"/>
            <a:ext cx="786247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latin typeface="Arial" charset="0"/>
                <a:ea typeface="標楷體" pitchFamily="65" charset="-120"/>
              </a:rPr>
              <a:t>線上提供</a:t>
            </a:r>
            <a:r>
              <a:rPr lang="zh-TW" altLang="en-US" sz="2800" b="1" u="sng" dirty="0" smtClean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使用手冊文件檔</a:t>
            </a:r>
            <a:r>
              <a:rPr lang="zh-TW" altLang="en-US" sz="2200" dirty="0" smtClean="0">
                <a:latin typeface="Arial" charset="0"/>
                <a:ea typeface="標楷體" pitchFamily="65" charset="-120"/>
              </a:rPr>
              <a:t>及</a:t>
            </a:r>
            <a:r>
              <a:rPr lang="zh-TW" altLang="en-US" sz="2800" b="1" u="sng" dirty="0" smtClean="0">
                <a:solidFill>
                  <a:srgbClr val="009900"/>
                </a:solidFill>
                <a:latin typeface="Arial" charset="0"/>
                <a:ea typeface="標楷體" pitchFamily="65" charset="-120"/>
              </a:rPr>
              <a:t>影音教學影片</a:t>
            </a:r>
            <a:endParaRPr lang="en-US" altLang="zh-TW" sz="2800" b="1" u="sng" dirty="0" smtClean="0">
              <a:solidFill>
                <a:srgbClr val="009900"/>
              </a:solidFill>
              <a:latin typeface="Arial" charset="0"/>
              <a:ea typeface="標楷體" pitchFamily="65" charset="-120"/>
            </a:endParaRPr>
          </a:p>
          <a:p>
            <a:endParaRPr lang="en-US" altLang="zh-TW" sz="2200" dirty="0" smtClean="0">
              <a:latin typeface="Arial" charset="0"/>
              <a:ea typeface="標楷體" pitchFamily="65" charset="-120"/>
            </a:endParaRPr>
          </a:p>
          <a:p>
            <a:r>
              <a:rPr lang="en-US" altLang="zh-TW" sz="22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200" b="1" dirty="0" smtClean="0">
                <a:latin typeface="Arial" charset="0"/>
                <a:ea typeface="標楷體" pitchFamily="65" charset="-120"/>
              </a:rPr>
              <a:t>書籍問題</a:t>
            </a:r>
            <a:r>
              <a:rPr lang="en-US" altLang="zh-TW" sz="2200" b="1" dirty="0" smtClean="0">
                <a:latin typeface="Arial" charset="0"/>
                <a:ea typeface="標楷體" pitchFamily="65" charset="-120"/>
              </a:rPr>
              <a:t>】</a:t>
            </a:r>
            <a:r>
              <a:rPr lang="zh-TW" altLang="en-US" sz="2200" b="1" dirty="0" smtClean="0">
                <a:latin typeface="Arial" charset="0"/>
                <a:ea typeface="標楷體" pitchFamily="65" charset="-120"/>
              </a:rPr>
              <a:t>請</a:t>
            </a:r>
            <a:r>
              <a:rPr lang="zh-TW" altLang="en-US" sz="2200" b="1" dirty="0" smtClean="0">
                <a:latin typeface="Arial" charset="0"/>
                <a:ea typeface="標楷體" pitchFamily="65" charset="-120"/>
              </a:rPr>
              <a:t>聯絡</a:t>
            </a:r>
            <a:endParaRPr lang="en-US" altLang="zh-TW" sz="2200" b="1" dirty="0" smtClean="0">
              <a:latin typeface="Arial" charset="0"/>
              <a:ea typeface="標楷體" pitchFamily="65" charset="-120"/>
            </a:endParaRPr>
          </a:p>
          <a:p>
            <a:r>
              <a:rPr lang="en-US" altLang="zh-TW" sz="2200" dirty="0">
                <a:latin typeface="Arial" charset="0"/>
                <a:ea typeface="標楷體" pitchFamily="65" charset="-120"/>
              </a:rPr>
              <a:t>103</a:t>
            </a:r>
            <a:r>
              <a:rPr lang="zh-TW" altLang="en-US" sz="2200" dirty="0">
                <a:latin typeface="Arial" charset="0"/>
                <a:ea typeface="標楷體" pitchFamily="65" charset="-120"/>
              </a:rPr>
              <a:t>學年度新生閱讀推廣計畫  專案助理林靜宜小姐</a:t>
            </a:r>
          </a:p>
          <a:p>
            <a:r>
              <a:rPr lang="en-US" altLang="zh-TW" sz="2200" dirty="0">
                <a:latin typeface="Arial" charset="0"/>
                <a:ea typeface="標楷體" pitchFamily="65" charset="-120"/>
              </a:rPr>
              <a:t>037-584370#12</a:t>
            </a:r>
            <a:r>
              <a:rPr lang="en-US" altLang="zh-TW" sz="2200" dirty="0" smtClean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2200" dirty="0" smtClean="0">
                <a:latin typeface="Arial" charset="0"/>
                <a:ea typeface="標楷體" pitchFamily="65" charset="-120"/>
              </a:rPr>
              <a:t>專線</a:t>
            </a:r>
            <a:r>
              <a:rPr lang="zh-TW" altLang="en-US" sz="2200" dirty="0">
                <a:latin typeface="Arial" charset="0"/>
                <a:ea typeface="標楷體" pitchFamily="65" charset="-120"/>
              </a:rPr>
              <a:t>電話申請中</a:t>
            </a:r>
            <a:r>
              <a:rPr lang="en-US" altLang="zh-TW" sz="2200" dirty="0" smtClean="0">
                <a:latin typeface="Arial" charset="0"/>
                <a:ea typeface="標楷體" pitchFamily="65" charset="-120"/>
              </a:rPr>
              <a:t>) alva815863@yahoo.com.tw</a:t>
            </a:r>
          </a:p>
          <a:p>
            <a:r>
              <a:rPr lang="zh-TW" altLang="en-US" sz="2200" dirty="0" smtClean="0">
                <a:latin typeface="Arial" charset="0"/>
                <a:ea typeface="標楷體" pitchFamily="65" charset="-120"/>
              </a:rPr>
              <a:t>服務</a:t>
            </a:r>
            <a:r>
              <a:rPr lang="zh-TW" altLang="en-US" sz="2200" dirty="0">
                <a:latin typeface="Arial" charset="0"/>
                <a:ea typeface="標楷體" pitchFamily="65" charset="-120"/>
              </a:rPr>
              <a:t>時間  週一至週五 </a:t>
            </a:r>
            <a:r>
              <a:rPr lang="en-US" altLang="zh-TW" sz="2200" dirty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2200" dirty="0">
                <a:latin typeface="Arial" charset="0"/>
                <a:ea typeface="標楷體" pitchFamily="65" charset="-120"/>
              </a:rPr>
              <a:t>上午九點至下午六點</a:t>
            </a:r>
            <a:r>
              <a:rPr lang="en-US" altLang="zh-TW" sz="2200" dirty="0">
                <a:latin typeface="Arial" charset="0"/>
                <a:ea typeface="標楷體" pitchFamily="65" charset="-120"/>
              </a:rPr>
              <a:t>)</a:t>
            </a:r>
            <a:r>
              <a:rPr lang="zh-TW" altLang="en-US" sz="2200" dirty="0">
                <a:latin typeface="Arial" charset="0"/>
                <a:ea typeface="標楷體" pitchFamily="65" charset="-120"/>
              </a:rPr>
              <a:t>正常上班</a:t>
            </a:r>
            <a:r>
              <a:rPr lang="zh-TW" altLang="en-US" sz="2200" dirty="0" smtClean="0">
                <a:latin typeface="Arial" charset="0"/>
                <a:ea typeface="標楷體" pitchFamily="65" charset="-120"/>
              </a:rPr>
              <a:t>時間</a:t>
            </a:r>
            <a:endParaRPr lang="en-US" altLang="zh-TW" sz="2200" dirty="0" smtClean="0">
              <a:latin typeface="Arial" charset="0"/>
              <a:ea typeface="標楷體" pitchFamily="65" charset="-120"/>
            </a:endParaRPr>
          </a:p>
          <a:p>
            <a:endParaRPr lang="en-US" altLang="zh-TW" sz="2200" dirty="0" smtClean="0">
              <a:latin typeface="Arial" charset="0"/>
              <a:ea typeface="標楷體" pitchFamily="65" charset="-120"/>
            </a:endParaRPr>
          </a:p>
          <a:p>
            <a:r>
              <a:rPr lang="en-US" altLang="zh-TW" sz="22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200" b="1" dirty="0" smtClean="0">
                <a:latin typeface="Arial" charset="0"/>
                <a:ea typeface="標楷體" pitchFamily="65" charset="-120"/>
              </a:rPr>
              <a:t>系統問題</a:t>
            </a:r>
            <a:r>
              <a:rPr lang="en-US" altLang="zh-TW" sz="2200" b="1" dirty="0" smtClean="0">
                <a:latin typeface="Arial" charset="0"/>
                <a:ea typeface="標楷體" pitchFamily="65" charset="-120"/>
              </a:rPr>
              <a:t>】</a:t>
            </a:r>
            <a:r>
              <a:rPr lang="zh-TW" altLang="en-US" sz="2200" b="1" dirty="0" smtClean="0">
                <a:latin typeface="Arial" charset="0"/>
                <a:ea typeface="標楷體" pitchFamily="65" charset="-120"/>
              </a:rPr>
              <a:t>請</a:t>
            </a:r>
            <a:r>
              <a:rPr lang="zh-TW" altLang="en-US" sz="2200" b="1" dirty="0" smtClean="0">
                <a:latin typeface="Arial" charset="0"/>
                <a:ea typeface="標楷體" pitchFamily="65" charset="-120"/>
              </a:rPr>
              <a:t>聯絡 </a:t>
            </a:r>
            <a:endParaRPr lang="en-US" altLang="zh-TW" sz="2200" b="1" dirty="0" smtClean="0">
              <a:latin typeface="Arial" charset="0"/>
              <a:ea typeface="標楷體" pitchFamily="65" charset="-120"/>
            </a:endParaRPr>
          </a:p>
          <a:p>
            <a:r>
              <a:rPr lang="zh-TW" altLang="en-US" sz="2200" dirty="0" smtClean="0">
                <a:latin typeface="Arial" charset="0"/>
                <a:ea typeface="標楷體" pitchFamily="65" charset="-120"/>
              </a:rPr>
              <a:t>環友科技 </a:t>
            </a:r>
            <a:r>
              <a:rPr lang="en-US" altLang="zh-TW" sz="2200" dirty="0" smtClean="0">
                <a:latin typeface="Arial" charset="0"/>
                <a:ea typeface="標楷體" pitchFamily="65" charset="-120"/>
              </a:rPr>
              <a:t>02-8792-2885</a:t>
            </a:r>
            <a:r>
              <a:rPr lang="zh-TW" altLang="en-US" sz="2200" dirty="0" smtClean="0">
                <a:latin typeface="Arial" charset="0"/>
                <a:ea typeface="標楷體" pitchFamily="65" charset="-120"/>
              </a:rPr>
              <a:t>分機</a:t>
            </a:r>
            <a:r>
              <a:rPr lang="en-US" altLang="zh-TW" sz="2200" dirty="0" smtClean="0">
                <a:latin typeface="Arial" charset="0"/>
                <a:ea typeface="標楷體" pitchFamily="65" charset="-120"/>
              </a:rPr>
              <a:t>800</a:t>
            </a:r>
            <a:endParaRPr lang="en-US" altLang="zh-TW" sz="2200" dirty="0" smtClean="0">
              <a:latin typeface="Arial" charset="0"/>
              <a:ea typeface="標楷體" pitchFamily="65" charset="-120"/>
            </a:endParaRPr>
          </a:p>
          <a:p>
            <a:r>
              <a:rPr lang="zh-TW" altLang="en-US" sz="2200" dirty="0" smtClean="0">
                <a:latin typeface="Arial" charset="0"/>
                <a:ea typeface="標楷體" pitchFamily="65" charset="-120"/>
              </a:rPr>
              <a:t>服務</a:t>
            </a:r>
            <a:r>
              <a:rPr lang="zh-TW" altLang="en-US" sz="2200" dirty="0">
                <a:latin typeface="Arial" charset="0"/>
                <a:ea typeface="標楷體" pitchFamily="65" charset="-120"/>
              </a:rPr>
              <a:t>時間  週一至週五 </a:t>
            </a:r>
            <a:r>
              <a:rPr lang="en-US" altLang="zh-TW" sz="2200" dirty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2200" dirty="0">
                <a:latin typeface="Arial" charset="0"/>
                <a:ea typeface="標楷體" pitchFamily="65" charset="-120"/>
              </a:rPr>
              <a:t>上午九點至下午六點</a:t>
            </a:r>
            <a:r>
              <a:rPr lang="en-US" altLang="zh-TW" sz="2200" dirty="0">
                <a:latin typeface="Arial" charset="0"/>
                <a:ea typeface="標楷體" pitchFamily="65" charset="-120"/>
              </a:rPr>
              <a:t>)</a:t>
            </a:r>
            <a:r>
              <a:rPr lang="zh-TW" altLang="en-US" sz="2200" dirty="0">
                <a:latin typeface="Arial" charset="0"/>
                <a:ea typeface="標楷體" pitchFamily="65" charset="-120"/>
              </a:rPr>
              <a:t>正常上班</a:t>
            </a:r>
            <a:r>
              <a:rPr lang="zh-TW" altLang="en-US" sz="2200" dirty="0" smtClean="0">
                <a:latin typeface="Arial" charset="0"/>
                <a:ea typeface="標楷體" pitchFamily="65" charset="-120"/>
              </a:rPr>
              <a:t>時間</a:t>
            </a:r>
            <a:endParaRPr lang="en-US" altLang="zh-TW" sz="2200" dirty="0">
              <a:latin typeface="Arial" charset="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2" r="81224" b="32261"/>
          <a:stretch>
            <a:fillRect/>
          </a:stretch>
        </p:blipFill>
        <p:spPr>
          <a:xfrm>
            <a:off x="6732240" y="404664"/>
            <a:ext cx="2267744" cy="3450915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 bwMode="auto">
          <a:xfrm>
            <a:off x="7164288" y="3068960"/>
            <a:ext cx="864096" cy="519351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1691680" y="1412776"/>
            <a:ext cx="5905500" cy="549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en-US" altLang="zh-TW" sz="130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Q</a:t>
            </a:r>
            <a:r>
              <a:rPr lang="zh-TW" altLang="en-US" sz="130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 </a:t>
            </a:r>
            <a:r>
              <a:rPr lang="en-US" altLang="zh-TW" sz="130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&amp;</a:t>
            </a:r>
            <a:r>
              <a:rPr lang="zh-TW" altLang="en-US" sz="130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 </a:t>
            </a:r>
            <a:r>
              <a:rPr lang="en-US" altLang="zh-TW" sz="130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1825982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1691680" y="453736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60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系統首頁</a:t>
            </a:r>
            <a:endParaRPr lang="zh-TW" altLang="en-US" sz="6000" b="1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23" r="11840"/>
          <a:stretch>
            <a:fillRect/>
          </a:stretch>
        </p:blipFill>
        <p:spPr>
          <a:xfrm>
            <a:off x="827584" y="1412776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28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304800" y="6278563"/>
            <a:ext cx="1471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布丁體(P)" pitchFamily="2" charset="-120"/>
              </a:rPr>
              <a:t>Agenda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576" y="764704"/>
            <a:ext cx="684160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系統運作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角色  重要</a:t>
            </a: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任務    </a:t>
            </a:r>
            <a:endParaRPr lang="zh-TW" altLang="en-US" sz="4400" b="1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xmlns="" val="409285630"/>
              </p:ext>
            </p:extLst>
          </p:nvPr>
        </p:nvGraphicFramePr>
        <p:xfrm>
          <a:off x="1187624" y="1556792"/>
          <a:ext cx="688999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07872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1691680" y="453736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學校操作流程</a:t>
            </a:r>
            <a:endParaRPr lang="zh-TW" altLang="en-US" sz="4400" b="1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1203248"/>
            <a:ext cx="7776864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檢視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好書推薦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】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學校登入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系統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系統登入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】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確認學校資料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挑選書籍並輸入數量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  <a:p>
            <a:pPr marL="342900" indent="-342900">
              <a:spcBef>
                <a:spcPts val="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en-US" sz="3600" b="1" u="sng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驗收</a:t>
            </a:r>
            <a:endParaRPr lang="en-US" altLang="zh-TW" sz="3600" b="1" u="sng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若書本有問題，可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與中心學校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倘該縣市無中心學校，請與所屬縣市教育局處聯繫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)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聯絡</a:t>
            </a:r>
            <a:r>
              <a:rPr lang="zh-TW" altLang="en-US" sz="2400" b="1" dirty="0">
                <a:latin typeface="Arial" charset="0"/>
                <a:ea typeface="標楷體" pitchFamily="65" charset="-120"/>
              </a:rPr>
              <a:t>更換補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書。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若更換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後仍有問題</a:t>
            </a:r>
            <a:r>
              <a:rPr lang="zh-TW" altLang="en-US" sz="2400" b="1" dirty="0">
                <a:latin typeface="Arial" charset="0"/>
                <a:ea typeface="標楷體" pitchFamily="65" charset="-120"/>
              </a:rPr>
              <a:t>，請至網站驗收回報，說明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問題。</a:t>
            </a:r>
            <a:endParaRPr lang="en-US" altLang="zh-TW" sz="2400" b="1" dirty="0">
              <a:latin typeface="Arial" charset="0"/>
              <a:ea typeface="標楷體" pitchFamily="65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若驗收無問題，系統將自行驗收，不須回報。</a:t>
            </a:r>
          </a:p>
          <a:p>
            <a:pPr lvl="0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324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1691680" y="453736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 smtClean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書籍介紹</a:t>
            </a:r>
            <a:endParaRPr lang="zh-TW" altLang="en-US" sz="4400" b="1" dirty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1268760"/>
            <a:ext cx="6768752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選擇左側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選單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好書推薦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】</a:t>
            </a:r>
            <a:endParaRPr lang="zh-TW" altLang="en-US" sz="24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916832"/>
            <a:ext cx="5040560" cy="47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034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1691680" y="453736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書籍介紹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1268760"/>
            <a:ext cx="6768752" cy="82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書籍分為</a:t>
            </a:r>
            <a:r>
              <a:rPr lang="zh-TW" altLang="en-US" sz="36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國小</a:t>
            </a:r>
            <a:r>
              <a:rPr lang="zh-TW" altLang="en-US" sz="2400" b="1" dirty="0">
                <a:latin typeface="Arial" charset="0"/>
                <a:ea typeface="標楷體" pitchFamily="65" charset="-120"/>
              </a:rPr>
              <a:t>與</a:t>
            </a:r>
            <a:r>
              <a:rPr lang="zh-TW" altLang="en-US" sz="36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國中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24" y="2482401"/>
            <a:ext cx="8820472" cy="38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279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1691680" y="453736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書籍介紹</a:t>
            </a:r>
          </a:p>
        </p:txBody>
      </p:sp>
      <p:sp>
        <p:nvSpPr>
          <p:cNvPr id="4" name="矩形 3"/>
          <p:cNvSpPr/>
          <p:nvPr/>
        </p:nvSpPr>
        <p:spPr>
          <a:xfrm>
            <a:off x="827584" y="1052736"/>
            <a:ext cx="6768752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點選書名或圖片可進入書籍詳細介紹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9" r="14834" b="11605"/>
          <a:stretch>
            <a:fillRect/>
          </a:stretch>
        </p:blipFill>
        <p:spPr>
          <a:xfrm>
            <a:off x="1691680" y="1844824"/>
            <a:ext cx="5760640" cy="4896544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 bwMode="auto">
          <a:xfrm>
            <a:off x="2987824" y="5157192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2915816" y="6021288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391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1988840"/>
            <a:ext cx="6768752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選擇左邊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【</a:t>
            </a:r>
            <a:r>
              <a:rPr lang="zh-TW" altLang="en-US" sz="2400" b="1" dirty="0" smtClean="0">
                <a:latin typeface="Arial" charset="0"/>
                <a:ea typeface="標楷體" pitchFamily="65" charset="-120"/>
              </a:rPr>
              <a:t>學校選書專區</a:t>
            </a:r>
            <a:r>
              <a:rPr lang="en-US" altLang="zh-TW" sz="2400" b="1" dirty="0" smtClean="0">
                <a:latin typeface="Arial" charset="0"/>
                <a:ea typeface="標楷體" pitchFamily="65" charset="-120"/>
              </a:rPr>
              <a:t>】</a:t>
            </a:r>
            <a:endParaRPr lang="zh-TW" altLang="en-US" sz="2400" b="1" dirty="0">
              <a:latin typeface="Arial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43"/>
          <a:stretch>
            <a:fillRect/>
          </a:stretch>
        </p:blipFill>
        <p:spPr>
          <a:xfrm>
            <a:off x="2195736" y="2751506"/>
            <a:ext cx="5077173" cy="3773838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1680" y="807368"/>
            <a:ext cx="590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4400" b="1" dirty="0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學校選書  </a:t>
            </a:r>
            <a:endParaRPr lang="en-US" altLang="zh-TW" sz="4400" b="1" dirty="0" smtClean="0">
              <a:solidFill>
                <a:srgbClr val="003399"/>
              </a:solidFill>
              <a:latin typeface="Arial" charset="0"/>
              <a:ea typeface="標楷體" pitchFamily="65" charset="-120"/>
            </a:endParaRPr>
          </a:p>
          <a:p>
            <a:pPr lvl="0" algn="ctr">
              <a:spcBef>
                <a:spcPct val="50000"/>
              </a:spcBef>
              <a:tabLst>
                <a:tab pos="857250" algn="l"/>
              </a:tabLst>
            </a:pPr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校選書期間</a:t>
            </a:r>
            <a:r>
              <a:rPr lang="en-US" altLang="zh-TW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103/6/29</a:t>
            </a:r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7/10)</a:t>
            </a:r>
          </a:p>
        </p:txBody>
      </p:sp>
    </p:spTree>
    <p:extLst>
      <p:ext uri="{BB962C8B-B14F-4D97-AF65-F5344CB8AC3E}">
        <p14:creationId xmlns:p14="http://schemas.microsoft.com/office/powerpoint/2010/main" xmlns="" val="4056454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en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19529</TotalTime>
  <Words>2977</Words>
  <Application>Microsoft Office PowerPoint</Application>
  <PresentationFormat>如螢幕大小 (4:3)</PresentationFormat>
  <Paragraphs>316</Paragraphs>
  <Slides>28</Slides>
  <Notes>25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Blends</vt:lpstr>
      <vt:lpstr>103學年度國民中小學新生閱讀推廣計畫 建置選填圖書網站  操作說明會議(各縣市及國中小中心學校) 2014年6月25日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UTK Inc.</dc:title>
  <dc:creator>Keanu</dc:creator>
  <cp:lastModifiedBy>acer</cp:lastModifiedBy>
  <cp:revision>441</cp:revision>
  <dcterms:created xsi:type="dcterms:W3CDTF">2000-10-07T09:00:44Z</dcterms:created>
  <dcterms:modified xsi:type="dcterms:W3CDTF">2014-06-25T02:25:28Z</dcterms:modified>
</cp:coreProperties>
</file>