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92" r:id="rId5"/>
    <p:sldId id="275" r:id="rId6"/>
    <p:sldId id="276" r:id="rId7"/>
    <p:sldId id="294" r:id="rId8"/>
    <p:sldId id="281" r:id="rId9"/>
    <p:sldId id="296" r:id="rId10"/>
    <p:sldId id="283" r:id="rId11"/>
    <p:sldId id="284" r:id="rId12"/>
    <p:sldId id="297" r:id="rId13"/>
    <p:sldId id="298" r:id="rId14"/>
    <p:sldId id="299" r:id="rId15"/>
    <p:sldId id="300" r:id="rId16"/>
    <p:sldId id="295" r:id="rId17"/>
    <p:sldId id="301" r:id="rId18"/>
    <p:sldId id="28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992"/>
    <a:srgbClr val="AEC2D8"/>
    <a:srgbClr val="98432A"/>
    <a:srgbClr val="D84400"/>
    <a:srgbClr val="44678D"/>
    <a:srgbClr val="263E5A"/>
    <a:srgbClr val="D6E0EB"/>
    <a:srgbClr val="728DAB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0" autoAdjust="0"/>
  </p:normalViewPr>
  <p:slideViewPr>
    <p:cSldViewPr snapToGrid="0" showGuides="1">
      <p:cViewPr varScale="1">
        <p:scale>
          <a:sx n="114" d="100"/>
          <a:sy n="114" d="100"/>
        </p:scale>
        <p:origin x="1110" y="96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3766"/>
    </p:cViewPr>
  </p:sorter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ED2950FC-64C0-50D7-5101-884A13ED2F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CEA88831-A930-596B-0685-672024BE27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A3FD0A0-F4FB-BC20-358F-C4F179AA89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D389891-233D-6282-224F-6B8EC0182D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1DD8-56E8-44DB-8D68-9188DEA5050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F2A2D99A-04B6-3AD9-B6DA-EEE29FB0D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EF4F81C-C1F0-7738-A271-96AF417D7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4C781-2765-427A-A960-385CE0D0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01479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2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6472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3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33793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4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9600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746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7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991236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8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16551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24331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15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4392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4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花蓮國中小屋頂型</a:t>
            </a:r>
            <a:br>
              <a:rPr lang="en-US" altLang="zh-TW" dirty="0"/>
            </a:br>
            <a:r>
              <a:rPr lang="zh-TW" altLang="en-US" dirty="0"/>
              <a:t>太陽能光電討論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1365" y="4172084"/>
            <a:ext cx="3953861" cy="760288"/>
          </a:xfrm>
        </p:spPr>
        <p:txBody>
          <a:bodyPr/>
          <a:lstStyle/>
          <a:p>
            <a:r>
              <a:rPr lang="zh-TW" altLang="en-US" sz="2800" dirty="0"/>
              <a:t>森欣能源股份有限公司</a:t>
            </a:r>
            <a:endParaRPr lang="en-US" sz="2800" dirty="0"/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01A79B69-242C-3AEB-4A42-7A606A54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7505" y="838985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E5D4DE6D-89C8-6FFF-287D-3F3BAD41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436" y="3694919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5" name="圖片版面配置區 4" descr="一張含有 戶外, 天空, 太陽能, 太陽能板 的圖片&#10;&#10;自動產生的描述">
            <a:extLst>
              <a:ext uri="{FF2B5EF4-FFF2-40B4-BE49-F238E27FC236}">
                <a16:creationId xmlns:a16="http://schemas.microsoft.com/office/drawing/2014/main" id="{26AA2E5B-1CD3-2B4F-098B-206EBFF36688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/>
          <a:srcRect l="21061" r="21061"/>
          <a:stretch>
            <a:fillRect/>
          </a:stretch>
        </p:blipFill>
        <p:spPr>
          <a:xfrm>
            <a:off x="6349354" y="369651"/>
            <a:ext cx="5540517" cy="6371617"/>
          </a:xfrm>
        </p:spPr>
      </p:pic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FA0633E-59FC-3411-C0C3-DE1C66A6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29" y="612221"/>
            <a:ext cx="5117162" cy="1325563"/>
          </a:xfrm>
        </p:spPr>
        <p:txBody>
          <a:bodyPr/>
          <a:lstStyle/>
          <a:p>
            <a:r>
              <a:rPr lang="zh-TW" altLang="en-US" dirty="0"/>
              <a:t>樓地板是否已變形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FC2F838-7EAE-61A9-6079-68E42A44E1B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1607" y="1606745"/>
            <a:ext cx="4260850" cy="4204119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學校校舍樓地板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需定期巡檢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是否變形或有發生異常，因為花蓮是地震頻發區，需定期巡檢學校各處樓地板及梁柱，萬一樓地板發生變形導致異常積水，需做補強及做排水優化動作，避免進一步劣化樓地板情況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CDDC15-F50F-64AE-4A6F-9CC0C0396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06" r="2479" b="2"/>
          <a:stretch/>
        </p:blipFill>
        <p:spPr>
          <a:xfrm>
            <a:off x="5745001" y="10"/>
            <a:ext cx="6446999" cy="685799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</p:pic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B4E817-88A8-AE95-A76A-DA5421817BF6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484632" y="621792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zh-TW" altLang="en-US" dirty="0"/>
              <a:t>學校樓地板巡檢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3CBFA7-7E50-E964-20D7-C223E7C7AA78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11194169" y="6217920"/>
            <a:ext cx="4585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FEACEE-25B4-4A2D-B147-27296E36371D}" type="slidenum">
              <a:rPr lang="en-US" altLang="zh-CN" smtClean="0"/>
              <a:pPr>
                <a:spcAft>
                  <a:spcPts val="600"/>
                </a:spcAft>
              </a:pPr>
              <a:t>10</a:t>
            </a:fld>
            <a:endParaRPr lang="en-US" altLang="zh-CN"/>
          </a:p>
        </p:txBody>
      </p:sp>
      <p:pic>
        <p:nvPicPr>
          <p:cNvPr id="9" name="圖片 8" descr="一張含有 地面, 戶外, 混凝土, 街道 的圖片&#10;&#10;自動產生的描述">
            <a:extLst>
              <a:ext uri="{FF2B5EF4-FFF2-40B4-BE49-F238E27FC236}">
                <a16:creationId xmlns:a16="http://schemas.microsoft.com/office/drawing/2014/main" id="{2716E561-9DAA-74D5-F21F-7905DF317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258" y="81073"/>
            <a:ext cx="4317391" cy="3237314"/>
          </a:xfrm>
          <a:prstGeom prst="rect">
            <a:avLst/>
          </a:prstGeom>
        </p:spPr>
      </p:pic>
      <p:pic>
        <p:nvPicPr>
          <p:cNvPr id="11" name="圖片 10" descr="一張含有 地面, 戶外, 天空, 複合材料 的圖片&#10;&#10;自動產生的描述">
            <a:extLst>
              <a:ext uri="{FF2B5EF4-FFF2-40B4-BE49-F238E27FC236}">
                <a16:creationId xmlns:a16="http://schemas.microsoft.com/office/drawing/2014/main" id="{EEEFB282-E3EF-CDEE-0876-EF521BC58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309" y="3318387"/>
            <a:ext cx="3756953" cy="281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9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DF20F-D99C-DC6A-C506-2993D5CF3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66" r="97" b="1"/>
          <a:stretch/>
        </p:blipFill>
        <p:spPr>
          <a:xfrm>
            <a:off x="6096000" y="274955"/>
            <a:ext cx="5867832" cy="6460142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noFill/>
          <a:ln w="19050">
            <a:noFill/>
          </a:ln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AAD3EED-2E3D-7019-569F-B859B3CF3A3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6809" y="1080190"/>
            <a:ext cx="4980765" cy="4956815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花蓮是颱風及強降雨的好發區域，學校內排水系統需定期巡視檢查，保持排水系統的暢通，避免水管阻塞，進而影響排水系統導致學校漏水。亦可有效延長樓地板的壽命。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F79FADBD-7BC2-733B-2762-973009BC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344223"/>
            <a:ext cx="9823998" cy="1325563"/>
          </a:xfrm>
        </p:spPr>
        <p:txBody>
          <a:bodyPr/>
          <a:lstStyle/>
          <a:p>
            <a:r>
              <a:rPr lang="zh-TW" altLang="en-US" dirty="0"/>
              <a:t>排水管定期巡視</a:t>
            </a:r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991335-6C59-B773-44C8-E3296CB820C2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>
          <a:xfrm>
            <a:off x="484632" y="621792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zh-TW" altLang="en-US" dirty="0"/>
              <a:t>校內排水系統保持暢通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310367-A5B0-8672-38F6-BD9302257594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194169" y="6217920"/>
            <a:ext cx="4585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FEACEE-25B4-4A2D-B147-27296E36371D}" type="slidenum">
              <a:rPr lang="en-US" altLang="zh-CN" smtClean="0"/>
              <a:pPr>
                <a:spcAft>
                  <a:spcPts val="600"/>
                </a:spcAft>
              </a:pPr>
              <a:t>11</a:t>
            </a:fld>
            <a:endParaRPr lang="en-US" altLang="zh-CN"/>
          </a:p>
        </p:txBody>
      </p:sp>
      <p:pic>
        <p:nvPicPr>
          <p:cNvPr id="9" name="圖片 8" descr="一張含有 戶外, 水, 複合材料, 地面 的圖片&#10;&#10;自動產生的描述">
            <a:extLst>
              <a:ext uri="{FF2B5EF4-FFF2-40B4-BE49-F238E27FC236}">
                <a16:creationId xmlns:a16="http://schemas.microsoft.com/office/drawing/2014/main" id="{A21B1D93-E3FC-58B4-1023-EDA1ED171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397" y="122903"/>
            <a:ext cx="4474707" cy="3355274"/>
          </a:xfrm>
          <a:prstGeom prst="rect">
            <a:avLst/>
          </a:prstGeom>
        </p:spPr>
      </p:pic>
      <p:pic>
        <p:nvPicPr>
          <p:cNvPr id="11" name="圖片 10" descr="一張含有 戶外, 水, 地面, 水坑 的圖片&#10;&#10;自動產生的描述">
            <a:extLst>
              <a:ext uri="{FF2B5EF4-FFF2-40B4-BE49-F238E27FC236}">
                <a16:creationId xmlns:a16="http://schemas.microsoft.com/office/drawing/2014/main" id="{43F4D53B-03D3-FD0A-B883-1EED285C6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388" y="2683004"/>
            <a:ext cx="2787480" cy="371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5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72903E2-FF45-FF0F-76D2-A95C5CC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26" y="415576"/>
            <a:ext cx="5281626" cy="1325563"/>
          </a:xfrm>
        </p:spPr>
        <p:txBody>
          <a:bodyPr/>
          <a:lstStyle/>
          <a:p>
            <a:r>
              <a:rPr lang="zh-TW" altLang="en-US" dirty="0"/>
              <a:t>屋頂樓地板是否龜裂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E5DC98-5935-ADE2-9267-ABF9C023A4A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8581" y="1414821"/>
            <a:ext cx="5019999" cy="4641850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強烈建議定期檢查樓地板情況，屋頂樓地板不正常的龜裂、甚至產生裂縫，這些都是結構開始產生衰退的症狀，更進一步屋樑、甚至主樑的異常。這些情況下，需盡快通報主管機關，並進行結構補強的動作。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2D82F2-E909-888F-9376-DE6EC85F5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r="3493"/>
          <a:stretch/>
        </p:blipFill>
        <p:spPr>
          <a:xfrm>
            <a:off x="5745001" y="10"/>
            <a:ext cx="6446999" cy="685799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</p:pic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48A763-249E-E153-3E0A-EFA7BB34F84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484632" y="621792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zh-TW" altLang="en-US" dirty="0"/>
              <a:t>定期檢查樓地板情況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5E259C8-D5D2-244A-B81D-18982E24EC60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11194169" y="6217920"/>
            <a:ext cx="4585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FEACEE-25B4-4A2D-B147-27296E36371D}" type="slidenum">
              <a:rPr lang="en-US" altLang="zh-CN" smtClean="0"/>
              <a:pPr>
                <a:spcAft>
                  <a:spcPts val="600"/>
                </a:spcAft>
              </a:pPr>
              <a:t>12</a:t>
            </a:fld>
            <a:endParaRPr lang="en-US" altLang="zh-C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56D5A01-EB2F-74C7-D673-DC1479F1E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52" y="776748"/>
            <a:ext cx="4518675" cy="338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B982214-EBC6-9AD4-DB35-EDEB2753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933" y="2841779"/>
            <a:ext cx="425767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9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21E73BA-53B9-C0C1-476A-00736A64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4211404" cy="2277580"/>
          </a:xfrm>
        </p:spPr>
        <p:txBody>
          <a:bodyPr/>
          <a:lstStyle/>
          <a:p>
            <a:r>
              <a:rPr lang="zh-TW" altLang="en-US" dirty="0"/>
              <a:t>光電與校內建物保固界定方式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96FE97-5E27-FC36-5E3A-511A31E6C7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71607" y="1025236"/>
            <a:ext cx="5162711" cy="420683"/>
          </a:xfrm>
        </p:spPr>
        <p:txBody>
          <a:bodyPr/>
          <a:lstStyle/>
          <a:p>
            <a:r>
              <a:rPr lang="zh-TW" altLang="en-US" sz="2400" dirty="0"/>
              <a:t>漏水界定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E5DE1C-24E7-3841-9376-89E91B4A476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zh-TW" altLang="en-US" sz="1800" dirty="0"/>
              <a:t>光電設備及基礎含管路相關設備及行經路程區域，產生漏水部分可以與光電業者溝通是否隸屬光電業者權責</a:t>
            </a:r>
            <a:endParaRPr lang="en-US" sz="1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C774673-50D8-2D6F-C339-6E4B0A126B0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zh-TW" altLang="en-US" sz="2400" dirty="0"/>
              <a:t>光電業者維修及保養</a:t>
            </a:r>
            <a:endParaRPr lang="en-US" sz="24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B5763E-8BC0-F6C3-3814-6649A828C0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zh-TW" altLang="en-US" sz="1800" dirty="0"/>
              <a:t>光電業者有確保</a:t>
            </a:r>
            <a:r>
              <a:rPr lang="en-US" altLang="zh-TW" sz="1800" dirty="0"/>
              <a:t>20</a:t>
            </a:r>
            <a:r>
              <a:rPr lang="zh-TW" altLang="en-US" sz="1800" dirty="0"/>
              <a:t>年發電穩定及確保系統安全及穩固的責任，相關電力安全也隸屬光電業者需執行部分</a:t>
            </a:r>
            <a:endParaRPr lang="en-US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E02E0C-26E8-8160-D35F-2398015C051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zh-TW" altLang="en-US" sz="2400" dirty="0"/>
              <a:t>資訊提供</a:t>
            </a:r>
            <a:endParaRPr lang="en-US" sz="24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8180D0-1AB6-8416-0EB1-10648E1A605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71606" y="5005172"/>
            <a:ext cx="5162709" cy="1635938"/>
          </a:xfrm>
        </p:spPr>
        <p:txBody>
          <a:bodyPr/>
          <a:lstStyle/>
          <a:p>
            <a:r>
              <a:rPr lang="zh-TW" altLang="en-US" sz="1800" dirty="0"/>
              <a:t>相關發電、用電資訊需提供給需求單位</a:t>
            </a:r>
            <a:endParaRPr lang="en-US" altLang="zh-TW" sz="1800" dirty="0"/>
          </a:p>
          <a:p>
            <a:r>
              <a:rPr lang="zh-TW" altLang="en-US" sz="1800" dirty="0"/>
              <a:t>年度鋼構及電力檢修資料，單位有需求須提供相關單位</a:t>
            </a:r>
            <a:endParaRPr lang="en-US" altLang="zh-TW" sz="1800" dirty="0"/>
          </a:p>
          <a:p>
            <a:r>
              <a:rPr lang="zh-TW" altLang="en-US" sz="1800" dirty="0"/>
              <a:t>相關結構簽證圖說及肌電圖說，若有關單位需求，須提供與有關單位</a:t>
            </a: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6C503-BABC-632E-06CA-12C8474920E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972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220BD4BE-15F2-A94F-9045-792968F62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708622"/>
            <a:ext cx="5117162" cy="1325563"/>
          </a:xfrm>
        </p:spPr>
        <p:txBody>
          <a:bodyPr anchor="ctr">
            <a:normAutofit/>
          </a:bodyPr>
          <a:lstStyle/>
          <a:p>
            <a:r>
              <a:rPr lang="zh-TW" altLang="en-US" sz="5400" dirty="0"/>
              <a:t>聯絡專線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76C333D-EF1C-B133-4776-A16899D48E5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4631" y="2034184"/>
            <a:ext cx="4641845" cy="3812139"/>
          </a:xfrm>
        </p:spPr>
        <p:txBody>
          <a:bodyPr/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辦公室電話：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06-2217189</a:t>
            </a:r>
          </a:p>
          <a:p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緊急通報專線：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0910857235</a:t>
            </a:r>
            <a:endParaRPr 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47EC93-1099-3F06-A037-7F74F4558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7" r="29022" b="-1"/>
          <a:stretch/>
        </p:blipFill>
        <p:spPr>
          <a:xfrm>
            <a:off x="5745001" y="10"/>
            <a:ext cx="6446999" cy="685799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7CFC4C7-F041-D7C5-EB8C-0A75FCF9D7FC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484632" y="621792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zh-TW" altLang="en-US" dirty="0"/>
              <a:t>聯絡方式</a:t>
            </a:r>
            <a:endParaRPr lang="en-US" dirty="0"/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4430F14D-AA19-105E-9A7E-9A01416F50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11194169" y="6217920"/>
            <a:ext cx="4585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FEACEE-25B4-4A2D-B147-27296E36371D}" type="slidenum">
              <a:rPr lang="en-US" altLang="zh-CN" smtClean="0"/>
              <a:pPr>
                <a:spcAft>
                  <a:spcPts val="600"/>
                </a:spcAft>
              </a:pPr>
              <a:t>14</a:t>
            </a:fld>
            <a:endParaRPr lang="en-US" altLang="zh-CN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6B68B03-0D6C-3215-5810-A8646123A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49" y="1371403"/>
            <a:ext cx="5673037" cy="35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5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謝謝</a:t>
            </a:r>
            <a:endParaRPr lang="en-US" dirty="0"/>
          </a:p>
        </p:txBody>
      </p:sp>
      <p:pic>
        <p:nvPicPr>
          <p:cNvPr id="14" name="Picture Placeholder 13" descr="People working in office">
            <a:extLst>
              <a:ext uri="{FF2B5EF4-FFF2-40B4-BE49-F238E27FC236}">
                <a16:creationId xmlns:a16="http://schemas.microsoft.com/office/drawing/2014/main" id="{496155F4-61B2-441D-9F16-788866450DA2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Picture Placeholder 15" descr="People in an office discussing work over a laptop&#10;">
            <a:extLst>
              <a:ext uri="{FF2B5EF4-FFF2-40B4-BE49-F238E27FC236}">
                <a16:creationId xmlns:a16="http://schemas.microsoft.com/office/drawing/2014/main" id="{BCD5762E-DD49-42B3-9CA8-46A4AD7193E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8" name="Picture Placeholder 17" descr="Layout of website design sketches on white paper">
            <a:extLst>
              <a:ext uri="{FF2B5EF4-FFF2-40B4-BE49-F238E27FC236}">
                <a16:creationId xmlns:a16="http://schemas.microsoft.com/office/drawing/2014/main" id="{1051CD21-1408-4D13-BF0B-0D7013AD2D0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8" name="Picture Placeholder 27" descr="Businesswoman reviewing sticky notes on a wall">
            <a:extLst>
              <a:ext uri="{FF2B5EF4-FFF2-40B4-BE49-F238E27FC236}">
                <a16:creationId xmlns:a16="http://schemas.microsoft.com/office/drawing/2014/main" id="{B746A775-E65C-70F6-9DB4-E51F7F2DAECE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94DDE9-2F7B-59E9-7223-9EE2C47C94C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6000" y="3791492"/>
            <a:ext cx="3034145" cy="1182289"/>
          </a:xfrm>
        </p:spPr>
        <p:txBody>
          <a:bodyPr/>
          <a:lstStyle/>
          <a:p>
            <a:r>
              <a:rPr lang="zh-TW" altLang="en-US" sz="3600" b="1" dirty="0"/>
              <a:t>感謝各位聆聽</a:t>
            </a:r>
          </a:p>
        </p:txBody>
      </p:sp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DF64211-DCD8-B458-DBD2-EBDA7AE3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35545"/>
            <a:ext cx="4847303" cy="1740114"/>
          </a:xfrm>
        </p:spPr>
        <p:txBody>
          <a:bodyPr/>
          <a:lstStyle/>
          <a:p>
            <a:r>
              <a:rPr lang="zh-TW" altLang="en-US" dirty="0"/>
              <a:t>學校設立</a:t>
            </a:r>
            <a:br>
              <a:rPr lang="en-US" altLang="zh-TW" dirty="0"/>
            </a:br>
            <a:r>
              <a:rPr lang="zh-TW" altLang="en-US" dirty="0"/>
              <a:t>太陽能光電的優勢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EA3BB9-F064-CFBE-C0BE-BB7A22A4DCF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減排減碳</a:t>
            </a:r>
            <a:endParaRPr 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024C77-A2F8-1ABA-5412-E6BB88B5FA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培養綠能概念</a:t>
            </a:r>
            <a:endParaRPr 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41202DB-E499-EB19-8A48-A3301DA59E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創造額外收益</a:t>
            </a:r>
            <a:endParaRPr 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5402852-C1AD-6A4E-DAA7-0AE582A742F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降低屋頂下方溫度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BF1D337-2A3C-A0FB-A6CD-5E4B9D6DFD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強化電力結構</a:t>
            </a:r>
            <a:endParaRPr 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Footer Placeholder 19">
            <a:extLst>
              <a:ext uri="{FF2B5EF4-FFF2-40B4-BE49-F238E27FC236}">
                <a16:creationId xmlns:a16="http://schemas.microsoft.com/office/drawing/2014/main" id="{A6E539FA-B60E-5585-524F-1BFA8C5B3E2F}"/>
              </a:ext>
            </a:extLst>
          </p:cNvPr>
          <p:cNvSpPr txBox="1">
            <a:spLocks/>
          </p:cNvSpPr>
          <p:nvPr/>
        </p:nvSpPr>
        <p:spPr>
          <a:xfrm>
            <a:off x="486699" y="6085719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BE681AB-301C-4DC8-7FBD-FAA2CC6606A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2</a:t>
            </a:fld>
            <a:endParaRPr lang="en-US" altLang="zh-CN" dirty="0"/>
          </a:p>
        </p:txBody>
      </p:sp>
      <p:pic>
        <p:nvPicPr>
          <p:cNvPr id="3" name="圖片 2" descr="一張含有 戶外, 天空, 太陽能電池, 太陽能 的圖片&#10;&#10;自動產生的描述">
            <a:extLst>
              <a:ext uri="{FF2B5EF4-FFF2-40B4-BE49-F238E27FC236}">
                <a16:creationId xmlns:a16="http://schemas.microsoft.com/office/drawing/2014/main" id="{17DC245B-C457-E4A8-D28C-F6056DCF9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33017"/>
            <a:ext cx="4345850" cy="28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3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586426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環保、自然、愛地球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573" y="3435546"/>
            <a:ext cx="5792903" cy="2782374"/>
          </a:xfrm>
        </p:spPr>
        <p:txBody>
          <a:bodyPr/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讓小孩知道，能源不是無窮無盡。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讓小孩知道，地球是只有一個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讓小孩知道，環保從自己身邊做起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建構基礎能源教育，培養綠能環境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1EC1F-42C9-66C4-9D49-F6AF79D5BE91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4821" y="311581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767F8-4670-E83D-85F4-1446B8B9D466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pic>
        <p:nvPicPr>
          <p:cNvPr id="10" name="圖片版面配置區 9" descr="一張含有 太陽能電池, 太陽能, 太陽能板, 戶外 的圖片&#10;&#10;自動產生的描述">
            <a:extLst>
              <a:ext uri="{FF2B5EF4-FFF2-40B4-BE49-F238E27FC236}">
                <a16:creationId xmlns:a16="http://schemas.microsoft.com/office/drawing/2014/main" id="{DDB017F2-6C47-FC37-DD77-4F6CE3ABD22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3"/>
          <a:srcRect l="21771" r="21771"/>
          <a:stretch>
            <a:fillRect/>
          </a:stretch>
        </p:blipFill>
        <p:spPr>
          <a:xfrm>
            <a:off x="5745001" y="-6546"/>
            <a:ext cx="6446999" cy="6858000"/>
          </a:xfrm>
        </p:spPr>
      </p:pic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>
            <a:extLst>
              <a:ext uri="{FF2B5EF4-FFF2-40B4-BE49-F238E27FC236}">
                <a16:creationId xmlns:a16="http://schemas.microsoft.com/office/drawing/2014/main" id="{4FE61D94-8A8C-D6E6-97E0-A725027BF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18" r="20998"/>
          <a:stretch/>
        </p:blipFill>
        <p:spPr>
          <a:xfrm>
            <a:off x="6782209" y="529148"/>
            <a:ext cx="4959821" cy="5522772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noFill/>
          <a:ln w="19050"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CEC6EF-006F-693B-5D79-47FD797CB2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7427" y="3253120"/>
            <a:ext cx="4959822" cy="2007158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光電設備不是毒蛇猛獸，了解它們，更可以好好教育孩子認識它們</a:t>
            </a:r>
            <a:endParaRPr 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3663CA-BA5A-41E7-1FBE-D38846DF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70" y="1307785"/>
            <a:ext cx="9823998" cy="1325563"/>
          </a:xfrm>
        </p:spPr>
        <p:txBody>
          <a:bodyPr anchor="t"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了解校園內光電設備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10345-FF40-D90A-5C88-A462A10E487B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>
          <a:xfrm>
            <a:off x="484632" y="621792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zh-TW" altLang="en-US" noProof="0" dirty="0"/>
              <a:t>太陽內設備說明</a:t>
            </a:r>
            <a:endParaRPr lang="en-US" altLang="zh-TW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C7500-E032-DBB5-A780-8247E3B7367B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194169" y="6217920"/>
            <a:ext cx="4585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FEACEE-25B4-4A2D-B147-27296E36371D}" type="slidenum">
              <a:rPr lang="en-US" altLang="zh-CN" noProof="0" smtClean="0"/>
              <a:pPr>
                <a:spcAft>
                  <a:spcPts val="600"/>
                </a:spcAft>
              </a:pPr>
              <a:t>4</a:t>
            </a:fld>
            <a:endParaRPr lang="en-US" altLang="zh-CN" noProof="0"/>
          </a:p>
        </p:txBody>
      </p:sp>
    </p:spTree>
    <p:extLst>
      <p:ext uri="{BB962C8B-B14F-4D97-AF65-F5344CB8AC3E}">
        <p14:creationId xmlns:p14="http://schemas.microsoft.com/office/powerpoint/2010/main" val="3295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446CC6CC-33D7-4181-9969-72896FDB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太陽能設備簡說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BD53F-D255-3797-F9DC-749DBF8EDF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zh-TW" altLang="en-US" dirty="0"/>
              <a:t>光電模組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7BA33-7687-746F-7A99-5769ACAA19D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zh-TW" altLang="en-US" dirty="0"/>
              <a:t>俗稱太陽能電池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77216C-99F2-F20D-361E-FC77B2A1C2D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zh-TW" altLang="en-US" dirty="0"/>
              <a:t>逆變器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73DA38-7DA2-CC40-82FC-BFB56BC10FC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749250" y="4576723"/>
            <a:ext cx="2098038" cy="506399"/>
          </a:xfrm>
        </p:spPr>
        <p:txBody>
          <a:bodyPr/>
          <a:lstStyle/>
          <a:p>
            <a:r>
              <a:rPr lang="zh-TW" altLang="en-US" dirty="0"/>
              <a:t>直流轉交流設備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386226D-550B-455D-862A-19F0F7E85FD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altLang="zh-TW" dirty="0"/>
              <a:t>MP</a:t>
            </a:r>
            <a:r>
              <a:rPr lang="zh-TW" altLang="en-US" dirty="0"/>
              <a:t>箱體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17DFAED-4F69-372D-790F-14ABD197D92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zh-TW" altLang="en-US" dirty="0"/>
              <a:t>匯集交流電設備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32E8129-4557-FB4F-128A-16770815B5B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961118" y="4040772"/>
            <a:ext cx="2098039" cy="506399"/>
          </a:xfrm>
        </p:spPr>
        <p:txBody>
          <a:bodyPr/>
          <a:lstStyle/>
          <a:p>
            <a:r>
              <a:rPr lang="zh-TW" altLang="en-US" dirty="0"/>
              <a:t>電表箱體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8DDF0BA-462B-C044-14AF-F2FD2BFBAE3B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879959" y="4576723"/>
            <a:ext cx="2098038" cy="506399"/>
          </a:xfrm>
        </p:spPr>
        <p:txBody>
          <a:bodyPr/>
          <a:lstStyle/>
          <a:p>
            <a:r>
              <a:rPr lang="zh-TW" altLang="en-US" dirty="0"/>
              <a:t>台電售電計量系統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B8CE6-4705-57FA-7F0F-F4A5C574996B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/>
          <a:p>
            <a:r>
              <a:rPr lang="zh-TW" altLang="en-US" dirty="0"/>
              <a:t>隸屬光電廠商設備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0A8DD-65EB-D1E9-81DF-DAAA9451B1A9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5</a:t>
            </a:fld>
            <a:endParaRPr lang="en-US" altLang="zh-CN" dirty="0"/>
          </a:p>
        </p:txBody>
      </p:sp>
      <p:pic>
        <p:nvPicPr>
          <p:cNvPr id="16" name="圖片版面配置區 9" descr="一張含有 文字, 戶外, 簽名、標誌 的圖片&#10;&#10;自動產生的描述">
            <a:extLst>
              <a:ext uri="{FF2B5EF4-FFF2-40B4-BE49-F238E27FC236}">
                <a16:creationId xmlns:a16="http://schemas.microsoft.com/office/drawing/2014/main" id="{9CEE6541-CCCC-5948-7B82-9B8BB9222E21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3"/>
          <a:srcRect l="7760" r="7760"/>
          <a:stretch>
            <a:fillRect/>
          </a:stretch>
        </p:blipFill>
        <p:spPr>
          <a:xfrm>
            <a:off x="3624263" y="1841500"/>
            <a:ext cx="2366962" cy="2101850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59351D5-444A-D4BE-B366-ED4E0756F5F7}"/>
              </a:ext>
            </a:extLst>
          </p:cNvPr>
          <p:cNvPicPr>
            <a:picLocks noGrp="1" noChangeAspect="1" noChangeArrowheads="1"/>
          </p:cNvPicPr>
          <p:nvPr>
            <p:ph type="pic" sz="quarter" idx="4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774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版面配置區 19" descr="一張含有 文字, 冰箱, 簽名、標誌 的圖片&#10;&#10;自動產生的描述">
            <a:extLst>
              <a:ext uri="{FF2B5EF4-FFF2-40B4-BE49-F238E27FC236}">
                <a16:creationId xmlns:a16="http://schemas.microsoft.com/office/drawing/2014/main" id="{E4085D88-C56C-271F-819C-8A3F43ACF17E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5"/>
          <a:srcRect t="16715" b="16715"/>
          <a:stretch>
            <a:fillRect/>
          </a:stretch>
        </p:blipFill>
        <p:spPr/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964B15-37B8-4E01-DDBE-4B910A46B799}"/>
              </a:ext>
            </a:extLst>
          </p:cNvPr>
          <p:cNvPicPr>
            <a:picLocks noGrp="1" noChangeAspect="1" noChangeArrowheads="1"/>
          </p:cNvPicPr>
          <p:nvPr>
            <p:ph type="pic" sz="quarter" idx="5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5" b="16685"/>
          <a:stretch>
            <a:fillRect/>
          </a:stretch>
        </p:blipFill>
        <p:spPr bwMode="auto">
          <a:xfrm>
            <a:off x="8826108" y="1817171"/>
            <a:ext cx="2368061" cy="210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8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611637-A0C4-6E11-2EDA-797D2A34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隸屬台電的光電設施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3B34218-DF05-ED7A-8F6D-772CC59422E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39913" y="4593843"/>
            <a:ext cx="2098039" cy="506399"/>
          </a:xfrm>
        </p:spPr>
        <p:txBody>
          <a:bodyPr/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桿上變壓器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5F5470B-AF24-7487-0EAE-2251D7F8BC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39914" y="5237336"/>
            <a:ext cx="2098038" cy="506399"/>
          </a:xfrm>
        </p:spPr>
        <p:txBody>
          <a:bodyPr/>
          <a:lstStyle/>
          <a:p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台電的變壓設備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557E24D-A1A8-0F09-D6E4-A343A9945F9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660123" y="4576722"/>
            <a:ext cx="2098039" cy="506399"/>
          </a:xfrm>
        </p:spPr>
        <p:txBody>
          <a:bodyPr/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地面型變壓器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7337A898-3705-A49F-74C5-E3A640380A2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660124" y="5129025"/>
            <a:ext cx="2098038" cy="506399"/>
          </a:xfrm>
        </p:spPr>
        <p:txBody>
          <a:bodyPr/>
          <a:lstStyle/>
          <a:p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台電的變壓設備</a:t>
            </a:r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57BBF498-6EA4-7738-593F-4535058156FC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/>
          <a:p>
            <a:r>
              <a:rPr lang="zh-TW" altLang="en-US" dirty="0"/>
              <a:t>隸屬台電設備</a:t>
            </a:r>
            <a:endParaRPr lang="en-US" dirty="0"/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39004A35-43AB-FAC3-670D-4C57827A2546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6</a:t>
            </a:fld>
            <a:endParaRPr lang="en-US" altLang="zh-CN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721780-BB39-EAAC-E870-61632F16CC33}"/>
              </a:ext>
            </a:extLst>
          </p:cNvPr>
          <p:cNvPicPr>
            <a:picLocks noGrp="1" noChangeAspect="1" noChangeArrowheads="1"/>
          </p:cNvPicPr>
          <p:nvPr>
            <p:ph type="pic" sz="quarter" idx="4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r="18320"/>
          <a:stretch>
            <a:fillRect/>
          </a:stretch>
        </p:blipFill>
        <p:spPr bwMode="auto">
          <a:xfrm>
            <a:off x="1592184" y="1620664"/>
            <a:ext cx="3178702" cy="28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728DC6E-521F-BADB-E66B-DA78E4C9F69D}"/>
              </a:ext>
            </a:extLst>
          </p:cNvPr>
          <p:cNvPicPr>
            <a:picLocks noGrp="1" noChangeAspect="1" noChangeArrowheads="1"/>
          </p:cNvPicPr>
          <p:nvPr>
            <p:ph type="pic" sz="quarter" idx="4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>
            <a:fillRect/>
          </a:stretch>
        </p:blipFill>
        <p:spPr bwMode="auto">
          <a:xfrm>
            <a:off x="7119791" y="1634064"/>
            <a:ext cx="3178702" cy="28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3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85">
            <a:extLst>
              <a:ext uri="{FF2B5EF4-FFF2-40B4-BE49-F238E27FC236}">
                <a16:creationId xmlns:a16="http://schemas.microsoft.com/office/drawing/2014/main" id="{1E3F7726-AC85-55B8-BDED-51E7BA85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如何確保光電設備安全</a:t>
            </a:r>
            <a:endParaRPr lang="en-US" dirty="0"/>
          </a:p>
        </p:txBody>
      </p:sp>
      <p:pic>
        <p:nvPicPr>
          <p:cNvPr id="8" name="Picture Placeholder 7" descr="Businesswoman reviewing sticky notes on a wall">
            <a:extLst>
              <a:ext uri="{FF2B5EF4-FFF2-40B4-BE49-F238E27FC236}">
                <a16:creationId xmlns:a16="http://schemas.microsoft.com/office/drawing/2014/main" id="{66D3A5E9-F687-402F-8477-EE4CD418CA67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727" y="1900539"/>
            <a:ext cx="1621032" cy="1841551"/>
          </a:xfrm>
        </p:spPr>
      </p:pic>
      <p:sp>
        <p:nvSpPr>
          <p:cNvPr id="29" name="Text Placeholder">
            <a:extLst>
              <a:ext uri="{FF2B5EF4-FFF2-40B4-BE49-F238E27FC236}">
                <a16:creationId xmlns:a16="http://schemas.microsoft.com/office/drawing/2014/main" id="{0490F6D4-84D0-42DF-A807-E56706B577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5142" y="4297741"/>
            <a:ext cx="2044203" cy="365125"/>
          </a:xfrm>
        </p:spPr>
        <p:txBody>
          <a:bodyPr/>
          <a:lstStyle/>
          <a:p>
            <a:r>
              <a:rPr lang="zh-TW" altLang="en-US" sz="2000" dirty="0"/>
              <a:t>逆變器是否異常</a:t>
            </a:r>
            <a:endParaRPr lang="zh-CN" altLang="en-US" sz="2000" dirty="0"/>
          </a:p>
        </p:txBody>
      </p: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99E3B6AA-5679-428D-B466-0173CBC5572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6741" y="4662866"/>
            <a:ext cx="1877574" cy="1555053"/>
          </a:xfrm>
        </p:spPr>
        <p:txBody>
          <a:bodyPr/>
          <a:lstStyle/>
          <a:p>
            <a:pPr algn="l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逆變器是否有閃黃燈，有的話有可能設備有異常，可通報森欣公司處理</a:t>
            </a:r>
            <a:endParaRPr lang="zh-CN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Text Placeholder">
            <a:extLst>
              <a:ext uri="{FF2B5EF4-FFF2-40B4-BE49-F238E27FC236}">
                <a16:creationId xmlns:a16="http://schemas.microsoft.com/office/drawing/2014/main" id="{3A30B02E-FBE1-41C5-AF6E-E1013275E84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912323" y="4336859"/>
            <a:ext cx="2020196" cy="506399"/>
          </a:xfrm>
        </p:spPr>
        <p:txBody>
          <a:bodyPr/>
          <a:lstStyle/>
          <a:p>
            <a:r>
              <a:rPr lang="zh-TW" altLang="en-US" dirty="0"/>
              <a:t>設備是否有異味</a:t>
            </a:r>
            <a:endParaRPr lang="zh-CN" altLang="en-US" dirty="0"/>
          </a:p>
        </p:txBody>
      </p:sp>
      <p:sp>
        <p:nvSpPr>
          <p:cNvPr id="38" name="Text Placeholder">
            <a:extLst>
              <a:ext uri="{FF2B5EF4-FFF2-40B4-BE49-F238E27FC236}">
                <a16:creationId xmlns:a16="http://schemas.microsoft.com/office/drawing/2014/main" id="{6BEF3457-28AE-41BA-B285-C77561919C1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078310" y="4662866"/>
            <a:ext cx="1857374" cy="1735446"/>
          </a:xfrm>
        </p:spPr>
        <p:txBody>
          <a:bodyPr/>
          <a:lstStyle/>
          <a:p>
            <a:pPr algn="l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設備區是否有異常燒焦氣味，有發生可以通報森欣維運公司立刻進行處置</a:t>
            </a:r>
            <a:endParaRPr lang="zh-CN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Picture Placeholder 11" descr="Layout of website design sketches on white paper">
            <a:extLst>
              <a:ext uri="{FF2B5EF4-FFF2-40B4-BE49-F238E27FC236}">
                <a16:creationId xmlns:a16="http://schemas.microsoft.com/office/drawing/2014/main" id="{3D51D04D-653C-45AE-9DDF-BE96BA267A6B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9" name="Text Placeholder">
            <a:extLst>
              <a:ext uri="{FF2B5EF4-FFF2-40B4-BE49-F238E27FC236}">
                <a16:creationId xmlns:a16="http://schemas.microsoft.com/office/drawing/2014/main" id="{1B558BFC-AA9F-4991-A6BB-D56BEC07C16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329330" y="4336859"/>
            <a:ext cx="1621032" cy="506399"/>
          </a:xfrm>
        </p:spPr>
        <p:txBody>
          <a:bodyPr/>
          <a:lstStyle/>
          <a:p>
            <a:r>
              <a:rPr lang="zh-TW" altLang="en-US" dirty="0"/>
              <a:t>學校光電網站是否異常</a:t>
            </a:r>
            <a:endParaRPr lang="zh-CN" altLang="en-US" dirty="0"/>
          </a:p>
        </p:txBody>
      </p:sp>
      <p:sp>
        <p:nvSpPr>
          <p:cNvPr id="40" name="Text Placeholder">
            <a:extLst>
              <a:ext uri="{FF2B5EF4-FFF2-40B4-BE49-F238E27FC236}">
                <a16:creationId xmlns:a16="http://schemas.microsoft.com/office/drawing/2014/main" id="{17095E6E-F279-4342-B53E-E53B820336B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29581" y="4959861"/>
            <a:ext cx="1691687" cy="1258058"/>
          </a:xfrm>
        </p:spPr>
        <p:txBody>
          <a:bodyPr/>
          <a:lstStyle/>
          <a:p>
            <a:pPr algn="l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校內光電網站是否有異常監控，可以通報森欣進行處置</a:t>
            </a:r>
            <a:endParaRPr lang="en-US" altLang="zh-CN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DBA8686B-D3EF-40DF-939C-F875885DD59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259482" y="4416565"/>
            <a:ext cx="2044204" cy="506399"/>
          </a:xfrm>
        </p:spPr>
        <p:txBody>
          <a:bodyPr/>
          <a:lstStyle/>
          <a:p>
            <a:r>
              <a:rPr lang="zh-TW" altLang="en-US" dirty="0"/>
              <a:t>太陽能板是否破損</a:t>
            </a:r>
            <a:endParaRPr lang="zh-CN" altLang="en-US" dirty="0"/>
          </a:p>
        </p:txBody>
      </p:sp>
      <p:sp>
        <p:nvSpPr>
          <p:cNvPr id="42" name="Text Placeholder">
            <a:extLst>
              <a:ext uri="{FF2B5EF4-FFF2-40B4-BE49-F238E27FC236}">
                <a16:creationId xmlns:a16="http://schemas.microsoft.com/office/drawing/2014/main" id="{6BF979FF-A4F0-4625-889A-AB985F98B2D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pPr lvl="0"/>
            <a:r>
              <a:rPr lang="zh-TW" altLang="en-US" dirty="0"/>
              <a:t>若有異常導致太陽能板破損，可通知森欣公司進行修復</a:t>
            </a:r>
            <a:endParaRPr lang="en-US" dirty="0"/>
          </a:p>
        </p:txBody>
      </p:sp>
      <p:pic>
        <p:nvPicPr>
          <p:cNvPr id="90" name="Picture Placeholder 89" descr="People around a table on their laptops">
            <a:extLst>
              <a:ext uri="{FF2B5EF4-FFF2-40B4-BE49-F238E27FC236}">
                <a16:creationId xmlns:a16="http://schemas.microsoft.com/office/drawing/2014/main" id="{241F4F4E-4DAB-34E3-D036-85F0CB76A536}"/>
              </a:ext>
            </a:extLst>
          </p:cNvPr>
          <p:cNvPicPr>
            <a:picLocks noGrp="1" noChangeAspect="1"/>
          </p:cNvPicPr>
          <p:nvPr>
            <p:ph type="pic" sz="quarter" idx="6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3" name="Text Placeholder">
            <a:extLst>
              <a:ext uri="{FF2B5EF4-FFF2-40B4-BE49-F238E27FC236}">
                <a16:creationId xmlns:a16="http://schemas.microsoft.com/office/drawing/2014/main" id="{759A333C-6D37-427A-BE2A-4C2660134A5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zh-TW" altLang="en-US" dirty="0"/>
              <a:t>電費回饋異常</a:t>
            </a:r>
            <a:endParaRPr lang="zh-CN" altLang="en-US" dirty="0"/>
          </a:p>
        </p:txBody>
      </p:sp>
      <p:sp>
        <p:nvSpPr>
          <p:cNvPr id="50" name="Text Placeholder">
            <a:extLst>
              <a:ext uri="{FF2B5EF4-FFF2-40B4-BE49-F238E27FC236}">
                <a16:creationId xmlns:a16="http://schemas.microsoft.com/office/drawing/2014/main" id="{4E9BE8F8-2FF1-43CB-B1AA-4F07E411D171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zh-TW" altLang="en-US" dirty="0"/>
              <a:t>可以電話溝通森欣詢問相關情況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DA9C9-8185-D0AB-3C76-BC1CABABA354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r>
              <a:rPr lang="zh-TW" altLang="en-US" dirty="0"/>
              <a:t>光電設備宣導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D9DED-0D81-19D6-DF40-E6B4B5BFEF9E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7</a:t>
            </a:fld>
            <a:endParaRPr lang="en-US" altLang="zh-CN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94893471-06E5-064B-E21C-AF7A4538669D}"/>
              </a:ext>
            </a:extLst>
          </p:cNvPr>
          <p:cNvPicPr>
            <a:picLocks noGrp="1" noChangeAspect="1" noChangeArrowheads="1"/>
          </p:cNvPicPr>
          <p:nvPr>
            <p:ph type="pic" sz="quarter" idx="6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r="206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E9E13C3-6509-3383-2E7F-34F5685D4018}"/>
              </a:ext>
            </a:extLst>
          </p:cNvPr>
          <p:cNvPicPr>
            <a:picLocks noGrp="1" noChangeAspect="1" noChangeArrowheads="1"/>
          </p:cNvPicPr>
          <p:nvPr>
            <p:ph type="pic" sz="quarter" idx="5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4" r="229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4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478CB64C-71AF-6B72-8069-000DD250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校內設備自行巡檢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A2F9A05-8E79-46FF-1ABA-927EF2D69B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zh-TW" altLang="en-US" dirty="0"/>
              <a:t>屋頂是否有雜物</a:t>
            </a:r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0532F467-8DBE-D445-0CF7-D5D242DAD66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lvl="0" algn="l"/>
            <a:r>
              <a:rPr lang="zh-TW" altLang="en-US" sz="1800" b="1" dirty="0"/>
              <a:t>校內屋頂常堆積雜物，會導致屋頂積水或產生異常，不緊危害光電設備，也易造成相關工安危害</a:t>
            </a:r>
            <a:endParaRPr lang="en-US" sz="1800" b="1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8BF8F22-E288-84B0-03E9-82D678051D4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zh-TW" altLang="en-US" dirty="0"/>
              <a:t>屋頂是否積水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ACB9342-C47E-6729-46BE-F10DBB78182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pPr algn="l"/>
            <a:r>
              <a:rPr lang="zh-TW" altLang="en-US" sz="1800" b="1" dirty="0"/>
              <a:t>房屋老舊之後，屋頂地板常發生波浪起伏，一方面容易造成屋頂漏水，另一方面也是警示屋頂強度有下滑趨勢，須盡早進行處置</a:t>
            </a:r>
            <a:endParaRPr lang="en-US" sz="1800" b="1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0C47E92-8875-E555-5480-8A9BAEE853A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zh-TW" altLang="en-US" dirty="0"/>
              <a:t>排水管是否暢通</a:t>
            </a:r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DCD388C-8374-D810-DCE5-554B7E05F55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pPr lvl="0" algn="l"/>
            <a:r>
              <a:rPr lang="zh-TW" altLang="en-US" sz="1800" b="1" dirty="0"/>
              <a:t>排水管阻塞會造成屋頂漏水，此部分容易造成更進一步屋子損壞，加速屋齡老化</a:t>
            </a:r>
            <a:endParaRPr lang="en-US" sz="1800" b="1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87AFF1A-EF07-5FBF-C582-29AE302A47D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zh-TW" altLang="en-US" dirty="0"/>
              <a:t>地震後屋頂是否龜裂</a:t>
            </a:r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E62055F1-67DB-9D6D-ABE2-20C3B2514A4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pPr lvl="0" algn="l"/>
            <a:r>
              <a:rPr lang="zh-TW" altLang="en-US" sz="1800" b="1" dirty="0"/>
              <a:t>地震後屋子產生龜裂，一方面強度下降容易造成設備損壞，另一方面更會造成學校漏水</a:t>
            </a:r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303DF4A-6DF5-9082-4ABE-2B0D5433359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88424" y="2067143"/>
            <a:ext cx="2063496" cy="866219"/>
          </a:xfrm>
        </p:spPr>
        <p:txBody>
          <a:bodyPr/>
          <a:lstStyle/>
          <a:p>
            <a:r>
              <a:rPr lang="zh-TW" altLang="en-US" dirty="0"/>
              <a:t>校內工程是否異常</a:t>
            </a:r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930742F-3693-100E-944F-A04AB532014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pPr lvl="0" algn="l"/>
            <a:r>
              <a:rPr lang="zh-TW" altLang="en-US" sz="1800" b="1" dirty="0"/>
              <a:t>耐震補強，或其他工程交界處，容易產生漏水，甚至產生強度不足問題，這方面學校須注意。</a:t>
            </a:r>
            <a:endParaRPr lang="en-US" altLang="zh-TW" sz="1800" b="1" dirty="0"/>
          </a:p>
          <a:p>
            <a:pPr lvl="0" algn="l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5177ED-2E57-8FF5-AFD8-AA79A7B24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392" y="2066625"/>
            <a:ext cx="10515600" cy="85953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68CE-EF5C-4046-41F5-3763D028DAE5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zh-TW" altLang="en-US" noProof="0" dirty="0"/>
              <a:t>關於學校須注意事項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C7183-3EBB-B8D1-A66D-964D3C3A7DA8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8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2402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2E23097-A892-12ED-4440-45D5CDFC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06" y="612221"/>
            <a:ext cx="5117162" cy="1325563"/>
          </a:xfrm>
        </p:spPr>
        <p:txBody>
          <a:bodyPr/>
          <a:lstStyle/>
          <a:p>
            <a:r>
              <a:rPr lang="zh-TW" altLang="en-US" dirty="0"/>
              <a:t>屋頂雜物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C68515A-AE4F-12F5-5DF9-853F545FC1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3773" y="1665738"/>
            <a:ext cx="4260850" cy="4282777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校內若有較高之樹枝、樹葉。或是其他廢棄物時，容易導致屋頂排水管阻塞、甚至導致地板堆積淤泥、這樣會導致地板長青苔，久之地板產生漏水，且樓地板容易劣化</a:t>
            </a:r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F70F95-0CD4-B7AD-E9A9-25D24DB1FE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7" r="2848" b="2"/>
          <a:stretch/>
        </p:blipFill>
        <p:spPr>
          <a:xfrm>
            <a:off x="5745001" y="10"/>
            <a:ext cx="6446999" cy="685799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</p:pic>
      <p:sp>
        <p:nvSpPr>
          <p:cNvPr id="13" name="頁尾版面配置區 12">
            <a:extLst>
              <a:ext uri="{FF2B5EF4-FFF2-40B4-BE49-F238E27FC236}">
                <a16:creationId xmlns:a16="http://schemas.microsoft.com/office/drawing/2014/main" id="{9055A8CC-14C8-8B21-FA05-0B77AB894C83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484632" y="621792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zh-TW" altLang="en-US" noProof="0" dirty="0"/>
              <a:t>屋頂地面須保持乾淨</a:t>
            </a:r>
            <a:endParaRPr lang="en-US" noProof="0" dirty="0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608E7BCF-6D4F-1A53-73D4-C855043D6555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11194169" y="6217920"/>
            <a:ext cx="4585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FEACEE-25B4-4A2D-B147-27296E36371D}" type="slidenum">
              <a:rPr lang="en-US" altLang="zh-CN" noProof="0" smtClean="0"/>
              <a:pPr>
                <a:spcAft>
                  <a:spcPts val="600"/>
                </a:spcAft>
              </a:pPr>
              <a:t>9</a:t>
            </a:fld>
            <a:endParaRPr lang="en-US" altLang="zh-CN" noProof="0"/>
          </a:p>
        </p:txBody>
      </p:sp>
      <p:pic>
        <p:nvPicPr>
          <p:cNvPr id="17" name="圖片 16" descr="一張含有 地面, 複合材料, 戶外, 混凝土 的圖片&#10;&#10;自動產生的描述">
            <a:extLst>
              <a:ext uri="{FF2B5EF4-FFF2-40B4-BE49-F238E27FC236}">
                <a16:creationId xmlns:a16="http://schemas.microsoft.com/office/drawing/2014/main" id="{E4850307-E74B-E863-153C-B863BAE63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598" y="223736"/>
            <a:ext cx="4034645" cy="3025302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5C0A451-E615-C3A2-C576-4240627C1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12" y="1937784"/>
            <a:ext cx="3965823" cy="44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15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presentation light - tm89027928_Win22_jx_v15" id="{E4F720B1-AC3A-441F-B00A-6ECF71D2AB0C}" vid="{71933BEE-9DD7-4D62-B50F-A654080E9C9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AD51DF-C727-4608-B606-5D6C957D4C4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E0D8C9A-C895-482B-B501-694996FFDE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11997D-2559-4D54-8469-327570B187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0</TotalTime>
  <Words>828</Words>
  <Application>Microsoft Office PowerPoint</Application>
  <PresentationFormat>寬螢幕</PresentationFormat>
  <Paragraphs>109</Paragraphs>
  <Slides>15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等线</vt:lpstr>
      <vt:lpstr>Posterama Text Black</vt:lpstr>
      <vt:lpstr>Posterama Text SemiBold</vt:lpstr>
      <vt:lpstr>標楷體</vt:lpstr>
      <vt:lpstr>Abadi</vt:lpstr>
      <vt:lpstr>Arial</vt:lpstr>
      <vt:lpstr>Calibri</vt:lpstr>
      <vt:lpstr>Custom</vt:lpstr>
      <vt:lpstr>花蓮國中小屋頂型 太陽能光電討論</vt:lpstr>
      <vt:lpstr>學校設立 太陽能光電的優勢</vt:lpstr>
      <vt:lpstr>環保、自然、愛地球</vt:lpstr>
      <vt:lpstr>了解校園內光電設備</vt:lpstr>
      <vt:lpstr>太陽能設備簡說</vt:lpstr>
      <vt:lpstr>隸屬台電的光電設施</vt:lpstr>
      <vt:lpstr>如何確保光電設備安全</vt:lpstr>
      <vt:lpstr>校內設備自行巡檢</vt:lpstr>
      <vt:lpstr>屋頂雜物</vt:lpstr>
      <vt:lpstr>樓地板是否已變形</vt:lpstr>
      <vt:lpstr>排水管定期巡視</vt:lpstr>
      <vt:lpstr>屋頂樓地板是否龜裂</vt:lpstr>
      <vt:lpstr>光電與校內建物保固界定方式</vt:lpstr>
      <vt:lpstr>聯絡專線</vt:lpstr>
      <vt:lpstr>謝謝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2023-09-14T06:03:51Z</dcterms:created>
  <dcterms:modified xsi:type="dcterms:W3CDTF">2024-01-16T03:46:12Z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